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80"/>
  </p:notesMasterIdLst>
  <p:sldIdLst>
    <p:sldId id="256" r:id="rId3"/>
    <p:sldId id="259" r:id="rId4"/>
    <p:sldId id="257" r:id="rId5"/>
    <p:sldId id="589" r:id="rId6"/>
    <p:sldId id="590" r:id="rId7"/>
    <p:sldId id="538" r:id="rId8"/>
    <p:sldId id="688" r:id="rId9"/>
    <p:sldId id="729" r:id="rId10"/>
    <p:sldId id="689" r:id="rId11"/>
    <p:sldId id="730" r:id="rId12"/>
    <p:sldId id="690" r:id="rId13"/>
    <p:sldId id="731" r:id="rId14"/>
    <p:sldId id="724" r:id="rId15"/>
    <p:sldId id="691" r:id="rId16"/>
    <p:sldId id="732" r:id="rId17"/>
    <p:sldId id="692" r:id="rId18"/>
    <p:sldId id="733" r:id="rId19"/>
    <p:sldId id="693" r:id="rId20"/>
    <p:sldId id="734" r:id="rId21"/>
    <p:sldId id="694" r:id="rId22"/>
    <p:sldId id="735" r:id="rId23"/>
    <p:sldId id="695" r:id="rId24"/>
    <p:sldId id="736" r:id="rId25"/>
    <p:sldId id="725" r:id="rId26"/>
    <p:sldId id="696" r:id="rId27"/>
    <p:sldId id="737" r:id="rId28"/>
    <p:sldId id="697" r:id="rId29"/>
    <p:sldId id="738" r:id="rId30"/>
    <p:sldId id="698" r:id="rId31"/>
    <p:sldId id="739" r:id="rId32"/>
    <p:sldId id="699" r:id="rId33"/>
    <p:sldId id="740" r:id="rId34"/>
    <p:sldId id="726" r:id="rId35"/>
    <p:sldId id="700" r:id="rId36"/>
    <p:sldId id="741" r:id="rId37"/>
    <p:sldId id="701" r:id="rId38"/>
    <p:sldId id="742" r:id="rId39"/>
    <p:sldId id="702" r:id="rId40"/>
    <p:sldId id="743" r:id="rId41"/>
    <p:sldId id="703" r:id="rId42"/>
    <p:sldId id="704" r:id="rId43"/>
    <p:sldId id="744" r:id="rId44"/>
    <p:sldId id="727" r:id="rId45"/>
    <p:sldId id="705" r:id="rId46"/>
    <p:sldId id="745" r:id="rId47"/>
    <p:sldId id="706" r:id="rId48"/>
    <p:sldId id="746" r:id="rId49"/>
    <p:sldId id="728" r:id="rId50"/>
    <p:sldId id="707" r:id="rId51"/>
    <p:sldId id="747" r:id="rId52"/>
    <p:sldId id="748" r:id="rId53"/>
    <p:sldId id="709" r:id="rId54"/>
    <p:sldId id="708" r:id="rId55"/>
    <p:sldId id="710" r:id="rId56"/>
    <p:sldId id="711" r:id="rId57"/>
    <p:sldId id="749" r:id="rId58"/>
    <p:sldId id="712" r:id="rId59"/>
    <p:sldId id="713" r:id="rId60"/>
    <p:sldId id="750" r:id="rId61"/>
    <p:sldId id="714" r:id="rId62"/>
    <p:sldId id="715" r:id="rId63"/>
    <p:sldId id="751" r:id="rId64"/>
    <p:sldId id="716" r:id="rId65"/>
    <p:sldId id="717" r:id="rId66"/>
    <p:sldId id="752" r:id="rId67"/>
    <p:sldId id="718" r:id="rId68"/>
    <p:sldId id="753" r:id="rId69"/>
    <p:sldId id="719" r:id="rId70"/>
    <p:sldId id="754" r:id="rId71"/>
    <p:sldId id="720" r:id="rId72"/>
    <p:sldId id="721" r:id="rId73"/>
    <p:sldId id="755" r:id="rId74"/>
    <p:sldId id="722" r:id="rId75"/>
    <p:sldId id="756" r:id="rId76"/>
    <p:sldId id="723" r:id="rId77"/>
    <p:sldId id="757" r:id="rId78"/>
    <p:sldId id="354" r:id="rId79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  <p:sld r:id="rId13" collapse="1"/>
      <p:sld r:id="rId14" collapse="1"/>
      <p:sld r:id="rId15" collapse="1"/>
      <p:sld r:id="rId16" collapse="1"/>
      <p:sld r:id="rId17" collapse="1"/>
      <p:sld r:id="rId18" collapse="1"/>
      <p:sld r:id="rId19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3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theme" Target="theme/theme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presProps" Target="presProps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commentAuthors" Target="commentAuthors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57.xml"/><Relationship Id="rId13" Type="http://schemas.openxmlformats.org/officeDocument/2006/relationships/slide" Target="slides/slide64.xml"/><Relationship Id="rId18" Type="http://schemas.openxmlformats.org/officeDocument/2006/relationships/slide" Target="slides/slide73.xml"/><Relationship Id="rId3" Type="http://schemas.openxmlformats.org/officeDocument/2006/relationships/slide" Target="slides/slide49.xml"/><Relationship Id="rId7" Type="http://schemas.openxmlformats.org/officeDocument/2006/relationships/slide" Target="slides/slide55.xml"/><Relationship Id="rId12" Type="http://schemas.openxmlformats.org/officeDocument/2006/relationships/slide" Target="slides/slide63.xml"/><Relationship Id="rId17" Type="http://schemas.openxmlformats.org/officeDocument/2006/relationships/slide" Target="slides/slide71.xml"/><Relationship Id="rId2" Type="http://schemas.openxmlformats.org/officeDocument/2006/relationships/slide" Target="slides/slide46.xml"/><Relationship Id="rId16" Type="http://schemas.openxmlformats.org/officeDocument/2006/relationships/slide" Target="slides/slide70.xml"/><Relationship Id="rId1" Type="http://schemas.openxmlformats.org/officeDocument/2006/relationships/slide" Target="slides/slide44.xml"/><Relationship Id="rId6" Type="http://schemas.openxmlformats.org/officeDocument/2006/relationships/slide" Target="slides/slide54.xml"/><Relationship Id="rId11" Type="http://schemas.openxmlformats.org/officeDocument/2006/relationships/slide" Target="slides/slide61.xml"/><Relationship Id="rId5" Type="http://schemas.openxmlformats.org/officeDocument/2006/relationships/slide" Target="slides/slide53.xml"/><Relationship Id="rId15" Type="http://schemas.openxmlformats.org/officeDocument/2006/relationships/slide" Target="slides/slide68.xml"/><Relationship Id="rId10" Type="http://schemas.openxmlformats.org/officeDocument/2006/relationships/slide" Target="slides/slide60.xml"/><Relationship Id="rId19" Type="http://schemas.openxmlformats.org/officeDocument/2006/relationships/slide" Target="slides/slide75.xml"/><Relationship Id="rId4" Type="http://schemas.openxmlformats.org/officeDocument/2006/relationships/slide" Target="slides/slide52.xml"/><Relationship Id="rId9" Type="http://schemas.openxmlformats.org/officeDocument/2006/relationships/slide" Target="slides/slide58.xml"/><Relationship Id="rId14" Type="http://schemas.openxmlformats.org/officeDocument/2006/relationships/slide" Target="slides/slide6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30/3/2015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Κινητά και Διάχυτα Συστήματα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395536" y="3886200"/>
            <a:ext cx="8352928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7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Κατανεμημένος καταμερισμός αρχείων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Ξυλωμένος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Πληροφορικής</a:t>
            </a:r>
          </a:p>
        </p:txBody>
      </p:sp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Αδόμητα συστήματα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Υλοποίηση με μη δομημένα συστήματα</a:t>
            </a:r>
          </a:p>
          <a:p>
            <a:pPr lvl="1"/>
            <a:r>
              <a:rPr lang="el-GR" altLang="el-GR" dirty="0"/>
              <a:t>Υποβολή προσεγγιστικών ερωτημάτων</a:t>
            </a:r>
          </a:p>
          <a:p>
            <a:pPr lvl="2"/>
            <a:r>
              <a:rPr lang="el-GR" altLang="el-GR" dirty="0"/>
              <a:t>Όσες ιδιότητες του αρχείου γνωρίζουμε</a:t>
            </a:r>
          </a:p>
          <a:p>
            <a:pPr lvl="1"/>
            <a:r>
              <a:rPr lang="el-GR" altLang="el-GR" dirty="0"/>
              <a:t>Προώθηση του ερωτήματος με τυχαίο τρόπο</a:t>
            </a:r>
          </a:p>
          <a:p>
            <a:pPr lvl="1"/>
            <a:r>
              <a:rPr lang="el-GR" altLang="el-GR" dirty="0"/>
              <a:t>Κάθε κόμβος αποφασίζει αν έχει το αρχείο</a:t>
            </a:r>
          </a:p>
          <a:p>
            <a:pPr lvl="2"/>
            <a:r>
              <a:rPr lang="el-GR" altLang="el-GR" dirty="0"/>
              <a:t>Μπορεί να επιστρέψει πολλά αποτελέσματα</a:t>
            </a:r>
          </a:p>
          <a:p>
            <a:pPr lvl="1"/>
            <a:r>
              <a:rPr lang="el-GR" altLang="el-GR" dirty="0"/>
              <a:t>Οι απαντήσεις είναι και αυτές προσεγγιστικές</a:t>
            </a:r>
          </a:p>
          <a:p>
            <a:pPr lvl="2"/>
            <a:r>
              <a:rPr lang="el-GR" altLang="el-GR" dirty="0"/>
              <a:t>Προέρχονται </a:t>
            </a:r>
            <a:r>
              <a:rPr lang="el-GR" altLang="el-GR" dirty="0" smtClean="0"/>
              <a:t>από </a:t>
            </a:r>
            <a:r>
              <a:rPr lang="el-GR" altLang="el-GR" dirty="0"/>
              <a:t>τους </a:t>
            </a:r>
            <a:r>
              <a:rPr lang="el-GR" altLang="el-GR" dirty="0" smtClean="0"/>
              <a:t>κόμβους </a:t>
            </a:r>
            <a:r>
              <a:rPr lang="el-GR" altLang="el-GR" dirty="0"/>
              <a:t>που </a:t>
            </a:r>
            <a:r>
              <a:rPr lang="el-GR" altLang="el-GR" dirty="0" smtClean="0"/>
              <a:t>ρωτήθηκαν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54263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Αναζήτηση και ανταλλαγή (1 από 2)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Ο καταμερισμός συνδυάζει δύο λειτουργίες</a:t>
            </a:r>
          </a:p>
          <a:p>
            <a:pPr lvl="1" eaLnBrk="1" hangingPunct="1"/>
            <a:r>
              <a:rPr lang="el-GR" altLang="el-GR" dirty="0" smtClean="0"/>
              <a:t>Αναζήτηση αρχείων</a:t>
            </a:r>
          </a:p>
          <a:p>
            <a:pPr lvl="1" eaLnBrk="1" hangingPunct="1"/>
            <a:r>
              <a:rPr lang="el-GR" altLang="el-GR" dirty="0" smtClean="0"/>
              <a:t>Ανταλλαγή αρχείων</a:t>
            </a:r>
          </a:p>
          <a:p>
            <a:pPr eaLnBrk="1" hangingPunct="1"/>
            <a:r>
              <a:rPr lang="el-GR" altLang="el-GR" dirty="0" smtClean="0"/>
              <a:t>Αναζήτηση αρχείων</a:t>
            </a:r>
          </a:p>
          <a:p>
            <a:pPr lvl="1" eaLnBrk="1" hangingPunct="1"/>
            <a:r>
              <a:rPr lang="el-GR" altLang="el-GR" dirty="0" smtClean="0"/>
              <a:t>Γενικά δύσκολη σε μεγάλα συστήματα</a:t>
            </a:r>
          </a:p>
          <a:p>
            <a:pPr lvl="1" eaLnBrk="1" hangingPunct="1"/>
            <a:r>
              <a:rPr lang="en-US" altLang="el-GR" dirty="0" smtClean="0"/>
              <a:t>A</a:t>
            </a:r>
            <a:r>
              <a:rPr lang="el-GR" altLang="el-GR" dirty="0" smtClean="0"/>
              <a:t>κόμη περισσότερο στα ομότιμα συστήματα</a:t>
            </a:r>
          </a:p>
          <a:p>
            <a:pPr lvl="2" eaLnBrk="1" hangingPunct="1"/>
            <a:r>
              <a:rPr lang="el-GR" altLang="el-GR" dirty="0" smtClean="0"/>
              <a:t>Συνεχείς προσχωρήσεις και αποχωρήσεις κόμβων</a:t>
            </a:r>
          </a:p>
          <a:p>
            <a:pPr lvl="2" eaLnBrk="1" hangingPunct="1"/>
            <a:r>
              <a:rPr lang="el-GR" altLang="el-GR" dirty="0" smtClean="0"/>
              <a:t>Μικρή αξιοπιστία κόμβων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62762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Αναζήτηση και ανταλλαγή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Ανταλλαγή αρχείων</a:t>
            </a:r>
          </a:p>
          <a:p>
            <a:pPr lvl="1"/>
            <a:r>
              <a:rPr lang="el-GR" altLang="el-GR" dirty="0"/>
              <a:t>Θεωρητικά απλή όταν ξέρουμε τη θέση τους</a:t>
            </a:r>
          </a:p>
          <a:p>
            <a:pPr lvl="1"/>
            <a:r>
              <a:rPr lang="el-GR" altLang="el-GR" dirty="0" smtClean="0"/>
              <a:t>Είναι όμως οι κόμβοι συνεργάσιμοι;</a:t>
            </a:r>
            <a:endParaRPr lang="el-GR" altLang="el-GR" dirty="0"/>
          </a:p>
          <a:p>
            <a:pPr lvl="2"/>
            <a:r>
              <a:rPr lang="el-GR" altLang="el-GR" dirty="0"/>
              <a:t>Κάθε κόμβος προωθεί το συμφέρον του</a:t>
            </a:r>
          </a:p>
          <a:p>
            <a:pPr lvl="2"/>
            <a:r>
              <a:rPr lang="el-GR" altLang="el-GR" dirty="0"/>
              <a:t>Μπορεί να θέλει να λαμβάνει χωρίς να στέλνει</a:t>
            </a:r>
          </a:p>
          <a:p>
            <a:pPr lvl="2"/>
            <a:r>
              <a:rPr lang="el-GR" altLang="el-GR" dirty="0"/>
              <a:t>Μπορεί να στέλνει ψευδή </a:t>
            </a:r>
            <a:r>
              <a:rPr lang="el-GR" altLang="el-GR" dirty="0" smtClean="0"/>
              <a:t>στοιχεία</a:t>
            </a:r>
          </a:p>
          <a:p>
            <a:pPr lvl="1"/>
            <a:r>
              <a:rPr lang="el-GR" altLang="el-GR" dirty="0" smtClean="0"/>
              <a:t>Πώς αναγκάζονται να συνεργαστούν;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70471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Αναζήτηση μέσω εξυπηρετητών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7:</a:t>
            </a:r>
            <a:r>
              <a:rPr lang="en-US" b="1" dirty="0" smtClean="0"/>
              <a:t> </a:t>
            </a:r>
            <a:r>
              <a:rPr lang="el-GR" dirty="0"/>
              <a:t>Κατανεμημένος καταμερισμός αρχείων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8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 σύστημα </a:t>
            </a:r>
            <a:r>
              <a:rPr lang="en-US" altLang="el-GR" dirty="0" smtClean="0"/>
              <a:t>Napster (1 </a:t>
            </a:r>
            <a:r>
              <a:rPr lang="el-GR" altLang="el-GR" dirty="0" smtClean="0"/>
              <a:t>από 2)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Πρωτοπόρο σύστημα ανταλλαγής αρχείων</a:t>
            </a:r>
          </a:p>
          <a:p>
            <a:pPr lvl="1"/>
            <a:r>
              <a:rPr lang="el-GR" altLang="el-GR" dirty="0" smtClean="0"/>
              <a:t>Βασιζόταν σε αρχεία </a:t>
            </a:r>
            <a:r>
              <a:rPr lang="en-US" altLang="el-GR" dirty="0" smtClean="0"/>
              <a:t>mp3</a:t>
            </a:r>
          </a:p>
          <a:p>
            <a:r>
              <a:rPr lang="el-GR" altLang="el-GR" dirty="0" smtClean="0"/>
              <a:t>Ο χρήστης διαφημίζει τα αρχεία ενός ευρετηρίου</a:t>
            </a:r>
          </a:p>
          <a:p>
            <a:r>
              <a:rPr lang="el-GR" altLang="el-GR" dirty="0" smtClean="0"/>
              <a:t>Αναζήτηση αρχείων με βάση ιδιότητες </a:t>
            </a:r>
          </a:p>
          <a:p>
            <a:pPr lvl="1"/>
            <a:r>
              <a:rPr lang="el-GR" altLang="el-GR" dirty="0" smtClean="0"/>
              <a:t>Ορίζονται από τον χρήστη</a:t>
            </a:r>
          </a:p>
          <a:p>
            <a:pPr lvl="2"/>
            <a:r>
              <a:rPr lang="el-GR" altLang="el-GR" dirty="0" smtClean="0"/>
              <a:t>Όνομα, καλλιτέχνης, ρυθμός </a:t>
            </a:r>
            <a:r>
              <a:rPr lang="en-US" altLang="el-GR" dirty="0" smtClean="0"/>
              <a:t>bit, …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Το σύστημα επιστρέφει μία λίστα αρχείων</a:t>
            </a:r>
          </a:p>
          <a:p>
            <a:pPr lvl="1"/>
            <a:r>
              <a:rPr lang="el-GR" altLang="el-GR" dirty="0" smtClean="0"/>
              <a:t>Για κάθε αρχείο δίνεται όνομα, ιδιότητες και κόμβος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2647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σύστημα </a:t>
            </a:r>
            <a:r>
              <a:rPr lang="en-US" altLang="el-GR" dirty="0"/>
              <a:t>Napster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Ο χρήστης επιλέγει κάποιο από </a:t>
            </a:r>
            <a:r>
              <a:rPr lang="el-GR" altLang="el-GR" dirty="0" smtClean="0"/>
              <a:t>τα </a:t>
            </a:r>
            <a:r>
              <a:rPr lang="el-GR" altLang="el-GR" dirty="0"/>
              <a:t>αρχεία</a:t>
            </a:r>
          </a:p>
          <a:p>
            <a:pPr lvl="1"/>
            <a:r>
              <a:rPr lang="el-GR" altLang="el-GR" dirty="0"/>
              <a:t>Το αρχείο </a:t>
            </a:r>
            <a:r>
              <a:rPr lang="el-GR" altLang="el-GR" dirty="0" smtClean="0"/>
              <a:t>κατεβαίνει </a:t>
            </a:r>
          </a:p>
          <a:p>
            <a:pPr lvl="1"/>
            <a:r>
              <a:rPr lang="el-GR" altLang="el-GR" dirty="0" smtClean="0"/>
              <a:t>Φτάνει ο άλλος </a:t>
            </a:r>
            <a:r>
              <a:rPr lang="el-GR" altLang="el-GR" dirty="0"/>
              <a:t>χρήστης </a:t>
            </a:r>
            <a:r>
              <a:rPr lang="el-GR" altLang="el-GR" dirty="0" smtClean="0"/>
              <a:t>να μην αποσυνδεθεί</a:t>
            </a:r>
            <a:endParaRPr lang="el-GR" altLang="el-GR" dirty="0"/>
          </a:p>
          <a:p>
            <a:r>
              <a:rPr lang="el-GR" altLang="el-GR" dirty="0"/>
              <a:t>Δεν είναι πραγματικά ομότιμο σύστημα</a:t>
            </a:r>
          </a:p>
          <a:p>
            <a:pPr lvl="1"/>
            <a:r>
              <a:rPr lang="el-GR" altLang="el-GR" dirty="0" smtClean="0"/>
              <a:t>Ανταλλαγή απευθείας </a:t>
            </a:r>
            <a:r>
              <a:rPr lang="el-GR" altLang="el-GR" dirty="0"/>
              <a:t>μεταξύ χρηστών</a:t>
            </a:r>
          </a:p>
          <a:p>
            <a:pPr lvl="1"/>
            <a:r>
              <a:rPr lang="el-GR" altLang="el-GR" dirty="0" smtClean="0"/>
              <a:t>Αναζήτηση μέσω </a:t>
            </a:r>
            <a:r>
              <a:rPr lang="el-GR" altLang="el-GR" dirty="0"/>
              <a:t>εξυπηρετητών της εταιρείας</a:t>
            </a:r>
          </a:p>
          <a:p>
            <a:pPr lvl="1"/>
            <a:r>
              <a:rPr lang="el-GR" altLang="el-GR" dirty="0"/>
              <a:t>Ο χρήστης εγγράφεται στην υπηρεσία 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Εξυπηρετητές σε </a:t>
            </a:r>
            <a:r>
              <a:rPr lang="el-GR" altLang="el-GR" dirty="0"/>
              <a:t>ευρέως γνωστή </a:t>
            </a:r>
            <a:r>
              <a:rPr lang="el-GR" altLang="el-GR" dirty="0" smtClean="0"/>
              <a:t>διεύθυνση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43956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Σύνδεση στο </a:t>
            </a:r>
            <a:r>
              <a:rPr lang="en-US" altLang="el-GR" dirty="0" smtClean="0"/>
              <a:t>Napster (1 </a:t>
            </a:r>
            <a:r>
              <a:rPr lang="el-GR" altLang="el-GR" dirty="0" smtClean="0"/>
              <a:t>από 2)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00208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Λειτουργία εφαρμογής</a:t>
            </a:r>
            <a:r>
              <a:rPr lang="en-US" altLang="el-GR" dirty="0" smtClean="0"/>
              <a:t> Napster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Σύνδεση με συστοιχία εξυπηρετητών</a:t>
            </a:r>
          </a:p>
          <a:p>
            <a:pPr lvl="1" eaLnBrk="1" hangingPunct="1"/>
            <a:r>
              <a:rPr lang="el-GR" altLang="el-GR" dirty="0" smtClean="0"/>
              <a:t>Αποστολή μηνύματος με στοιχεία χρήστη</a:t>
            </a:r>
          </a:p>
          <a:p>
            <a:pPr lvl="2" eaLnBrk="1" hangingPunct="1"/>
            <a:r>
              <a:rPr lang="el-GR" altLang="el-GR" dirty="0" smtClean="0"/>
              <a:t>Θύρα λήψης εφαρμογής </a:t>
            </a:r>
          </a:p>
          <a:p>
            <a:pPr lvl="2" eaLnBrk="1" hangingPunct="1"/>
            <a:r>
              <a:rPr lang="el-GR" altLang="el-GR" dirty="0" smtClean="0"/>
              <a:t>Η διεύθυνση φαίνεται στο μήνυμα</a:t>
            </a:r>
          </a:p>
          <a:p>
            <a:pPr lvl="2" eaLnBrk="1" hangingPunct="1"/>
            <a:r>
              <a:rPr lang="el-GR" altLang="el-GR" dirty="0" smtClean="0"/>
              <a:t>Έκδοση εφαρμογής</a:t>
            </a:r>
          </a:p>
          <a:p>
            <a:pPr lvl="2" eaLnBrk="1" hangingPunct="1"/>
            <a:r>
              <a:rPr lang="el-GR" altLang="el-GR" dirty="0" smtClean="0"/>
              <a:t>Τύπος σύνδεσης στο δίκτυο (</a:t>
            </a:r>
            <a:r>
              <a:rPr lang="en-US" altLang="el-GR" dirty="0" smtClean="0"/>
              <a:t>PSTN, ADSL, T1)</a:t>
            </a:r>
          </a:p>
        </p:txBody>
      </p:sp>
      <p:pic>
        <p:nvPicPr>
          <p:cNvPr id="10245" name="Content Placeholder 5" descr="Μορφότυπο μηνύματος στοιχείων χρήστη στο Napst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2"/>
          <a:stretch/>
        </p:blipFill>
        <p:spPr bwMode="auto">
          <a:xfrm>
            <a:off x="611562" y="5455308"/>
            <a:ext cx="7590362" cy="48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91453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Σύνδεση στο </a:t>
            </a:r>
            <a:r>
              <a:rPr lang="en-US" altLang="el-GR" dirty="0"/>
              <a:t>Napster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2)</a:t>
            </a:r>
            <a:endParaRPr lang="el-GR" altLang="el-GR" dirty="0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00208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Λειτουργία εφαρμογής</a:t>
            </a:r>
            <a:r>
              <a:rPr lang="en-US" altLang="el-GR" dirty="0" smtClean="0"/>
              <a:t> Napster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Αποστολή μηνύματος για κάθε αρχείο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Όνομα αρχείου</a:t>
            </a:r>
          </a:p>
          <a:p>
            <a:pPr lvl="2" eaLnBrk="1" hangingPunct="1"/>
            <a:r>
              <a:rPr lang="el-GR" altLang="el-GR" dirty="0" smtClean="0"/>
              <a:t>Τιμή κατακερματισμού (</a:t>
            </a:r>
            <a:r>
              <a:rPr lang="en-US" altLang="el-GR" dirty="0" smtClean="0"/>
              <a:t>MD</a:t>
            </a:r>
            <a:r>
              <a:rPr lang="el-GR" altLang="el-GR" dirty="0" smtClean="0"/>
              <a:t>5)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Μέγεθος και χρονική διάρκεια</a:t>
            </a:r>
          </a:p>
          <a:p>
            <a:pPr lvl="2" eaLnBrk="1" hangingPunct="1"/>
            <a:r>
              <a:rPr lang="el-GR" altLang="el-GR" dirty="0" smtClean="0"/>
              <a:t>Ρυθμός κωδικοποίησης και δειγματοληψίας</a:t>
            </a:r>
          </a:p>
          <a:p>
            <a:pPr lvl="1" eaLnBrk="1" hangingPunct="1"/>
            <a:r>
              <a:rPr lang="el-GR" altLang="el-GR" dirty="0" smtClean="0"/>
              <a:t>Ο εξυπηρετητής προσθέτει τα στοιχεία στη βάση</a:t>
            </a:r>
            <a:endParaRPr lang="en-US" altLang="el-GR" dirty="0" smtClean="0"/>
          </a:p>
        </p:txBody>
      </p:sp>
      <p:pic>
        <p:nvPicPr>
          <p:cNvPr id="10245" name="Content Placeholder 5" descr="Μορφότυπο μηνύματος στοιχείων αρχείων στο Napst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947" b="22494"/>
          <a:stretch/>
        </p:blipFill>
        <p:spPr bwMode="auto">
          <a:xfrm>
            <a:off x="683568" y="5301208"/>
            <a:ext cx="7590362" cy="758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3903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Αναζήτηση στο </a:t>
            </a:r>
            <a:r>
              <a:rPr lang="en-US" altLang="el-GR" dirty="0"/>
              <a:t>Napster (1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00208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Εντοπισμός αρχείου</a:t>
            </a:r>
          </a:p>
          <a:p>
            <a:pPr lvl="1" eaLnBrk="1" hangingPunct="1"/>
            <a:r>
              <a:rPr lang="el-GR" altLang="el-GR" dirty="0" smtClean="0"/>
              <a:t>Αποστολή μηνύματος από πελάτη</a:t>
            </a:r>
          </a:p>
          <a:p>
            <a:pPr lvl="2" eaLnBrk="1" hangingPunct="1"/>
            <a:r>
              <a:rPr lang="el-GR" altLang="el-GR" dirty="0" smtClean="0"/>
              <a:t>Όνομα καλλιτέχνη και κομματιού (ή μέρος)</a:t>
            </a:r>
          </a:p>
          <a:p>
            <a:pPr lvl="2" eaLnBrk="1" hangingPunct="1"/>
            <a:r>
              <a:rPr lang="el-GR" altLang="el-GR" dirty="0" smtClean="0"/>
              <a:t>Μέγιστο πλήθος απαντήσεων</a:t>
            </a:r>
          </a:p>
          <a:p>
            <a:pPr lvl="2" eaLnBrk="1" hangingPunct="1"/>
            <a:r>
              <a:rPr lang="el-GR" altLang="el-GR" dirty="0" smtClean="0"/>
              <a:t>Φίλτρα της μορφής τελεστής (&lt;, =, &gt;) και τιμή</a:t>
            </a:r>
          </a:p>
          <a:p>
            <a:pPr lvl="2" eaLnBrk="1" hangingPunct="1"/>
            <a:r>
              <a:rPr lang="el-GR" altLang="el-GR" dirty="0" smtClean="0"/>
              <a:t>Τύπος σύνδεσης άλλου άκρου</a:t>
            </a:r>
          </a:p>
          <a:p>
            <a:pPr lvl="2" eaLnBrk="1" hangingPunct="1"/>
            <a:r>
              <a:rPr lang="el-GR" altLang="el-GR" dirty="0" smtClean="0"/>
              <a:t>Ρυθμός κωδικοποίησης και δειγματοληψίας</a:t>
            </a:r>
          </a:p>
        </p:txBody>
      </p:sp>
      <p:pic>
        <p:nvPicPr>
          <p:cNvPr id="11269" name="Content Placeholder 5" descr="Μορφότυπο μηνύματος αναζήτησης στο Napst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502"/>
          <a:stretch/>
        </p:blipFill>
        <p:spPr bwMode="auto">
          <a:xfrm>
            <a:off x="899592" y="5589240"/>
            <a:ext cx="7590362" cy="487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72914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Αναζήτηση στο </a:t>
            </a:r>
            <a:r>
              <a:rPr lang="en-US" altLang="el-GR" dirty="0"/>
              <a:t>Napster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382000" cy="400208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Εντοπισμός αρχείου</a:t>
            </a:r>
          </a:p>
          <a:p>
            <a:pPr lvl="1" eaLnBrk="1" hangingPunct="1"/>
            <a:r>
              <a:rPr lang="el-GR" altLang="el-GR" dirty="0" smtClean="0"/>
              <a:t>Ο εξυπηρετητής ελέγχει τη βάση</a:t>
            </a:r>
          </a:p>
          <a:p>
            <a:pPr lvl="2" eaLnBrk="1" hangingPunct="1"/>
            <a:r>
              <a:rPr lang="el-GR" altLang="el-GR" dirty="0" smtClean="0"/>
              <a:t>Τα ερωτήματα συγκρίνονται με τα ονόματα αρχείων</a:t>
            </a:r>
          </a:p>
          <a:p>
            <a:pPr lvl="2" eaLnBrk="1" hangingPunct="1"/>
            <a:r>
              <a:rPr lang="el-GR" altLang="el-GR" dirty="0" smtClean="0"/>
              <a:t>Ουσιαστικά έχουμε δομημένα ονόματα</a:t>
            </a:r>
          </a:p>
          <a:p>
            <a:pPr lvl="1" eaLnBrk="1" hangingPunct="1"/>
            <a:r>
              <a:rPr lang="el-GR" altLang="el-GR" dirty="0" smtClean="0"/>
              <a:t>Επιστρέφεται ένα μήνυμα ανά αρχείο</a:t>
            </a:r>
          </a:p>
          <a:p>
            <a:pPr lvl="2" eaLnBrk="1" hangingPunct="1"/>
            <a:r>
              <a:rPr lang="el-GR" altLang="el-GR" dirty="0" smtClean="0"/>
              <a:t>Στοιχεία αρχείου (περιέχεται και τιμή κατακερματισμού)</a:t>
            </a:r>
          </a:p>
          <a:p>
            <a:pPr lvl="2" eaLnBrk="1" hangingPunct="1"/>
            <a:r>
              <a:rPr lang="el-GR" altLang="el-GR" dirty="0" smtClean="0"/>
              <a:t>Όνομα χρήστη, </a:t>
            </a:r>
            <a:r>
              <a:rPr lang="en-US" altLang="el-GR" dirty="0" smtClean="0"/>
              <a:t>IP</a:t>
            </a:r>
            <a:r>
              <a:rPr lang="el-GR" altLang="el-GR" dirty="0" smtClean="0"/>
              <a:t>, τύπος σύνδεσης</a:t>
            </a:r>
          </a:p>
        </p:txBody>
      </p:sp>
      <p:pic>
        <p:nvPicPr>
          <p:cNvPr id="11269" name="Content Placeholder 5" descr="Μορφότυπο μηνύματος απάντησης στο Napster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609" b="21664"/>
          <a:stretch/>
        </p:blipFill>
        <p:spPr bwMode="auto">
          <a:xfrm>
            <a:off x="899592" y="5373216"/>
            <a:ext cx="7590362" cy="74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5848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Αναζήτηση στο </a:t>
            </a:r>
            <a:r>
              <a:rPr lang="en-US" altLang="el-GR" dirty="0"/>
              <a:t>Napster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3)</a:t>
            </a:r>
            <a:endParaRPr lang="el-GR" altLang="el-GR" dirty="0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Επιλογή αρχείου</a:t>
            </a:r>
          </a:p>
          <a:p>
            <a:pPr lvl="1" eaLnBrk="1" hangingPunct="1"/>
            <a:r>
              <a:rPr lang="el-GR" altLang="el-GR" dirty="0" smtClean="0"/>
              <a:t>Τα πανομοιότυπα αφαιρούνται</a:t>
            </a:r>
          </a:p>
          <a:p>
            <a:pPr lvl="2"/>
            <a:r>
              <a:rPr lang="el-GR" altLang="el-GR" dirty="0" smtClean="0"/>
              <a:t>Εντοπίζονται μέσω τιμής κατακερματισμού</a:t>
            </a:r>
          </a:p>
          <a:p>
            <a:pPr lvl="1" eaLnBrk="1" hangingPunct="1"/>
            <a:r>
              <a:rPr lang="el-GR" altLang="el-GR" dirty="0" smtClean="0"/>
              <a:t>Ο χρήστης επιλέγει ένα από τα αρχεία</a:t>
            </a:r>
          </a:p>
          <a:p>
            <a:pPr lvl="1" eaLnBrk="1" hangingPunct="1"/>
            <a:r>
              <a:rPr lang="el-GR" altLang="el-GR" dirty="0" smtClean="0"/>
              <a:t>Ο πελάτης στέλνει αίτηση στον εξυπηρετητή</a:t>
            </a:r>
          </a:p>
          <a:p>
            <a:pPr lvl="2" eaLnBrk="1" hangingPunct="1"/>
            <a:r>
              <a:rPr lang="el-GR" altLang="el-GR" dirty="0" smtClean="0"/>
              <a:t>Περιέχει όνομα χρήστη και όνομα αρχείου</a:t>
            </a:r>
          </a:p>
          <a:p>
            <a:pPr lvl="1" eaLnBrk="1" hangingPunct="1"/>
            <a:r>
              <a:rPr lang="el-GR" altLang="el-GR" dirty="0" smtClean="0"/>
              <a:t>Ο εξυπηρετητές επιστρέφει και τη θύρα </a:t>
            </a:r>
            <a:r>
              <a:rPr lang="en-US" altLang="el-GR" dirty="0" smtClean="0"/>
              <a:t>TCP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Ο πελάτης ζητά το αρχείο από τον άλλο πελάτη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0806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Αξιολόγηση του </a:t>
            </a:r>
            <a:r>
              <a:rPr lang="en-US" dirty="0"/>
              <a:t>Napster </a:t>
            </a:r>
            <a:r>
              <a:rPr lang="en-US" dirty="0" smtClean="0"/>
              <a:t>(</a:t>
            </a:r>
            <a:r>
              <a:rPr lang="el-GR" dirty="0" smtClean="0"/>
              <a:t>1</a:t>
            </a:r>
            <a:r>
              <a:rPr lang="en-US" dirty="0" smtClean="0"/>
              <a:t> </a:t>
            </a:r>
            <a:r>
              <a:rPr lang="el-GR" dirty="0"/>
              <a:t>από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Γιατί έγινε τόσο δημοφιλές το </a:t>
            </a:r>
            <a:r>
              <a:rPr lang="en-US" altLang="el-GR" dirty="0"/>
              <a:t>Napster</a:t>
            </a:r>
            <a:r>
              <a:rPr lang="el-GR" altLang="el-GR" dirty="0"/>
              <a:t>;</a:t>
            </a:r>
          </a:p>
          <a:p>
            <a:pPr lvl="1"/>
            <a:r>
              <a:rPr lang="el-GR" altLang="el-GR" dirty="0"/>
              <a:t>Κυκλοφόρησε την κατάλληλη </a:t>
            </a:r>
            <a:r>
              <a:rPr lang="el-GR" altLang="el-GR" dirty="0" smtClean="0"/>
              <a:t>στιγμή</a:t>
            </a:r>
            <a:endParaRPr lang="el-GR" altLang="el-GR" dirty="0"/>
          </a:p>
          <a:p>
            <a:pPr lvl="2"/>
            <a:r>
              <a:rPr lang="el-GR" altLang="el-GR" dirty="0"/>
              <a:t>Το </a:t>
            </a:r>
            <a:r>
              <a:rPr lang="en-US" altLang="el-GR" dirty="0"/>
              <a:t>mp3</a:t>
            </a:r>
            <a:r>
              <a:rPr lang="el-GR" altLang="el-GR" dirty="0"/>
              <a:t> υποδεκαπλασίασε το </a:t>
            </a:r>
            <a:r>
              <a:rPr lang="el-GR" altLang="el-GR" dirty="0" smtClean="0"/>
              <a:t>μέγεθος</a:t>
            </a:r>
            <a:endParaRPr lang="el-GR" altLang="el-GR" dirty="0"/>
          </a:p>
          <a:p>
            <a:pPr lvl="2"/>
            <a:r>
              <a:rPr lang="en-US" altLang="el-GR" dirty="0" smtClean="0"/>
              <a:t>ADSL/Cable</a:t>
            </a:r>
            <a:r>
              <a:rPr lang="el-GR" altLang="el-GR" dirty="0" smtClean="0"/>
              <a:t> </a:t>
            </a:r>
            <a:r>
              <a:rPr lang="el-GR" altLang="el-GR" dirty="0"/>
              <a:t>υπερδεκαπλασίασαν την ταχύτητα</a:t>
            </a:r>
          </a:p>
          <a:p>
            <a:pPr lvl="1"/>
            <a:r>
              <a:rPr lang="el-GR" altLang="el-GR" dirty="0"/>
              <a:t>Οι χρήστες δεν χρειαζόταν να </a:t>
            </a:r>
            <a:r>
              <a:rPr lang="el-GR" altLang="el-GR" dirty="0" smtClean="0"/>
              <a:t>γνωρίζονται</a:t>
            </a:r>
          </a:p>
          <a:p>
            <a:pPr lvl="2"/>
            <a:r>
              <a:rPr lang="el-GR" altLang="el-GR" dirty="0" smtClean="0"/>
              <a:t>Το </a:t>
            </a:r>
            <a:r>
              <a:rPr lang="en-US" altLang="el-GR" dirty="0" smtClean="0"/>
              <a:t>Napster</a:t>
            </a:r>
            <a:r>
              <a:rPr lang="el-GR" altLang="el-GR" dirty="0" smtClean="0"/>
              <a:t> τους έφερνε σε επαφή</a:t>
            </a:r>
            <a:endParaRPr lang="el-GR" altLang="el-GR" dirty="0"/>
          </a:p>
          <a:p>
            <a:pPr lvl="1"/>
            <a:r>
              <a:rPr lang="el-GR" altLang="el-GR" dirty="0"/>
              <a:t>Μεγάλη ταχύτητα κατεβάσματος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Χωρίς </a:t>
            </a:r>
            <a:r>
              <a:rPr lang="el-GR" altLang="el-GR" dirty="0"/>
              <a:t>υποδομή </a:t>
            </a:r>
            <a:r>
              <a:rPr lang="el-GR" altLang="el-GR" dirty="0" smtClean="0"/>
              <a:t>εξυπηρετών στο </a:t>
            </a:r>
            <a:r>
              <a:rPr lang="en-US" altLang="el-GR" dirty="0" smtClean="0"/>
              <a:t>Napster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936960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Αξιολόγηση του </a:t>
            </a:r>
            <a:r>
              <a:rPr lang="en-US" dirty="0"/>
              <a:t>Napster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 </a:t>
            </a:r>
            <a:r>
              <a:rPr lang="el-GR" dirty="0"/>
              <a:t>από 3)</a:t>
            </a:r>
            <a:endParaRPr lang="el-GR" altLang="el-GR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Το </a:t>
            </a:r>
            <a:r>
              <a:rPr lang="en-US" altLang="el-GR" dirty="0" smtClean="0"/>
              <a:t>Napster</a:t>
            </a:r>
            <a:r>
              <a:rPr lang="el-GR" altLang="el-GR" dirty="0" smtClean="0"/>
              <a:t> δεν ήταν ομότιμο σύστημα</a:t>
            </a:r>
          </a:p>
          <a:p>
            <a:pPr lvl="1" eaLnBrk="1" hangingPunct="1"/>
            <a:r>
              <a:rPr lang="el-GR" altLang="el-GR" dirty="0" smtClean="0"/>
              <a:t>Η αναζήτηση χρησιμοποιούσε κεντρική βάση</a:t>
            </a:r>
          </a:p>
          <a:p>
            <a:pPr lvl="2" eaLnBrk="1" hangingPunct="1"/>
            <a:r>
              <a:rPr lang="el-GR" altLang="el-GR" dirty="0" smtClean="0"/>
              <a:t>Διευκόλυνση προσεγγιστικών ερωτημάτων</a:t>
            </a:r>
          </a:p>
          <a:p>
            <a:pPr lvl="2" eaLnBrk="1" hangingPunct="1"/>
            <a:r>
              <a:rPr lang="el-GR" altLang="el-GR" dirty="0" smtClean="0"/>
              <a:t>Δημιουργία σημείου συμφόρησης</a:t>
            </a:r>
          </a:p>
          <a:p>
            <a:pPr lvl="2" eaLnBrk="1" hangingPunct="1"/>
            <a:r>
              <a:rPr lang="el-GR" altLang="el-GR" dirty="0" smtClean="0"/>
              <a:t>Ανάγκη για μεγάλες συστοιχίες εξυπηρετητών</a:t>
            </a:r>
          </a:p>
          <a:p>
            <a:pPr lvl="2" eaLnBrk="1" hangingPunct="1"/>
            <a:r>
              <a:rPr lang="el-GR" altLang="el-GR" dirty="0" smtClean="0"/>
              <a:t>Αλγόριθμοι για εξισορρόπηση φόρτου</a:t>
            </a:r>
          </a:p>
          <a:p>
            <a:pPr lvl="1" eaLnBrk="1" hangingPunct="1"/>
            <a:r>
              <a:rPr lang="el-GR" altLang="el-GR" dirty="0" smtClean="0"/>
              <a:t>Η κεντρική βάση ήταν το ευαίσθητο σημείο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Για αυτό την αποφεύγουν τα ομότιμα συστήματα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6440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Αξιολόγηση του </a:t>
            </a:r>
            <a:r>
              <a:rPr lang="en-US" dirty="0" smtClean="0"/>
              <a:t>Napster (3 </a:t>
            </a:r>
            <a:r>
              <a:rPr lang="el-GR" dirty="0" smtClean="0"/>
              <a:t>από 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/>
              <a:t>Το </a:t>
            </a:r>
            <a:r>
              <a:rPr lang="en-US" altLang="el-GR" dirty="0"/>
              <a:t>Napster</a:t>
            </a:r>
            <a:r>
              <a:rPr lang="el-GR" altLang="el-GR" dirty="0"/>
              <a:t> </a:t>
            </a:r>
            <a:r>
              <a:rPr lang="el-GR" altLang="el-GR" dirty="0" smtClean="0"/>
              <a:t>έκλεισε με </a:t>
            </a:r>
            <a:r>
              <a:rPr lang="el-GR" altLang="el-GR" dirty="0"/>
              <a:t>δικαστική εντολή</a:t>
            </a:r>
          </a:p>
          <a:p>
            <a:pPr lvl="1"/>
            <a:r>
              <a:rPr lang="el-GR" altLang="el-GR" dirty="0"/>
              <a:t>Οι κάτοχοι πνευματικών δικαιωμάτων </a:t>
            </a:r>
            <a:r>
              <a:rPr lang="el-GR" altLang="el-GR" dirty="0" smtClean="0"/>
              <a:t>το κυνήγησαν</a:t>
            </a:r>
            <a:endParaRPr lang="en-US" altLang="el-GR" dirty="0"/>
          </a:p>
          <a:p>
            <a:pPr lvl="1"/>
            <a:r>
              <a:rPr lang="el-GR" altLang="el-GR" dirty="0"/>
              <a:t>Τα δικαστήρια διέταξαν τη διακοπή </a:t>
            </a:r>
            <a:r>
              <a:rPr lang="el-GR" altLang="el-GR" dirty="0" smtClean="0"/>
              <a:t>λειτουργίας </a:t>
            </a:r>
            <a:r>
              <a:rPr lang="el-GR" altLang="el-GR" dirty="0"/>
              <a:t>του</a:t>
            </a:r>
          </a:p>
          <a:p>
            <a:pPr lvl="1"/>
            <a:r>
              <a:rPr lang="el-GR" altLang="el-GR" dirty="0" smtClean="0"/>
              <a:t>Δεν </a:t>
            </a:r>
            <a:r>
              <a:rPr lang="el-GR" altLang="el-GR" dirty="0"/>
              <a:t>λειτουργούσε χωρίς τους εξυπηρετητές</a:t>
            </a:r>
          </a:p>
          <a:p>
            <a:r>
              <a:rPr lang="el-GR" altLang="el-GR" dirty="0"/>
              <a:t>Το </a:t>
            </a:r>
            <a:r>
              <a:rPr lang="en-US" altLang="el-GR" dirty="0"/>
              <a:t>Napster</a:t>
            </a:r>
            <a:r>
              <a:rPr lang="el-GR" altLang="el-GR" dirty="0"/>
              <a:t> όμως έδειξε το δρόμο</a:t>
            </a:r>
          </a:p>
          <a:p>
            <a:pPr lvl="1"/>
            <a:r>
              <a:rPr lang="el-GR" altLang="el-GR" dirty="0"/>
              <a:t>Τεράστιο ενδιαφέρον για παρόμοια υπηρεσία</a:t>
            </a:r>
          </a:p>
          <a:p>
            <a:pPr lvl="1"/>
            <a:r>
              <a:rPr lang="el-GR" altLang="el-GR" dirty="0"/>
              <a:t>Ανάγκη για πλήρως αποκεντρωμένη </a:t>
            </a:r>
            <a:r>
              <a:rPr lang="el-GR" altLang="el-GR" dirty="0" smtClean="0"/>
              <a:t>λειτουργία</a:t>
            </a:r>
          </a:p>
          <a:p>
            <a:pPr lvl="2"/>
            <a:r>
              <a:rPr lang="el-GR" altLang="el-GR" dirty="0" smtClean="0"/>
              <a:t>Έτσι ώστε να μην μπορεί να κλείσει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12514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Αναζήτηση μέσω πλημμύρας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7:</a:t>
            </a:r>
            <a:r>
              <a:rPr lang="en-US" b="1" dirty="0" smtClean="0"/>
              <a:t> </a:t>
            </a:r>
            <a:r>
              <a:rPr lang="el-GR" dirty="0"/>
              <a:t>Κατανεμημένος καταμερισμός αρχείων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8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 σύστημα </a:t>
            </a:r>
            <a:r>
              <a:rPr lang="en-US" altLang="el-GR" dirty="0" smtClean="0"/>
              <a:t>Gnutella 1</a:t>
            </a:r>
            <a:endParaRPr lang="el-GR" altLang="el-GR" dirty="0" smtClean="0"/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Το σύστημα </a:t>
            </a:r>
            <a:r>
              <a:rPr lang="en-US" altLang="el-GR" dirty="0" smtClean="0"/>
              <a:t>Gnutella</a:t>
            </a:r>
          </a:p>
          <a:p>
            <a:pPr lvl="1" eaLnBrk="1" hangingPunct="1"/>
            <a:r>
              <a:rPr lang="el-GR" altLang="el-GR" dirty="0" smtClean="0"/>
              <a:t>Ανταλλαγή αρχείων σε ομότιμο περιβάλλον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Βασίζεται μόνο στους ομότιμους κόμβους</a:t>
            </a:r>
          </a:p>
          <a:p>
            <a:pPr eaLnBrk="1" hangingPunct="1"/>
            <a:r>
              <a:rPr lang="el-GR" altLang="el-GR" dirty="0" smtClean="0"/>
              <a:t>Πρώτη γενιά </a:t>
            </a:r>
            <a:r>
              <a:rPr lang="en-US" altLang="el-GR" dirty="0" smtClean="0"/>
              <a:t>Gnutella</a:t>
            </a:r>
          </a:p>
          <a:p>
            <a:pPr lvl="1" eaLnBrk="1" hangingPunct="1"/>
            <a:r>
              <a:rPr lang="el-GR" altLang="el-GR" dirty="0" smtClean="0"/>
              <a:t>Μη δομημένο υπερκείμενο δίκτυο</a:t>
            </a:r>
          </a:p>
          <a:p>
            <a:pPr lvl="1" eaLnBrk="1" hangingPunct="1"/>
            <a:r>
              <a:rPr lang="el-GR" altLang="el-GR" dirty="0" smtClean="0"/>
              <a:t>Περιορισμένη κλιμακωσιμότητα </a:t>
            </a:r>
          </a:p>
          <a:p>
            <a:pPr lvl="2"/>
            <a:r>
              <a:rPr lang="el-GR" altLang="el-GR" dirty="0" smtClean="0"/>
              <a:t>Λόγω χρήσης πλημμύρας στην αναζήτηση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10167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Σύνδεση στο </a:t>
            </a:r>
            <a:r>
              <a:rPr lang="en-US" dirty="0" smtClean="0"/>
              <a:t>Gnutella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altLang="el-GR" dirty="0" smtClean="0"/>
              <a:t>Κάθε </a:t>
            </a:r>
            <a:r>
              <a:rPr lang="el-GR" altLang="el-GR" dirty="0"/>
              <a:t>κόμβος προσπαθεί να συνδεθεί με </a:t>
            </a:r>
            <a:r>
              <a:rPr lang="el-GR" altLang="el-GR" dirty="0" smtClean="0"/>
              <a:t>άλλους</a:t>
            </a:r>
            <a:endParaRPr lang="el-GR" altLang="el-GR" dirty="0"/>
          </a:p>
          <a:p>
            <a:pPr lvl="1"/>
            <a:r>
              <a:rPr lang="el-GR" altLang="el-GR" dirty="0" smtClean="0"/>
              <a:t>Ευρέως γνωστοί κόμβοι διάσπαρτοι στο δίκτυο</a:t>
            </a:r>
            <a:endParaRPr lang="el-GR" altLang="el-GR" dirty="0"/>
          </a:p>
          <a:p>
            <a:pPr lvl="1"/>
            <a:r>
              <a:rPr lang="el-GR" altLang="el-GR" dirty="0"/>
              <a:t>Επικοινωνία με κόμβους </a:t>
            </a:r>
            <a:r>
              <a:rPr lang="el-GR" altLang="el-GR" dirty="0" smtClean="0"/>
              <a:t>που ήδη γνωρίζουμε</a:t>
            </a:r>
            <a:endParaRPr lang="el-GR" altLang="el-GR" dirty="0"/>
          </a:p>
          <a:p>
            <a:pPr lvl="1"/>
            <a:r>
              <a:rPr lang="el-GR" altLang="el-GR" dirty="0"/>
              <a:t>Ανταλλαγή εκδόσεων πρωτοκόλλου με άλλο κόμβο</a:t>
            </a:r>
          </a:p>
          <a:p>
            <a:pPr lvl="1"/>
            <a:r>
              <a:rPr lang="el-GR" altLang="el-GR" dirty="0"/>
              <a:t>Αν συμφωνεί η έκδοση, οι κόμβοι συνδέονται</a:t>
            </a:r>
          </a:p>
          <a:p>
            <a:pPr lvl="1"/>
            <a:r>
              <a:rPr lang="el-GR" altLang="el-GR" dirty="0"/>
              <a:t>Δεν υπάρχουν ονόματα, συνθηματικά ή εγγραφές</a:t>
            </a:r>
            <a:endParaRPr lang="en-US" altLang="el-GR" dirty="0"/>
          </a:p>
          <a:p>
            <a:r>
              <a:rPr lang="el-GR" altLang="el-GR" dirty="0"/>
              <a:t>Σύνδεση με τρεις τουλάχιστον </a:t>
            </a:r>
            <a:r>
              <a:rPr lang="el-GR" altLang="el-GR" dirty="0" smtClean="0"/>
              <a:t>κόμβους</a:t>
            </a:r>
            <a:endParaRPr lang="el-GR" altLang="el-GR" dirty="0"/>
          </a:p>
          <a:p>
            <a:pPr lvl="1"/>
            <a:r>
              <a:rPr lang="el-GR" altLang="el-GR" dirty="0"/>
              <a:t>Εναλλακτικές διαδρομές σύνδεσης με το </a:t>
            </a:r>
            <a:r>
              <a:rPr lang="el-GR" altLang="el-GR" dirty="0" smtClean="0"/>
              <a:t>δίκτυο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00793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Μηνύματα στο </a:t>
            </a:r>
            <a:r>
              <a:rPr lang="en-US" altLang="el-GR" dirty="0" smtClean="0"/>
              <a:t>Gnutella 1</a:t>
            </a:r>
            <a:endParaRPr lang="el-GR" altLang="el-GR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Μορφή μηνυμάτων στο </a:t>
            </a:r>
            <a:r>
              <a:rPr lang="en-US" altLang="el-GR" dirty="0" smtClean="0"/>
              <a:t>Gnutella</a:t>
            </a:r>
          </a:p>
          <a:p>
            <a:pPr lvl="1" eaLnBrk="1" hangingPunct="1"/>
            <a:r>
              <a:rPr lang="el-GR" altLang="el-GR" dirty="0" smtClean="0"/>
              <a:t>Μοναδικό αναγνωριστικό ανά αποστολέα</a:t>
            </a:r>
          </a:p>
          <a:p>
            <a:pPr lvl="1" eaLnBrk="1" hangingPunct="1"/>
            <a:r>
              <a:rPr lang="el-GR" altLang="el-GR" dirty="0" smtClean="0"/>
              <a:t>Επιτρεπόμενο πλήθος αλμάτων </a:t>
            </a:r>
          </a:p>
          <a:p>
            <a:pPr lvl="1" eaLnBrk="1" hangingPunct="1"/>
            <a:r>
              <a:rPr lang="el-GR" altLang="el-GR" dirty="0" smtClean="0"/>
              <a:t>Πλήθος αλμάτων που έχουν γίνει</a:t>
            </a:r>
          </a:p>
          <a:p>
            <a:pPr lvl="1" eaLnBrk="1" hangingPunct="1"/>
            <a:r>
              <a:rPr lang="el-GR" altLang="el-GR" dirty="0" smtClean="0"/>
              <a:t>Οι κόμβοι διατηρούν τα μηνύματα </a:t>
            </a:r>
          </a:p>
          <a:p>
            <a:pPr lvl="2" eaLnBrk="1" hangingPunct="1"/>
            <a:r>
              <a:rPr lang="el-GR" altLang="el-GR" dirty="0" smtClean="0"/>
              <a:t>Εντοπισμός πολλαπλών λήψεων</a:t>
            </a:r>
          </a:p>
          <a:p>
            <a:pPr lvl="2" eaLnBrk="1" hangingPunct="1"/>
            <a:r>
              <a:rPr lang="el-GR" altLang="el-GR" dirty="0" smtClean="0"/>
              <a:t>Αναμενόμενο σε συστήματα πλημμύρας</a:t>
            </a:r>
          </a:p>
          <a:p>
            <a:pPr lvl="2"/>
            <a:r>
              <a:rPr lang="el-GR" altLang="el-GR" dirty="0"/>
              <a:t>Απόρριψη </a:t>
            </a:r>
            <a:r>
              <a:rPr lang="el-GR" altLang="el-GR" dirty="0" smtClean="0"/>
              <a:t>επαναλήψεων</a:t>
            </a: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475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Συντήρηση στο </a:t>
            </a:r>
            <a:r>
              <a:rPr lang="en-US" dirty="0" smtClean="0"/>
              <a:t>Gnutella 1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Περιοδικό </a:t>
            </a:r>
            <a:r>
              <a:rPr lang="el-GR" altLang="el-GR" dirty="0"/>
              <a:t>μήνυμα </a:t>
            </a:r>
            <a:r>
              <a:rPr lang="en-US" altLang="el-GR" dirty="0"/>
              <a:t>ping</a:t>
            </a:r>
            <a:r>
              <a:rPr lang="el-GR" altLang="el-GR" dirty="0"/>
              <a:t> στους γείτονες</a:t>
            </a:r>
          </a:p>
          <a:p>
            <a:pPr lvl="1"/>
            <a:r>
              <a:rPr lang="el-GR" altLang="el-GR" dirty="0"/>
              <a:t>Επιτρέπονται μέχρι 7 άλματα</a:t>
            </a:r>
          </a:p>
          <a:p>
            <a:pPr lvl="1"/>
            <a:r>
              <a:rPr lang="el-GR" altLang="el-GR" dirty="0"/>
              <a:t>Όποιος γείτονας δεν το έχει ξαναδεί το προωθεί</a:t>
            </a:r>
          </a:p>
          <a:p>
            <a:pPr lvl="1"/>
            <a:r>
              <a:rPr lang="el-GR" altLang="el-GR" dirty="0"/>
              <a:t>Διάδοση με περιορισμένη πλημμύρα (</a:t>
            </a:r>
            <a:r>
              <a:rPr lang="en-US" altLang="el-GR" dirty="0"/>
              <a:t>flooding)</a:t>
            </a:r>
            <a:endParaRPr lang="el-GR" altLang="el-GR" dirty="0"/>
          </a:p>
          <a:p>
            <a:r>
              <a:rPr lang="el-GR" altLang="el-GR" dirty="0"/>
              <a:t>Απάντηση με μήνυμα </a:t>
            </a:r>
            <a:r>
              <a:rPr lang="en-US" altLang="el-GR" dirty="0"/>
              <a:t>pong</a:t>
            </a:r>
          </a:p>
          <a:p>
            <a:pPr lvl="1"/>
            <a:r>
              <a:rPr lang="el-GR" altLang="el-GR" dirty="0" smtClean="0"/>
              <a:t>Διεύθυνση </a:t>
            </a:r>
            <a:r>
              <a:rPr lang="el-GR" altLang="el-GR" dirty="0"/>
              <a:t>κόμβου και πλήθος / </a:t>
            </a:r>
            <a:r>
              <a:rPr lang="el-GR" altLang="el-GR" dirty="0" smtClean="0"/>
              <a:t>όγκο</a:t>
            </a:r>
            <a:r>
              <a:rPr lang="el-GR" altLang="el-GR" dirty="0"/>
              <a:t>ς</a:t>
            </a:r>
            <a:r>
              <a:rPr lang="el-GR" altLang="el-GR" dirty="0" smtClean="0"/>
              <a:t> </a:t>
            </a:r>
            <a:r>
              <a:rPr lang="el-GR" altLang="el-GR" dirty="0"/>
              <a:t>αρχείων</a:t>
            </a:r>
          </a:p>
          <a:p>
            <a:pPr lvl="1"/>
            <a:r>
              <a:rPr lang="el-GR" altLang="el-GR" dirty="0"/>
              <a:t>Ακολουθεί την αντίστροφη διαδρομή από το </a:t>
            </a:r>
            <a:r>
              <a:rPr lang="en-US" altLang="el-GR" dirty="0"/>
              <a:t>pong</a:t>
            </a:r>
          </a:p>
          <a:p>
            <a:pPr lvl="2"/>
            <a:r>
              <a:rPr lang="el-GR" altLang="el-GR" dirty="0"/>
              <a:t>Χρήση των αποθηκευμένων μηνυμάτων </a:t>
            </a:r>
            <a:r>
              <a:rPr lang="en-US" altLang="el-GR" dirty="0" smtClean="0"/>
              <a:t>ping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52280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Αναζήτηση στο </a:t>
            </a:r>
            <a:r>
              <a:rPr lang="en-US" altLang="el-GR" dirty="0"/>
              <a:t>Gnutella 1 (1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</a:p>
        </p:txBody>
      </p:sp>
      <p:pic>
        <p:nvPicPr>
          <p:cNvPr id="16389" name="Content Placeholder 5" descr="Πρώτο βήμα αναζήτησης στο Gnutell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766" b="11490"/>
          <a:stretch/>
        </p:blipFill>
        <p:spPr bwMode="auto">
          <a:xfrm>
            <a:off x="3203848" y="1196752"/>
            <a:ext cx="2316821" cy="1919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3141663"/>
            <a:ext cx="8382000" cy="3259137"/>
          </a:xfrm>
        </p:spPr>
        <p:txBody>
          <a:bodyPr>
            <a:normAutofit lnSpcReduction="10000"/>
          </a:bodyPr>
          <a:lstStyle/>
          <a:p>
            <a:r>
              <a:rPr lang="el-GR" altLang="el-GR" dirty="0" smtClean="0"/>
              <a:t>Μήνυμα </a:t>
            </a:r>
            <a:r>
              <a:rPr lang="en-US" altLang="el-GR" dirty="0" smtClean="0"/>
              <a:t>query</a:t>
            </a:r>
            <a:r>
              <a:rPr lang="el-GR" altLang="el-GR" dirty="0" smtClean="0"/>
              <a:t> για αναζήτηση αρχείου</a:t>
            </a:r>
          </a:p>
          <a:p>
            <a:pPr lvl="1"/>
            <a:r>
              <a:rPr lang="el-GR" altLang="el-GR" dirty="0" smtClean="0"/>
              <a:t>Προωθείται ακριβώς όπως το </a:t>
            </a:r>
            <a:r>
              <a:rPr lang="en-US" altLang="el-GR" dirty="0" smtClean="0"/>
              <a:t>ping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Περιορισμένη πλημμύρα</a:t>
            </a:r>
          </a:p>
          <a:p>
            <a:pPr lvl="2"/>
            <a:r>
              <a:rPr lang="el-GR" altLang="el-GR" dirty="0" smtClean="0"/>
              <a:t>Αποθήκευση μηνυμάτων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Περιέχει λίστα με λέξεις-κλειδιά</a:t>
            </a:r>
          </a:p>
          <a:p>
            <a:pPr lvl="1"/>
            <a:r>
              <a:rPr lang="el-GR" altLang="el-GR" dirty="0" smtClean="0"/>
              <a:t>Επιπλέον, ελάχιστη ταχύτητα σύνδεσης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90560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Οι εικόνες προέρχονται από το βιβλίο «Κατανεμημένα Συστήματα με </a:t>
            </a:r>
            <a:r>
              <a:rPr lang="en-US" sz="2800" dirty="0" smtClean="0"/>
              <a:t>Java</a:t>
            </a:r>
            <a:r>
              <a:rPr lang="el-GR" sz="2800" dirty="0" smtClean="0"/>
              <a:t>», Ι. Κάβουρας, Ι. Μήλης, Γ. Ξυλωμένος, Α. Ρουκουνάκη, 3</a:t>
            </a:r>
            <a:r>
              <a:rPr lang="el-GR" sz="2800" baseline="30000" dirty="0" smtClean="0"/>
              <a:t>η</a:t>
            </a:r>
            <a:r>
              <a:rPr lang="el-GR" sz="2800" dirty="0" smtClean="0"/>
              <a:t> έκδοση, 2011, Εκδόσεις Κλειδάριθμος.</a:t>
            </a:r>
          </a:p>
          <a:p>
            <a:pPr algn="l"/>
            <a:endParaRPr lang="en-US" sz="2800" dirty="0" smtClean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Αναζήτηση στο </a:t>
            </a:r>
            <a:r>
              <a:rPr lang="en-US" altLang="el-GR" dirty="0"/>
              <a:t>Gnutella 1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</a:p>
        </p:txBody>
      </p:sp>
      <p:pic>
        <p:nvPicPr>
          <p:cNvPr id="16389" name="Content Placeholder 5" descr="Δεύτερο βήμα αναζήτησης στο Gnutella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b="14275"/>
          <a:stretch/>
        </p:blipFill>
        <p:spPr bwMode="auto">
          <a:xfrm>
            <a:off x="3203848" y="1291853"/>
            <a:ext cx="2217738" cy="185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381000" y="3141663"/>
            <a:ext cx="8382000" cy="3259137"/>
          </a:xfrm>
        </p:spPr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Απάντηση με μήνυμα </a:t>
            </a:r>
            <a:r>
              <a:rPr lang="en-US" altLang="el-GR" dirty="0" smtClean="0"/>
              <a:t>query-hit</a:t>
            </a:r>
          </a:p>
          <a:p>
            <a:pPr lvl="1"/>
            <a:r>
              <a:rPr lang="el-GR" altLang="el-GR" dirty="0" smtClean="0"/>
              <a:t>Προωθείται ανάποδα από το </a:t>
            </a:r>
            <a:r>
              <a:rPr lang="en-US" altLang="el-GR" dirty="0" smtClean="0"/>
              <a:t>query</a:t>
            </a:r>
            <a:r>
              <a:rPr lang="el-GR" altLang="el-GR" dirty="0" smtClean="0"/>
              <a:t> (όπως το </a:t>
            </a:r>
            <a:r>
              <a:rPr lang="en-US" altLang="el-GR" dirty="0" smtClean="0"/>
              <a:t>pong)</a:t>
            </a:r>
          </a:p>
          <a:p>
            <a:pPr lvl="1"/>
            <a:r>
              <a:rPr lang="el-GR" altLang="el-GR" dirty="0" smtClean="0"/>
              <a:t>Στοιχεία επικοινωνίας κόμβου και πλήθος αρχείων</a:t>
            </a:r>
          </a:p>
          <a:p>
            <a:pPr lvl="1"/>
            <a:r>
              <a:rPr lang="el-GR" altLang="el-GR" dirty="0" smtClean="0"/>
              <a:t>Λίστα με τα αρχεία (όνομα, μέγεθος, </a:t>
            </a:r>
            <a:r>
              <a:rPr lang="en-US" altLang="el-GR" dirty="0" smtClean="0"/>
              <a:t>MD5)</a:t>
            </a:r>
            <a:endParaRPr lang="el-GR" altLang="el-GR" dirty="0" smtClean="0"/>
          </a:p>
          <a:p>
            <a:r>
              <a:rPr lang="el-GR" altLang="el-GR" dirty="0"/>
              <a:t>Ανταλλαγή αρχείων</a:t>
            </a:r>
          </a:p>
          <a:p>
            <a:pPr lvl="1"/>
            <a:r>
              <a:rPr lang="el-GR" altLang="el-GR" dirty="0"/>
              <a:t>Απευθείας μεταξύ των κόμβων μέσω </a:t>
            </a:r>
            <a:r>
              <a:rPr lang="en-US" altLang="el-GR" dirty="0"/>
              <a:t>IP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6770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Προβλήματα του </a:t>
            </a:r>
            <a:r>
              <a:rPr lang="en-US" altLang="el-GR" dirty="0" smtClean="0"/>
              <a:t>Gnutella</a:t>
            </a:r>
            <a:r>
              <a:rPr lang="el-GR" altLang="el-GR" dirty="0" smtClean="0"/>
              <a:t> 1 (1 από 2)</a:t>
            </a:r>
            <a:endParaRPr lang="en-US" altLang="el-GR" dirty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Η πλημμύρα δεν κλιμακώνεται </a:t>
            </a:r>
          </a:p>
          <a:p>
            <a:pPr lvl="1"/>
            <a:r>
              <a:rPr lang="el-GR" altLang="el-GR" dirty="0" smtClean="0"/>
              <a:t>Όσο μεγαλώνει το σύστημα, μεγαλώνει ο φόρτος</a:t>
            </a:r>
          </a:p>
          <a:p>
            <a:pPr lvl="1"/>
            <a:r>
              <a:rPr lang="el-GR" altLang="el-GR" dirty="0" smtClean="0"/>
              <a:t>Η αναζήτηση καλύπτει όλο και μικρότερο μέρος</a:t>
            </a:r>
          </a:p>
          <a:p>
            <a:pPr lvl="1"/>
            <a:r>
              <a:rPr lang="el-GR" altLang="el-GR" dirty="0" smtClean="0"/>
              <a:t>Αύξηση αλμάτων / γειτόνων αυξάνει το φόρτο</a:t>
            </a:r>
          </a:p>
          <a:p>
            <a:r>
              <a:rPr lang="el-GR" altLang="el-GR" dirty="0" smtClean="0"/>
              <a:t>Πολλά μηνύματα είναι περιττά</a:t>
            </a:r>
          </a:p>
          <a:p>
            <a:pPr lvl="1"/>
            <a:r>
              <a:rPr lang="el-GR" altLang="el-GR" dirty="0" smtClean="0"/>
              <a:t>Επανέρχονται στους ίδιους κόμβους </a:t>
            </a:r>
          </a:p>
          <a:p>
            <a:pPr lvl="1"/>
            <a:r>
              <a:rPr lang="el-GR" altLang="el-GR" dirty="0" smtClean="0"/>
              <a:t>Απορρίπτονται όταν εντοπιστούν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41629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Προβλήματα του </a:t>
            </a:r>
            <a:r>
              <a:rPr lang="en-US" altLang="el-GR" dirty="0"/>
              <a:t>Gnutella</a:t>
            </a:r>
            <a:r>
              <a:rPr lang="el-GR" altLang="el-GR" dirty="0"/>
              <a:t> 1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Υπερκείμενο </a:t>
            </a:r>
            <a:r>
              <a:rPr lang="en-US" altLang="el-GR" dirty="0" smtClean="0"/>
              <a:t>&lt;&gt; </a:t>
            </a:r>
            <a:r>
              <a:rPr lang="el-GR" altLang="el-GR" dirty="0" smtClean="0"/>
              <a:t>υποκείμενο</a:t>
            </a:r>
            <a:r>
              <a:rPr lang="en-US" altLang="el-GR" dirty="0" smtClean="0"/>
              <a:t> </a:t>
            </a:r>
            <a:r>
              <a:rPr lang="el-GR" altLang="el-GR" dirty="0" smtClean="0"/>
              <a:t>δίκτυο</a:t>
            </a:r>
            <a:endParaRPr lang="el-GR" altLang="el-GR" dirty="0"/>
          </a:p>
          <a:p>
            <a:pPr lvl="1"/>
            <a:r>
              <a:rPr lang="el-GR" altLang="el-GR" dirty="0"/>
              <a:t>Κάθε άλμα μπορεί να διατρέχει όλο το </a:t>
            </a:r>
            <a:r>
              <a:rPr lang="el-GR" altLang="el-GR" dirty="0" smtClean="0"/>
              <a:t>Διαδίκτυο</a:t>
            </a:r>
          </a:p>
          <a:p>
            <a:r>
              <a:rPr lang="el-GR" altLang="el-GR" dirty="0" smtClean="0"/>
              <a:t>Το κόστος αναζητήσεων </a:t>
            </a:r>
            <a:r>
              <a:rPr lang="el-GR" altLang="el-GR" dirty="0"/>
              <a:t>είναι πολύ μεγάλο</a:t>
            </a:r>
          </a:p>
          <a:p>
            <a:pPr lvl="1"/>
            <a:r>
              <a:rPr lang="el-GR" altLang="el-GR" dirty="0"/>
              <a:t>Π</a:t>
            </a:r>
            <a:r>
              <a:rPr lang="el-GR" altLang="el-GR" dirty="0" smtClean="0"/>
              <a:t>άρα </a:t>
            </a:r>
            <a:r>
              <a:rPr lang="el-GR" altLang="el-GR" dirty="0"/>
              <a:t>πολλά μηνύματα λόγω </a:t>
            </a:r>
            <a:r>
              <a:rPr lang="el-GR" altLang="el-GR" dirty="0" smtClean="0"/>
              <a:t>πλημμύρας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Τα </a:t>
            </a:r>
            <a:r>
              <a:rPr lang="el-GR" altLang="el-GR" dirty="0"/>
              <a:t>μηνύματα καλύπτουν μεγάλες </a:t>
            </a:r>
            <a:r>
              <a:rPr lang="el-GR" altLang="el-GR" dirty="0" smtClean="0"/>
              <a:t>αποστάσεις</a:t>
            </a:r>
          </a:p>
          <a:p>
            <a:r>
              <a:rPr lang="el-GR" altLang="el-GR" dirty="0" smtClean="0"/>
              <a:t>Οι αναζητήσεις είναι αργές</a:t>
            </a:r>
          </a:p>
          <a:p>
            <a:r>
              <a:rPr lang="el-GR" altLang="el-GR" dirty="0" smtClean="0"/>
              <a:t>Οι αναζητήσεις δεν βρίσκουν τα πάντα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841272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Αναζήτηση σε ημιδομημένα δίκτυα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7:</a:t>
            </a:r>
            <a:r>
              <a:rPr lang="en-US" b="1" dirty="0" smtClean="0"/>
              <a:t> </a:t>
            </a:r>
            <a:r>
              <a:rPr lang="el-GR" dirty="0"/>
              <a:t>Κατανεμημένος καταμερισμός αρχείων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8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Το σύστημα </a:t>
            </a:r>
            <a:r>
              <a:rPr lang="en-US" altLang="el-GR" dirty="0"/>
              <a:t>Gnutella </a:t>
            </a:r>
            <a:r>
              <a:rPr lang="el-GR" altLang="el-GR" dirty="0" smtClean="0"/>
              <a:t>2 (1 από 2)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Ημιδομημένη αρχιτεκτονική</a:t>
            </a:r>
          </a:p>
          <a:p>
            <a:pPr lvl="1"/>
            <a:r>
              <a:rPr lang="el-GR" altLang="el-GR" dirty="0" smtClean="0"/>
              <a:t>Δύο είδη κόμβων</a:t>
            </a:r>
          </a:p>
          <a:p>
            <a:r>
              <a:rPr lang="el-GR" altLang="el-GR" dirty="0" smtClean="0"/>
              <a:t>Υπερομότιμοι κόμβοι (</a:t>
            </a:r>
            <a:r>
              <a:rPr lang="en-US" altLang="el-GR" dirty="0" smtClean="0"/>
              <a:t>super-peers)</a:t>
            </a:r>
          </a:p>
          <a:p>
            <a:pPr lvl="1"/>
            <a:r>
              <a:rPr lang="el-GR" altLang="el-GR" dirty="0" smtClean="0"/>
              <a:t>Συνδέονται με ομότιμους και υπερομότιμους</a:t>
            </a:r>
          </a:p>
          <a:p>
            <a:pPr lvl="1"/>
            <a:r>
              <a:rPr lang="el-GR" altLang="el-GR" dirty="0" smtClean="0"/>
              <a:t>Εκπροσωπούν τους ομότιμους στο σύστημα</a:t>
            </a:r>
          </a:p>
          <a:p>
            <a:r>
              <a:rPr lang="el-GR" altLang="el-GR" dirty="0" smtClean="0"/>
              <a:t>(Απλοί) ομότιμοι κόμβοι</a:t>
            </a:r>
          </a:p>
          <a:p>
            <a:pPr lvl="1"/>
            <a:r>
              <a:rPr lang="el-GR" altLang="el-GR" dirty="0" smtClean="0"/>
              <a:t>Συνδέονται μόνο σε υπερομότιμους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0559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σύστημα </a:t>
            </a:r>
            <a:r>
              <a:rPr lang="en-US" altLang="el-GR" dirty="0"/>
              <a:t>Gnutella </a:t>
            </a:r>
            <a:r>
              <a:rPr lang="el-GR" altLang="el-GR" dirty="0"/>
              <a:t>2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/>
              <a:t>Επιλογή υπερομότιμων από το σύστημα</a:t>
            </a:r>
          </a:p>
          <a:p>
            <a:pPr lvl="1"/>
            <a:r>
              <a:rPr lang="el-GR" altLang="el-GR" dirty="0"/>
              <a:t>Στόχος: σταθερό πλήθος ομότιμων </a:t>
            </a:r>
            <a:r>
              <a:rPr lang="el-GR" altLang="el-GR" dirty="0" smtClean="0"/>
              <a:t>/ υπερομότιμο</a:t>
            </a:r>
            <a:endParaRPr lang="el-GR" altLang="el-GR" dirty="0"/>
          </a:p>
          <a:p>
            <a:r>
              <a:rPr lang="el-GR" altLang="el-GR" dirty="0"/>
              <a:t>Προαγωγή κόμβου</a:t>
            </a:r>
          </a:p>
          <a:p>
            <a:pPr lvl="1"/>
            <a:r>
              <a:rPr lang="el-GR" altLang="el-GR" dirty="0" smtClean="0"/>
              <a:t>Ξεκινά από κάποιον φορτωμένο υπερομότιμο</a:t>
            </a:r>
          </a:p>
          <a:p>
            <a:pPr lvl="1"/>
            <a:r>
              <a:rPr lang="el-GR" altLang="el-GR" dirty="0" smtClean="0"/>
              <a:t>Επιλέγει </a:t>
            </a:r>
            <a:r>
              <a:rPr lang="el-GR" altLang="el-GR" dirty="0"/>
              <a:t>έναν απλό ομότιμο</a:t>
            </a:r>
          </a:p>
          <a:p>
            <a:pPr lvl="2"/>
            <a:r>
              <a:rPr lang="el-GR" altLang="el-GR" dirty="0"/>
              <a:t>Πρέπει να είναι αρκετή ώρα στο σύστημα</a:t>
            </a:r>
          </a:p>
          <a:p>
            <a:pPr lvl="2"/>
            <a:r>
              <a:rPr lang="el-GR" altLang="el-GR" dirty="0"/>
              <a:t>Πρέπει να έχει μεγάλο εύρος ζώνης</a:t>
            </a:r>
          </a:p>
          <a:p>
            <a:pPr lvl="1"/>
            <a:r>
              <a:rPr lang="el-GR" altLang="el-GR" dirty="0"/>
              <a:t>Προβιβάζεται σε </a:t>
            </a:r>
            <a:r>
              <a:rPr lang="el-GR" altLang="el-GR" dirty="0" smtClean="0"/>
              <a:t>υπερομότιμο</a:t>
            </a:r>
          </a:p>
          <a:p>
            <a:pPr lvl="1"/>
            <a:r>
              <a:rPr lang="el-GR" altLang="el-GR" dirty="0" smtClean="0"/>
              <a:t>Μοιράζεται </a:t>
            </a:r>
            <a:r>
              <a:rPr lang="el-GR" altLang="el-GR" dirty="0"/>
              <a:t>τους </a:t>
            </a:r>
            <a:r>
              <a:rPr lang="el-GR" altLang="el-GR" dirty="0" smtClean="0"/>
              <a:t>ομότιμους με τον παλιό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584507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Συντήρηση </a:t>
            </a:r>
            <a:r>
              <a:rPr lang="el-GR" altLang="el-GR" dirty="0" smtClean="0"/>
              <a:t>δικτύου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στο </a:t>
            </a:r>
            <a:r>
              <a:rPr lang="en-US" altLang="el-GR" dirty="0" smtClean="0"/>
              <a:t>Gnutella 2</a:t>
            </a:r>
            <a:endParaRPr lang="el-GR" altLang="el-GR" dirty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Μηνύματα </a:t>
            </a:r>
            <a:r>
              <a:rPr lang="en-US" altLang="el-GR" dirty="0" smtClean="0"/>
              <a:t>ping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pong </a:t>
            </a:r>
            <a:r>
              <a:rPr lang="el-GR" altLang="el-GR" dirty="0" smtClean="0"/>
              <a:t>σε δύο επίπεδα</a:t>
            </a:r>
          </a:p>
          <a:p>
            <a:pPr lvl="1"/>
            <a:r>
              <a:rPr lang="el-GR" altLang="el-GR" dirty="0" smtClean="0"/>
              <a:t>Υπερομότιμοι: ανταλλάσσουν μεταξύ τους</a:t>
            </a:r>
          </a:p>
          <a:p>
            <a:pPr lvl="1"/>
            <a:r>
              <a:rPr lang="el-GR" altLang="el-GR" dirty="0" smtClean="0"/>
              <a:t>Απλοί ομότιμοι: στέλνουν </a:t>
            </a:r>
            <a:r>
              <a:rPr lang="en-US" altLang="el-GR" dirty="0" smtClean="0"/>
              <a:t>ping</a:t>
            </a:r>
            <a:r>
              <a:rPr lang="el-GR" altLang="el-GR" dirty="0" smtClean="0"/>
              <a:t> στο γονέα τους</a:t>
            </a:r>
          </a:p>
          <a:p>
            <a:pPr lvl="2"/>
            <a:r>
              <a:rPr lang="el-GR" altLang="el-GR" dirty="0" smtClean="0"/>
              <a:t>Λαμβάνουν σαν απάντηση τα </a:t>
            </a:r>
            <a:r>
              <a:rPr lang="en-US" altLang="el-GR" dirty="0" smtClean="0"/>
              <a:t>pong</a:t>
            </a:r>
            <a:r>
              <a:rPr lang="el-GR" altLang="el-GR" dirty="0" smtClean="0"/>
              <a:t> που έχει λάβει</a:t>
            </a:r>
          </a:p>
          <a:p>
            <a:pPr lvl="2"/>
            <a:r>
              <a:rPr lang="el-GR" altLang="el-GR" dirty="0" smtClean="0"/>
              <a:t>Μαθαίνουν έτσι για το υπόλοιπο δίκτυο</a:t>
            </a:r>
          </a:p>
          <a:p>
            <a:pPr lvl="2"/>
            <a:r>
              <a:rPr lang="el-GR" altLang="el-GR" dirty="0" smtClean="0"/>
              <a:t>Το </a:t>
            </a:r>
            <a:r>
              <a:rPr lang="en-US" altLang="el-GR" dirty="0" smtClean="0"/>
              <a:t>ping</a:t>
            </a:r>
            <a:r>
              <a:rPr lang="el-GR" altLang="el-GR" dirty="0" smtClean="0"/>
              <a:t> τους δεν προωθείται στο δίκτυο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269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Αρχική σύνδεση </a:t>
            </a:r>
            <a:r>
              <a:rPr lang="el-GR" altLang="el-GR" dirty="0" smtClean="0"/>
              <a:t>στο </a:t>
            </a:r>
            <a:r>
              <a:rPr lang="en-US" altLang="el-GR" dirty="0" smtClean="0"/>
              <a:t>Gnutella 2</a:t>
            </a:r>
            <a:endParaRPr lang="el-GR" alt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 </a:t>
            </a:r>
            <a:r>
              <a:rPr lang="el-GR" altLang="el-GR" dirty="0"/>
              <a:t>κόμβος αρχικά είναι απλός ομότιμος</a:t>
            </a:r>
          </a:p>
          <a:p>
            <a:pPr lvl="1"/>
            <a:r>
              <a:rPr lang="el-GR" altLang="el-GR" dirty="0"/>
              <a:t>Προσπαθεί να συνδεθεί σε </a:t>
            </a:r>
            <a:r>
              <a:rPr lang="el-GR" altLang="el-GR" dirty="0" smtClean="0"/>
              <a:t>υπερομότιμους</a:t>
            </a:r>
            <a:endParaRPr lang="el-GR" altLang="el-GR" dirty="0"/>
          </a:p>
          <a:p>
            <a:pPr lvl="1"/>
            <a:r>
              <a:rPr lang="el-GR" altLang="el-GR" dirty="0"/>
              <a:t>Αποστολή </a:t>
            </a:r>
            <a:r>
              <a:rPr lang="el-GR" altLang="el-GR" dirty="0" smtClean="0"/>
              <a:t>λίστας </a:t>
            </a:r>
            <a:r>
              <a:rPr lang="el-GR" altLang="el-GR" dirty="0"/>
              <a:t>με τιμές </a:t>
            </a:r>
            <a:r>
              <a:rPr lang="el-GR" altLang="el-GR" dirty="0" smtClean="0"/>
              <a:t>κατακερματισμού</a:t>
            </a:r>
          </a:p>
          <a:p>
            <a:pPr lvl="2"/>
            <a:r>
              <a:rPr lang="el-GR" altLang="el-GR" dirty="0" smtClean="0"/>
              <a:t>Σε κάθε υπερομότιμο που συνδέεται</a:t>
            </a:r>
            <a:endParaRPr lang="el-GR" altLang="el-GR" dirty="0"/>
          </a:p>
          <a:p>
            <a:pPr lvl="2"/>
            <a:r>
              <a:rPr lang="el-GR" altLang="el-GR" dirty="0"/>
              <a:t>Για κάθε λέξη-κλειδί που περιγράφει </a:t>
            </a:r>
            <a:r>
              <a:rPr lang="el-GR" altLang="el-GR" dirty="0" smtClean="0"/>
              <a:t>κάθε </a:t>
            </a:r>
            <a:r>
              <a:rPr lang="el-GR" altLang="el-GR" dirty="0"/>
              <a:t>αρχείο</a:t>
            </a:r>
          </a:p>
          <a:p>
            <a:pPr lvl="2"/>
            <a:r>
              <a:rPr lang="el-GR" altLang="el-GR" dirty="0"/>
              <a:t>Για τις λέξεις-κλειδιά που περιγράφουν τα αρχεία του</a:t>
            </a:r>
          </a:p>
          <a:p>
            <a:pPr lvl="1"/>
            <a:r>
              <a:rPr lang="el-GR" altLang="el-GR" dirty="0"/>
              <a:t>Ο υπερομότιμος διατηρεί </a:t>
            </a:r>
            <a:r>
              <a:rPr lang="el-GR" altLang="el-GR" dirty="0" smtClean="0"/>
              <a:t>πίνακα</a:t>
            </a:r>
            <a:endParaRPr lang="el-GR" altLang="el-GR" dirty="0"/>
          </a:p>
          <a:p>
            <a:pPr lvl="2"/>
            <a:r>
              <a:rPr lang="el-GR" altLang="el-GR" dirty="0"/>
              <a:t>Τιμή κατακερματισμού και αντίστοιχο </a:t>
            </a:r>
            <a:r>
              <a:rPr lang="el-GR" altLang="el-GR" dirty="0" smtClean="0"/>
              <a:t>παιδί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340572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 smtClean="0"/>
              <a:t>Αναζήτηση στο </a:t>
            </a:r>
            <a:r>
              <a:rPr lang="en-US" altLang="el-GR" dirty="0" smtClean="0"/>
              <a:t>Gnutella 2 (1 </a:t>
            </a:r>
            <a:r>
              <a:rPr lang="el-GR" altLang="el-GR" dirty="0" smtClean="0"/>
              <a:t>από 3)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l-GR" dirty="0" smtClean="0"/>
              <a:t>Ο ομότιμος στέλνει </a:t>
            </a:r>
            <a:r>
              <a:rPr lang="en-US" altLang="el-GR" dirty="0" smtClean="0"/>
              <a:t>query</a:t>
            </a:r>
            <a:r>
              <a:rPr lang="el-GR" altLang="el-GR" dirty="0" smtClean="0"/>
              <a:t> στο γονέα του</a:t>
            </a:r>
          </a:p>
          <a:p>
            <a:r>
              <a:rPr lang="el-GR" altLang="el-GR" dirty="0" smtClean="0"/>
              <a:t>Ο υπερομότιμος ελέγχει τον πίνακά του</a:t>
            </a:r>
          </a:p>
          <a:p>
            <a:r>
              <a:rPr lang="el-GR" altLang="el-GR" dirty="0" smtClean="0"/>
              <a:t>Αν βρει ταίριασμα </a:t>
            </a:r>
            <a:endParaRPr lang="en-US" altLang="el-GR" dirty="0" smtClean="0"/>
          </a:p>
          <a:p>
            <a:pPr lvl="1"/>
            <a:r>
              <a:rPr lang="en-US" altLang="el-GR" dirty="0" smtClean="0"/>
              <a:t>T</a:t>
            </a:r>
            <a:r>
              <a:rPr lang="el-GR" altLang="el-GR" dirty="0" smtClean="0"/>
              <a:t>ο στέλνει στο αντίστοιχο παιδί</a:t>
            </a:r>
          </a:p>
          <a:p>
            <a:pPr lvl="2"/>
            <a:r>
              <a:rPr lang="el-GR" altLang="el-GR" dirty="0" smtClean="0"/>
              <a:t>Το ταίριασμα δεν σημαίνει ότι υπάρχει το αρχείο</a:t>
            </a:r>
          </a:p>
          <a:p>
            <a:pPr lvl="2"/>
            <a:r>
              <a:rPr lang="el-GR" altLang="el-GR" dirty="0" smtClean="0"/>
              <a:t>Ο υπερομότιμος γνωρίζει τιμές κατακερματισμού</a:t>
            </a:r>
          </a:p>
          <a:p>
            <a:pPr lvl="2"/>
            <a:r>
              <a:rPr lang="el-GR" altLang="el-GR" dirty="0" smtClean="0"/>
              <a:t>Απλά προωθεί το μήνυμα σε πιθανούς κόμβους</a:t>
            </a:r>
          </a:p>
          <a:p>
            <a:pPr lvl="1"/>
            <a:r>
              <a:rPr lang="el-GR" altLang="el-GR" dirty="0" smtClean="0"/>
              <a:t>Προωθεί </a:t>
            </a:r>
            <a:r>
              <a:rPr lang="el-GR" altLang="el-GR" dirty="0"/>
              <a:t>το </a:t>
            </a:r>
            <a:r>
              <a:rPr lang="en-US" altLang="el-GR" dirty="0"/>
              <a:t>query</a:t>
            </a:r>
            <a:r>
              <a:rPr lang="el-GR" altLang="el-GR" dirty="0"/>
              <a:t> </a:t>
            </a:r>
            <a:r>
              <a:rPr lang="el-GR" altLang="el-GR" dirty="0" smtClean="0"/>
              <a:t>σε άλλους </a:t>
            </a:r>
            <a:r>
              <a:rPr lang="el-GR" altLang="el-GR" dirty="0"/>
              <a:t>υπερομότιμους</a:t>
            </a:r>
          </a:p>
          <a:p>
            <a:pPr lvl="2"/>
            <a:r>
              <a:rPr lang="el-GR" altLang="el-GR" dirty="0"/>
              <a:t>Επανάληψη μέχρι να εξαντληθεί το όριο αλμάτων</a:t>
            </a:r>
          </a:p>
          <a:p>
            <a:pPr lvl="2"/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1020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Αναζήτηση στο </a:t>
            </a:r>
            <a:r>
              <a:rPr lang="en-US" altLang="el-GR" dirty="0"/>
              <a:t>Gnutella 2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Οι </a:t>
            </a:r>
            <a:r>
              <a:rPr lang="el-GR" altLang="el-GR" dirty="0"/>
              <a:t>κόμβοι απαντούν με μήνυμα </a:t>
            </a:r>
            <a:r>
              <a:rPr lang="en-US" altLang="el-GR" dirty="0"/>
              <a:t>query-hit</a:t>
            </a:r>
          </a:p>
          <a:p>
            <a:pPr lvl="1"/>
            <a:r>
              <a:rPr lang="el-GR" altLang="el-GR" dirty="0"/>
              <a:t>Μόνο αν έχουν </a:t>
            </a:r>
            <a:r>
              <a:rPr lang="el-GR" altLang="el-GR" dirty="0" smtClean="0"/>
              <a:t>τη </a:t>
            </a:r>
            <a:r>
              <a:rPr lang="el-GR" altLang="el-GR" dirty="0"/>
              <a:t>ζητούμενη λέξη-κλειδί</a:t>
            </a:r>
          </a:p>
          <a:p>
            <a:pPr lvl="2"/>
            <a:r>
              <a:rPr lang="el-GR" altLang="el-GR" dirty="0" smtClean="0"/>
              <a:t>Μπορεί απλά να ταιριάζει το </a:t>
            </a:r>
            <a:r>
              <a:rPr lang="en-US" altLang="el-GR" dirty="0" smtClean="0"/>
              <a:t>hash</a:t>
            </a:r>
            <a:endParaRPr lang="el-GR" altLang="el-GR" dirty="0" smtClean="0"/>
          </a:p>
          <a:p>
            <a:pPr lvl="1"/>
            <a:r>
              <a:rPr lang="el-GR" altLang="el-GR" dirty="0" smtClean="0"/>
              <a:t>Στέλνεται στον </a:t>
            </a:r>
            <a:r>
              <a:rPr lang="el-GR" altLang="el-GR" dirty="0"/>
              <a:t>κόμβο που ξεκίνησε το </a:t>
            </a:r>
            <a:r>
              <a:rPr lang="en-US" altLang="el-GR" dirty="0"/>
              <a:t>query</a:t>
            </a:r>
            <a:endParaRPr lang="el-GR" altLang="el-GR" dirty="0"/>
          </a:p>
          <a:p>
            <a:pPr lvl="2"/>
            <a:r>
              <a:rPr lang="el-GR" altLang="el-GR" dirty="0" smtClean="0"/>
              <a:t>Χωρίς παρέμβαση του υπερομότιμου</a:t>
            </a:r>
            <a:endParaRPr lang="en-US" altLang="el-GR" dirty="0" smtClean="0"/>
          </a:p>
          <a:p>
            <a:pPr lvl="2"/>
            <a:r>
              <a:rPr lang="el-GR" altLang="el-GR" dirty="0" smtClean="0"/>
              <a:t>Μείωση επιβάρυνσης ενδιάμεσων </a:t>
            </a:r>
            <a:r>
              <a:rPr lang="el-GR" altLang="el-GR" dirty="0"/>
              <a:t>κόμβων</a:t>
            </a:r>
            <a:endParaRPr lang="en-US" altLang="el-GR" dirty="0"/>
          </a:p>
          <a:p>
            <a:pPr lvl="2"/>
            <a:r>
              <a:rPr lang="el-GR" altLang="el-GR" dirty="0"/>
              <a:t>Μείωση </a:t>
            </a:r>
            <a:r>
              <a:rPr lang="el-GR" altLang="el-GR" dirty="0" smtClean="0"/>
              <a:t>απόστασης </a:t>
            </a:r>
            <a:r>
              <a:rPr lang="el-GR" altLang="el-GR" dirty="0"/>
              <a:t>που καλύπτει κάθε </a:t>
            </a:r>
            <a:r>
              <a:rPr lang="el-GR" altLang="el-GR" dirty="0" smtClean="0"/>
              <a:t>μήνυμα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3285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 smtClean="0"/>
              <a:t>Κατανόηση των βασικών ζητημάτων στην αναζήτηση αρχείων σε ομότιμα συστήματα.</a:t>
            </a:r>
          </a:p>
          <a:p>
            <a:r>
              <a:rPr lang="el-GR" altLang="el-GR" dirty="0" smtClean="0"/>
              <a:t>Εξοικείωση με τις βασικές τεχνικές αναζήτησης αρχείων στα ομότιμα συστήματα (εξυπηρετητές, πλημμύρα, ημιδομημένα δίκτυα).</a:t>
            </a:r>
            <a:endParaRPr lang="el-GR" altLang="el-GR" dirty="0"/>
          </a:p>
          <a:p>
            <a:r>
              <a:rPr lang="el-GR" altLang="el-GR" dirty="0" smtClean="0"/>
              <a:t>Κατανόηση του προβλήματος της ανταλλαγή αρχείων στα ομότιμα συστήματα και εξοικείωση με το σύστημα </a:t>
            </a:r>
            <a:r>
              <a:rPr lang="en-US" altLang="el-GR" dirty="0" smtClean="0"/>
              <a:t>BitTorrent</a:t>
            </a:r>
            <a:r>
              <a:rPr lang="el-GR" altLang="el-GR" dirty="0" smtClean="0"/>
              <a:t>.</a:t>
            </a:r>
            <a:endParaRPr lang="el-GR" altLang="el-GR" dirty="0"/>
          </a:p>
          <a:p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2221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Αναζήτηση στο </a:t>
            </a:r>
            <a:r>
              <a:rPr lang="en-US" altLang="el-GR" dirty="0"/>
              <a:t>Gnutella 2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3)</a:t>
            </a:r>
          </a:p>
        </p:txBody>
      </p:sp>
      <p:pic>
        <p:nvPicPr>
          <p:cNvPr id="21509" name="Content Placeholder 5" descr="Αναζήτηση στο Gnutell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3" y="1196752"/>
            <a:ext cx="44354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382000" cy="2971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Παράδειγμα αναζήτησης στο </a:t>
            </a:r>
            <a:r>
              <a:rPr lang="en-US" altLang="el-GR" dirty="0" smtClean="0"/>
              <a:t>Gnutella</a:t>
            </a:r>
            <a:r>
              <a:rPr lang="el-GR" altLang="el-GR" dirty="0" smtClean="0"/>
              <a:t> 2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Ο κόμβος 3 στέλνει </a:t>
            </a:r>
            <a:r>
              <a:rPr lang="en-US" altLang="el-GR" dirty="0" smtClean="0"/>
              <a:t>query</a:t>
            </a:r>
            <a:r>
              <a:rPr lang="el-GR" altLang="el-GR" dirty="0" smtClean="0"/>
              <a:t> στον υπερομότιμο </a:t>
            </a:r>
            <a:r>
              <a:rPr lang="en-US" altLang="el-GR" dirty="0" smtClean="0"/>
              <a:t>C</a:t>
            </a:r>
          </a:p>
          <a:p>
            <a:pPr lvl="1" eaLnBrk="1" hangingPunct="1"/>
            <a:r>
              <a:rPr lang="el-GR" altLang="el-GR" dirty="0" smtClean="0"/>
              <a:t>Αν ο </a:t>
            </a:r>
            <a:r>
              <a:rPr lang="en-US" altLang="el-GR" dirty="0" smtClean="0"/>
              <a:t>C </a:t>
            </a:r>
            <a:r>
              <a:rPr lang="el-GR" altLang="el-GR" dirty="0" smtClean="0"/>
              <a:t>εντοπίσει ταίριασμα με 2, θα το στείλει στον 2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Επιπλέον το μήνυμα στέλνεται στους </a:t>
            </a:r>
            <a:r>
              <a:rPr lang="en-US" altLang="el-GR" dirty="0" smtClean="0"/>
              <a:t>A</a:t>
            </a:r>
            <a:r>
              <a:rPr lang="el-GR" altLang="el-GR" dirty="0" smtClean="0"/>
              <a:t> και </a:t>
            </a:r>
            <a:r>
              <a:rPr lang="en-US" altLang="el-GR" dirty="0" smtClean="0"/>
              <a:t>B</a:t>
            </a:r>
          </a:p>
          <a:p>
            <a:pPr lvl="1" eaLnBrk="1" hangingPunct="1"/>
            <a:r>
              <a:rPr lang="el-GR" altLang="el-GR" dirty="0" smtClean="0"/>
              <a:t>Σε κάθε άλμα εξετάζονται όλοι οι ομότιμοι</a:t>
            </a:r>
          </a:p>
          <a:p>
            <a:pPr lvl="2" eaLnBrk="1" hangingPunct="1"/>
            <a:r>
              <a:rPr lang="el-GR" altLang="el-GR" dirty="0" smtClean="0"/>
              <a:t>Μέσω του υπερομότιμου που τους εκπροσωπεί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175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Το σύστημα </a:t>
            </a:r>
            <a:r>
              <a:rPr lang="en-US" altLang="el-GR" dirty="0" smtClean="0"/>
              <a:t>KaZaa</a:t>
            </a:r>
            <a:r>
              <a:rPr lang="el-GR" altLang="el-GR" dirty="0" smtClean="0"/>
              <a:t> (1 από 2)</a:t>
            </a:r>
            <a:endParaRPr lang="en-US" altLang="el-GR" dirty="0"/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Ο κώδικας δεν είναι δημόσια διαθέσιμος</a:t>
            </a:r>
          </a:p>
          <a:p>
            <a:pPr lvl="1"/>
            <a:r>
              <a:rPr lang="el-GR" altLang="el-GR" dirty="0" smtClean="0"/>
              <a:t>Κρυπτογραφημένα μηνύματα μεταξύ κόμβων</a:t>
            </a:r>
          </a:p>
          <a:p>
            <a:pPr lvl="1"/>
            <a:r>
              <a:rPr lang="el-GR" altLang="el-GR" dirty="0" smtClean="0"/>
              <a:t>Παρατήρηση της συμπεριφοράς των κόμβων</a:t>
            </a:r>
          </a:p>
          <a:p>
            <a:r>
              <a:rPr lang="el-GR" altLang="el-GR" dirty="0" smtClean="0"/>
              <a:t>Πολλές παράλληλες μεταφορές αρχείων</a:t>
            </a:r>
          </a:p>
          <a:p>
            <a:r>
              <a:rPr lang="el-GR" altLang="el-GR" dirty="0" smtClean="0"/>
              <a:t>Κατέβασμα τμημάτων από πολλούς κόμβους</a:t>
            </a:r>
          </a:p>
          <a:p>
            <a:pPr lvl="1"/>
            <a:r>
              <a:rPr lang="el-GR" altLang="el-GR" dirty="0" smtClean="0"/>
              <a:t>Ανάκαμψη από αποτυχίες </a:t>
            </a:r>
          </a:p>
          <a:p>
            <a:pPr lvl="1"/>
            <a:r>
              <a:rPr lang="el-GR" altLang="el-GR" dirty="0" smtClean="0"/>
              <a:t>Μείωση χρόνου αναμονής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100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Το σύστημα </a:t>
            </a:r>
            <a:r>
              <a:rPr lang="en-US" altLang="el-GR" dirty="0"/>
              <a:t>KaZaa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 smtClean="0"/>
              <a:t>Έλεγχος </a:t>
            </a:r>
            <a:r>
              <a:rPr lang="el-GR" altLang="el-GR" dirty="0"/>
              <a:t>πλήθους αποκρίσεων</a:t>
            </a:r>
          </a:p>
          <a:p>
            <a:pPr lvl="1"/>
            <a:r>
              <a:rPr lang="el-GR" altLang="el-GR" dirty="0"/>
              <a:t>Μείωση πόρων </a:t>
            </a:r>
            <a:r>
              <a:rPr lang="el-GR" altLang="el-GR" dirty="0" smtClean="0"/>
              <a:t>για την αναζήτηση</a:t>
            </a:r>
            <a:endParaRPr lang="el-GR" altLang="el-GR" dirty="0"/>
          </a:p>
          <a:p>
            <a:pPr lvl="1"/>
            <a:r>
              <a:rPr lang="el-GR" altLang="el-GR" dirty="0"/>
              <a:t>Υλοποιείται από τον υπερομότιμο</a:t>
            </a:r>
          </a:p>
          <a:p>
            <a:pPr lvl="1"/>
            <a:r>
              <a:rPr lang="el-GR" altLang="el-GR" dirty="0"/>
              <a:t>Αν γνωρίζει αρκετές απαντήσεις δεν </a:t>
            </a:r>
            <a:r>
              <a:rPr lang="el-GR" altLang="el-GR" dirty="0" smtClean="0"/>
              <a:t>προωθεί</a:t>
            </a:r>
            <a:endParaRPr lang="el-GR" altLang="el-GR" dirty="0"/>
          </a:p>
          <a:p>
            <a:pPr lvl="1"/>
            <a:r>
              <a:rPr lang="el-GR" altLang="el-GR" dirty="0"/>
              <a:t>Αλλιώς μιλάει με ορισμένους γείτονες</a:t>
            </a:r>
          </a:p>
          <a:p>
            <a:pPr lvl="1"/>
            <a:r>
              <a:rPr lang="el-GR" altLang="el-GR" dirty="0"/>
              <a:t>Αν δεν έχει </a:t>
            </a:r>
            <a:r>
              <a:rPr lang="el-GR" altLang="el-GR" dirty="0" smtClean="0"/>
              <a:t>αρκετές, μιλάει </a:t>
            </a:r>
            <a:r>
              <a:rPr lang="el-GR" altLang="el-GR" dirty="0"/>
              <a:t>και με </a:t>
            </a:r>
            <a:r>
              <a:rPr lang="el-GR" altLang="el-GR" dirty="0" smtClean="0"/>
              <a:t>άλλους</a:t>
            </a:r>
          </a:p>
          <a:p>
            <a:pPr lvl="1"/>
            <a:r>
              <a:rPr lang="el-GR" altLang="el-GR" dirty="0" smtClean="0"/>
              <a:t>Η αναζήτηση επεκτείνεται μόνο αν χρειάζεται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797409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Ανταλλαγή αρχείων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7:</a:t>
            </a:r>
            <a:r>
              <a:rPr lang="en-US" b="1" dirty="0" smtClean="0"/>
              <a:t> </a:t>
            </a:r>
            <a:r>
              <a:rPr lang="el-GR" dirty="0"/>
              <a:t>Κατανεμημένος καταμερισμός αρχείων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8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Ανταλλαγή αρχείων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με ομότιμους</a:t>
            </a:r>
            <a:endParaRPr lang="en-US" altLang="el-GR" dirty="0" smtClean="0"/>
          </a:p>
        </p:txBody>
      </p:sp>
      <p:sp>
        <p:nvSpPr>
          <p:cNvPr id="23556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Προαπαιτεί την αναζήτηση</a:t>
            </a:r>
          </a:p>
          <a:p>
            <a:pPr lvl="1"/>
            <a:r>
              <a:rPr lang="el-GR" altLang="el-GR" dirty="0" smtClean="0"/>
              <a:t>Εντοπισμός κόμβων που διαθέτουν το αρχείο</a:t>
            </a:r>
          </a:p>
          <a:p>
            <a:r>
              <a:rPr lang="el-GR" altLang="el-GR" dirty="0" smtClean="0"/>
              <a:t>Επιλογή ενός κόμβου και κατέβασμα αρχείου</a:t>
            </a:r>
          </a:p>
          <a:p>
            <a:pPr lvl="1"/>
            <a:r>
              <a:rPr lang="el-GR" altLang="el-GR" dirty="0" smtClean="0"/>
              <a:t>Ανάλογα με τις προτιμήσεις του ομότιμου</a:t>
            </a:r>
          </a:p>
          <a:p>
            <a:r>
              <a:rPr lang="el-GR" altLang="el-GR" dirty="0" smtClean="0"/>
              <a:t>Δυναμικό και αποκεντρωμένο σύστημα</a:t>
            </a:r>
          </a:p>
          <a:p>
            <a:pPr lvl="1"/>
            <a:r>
              <a:rPr lang="el-GR" altLang="el-GR" dirty="0" smtClean="0"/>
              <a:t>Οι κόμβοι μπορεί να αποχωρούν απρόβλεπτα</a:t>
            </a:r>
          </a:p>
          <a:p>
            <a:pPr lvl="1"/>
            <a:r>
              <a:rPr lang="el-GR" altLang="el-GR" dirty="0" smtClean="0"/>
              <a:t>Οι κόμβοι μπορεί να συμπεριφέρονται περίεργα</a:t>
            </a:r>
            <a:endParaRPr lang="en-US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8660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Ανταλλαγή τμημάτων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Το </a:t>
            </a:r>
            <a:r>
              <a:rPr lang="el-GR" altLang="el-GR" dirty="0"/>
              <a:t>αρχείο χωρίζεται σε κομμάτια (</a:t>
            </a:r>
            <a:r>
              <a:rPr lang="en-US" altLang="el-GR" dirty="0"/>
              <a:t>pieces)</a:t>
            </a:r>
          </a:p>
          <a:p>
            <a:pPr lvl="1"/>
            <a:r>
              <a:rPr lang="el-GR" altLang="el-GR" dirty="0"/>
              <a:t>Κατέβασμα από πολλούς κόμβους ταυτόχρονα</a:t>
            </a:r>
          </a:p>
          <a:p>
            <a:pPr lvl="1"/>
            <a:r>
              <a:rPr lang="el-GR" altLang="el-GR" dirty="0"/>
              <a:t>Δεν πειράζει αν ορισμένοι είναι αργοί</a:t>
            </a:r>
          </a:p>
          <a:p>
            <a:pPr lvl="2"/>
            <a:r>
              <a:rPr lang="el-GR" altLang="el-GR" dirty="0"/>
              <a:t>Στα επόμενα κομμάτια θα επιλέξουμε άλλους</a:t>
            </a:r>
          </a:p>
          <a:p>
            <a:pPr lvl="1"/>
            <a:r>
              <a:rPr lang="el-GR" altLang="el-GR" dirty="0"/>
              <a:t>Αντοχή σε αποχωρήσεις ή αποτυχίες κόμβων</a:t>
            </a:r>
            <a:endParaRPr lang="en-US" altLang="el-GR" dirty="0"/>
          </a:p>
          <a:p>
            <a:pPr lvl="2"/>
            <a:r>
              <a:rPr lang="el-GR" altLang="el-GR" dirty="0"/>
              <a:t>Απαιτεί παρακολούθηση πολλών κόμβων</a:t>
            </a:r>
          </a:p>
          <a:p>
            <a:pPr lvl="2"/>
            <a:r>
              <a:rPr lang="el-GR" altLang="el-GR" dirty="0"/>
              <a:t>Απαιτεί παρακολούθηση των </a:t>
            </a:r>
            <a:r>
              <a:rPr lang="el-GR" altLang="el-GR" dirty="0" smtClean="0"/>
              <a:t>κομματιών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5504341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Επιλογή κόμβων</a:t>
            </a:r>
            <a:endParaRPr lang="en-US" altLang="el-GR" dirty="0" smtClean="0"/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Επιλογή κόμβων για κατέβασμα</a:t>
            </a:r>
          </a:p>
          <a:p>
            <a:pPr lvl="1"/>
            <a:r>
              <a:rPr lang="el-GR" altLang="el-GR" dirty="0" smtClean="0"/>
              <a:t>Έχει νόημα όταν έχουμε πολλά κομμάτια</a:t>
            </a:r>
          </a:p>
          <a:p>
            <a:pPr lvl="2"/>
            <a:r>
              <a:rPr lang="el-GR" altLang="el-GR" dirty="0" smtClean="0"/>
              <a:t>Κάθε κομμάτι μπορεί να έρχεται από αλλού</a:t>
            </a:r>
          </a:p>
          <a:p>
            <a:pPr lvl="1" eaLnBrk="1" hangingPunct="1"/>
            <a:r>
              <a:rPr lang="el-GR" altLang="el-GR" dirty="0" smtClean="0"/>
              <a:t>Ρυθμός μετάδοσης προς τοπικό κόμβο</a:t>
            </a:r>
          </a:p>
          <a:p>
            <a:pPr lvl="2"/>
            <a:r>
              <a:rPr lang="el-GR" altLang="el-GR" dirty="0" smtClean="0"/>
              <a:t>Βασικό κριτήριο επιλογής</a:t>
            </a:r>
          </a:p>
          <a:p>
            <a:pPr lvl="2" eaLnBrk="1" hangingPunct="1"/>
            <a:r>
              <a:rPr lang="el-GR" altLang="el-GR" dirty="0" smtClean="0"/>
              <a:t>Ταχύτητα πρόσβασης στο δίκτυο</a:t>
            </a:r>
          </a:p>
          <a:p>
            <a:pPr lvl="2" eaLnBrk="1" hangingPunct="1"/>
            <a:r>
              <a:rPr lang="el-GR" altLang="el-GR" dirty="0" smtClean="0"/>
              <a:t>Μέτρηση με δοκιμαστικά πακέτα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Συμπεριφορά σε προηγούμενα κομμάτια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3065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Αποφυγή </a:t>
            </a:r>
            <a:r>
              <a:rPr lang="el-GR" altLang="el-GR" dirty="0" smtClean="0"/>
              <a:t>τζαμπατζήδων</a:t>
            </a:r>
            <a:endParaRPr lang="el-GR" alt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Κατέβασμα </a:t>
            </a:r>
            <a:r>
              <a:rPr lang="el-GR" altLang="el-GR" dirty="0"/>
              <a:t>χωρίς ανέβασμα</a:t>
            </a:r>
          </a:p>
          <a:p>
            <a:pPr lvl="1"/>
            <a:r>
              <a:rPr lang="el-GR" altLang="el-GR" dirty="0"/>
              <a:t>Το ανέβασμα πρέπει να ενθαρρύνεται!</a:t>
            </a:r>
          </a:p>
          <a:p>
            <a:pPr lvl="2"/>
            <a:r>
              <a:rPr lang="el-GR" altLang="el-GR" dirty="0"/>
              <a:t>Αλλιώς το σύστημα σταδιακά θα απαξιωθεί</a:t>
            </a:r>
          </a:p>
          <a:p>
            <a:pPr lvl="1"/>
            <a:r>
              <a:rPr lang="el-GR" altLang="el-GR" dirty="0"/>
              <a:t>Επιβράβευση κόμβων που ανεβάζουν</a:t>
            </a:r>
          </a:p>
          <a:p>
            <a:pPr lvl="2"/>
            <a:r>
              <a:rPr lang="el-GR" altLang="el-GR" dirty="0"/>
              <a:t>Ή τιμωρία κόμβων που δεν ανεβάζουν</a:t>
            </a:r>
          </a:p>
          <a:p>
            <a:pPr lvl="2"/>
            <a:r>
              <a:rPr lang="el-GR" altLang="el-GR" dirty="0"/>
              <a:t>Τεχνική </a:t>
            </a:r>
            <a:r>
              <a:rPr lang="el-GR" altLang="el-GR" i="1" dirty="0"/>
              <a:t>ένα σου και ένα μου (</a:t>
            </a:r>
            <a:r>
              <a:rPr lang="en-US" altLang="el-GR" i="1" dirty="0"/>
              <a:t>tit for tat)</a:t>
            </a:r>
            <a:endParaRPr lang="el-GR" altLang="el-GR" i="1" dirty="0"/>
          </a:p>
          <a:p>
            <a:pPr lvl="1"/>
            <a:r>
              <a:rPr lang="el-GR" altLang="el-GR" dirty="0"/>
              <a:t>Επιβεβαίωση εγκυρότητας </a:t>
            </a:r>
            <a:r>
              <a:rPr lang="el-GR" altLang="el-GR" dirty="0" smtClean="0"/>
              <a:t>κομματιών</a:t>
            </a:r>
            <a:endParaRPr lang="en-US" altLang="el-GR" dirty="0"/>
          </a:p>
          <a:p>
            <a:pPr lvl="2"/>
            <a:r>
              <a:rPr lang="el-GR" altLang="el-GR" dirty="0"/>
              <a:t>Τιμή κατακερματισμού </a:t>
            </a:r>
            <a:r>
              <a:rPr lang="el-GR" altLang="el-GR" dirty="0" smtClean="0"/>
              <a:t>περιεχομένων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437118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σύστημα </a:t>
            </a:r>
            <a:r>
              <a:rPr lang="en-US" dirty="0" smtClean="0"/>
              <a:t>BitTorrent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7:</a:t>
            </a:r>
            <a:r>
              <a:rPr lang="en-US" b="1" dirty="0" smtClean="0"/>
              <a:t> </a:t>
            </a:r>
            <a:r>
              <a:rPr lang="el-GR" dirty="0"/>
              <a:t>Κατανεμημένος καταμερισμός αρχείων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51877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Έννοιες του </a:t>
            </a:r>
            <a:r>
              <a:rPr lang="en-US" altLang="el-GR" dirty="0" smtClean="0"/>
              <a:t>BitTorrent (1 </a:t>
            </a:r>
            <a:r>
              <a:rPr lang="el-GR" altLang="el-GR" dirty="0" smtClean="0"/>
              <a:t>από 5)</a:t>
            </a:r>
            <a:endParaRPr lang="en-US" altLang="el-GR" dirty="0" smtClean="0"/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Ανταλλαγή αρχείων με το </a:t>
            </a:r>
            <a:r>
              <a:rPr lang="en-US" altLang="el-GR" dirty="0" smtClean="0"/>
              <a:t>BitTorrent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Μη δομημένο υπερκείμενο δίκτυο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Ανταλλαγή ανάμεσα στους ομότιμους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Ευρέως γνωστό πρωτόκολλο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Πρότυπη συμπεριφορά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Δεν ασχολείται με την αναζήτηση αρχείων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Βασίζεται σε άλλα συστήματα για την αναζήτηση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86732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Αναζήτηση αρχείων</a:t>
            </a:r>
            <a:endParaRPr lang="el-GR" altLang="el-GR" dirty="0"/>
          </a:p>
          <a:p>
            <a:pPr lvl="1"/>
            <a:r>
              <a:rPr lang="el-GR" altLang="el-GR" dirty="0"/>
              <a:t>Αναζήτηση μέσω εξυπηρετητών</a:t>
            </a:r>
          </a:p>
          <a:p>
            <a:pPr lvl="1"/>
            <a:r>
              <a:rPr lang="el-GR" altLang="el-GR" dirty="0"/>
              <a:t>Αναζήτηση μέσω πλημμύρας</a:t>
            </a:r>
          </a:p>
          <a:p>
            <a:pPr lvl="1"/>
            <a:r>
              <a:rPr lang="el-GR" altLang="el-GR" dirty="0"/>
              <a:t>Αναζήτηση σε ημιδομημένα δίκτυα</a:t>
            </a:r>
          </a:p>
          <a:p>
            <a:r>
              <a:rPr lang="el-GR" altLang="el-GR" dirty="0"/>
              <a:t>Ανταλλαγή </a:t>
            </a:r>
            <a:r>
              <a:rPr lang="el-GR" altLang="el-GR" dirty="0" smtClean="0"/>
              <a:t>αρχείων</a:t>
            </a:r>
            <a:endParaRPr lang="el-GR" altLang="el-GR" dirty="0"/>
          </a:p>
          <a:p>
            <a:pPr lvl="1"/>
            <a:r>
              <a:rPr lang="el-GR" altLang="el-GR" dirty="0"/>
              <a:t>Το σύστημα </a:t>
            </a:r>
            <a:r>
              <a:rPr lang="en-US" altLang="el-GR" dirty="0" smtClean="0"/>
              <a:t>BitTorrent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4700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Έννοιες του </a:t>
            </a:r>
            <a:r>
              <a:rPr lang="en-US" altLang="el-GR" dirty="0"/>
              <a:t>BitTorrent </a:t>
            </a:r>
            <a:r>
              <a:rPr lang="en-US" altLang="el-GR" dirty="0" smtClean="0"/>
              <a:t>(</a:t>
            </a:r>
            <a:r>
              <a:rPr lang="el-GR" altLang="el-GR" dirty="0" smtClean="0"/>
              <a:t>2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 smtClean="0"/>
              <a:t>Σμήνος: </a:t>
            </a:r>
            <a:r>
              <a:rPr lang="el-GR" altLang="el-GR" dirty="0"/>
              <a:t>κόμβοι που ανταλλάσσουν ένα αρχείο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Κάθε αρχείο έχει ανεξάρτητο σμήνος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Δότες:</a:t>
            </a:r>
            <a:r>
              <a:rPr lang="en-US" altLang="el-GR" dirty="0" smtClean="0"/>
              <a:t> </a:t>
            </a:r>
            <a:r>
              <a:rPr lang="el-GR" altLang="el-GR" dirty="0"/>
              <a:t>διαθέτουν ολόκληρο το αρχείο 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Ανεβάζουν δεδομένα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Εκμεταλλευτές: </a:t>
            </a:r>
            <a:r>
              <a:rPr lang="el-GR" altLang="el-GR" dirty="0"/>
              <a:t>διαθέτουν μέρος του αρχείου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Ανεβάζουν και κατεβάζουν δεδομένα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Γίνονται δότες όταν ολοκληρώσουν το κατέβασμα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Στην αρχή χρειάζεται ένας τουλάχιστον δότης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Αργότερα μπορεί να αρκούν μόνο οι </a:t>
            </a:r>
            <a:r>
              <a:rPr lang="el-GR" altLang="el-GR" dirty="0" smtClean="0"/>
              <a:t>εκμεταλλευτές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05482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Έννοιες του </a:t>
            </a:r>
            <a:r>
              <a:rPr lang="en-US" altLang="el-GR" dirty="0"/>
              <a:t>BitTorrent </a:t>
            </a:r>
            <a:r>
              <a:rPr lang="en-US" altLang="el-GR" dirty="0" smtClean="0"/>
              <a:t>(</a:t>
            </a:r>
            <a:r>
              <a:rPr lang="el-GR" altLang="el-GR" dirty="0" smtClean="0"/>
              <a:t>3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Ιχνηλάτης</a:t>
            </a:r>
            <a:endParaRPr lang="en-US" altLang="el-GR" dirty="0"/>
          </a:p>
          <a:p>
            <a:pPr lvl="1"/>
            <a:r>
              <a:rPr lang="el-GR" altLang="el-GR" dirty="0"/>
              <a:t>Διευκολύνει την ανταλλαγή αλλά δεν συμμετέχει</a:t>
            </a:r>
            <a:endParaRPr lang="en-US" altLang="el-GR" dirty="0"/>
          </a:p>
          <a:p>
            <a:pPr lvl="1"/>
            <a:r>
              <a:rPr lang="el-GR" altLang="el-GR" dirty="0"/>
              <a:t>Καταγράφει στοιχεία κόμβων του σμήνους</a:t>
            </a:r>
            <a:endParaRPr lang="en-US" altLang="el-GR" dirty="0"/>
          </a:p>
          <a:p>
            <a:pPr lvl="1"/>
            <a:r>
              <a:rPr lang="el-GR" altLang="el-GR" dirty="0"/>
              <a:t>Πιθανόν πολλοί ιχνηλάτες ανά αρχείο</a:t>
            </a:r>
            <a:endParaRPr lang="en-US" altLang="el-GR" dirty="0"/>
          </a:p>
          <a:p>
            <a:r>
              <a:rPr lang="el-GR" altLang="el-GR" dirty="0" smtClean="0"/>
              <a:t>Ανταλλαγή </a:t>
            </a:r>
            <a:r>
              <a:rPr lang="el-GR" altLang="el-GR" dirty="0"/>
              <a:t>κομματιών του αρχείου</a:t>
            </a:r>
          </a:p>
          <a:p>
            <a:pPr lvl="1"/>
            <a:r>
              <a:rPr lang="el-GR" altLang="el-GR" dirty="0"/>
              <a:t>Ισομεγέθη </a:t>
            </a:r>
            <a:r>
              <a:rPr lang="el-GR" altLang="el-GR" dirty="0" smtClean="0"/>
              <a:t>κομμάτια</a:t>
            </a:r>
            <a:endParaRPr lang="en-US" altLang="el-GR" dirty="0" smtClean="0"/>
          </a:p>
          <a:p>
            <a:pPr lvl="1"/>
            <a:r>
              <a:rPr lang="el-GR" altLang="el-GR" dirty="0" smtClean="0"/>
              <a:t>Εκτός </a:t>
            </a:r>
            <a:r>
              <a:rPr lang="el-GR" altLang="el-GR" dirty="0"/>
              <a:t>ίσως από το τελευταίο</a:t>
            </a:r>
            <a:endParaRPr lang="en-US" altLang="el-GR" dirty="0"/>
          </a:p>
          <a:p>
            <a:pPr lvl="2"/>
            <a:r>
              <a:rPr lang="el-GR" altLang="el-GR" dirty="0"/>
              <a:t>Συνήθως 32 </a:t>
            </a:r>
            <a:r>
              <a:rPr lang="en-US" altLang="el-GR" dirty="0"/>
              <a:t>KByte </a:t>
            </a:r>
            <a:r>
              <a:rPr lang="el-GR" altLang="el-GR" dirty="0"/>
              <a:t>έως 4 </a:t>
            </a:r>
            <a:r>
              <a:rPr lang="en-US" altLang="el-GR" dirty="0" smtClean="0"/>
              <a:t>Mbyte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4003415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Έννοιες του </a:t>
            </a:r>
            <a:r>
              <a:rPr lang="en-US" altLang="el-GR" dirty="0"/>
              <a:t>BitTorrent </a:t>
            </a:r>
            <a:r>
              <a:rPr lang="en-US" altLang="el-GR" dirty="0" smtClean="0"/>
              <a:t>(</a:t>
            </a:r>
            <a:r>
              <a:rPr lang="el-GR" altLang="el-GR" dirty="0" smtClean="0"/>
              <a:t>4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US" altLang="el-GR" dirty="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Μετα-αρχείο με τα στοιχεία του αρχείου</a:t>
            </a:r>
          </a:p>
          <a:p>
            <a:pPr lvl="1" eaLnBrk="1" hangingPunct="1"/>
            <a:r>
              <a:rPr lang="el-GR" altLang="el-GR" dirty="0" smtClean="0"/>
              <a:t>Συνήθως κατάληξη </a:t>
            </a:r>
            <a:r>
              <a:rPr lang="en-US" altLang="el-GR" dirty="0" smtClean="0">
                <a:latin typeface="Courier New" pitchFamily="49" charset="0"/>
              </a:rPr>
              <a:t>.torrent</a:t>
            </a:r>
          </a:p>
          <a:p>
            <a:pPr lvl="1" eaLnBrk="1" hangingPunct="1"/>
            <a:r>
              <a:rPr lang="el-GR" altLang="el-GR" dirty="0" smtClean="0"/>
              <a:t>Όνομα και μέγεθος αρχείου</a:t>
            </a:r>
          </a:p>
          <a:p>
            <a:pPr lvl="1" eaLnBrk="1" hangingPunct="1"/>
            <a:r>
              <a:rPr lang="el-GR" altLang="el-GR" dirty="0" smtClean="0"/>
              <a:t>Μέγεθος κομματιών</a:t>
            </a:r>
          </a:p>
          <a:p>
            <a:pPr lvl="1" eaLnBrk="1" hangingPunct="1"/>
            <a:r>
              <a:rPr lang="el-GR" altLang="el-GR" dirty="0" smtClean="0"/>
              <a:t>Τιμή κατακερματισμού περιεχομένων (</a:t>
            </a:r>
            <a:r>
              <a:rPr lang="en-US" altLang="el-GR" dirty="0" smtClean="0"/>
              <a:t>MD5)</a:t>
            </a:r>
            <a:r>
              <a:rPr lang="el-GR" altLang="el-GR" dirty="0" smtClean="0"/>
              <a:t> 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Τιμές κατακερματισμού των κομματιών</a:t>
            </a:r>
            <a:r>
              <a:rPr lang="en-US" altLang="el-GR" dirty="0" smtClean="0"/>
              <a:t> (SHA-1)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Λίστα διευθύνσεων ιχνηλατών (</a:t>
            </a:r>
            <a:r>
              <a:rPr lang="en-US" altLang="el-GR" dirty="0" smtClean="0"/>
              <a:t>URL)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Προαιρετικά περιγραφικά στοιχεία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515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Έννοιες του </a:t>
            </a:r>
            <a:r>
              <a:rPr lang="en-US" altLang="el-GR" dirty="0"/>
              <a:t>BitTorrent </a:t>
            </a:r>
            <a:r>
              <a:rPr lang="en-US" altLang="el-GR" dirty="0" smtClean="0"/>
              <a:t>(</a:t>
            </a:r>
            <a:r>
              <a:rPr lang="el-GR" altLang="el-GR" dirty="0" smtClean="0"/>
              <a:t>5</a:t>
            </a:r>
            <a:r>
              <a:rPr lang="en-US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5)</a:t>
            </a:r>
            <a:endParaRPr lang="en-US" altLang="el-GR" dirty="0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357028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Παρακολούθηση κομματιών</a:t>
            </a:r>
          </a:p>
          <a:p>
            <a:pPr lvl="1" eaLnBrk="1" hangingPunct="1"/>
            <a:r>
              <a:rPr lang="el-GR" altLang="el-GR" dirty="0" smtClean="0"/>
              <a:t>Χάρτης δυφίων (</a:t>
            </a:r>
            <a:r>
              <a:rPr lang="en-US" altLang="el-GR" dirty="0" smtClean="0"/>
              <a:t>bitmap</a:t>
            </a:r>
            <a:r>
              <a:rPr lang="el-GR" altLang="el-GR" dirty="0" smtClean="0"/>
              <a:t> ή </a:t>
            </a:r>
            <a:r>
              <a:rPr lang="en-US" altLang="el-GR" dirty="0" smtClean="0"/>
              <a:t>bitfield)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Ένα δυφίο ανά κομμάτι, αρχικά όλα μηδενικά</a:t>
            </a:r>
            <a:endParaRPr lang="en-US" altLang="el-GR" dirty="0" smtClean="0"/>
          </a:p>
          <a:p>
            <a:pPr lvl="1" eaLnBrk="1" hangingPunct="1"/>
            <a:r>
              <a:rPr lang="el-GR" altLang="el-GR" dirty="0" smtClean="0"/>
              <a:t>Τα κομμάτια υποδιαιρούνται σε ομάδες</a:t>
            </a:r>
          </a:p>
          <a:p>
            <a:pPr lvl="2" eaLnBrk="1" hangingPunct="1"/>
            <a:r>
              <a:rPr lang="el-GR" altLang="el-GR" dirty="0" smtClean="0"/>
              <a:t>Συνήθως 16 </a:t>
            </a:r>
            <a:r>
              <a:rPr lang="en-US" altLang="el-GR" dirty="0" smtClean="0"/>
              <a:t>KByte</a:t>
            </a:r>
          </a:p>
          <a:p>
            <a:pPr lvl="1" eaLnBrk="1" hangingPunct="1"/>
            <a:r>
              <a:rPr lang="el-GR" altLang="el-GR" dirty="0" smtClean="0"/>
              <a:t>Οι ομάδες παρακολουθούνται μόνο εσωτερικά</a:t>
            </a:r>
          </a:p>
        </p:txBody>
      </p:sp>
      <p:pic>
        <p:nvPicPr>
          <p:cNvPr id="26629" name="Content Placeholder 5" descr="Παρακολούθηση κομματιών και ομάδων στο BitTorr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813" y="4875213"/>
            <a:ext cx="3254375" cy="1506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591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Εκκίνηση ανταλλαγής</a:t>
            </a:r>
            <a:endParaRPr lang="en-US" altLang="el-GR" dirty="0" smtClean="0"/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3065463"/>
          </a:xfrm>
        </p:spPr>
        <p:txBody>
          <a:bodyPr>
            <a:normAutofit fontScale="85000" lnSpcReduction="10000"/>
          </a:bodyPr>
          <a:lstStyle/>
          <a:p>
            <a:r>
              <a:rPr lang="el-GR" altLang="el-GR" dirty="0" smtClean="0"/>
              <a:t>Κατεβάζουμε το μετα-αρχείο από ιστοσελίδα</a:t>
            </a:r>
          </a:p>
          <a:p>
            <a:r>
              <a:rPr lang="el-GR" altLang="el-GR" dirty="0" smtClean="0"/>
              <a:t>Συνδεόμαστε με τους ιχνηλάτες</a:t>
            </a:r>
          </a:p>
          <a:p>
            <a:r>
              <a:rPr lang="el-GR" altLang="el-GR" dirty="0" smtClean="0"/>
              <a:t>Οι ιχνηλάτες επιστρέφουν μία λίστα με κόμβους</a:t>
            </a:r>
          </a:p>
          <a:p>
            <a:r>
              <a:rPr lang="el-GR" altLang="el-GR" dirty="0" smtClean="0"/>
              <a:t>Επικοινωνούμε με άλλους κόμβους του σμήνους</a:t>
            </a:r>
          </a:p>
          <a:p>
            <a:r>
              <a:rPr lang="el-GR" altLang="el-GR" dirty="0" smtClean="0"/>
              <a:t>Η μόνη σχέση εμπιστοσύνης είναι με την ιστοσελίδα</a:t>
            </a:r>
          </a:p>
          <a:p>
            <a:pPr lvl="1"/>
            <a:r>
              <a:rPr lang="el-GR" altLang="el-GR" dirty="0" smtClean="0"/>
              <a:t>Πρέπει να εμπιστευόμαστε τις τιμές κατακερματισμού</a:t>
            </a:r>
          </a:p>
        </p:txBody>
      </p:sp>
      <p:pic>
        <p:nvPicPr>
          <p:cNvPr id="28677" name="Picture 8" descr="Ροή μηνυμάτων στο BitTorr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4565650"/>
            <a:ext cx="30765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22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Επικοινωνία με </a:t>
            </a:r>
            <a:r>
              <a:rPr lang="el-GR" altLang="el-GR" dirty="0" smtClean="0"/>
              <a:t>ιχνηλάτη (1 από 5)</a:t>
            </a:r>
            <a:endParaRPr lang="en-US" altLang="el-GR" dirty="0" smtClean="0"/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Επικοινωνία με ιχνηλάτες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Μπορεί να έχουμε πολλούς ιχνηλάτες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Οι ιχνηλάτες δεν συγχρονίζονται μεταξύ τους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Κάθε κόμβος μπορεί να επικοινωνεί με πολλούς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Χρήση μεθόδου </a:t>
            </a:r>
            <a:r>
              <a:rPr lang="en-US" altLang="el-GR" dirty="0" smtClean="0"/>
              <a:t>GET</a:t>
            </a:r>
            <a:r>
              <a:rPr lang="el-GR" altLang="el-GR" dirty="0" smtClean="0"/>
              <a:t> του πρωτοκόλλου </a:t>
            </a:r>
            <a:r>
              <a:rPr lang="en-US" altLang="el-GR" dirty="0" smtClean="0"/>
              <a:t>HTTP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Οι παράμετροι κωδικοποιούνται ως επιλογές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1280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Επικοινωνία με ιχνηλάτη </a:t>
            </a:r>
            <a:r>
              <a:rPr lang="el-GR" altLang="el-GR" dirty="0" smtClean="0"/>
              <a:t>(2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3305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Αίτηση προς ιχνηλάτη</a:t>
            </a:r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Κατακερματισμός μετα-αρχείου </a:t>
            </a:r>
            <a:r>
              <a:rPr lang="el-GR" altLang="el-GR" dirty="0"/>
              <a:t>(</a:t>
            </a:r>
            <a:r>
              <a:rPr lang="en-US" altLang="el-GR" dirty="0"/>
              <a:t>SHA-1)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Λέγεται και </a:t>
            </a:r>
            <a:r>
              <a:rPr lang="en-US" altLang="el-GR" i="1" dirty="0"/>
              <a:t>info-hash</a:t>
            </a:r>
            <a:r>
              <a:rPr lang="el-GR" altLang="el-GR" dirty="0"/>
              <a:t> του αρχείου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Αναγνωριστικό του κόμβου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Όνομα / έκδοση λογισμικού και τυχαίος αριθμός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Θύρα </a:t>
            </a:r>
            <a:r>
              <a:rPr lang="el-GR" altLang="el-GR" dirty="0" smtClean="0"/>
              <a:t>επικοινωνίας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Μέγιστο πλήθος κόμβων ανά απάντηση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Στατιστικά στοιχεία κόμβου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Δυφιοσυλλαβές που έχει ανεβάσει / κατεβάσει / </a:t>
            </a:r>
            <a:r>
              <a:rPr lang="el-GR" altLang="el-GR" dirty="0" smtClean="0"/>
              <a:t>αναζητά</a:t>
            </a:r>
            <a:endParaRPr lang="el-GR" altLang="el-GR" dirty="0"/>
          </a:p>
        </p:txBody>
      </p:sp>
      <p:pic>
        <p:nvPicPr>
          <p:cNvPr id="5" name="Picture 8" descr="Μορφότυπο μηνύματος σύνδεσης στο BitTorre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8163"/>
          <a:stretch/>
        </p:blipFill>
        <p:spPr bwMode="auto">
          <a:xfrm>
            <a:off x="323528" y="5805264"/>
            <a:ext cx="8670424" cy="453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086704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7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Επικοινωνία με ιχνηλάτη </a:t>
            </a:r>
            <a:r>
              <a:rPr lang="el-GR" altLang="el-GR" dirty="0" smtClean="0"/>
              <a:t>(3 </a:t>
            </a:r>
            <a:r>
              <a:rPr lang="el-GR" altLang="el-GR" dirty="0"/>
              <a:t>από 5)</a:t>
            </a:r>
            <a:endParaRPr lang="en-US" altLang="el-GR" dirty="0" smtClean="0"/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4289648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l-GR" altLang="el-GR" dirty="0" smtClean="0"/>
              <a:t>Απάντηση ιχνηλάτη</a:t>
            </a:r>
          </a:p>
          <a:p>
            <a:pPr lvl="1" eaLnBrk="1" hangingPunct="1"/>
            <a:r>
              <a:rPr lang="el-GR" altLang="el-GR" dirty="0" smtClean="0"/>
              <a:t>Τυχαίο υποσύνολο κόμβων του σμήνους</a:t>
            </a:r>
          </a:p>
          <a:p>
            <a:pPr lvl="2" eaLnBrk="1" hangingPunct="1"/>
            <a:r>
              <a:rPr lang="el-GR" altLang="el-GR" dirty="0" smtClean="0"/>
              <a:t>Διασφαλίζει ότι το σμήνος θα παραμείνει συνδεδεμένο</a:t>
            </a:r>
          </a:p>
          <a:p>
            <a:pPr lvl="1" eaLnBrk="1" hangingPunct="1"/>
            <a:r>
              <a:rPr lang="el-GR" altLang="el-GR" dirty="0" smtClean="0"/>
              <a:t>Πλήθος κόμβων</a:t>
            </a:r>
          </a:p>
          <a:p>
            <a:pPr lvl="1" eaLnBrk="1" hangingPunct="1"/>
            <a:r>
              <a:rPr lang="el-GR" altLang="el-GR" dirty="0" smtClean="0"/>
              <a:t>Για κάθε κόμβο</a:t>
            </a:r>
          </a:p>
          <a:p>
            <a:pPr lvl="2" eaLnBrk="1" hangingPunct="1"/>
            <a:r>
              <a:rPr lang="el-GR" altLang="el-GR" dirty="0" smtClean="0"/>
              <a:t>Αναγνωριστικό, διεύθυνση, θύρα</a:t>
            </a:r>
          </a:p>
          <a:p>
            <a:pPr lvl="1" eaLnBrk="1" hangingPunct="1"/>
            <a:r>
              <a:rPr lang="el-GR" altLang="el-GR" dirty="0" smtClean="0"/>
              <a:t>Στατιστικά ιχνηλάτη</a:t>
            </a:r>
          </a:p>
          <a:p>
            <a:pPr lvl="2" eaLnBrk="1" hangingPunct="1"/>
            <a:r>
              <a:rPr lang="el-GR" altLang="el-GR" dirty="0" smtClean="0"/>
              <a:t>Πλήθος δοτών / εκμεταλλευτών</a:t>
            </a:r>
          </a:p>
          <a:p>
            <a:pPr lvl="1" eaLnBrk="1" hangingPunct="1"/>
            <a:r>
              <a:rPr lang="el-GR" altLang="el-GR" dirty="0" smtClean="0"/>
              <a:t>Τα στοιχεία συλλέγονται από τις ίδιες τις αιτήσεις</a:t>
            </a:r>
          </a:p>
        </p:txBody>
      </p:sp>
      <p:pic>
        <p:nvPicPr>
          <p:cNvPr id="30725" name="Picture 8" descr="Μορφότυπο μηνύματος απάντησης στο BitTorrent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25000"/>
          <a:stretch/>
        </p:blipFill>
        <p:spPr bwMode="auto">
          <a:xfrm>
            <a:off x="251520" y="5805264"/>
            <a:ext cx="8670424" cy="518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9444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Επικοινωνία με ιχνηλάτη </a:t>
            </a:r>
            <a:r>
              <a:rPr lang="el-GR" altLang="el-GR" dirty="0" smtClean="0"/>
              <a:t>(4 </a:t>
            </a:r>
            <a:r>
              <a:rPr lang="el-GR" altLang="el-GR" dirty="0"/>
              <a:t>από 5)</a:t>
            </a:r>
            <a:endParaRPr lang="en-US" altLang="el-GR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Κατασκευή εικόνας του σμήνους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Τα στοιχεία δεν είναι αξιόπιστα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Αποχωρήσεις και αποτυχίες κόμβων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dirty="0" smtClean="0"/>
              <a:t>Ορισμένα δεν επιβεβαιώνονται καν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Επικοινωνία με ιχνηλάτη κάθε 30 λεπτά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Ενημερώνεται η εικόνα του κόμβου στον ιχνηλάτη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Επιπλέον, όταν μείνουν κάτω από 20 κόμβοι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Στόχος: να έχουμε πάντα αρκετούς για σύνδεση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2795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Επικοινωνία με ιχνηλάτη </a:t>
            </a:r>
            <a:r>
              <a:rPr lang="el-GR" altLang="el-GR" dirty="0" smtClean="0"/>
              <a:t>(5 </a:t>
            </a:r>
            <a:r>
              <a:rPr lang="el-GR" altLang="el-GR" dirty="0"/>
              <a:t>από 5)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l-GR" altLang="el-GR" dirty="0"/>
              <a:t>Κατανεμημένος πίνακας κατακερματισμού </a:t>
            </a:r>
            <a:endParaRPr lang="el-GR" altLang="el-GR" dirty="0" smtClean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Αντικαθιστά τον ιχνηλάτη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Συνδέονται κόμβοι από όλα τα </a:t>
            </a:r>
            <a:r>
              <a:rPr lang="el-GR" altLang="el-GR" dirty="0" smtClean="0"/>
              <a:t>σμήνη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Έτσι ώστε να υπάρχουν αρκετοί στον πίνακα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Αναζήτηση με βάση το </a:t>
            </a:r>
            <a:r>
              <a:rPr lang="en-US" altLang="el-GR" dirty="0"/>
              <a:t>info-hash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Ο πλησιέστερος κόμβος λειτουργεί ως ιχνηλάτης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Ελαφρά διαφορετικό πρωτόκολλο </a:t>
            </a:r>
            <a:r>
              <a:rPr lang="el-GR" altLang="el-GR" dirty="0" smtClean="0"/>
              <a:t>επικοινωνίας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1677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Εισαγωγή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Κινητά και Διάχυτα Συστήματα,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7:</a:t>
            </a:r>
            <a:r>
              <a:rPr lang="en-US" b="1" dirty="0" smtClean="0"/>
              <a:t> </a:t>
            </a:r>
            <a:r>
              <a:rPr lang="el-GR" dirty="0"/>
              <a:t>Κατανεμημένος καταμερισμός αρχείων</a:t>
            </a:r>
            <a:endParaRPr lang="el-GR" dirty="0" smtClean="0"/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Γιώργος Ξυλωμένος, </a:t>
            </a:r>
            <a:r>
              <a:rPr lang="el-GR" b="1" dirty="0" smtClean="0"/>
              <a:t>Τμήμα: </a:t>
            </a:r>
            <a:r>
              <a:rPr lang="el-GR" dirty="0" smtClean="0"/>
              <a:t>Πληροφορικής</a:t>
            </a:r>
          </a:p>
          <a:p>
            <a:endParaRPr lang="el-GR" dirty="0"/>
          </a:p>
        </p:txBody>
      </p:sp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954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Επικοινωνία κόμβων (1 από 7)</a:t>
            </a:r>
            <a:endParaRPr lang="en-US" altLang="el-GR" dirty="0" smtClean="0"/>
          </a:p>
        </p:txBody>
      </p:sp>
      <p:sp>
        <p:nvSpPr>
          <p:cNvPr id="32772" name="Rectangle 9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3713163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l-GR" altLang="el-GR" dirty="0" smtClean="0"/>
              <a:t>Συνδέσεις με κόμβους μέσω </a:t>
            </a:r>
            <a:r>
              <a:rPr lang="en-US" altLang="el-GR" dirty="0" smtClean="0"/>
              <a:t>TCP</a:t>
            </a:r>
            <a:endParaRPr lang="el-GR" altLang="el-GR" dirty="0" smtClean="0"/>
          </a:p>
          <a:p>
            <a:pPr lvl="1" eaLnBrk="1" hangingPunct="1"/>
            <a:r>
              <a:rPr lang="el-GR" altLang="el-GR" dirty="0" smtClean="0"/>
              <a:t>Μέχρι 40 εξερχόμενες και 40 εισερχόμενες</a:t>
            </a:r>
          </a:p>
          <a:p>
            <a:pPr eaLnBrk="1" hangingPunct="1"/>
            <a:r>
              <a:rPr lang="el-GR" altLang="el-GR" dirty="0" smtClean="0"/>
              <a:t>Μηνύματα </a:t>
            </a:r>
            <a:r>
              <a:rPr lang="en-US" altLang="el-GR" dirty="0" smtClean="0">
                <a:latin typeface="Courier New" pitchFamily="49" charset="0"/>
              </a:rPr>
              <a:t>Handshake</a:t>
            </a:r>
          </a:p>
          <a:p>
            <a:pPr lvl="1" eaLnBrk="1" hangingPunct="1"/>
            <a:r>
              <a:rPr lang="el-GR" altLang="el-GR" dirty="0" smtClean="0"/>
              <a:t>Όνομα πρωτοκόλλου, </a:t>
            </a:r>
            <a:r>
              <a:rPr lang="en-US" altLang="el-GR" dirty="0" smtClean="0"/>
              <a:t>info-hash, </a:t>
            </a:r>
            <a:r>
              <a:rPr lang="el-GR" altLang="el-GR" dirty="0" smtClean="0"/>
              <a:t>αναγνωριστικό κόμβου</a:t>
            </a:r>
          </a:p>
          <a:p>
            <a:pPr eaLnBrk="1" hangingPunct="1"/>
            <a:r>
              <a:rPr lang="el-GR" altLang="el-GR" dirty="0" smtClean="0"/>
              <a:t>Μηνύματα </a:t>
            </a:r>
            <a:r>
              <a:rPr lang="en-US" altLang="el-GR" dirty="0" smtClean="0">
                <a:latin typeface="Courier New" pitchFamily="49" charset="0"/>
              </a:rPr>
              <a:t>Bitfield</a:t>
            </a:r>
          </a:p>
          <a:p>
            <a:pPr lvl="1" eaLnBrk="1" hangingPunct="1"/>
            <a:r>
              <a:rPr lang="el-GR" altLang="el-GR" dirty="0" smtClean="0"/>
              <a:t>Χάρτης δυφίων</a:t>
            </a:r>
            <a:r>
              <a:rPr lang="en-US" altLang="el-GR" dirty="0" smtClean="0"/>
              <a:t> </a:t>
            </a:r>
            <a:r>
              <a:rPr lang="el-GR" altLang="el-GR" dirty="0" smtClean="0"/>
              <a:t>του κόμβου</a:t>
            </a:r>
          </a:p>
          <a:p>
            <a:pPr eaLnBrk="1" hangingPunct="1"/>
            <a:r>
              <a:rPr lang="el-GR" altLang="el-GR" dirty="0" smtClean="0"/>
              <a:t>Μηνύματα </a:t>
            </a:r>
            <a:r>
              <a:rPr lang="en-US" altLang="el-GR" dirty="0" smtClean="0">
                <a:latin typeface="Courier New" pitchFamily="49" charset="0"/>
              </a:rPr>
              <a:t>Keep Alive</a:t>
            </a:r>
          </a:p>
          <a:p>
            <a:pPr lvl="1" eaLnBrk="1" hangingPunct="1"/>
            <a:r>
              <a:rPr lang="el-GR" altLang="el-GR" dirty="0" smtClean="0"/>
              <a:t>Ανά 2 λεπτά αν δεν σταλεί κάτι άλλο</a:t>
            </a:r>
          </a:p>
        </p:txBody>
      </p:sp>
      <p:pic>
        <p:nvPicPr>
          <p:cNvPr id="32773" name="Picture 8" descr="Μηνύματα ελέγχου σύνδεσης στο BitTorr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5106988"/>
            <a:ext cx="3076575" cy="1274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60799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Επικοινωνία κόμβων </a:t>
            </a:r>
            <a:r>
              <a:rPr lang="el-GR" altLang="el-GR" dirty="0" smtClean="0"/>
              <a:t>(</a:t>
            </a:r>
            <a:r>
              <a:rPr lang="el-GR" altLang="el-GR" dirty="0"/>
              <a:t>2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l-GR" altLang="el-GR" dirty="0" smtClean="0"/>
              <a:t>Δύο κριτήρια για ανταλλαγή δεδομένων</a:t>
            </a:r>
          </a:p>
          <a:p>
            <a:pPr eaLnBrk="1" hangingPunct="1"/>
            <a:r>
              <a:rPr lang="el-GR" altLang="el-GR" dirty="0" smtClean="0"/>
              <a:t>Ενδιαφέρεται ο τοπικός κόμβος;</a:t>
            </a:r>
          </a:p>
          <a:p>
            <a:pPr lvl="1" eaLnBrk="1" hangingPunct="1"/>
            <a:r>
              <a:rPr lang="el-GR" altLang="el-GR" dirty="0" smtClean="0"/>
              <a:t>Εξετάζει το χάρτη δυφίων του άλλου άκρου</a:t>
            </a:r>
          </a:p>
          <a:p>
            <a:pPr lvl="1" eaLnBrk="1" hangingPunct="1"/>
            <a:r>
              <a:rPr lang="el-GR" altLang="el-GR" dirty="0" smtClean="0"/>
              <a:t>Αν έχει κομμάτια που του λείπουν, </a:t>
            </a:r>
            <a:r>
              <a:rPr lang="el-GR" altLang="el-GR" i="1" dirty="0" smtClean="0"/>
              <a:t>ενδιαφέρεται</a:t>
            </a:r>
            <a:endParaRPr lang="en-US" altLang="el-GR" i="1" dirty="0" smtClean="0"/>
          </a:p>
          <a:p>
            <a:pPr lvl="1" eaLnBrk="1" hangingPunct="1"/>
            <a:r>
              <a:rPr lang="el-GR" altLang="el-GR" dirty="0" smtClean="0"/>
              <a:t>Αποστολή ρητού μηνύματος </a:t>
            </a:r>
            <a:r>
              <a:rPr lang="en-US" altLang="el-GR" dirty="0" smtClean="0">
                <a:latin typeface="Courier New" pitchFamily="49" charset="0"/>
              </a:rPr>
              <a:t>Interested</a:t>
            </a:r>
          </a:p>
          <a:p>
            <a:pPr lvl="2" eaLnBrk="1" hangingPunct="1"/>
            <a:r>
              <a:rPr lang="el-GR" altLang="el-GR" dirty="0" smtClean="0"/>
              <a:t>Αλλιώς υπονοείται ότι δεν ενδιαφέρεται</a:t>
            </a:r>
          </a:p>
          <a:p>
            <a:pPr lvl="1" eaLnBrk="1" hangingPunct="1"/>
            <a:r>
              <a:rPr lang="el-GR" altLang="el-GR" dirty="0" smtClean="0"/>
              <a:t>Η κατάσταση αλλάζει με νέο μήνυμα</a:t>
            </a:r>
          </a:p>
          <a:p>
            <a:pPr lvl="2" eaLnBrk="1" hangingPunct="1"/>
            <a:r>
              <a:rPr lang="en-US" altLang="el-GR" dirty="0" smtClean="0">
                <a:latin typeface="Courier New" pitchFamily="49" charset="0"/>
              </a:rPr>
              <a:t>Interested</a:t>
            </a:r>
            <a:r>
              <a:rPr lang="el-GR" altLang="el-GR" dirty="0" smtClean="0"/>
              <a:t> ή </a:t>
            </a:r>
            <a:r>
              <a:rPr lang="en-US" altLang="el-GR" dirty="0" smtClean="0">
                <a:latin typeface="Courier New" pitchFamily="49" charset="0"/>
              </a:rPr>
              <a:t>Not Interested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4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Επικοινωνία κόμβων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el-GR" dirty="0"/>
              <a:t>Είναι απεμπλεγμένος ο τοπικός κόμβος;</a:t>
            </a:r>
          </a:p>
          <a:p>
            <a:pPr lvl="1"/>
            <a:r>
              <a:rPr lang="el-GR" altLang="el-GR" dirty="0"/>
              <a:t>Αρχικά ο κόμβος είναι </a:t>
            </a:r>
            <a:r>
              <a:rPr lang="el-GR" altLang="el-GR" i="1" dirty="0"/>
              <a:t>εμπλεγμένος (</a:t>
            </a:r>
            <a:r>
              <a:rPr lang="en-US" altLang="el-GR" i="1" dirty="0"/>
              <a:t>choked)</a:t>
            </a:r>
            <a:endParaRPr lang="el-GR" altLang="el-GR" i="1" dirty="0"/>
          </a:p>
          <a:p>
            <a:pPr lvl="1"/>
            <a:r>
              <a:rPr lang="el-GR" altLang="el-GR" dirty="0" smtClean="0"/>
              <a:t>Ρητή </a:t>
            </a:r>
            <a:r>
              <a:rPr lang="el-GR" altLang="el-GR" dirty="0"/>
              <a:t>αλλαγή κατάστασης</a:t>
            </a:r>
          </a:p>
          <a:p>
            <a:pPr lvl="2"/>
            <a:r>
              <a:rPr lang="el-GR" altLang="el-GR" dirty="0"/>
              <a:t>Απεμπλοκή με μήνυμα </a:t>
            </a:r>
            <a:r>
              <a:rPr lang="en-US" altLang="el-GR" dirty="0">
                <a:latin typeface="Courier New" pitchFamily="49" charset="0"/>
              </a:rPr>
              <a:t>Unchoke</a:t>
            </a:r>
          </a:p>
          <a:p>
            <a:pPr lvl="2"/>
            <a:r>
              <a:rPr lang="el-GR" altLang="el-GR" dirty="0"/>
              <a:t>Εμπλοκή με μήνυμα </a:t>
            </a:r>
            <a:r>
              <a:rPr lang="en-US" altLang="el-GR" dirty="0" smtClean="0">
                <a:latin typeface="Courier New" pitchFamily="49" charset="0"/>
              </a:rPr>
              <a:t>Choke</a:t>
            </a:r>
            <a:endParaRPr lang="el-GR" altLang="el-GR" dirty="0" smtClean="0">
              <a:latin typeface="Courier New" pitchFamily="49" charset="0"/>
            </a:endParaRPr>
          </a:p>
          <a:p>
            <a:r>
              <a:rPr lang="el-GR" altLang="el-GR" dirty="0" smtClean="0"/>
              <a:t>Κατέβασμα </a:t>
            </a:r>
            <a:r>
              <a:rPr lang="el-GR" altLang="el-GR" dirty="0"/>
              <a:t>δεδομένων</a:t>
            </a:r>
          </a:p>
          <a:p>
            <a:pPr lvl="1"/>
            <a:r>
              <a:rPr lang="el-GR" altLang="el-GR" dirty="0"/>
              <a:t>Ενδιαφέρομαι για τον απομακρυσμένο κόμβο;</a:t>
            </a:r>
          </a:p>
          <a:p>
            <a:pPr lvl="1"/>
            <a:r>
              <a:rPr lang="el-GR" altLang="el-GR" dirty="0"/>
              <a:t>Με έχει απεμπλέξει ο απομακρυσμένος κόμβος</a:t>
            </a:r>
            <a:r>
              <a:rPr lang="el-GR" altLang="el-GR" dirty="0" smtClean="0"/>
              <a:t>;</a:t>
            </a:r>
            <a:endParaRPr lang="el-GR" altLang="el-GR" dirty="0">
              <a:latin typeface="Courier New" pitchFamily="49" charset="0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5200431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Επικοινωνία κόμβων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371600"/>
            <a:ext cx="8382000" cy="3641725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Τα δεδομένα ζητούνται με το </a:t>
            </a:r>
            <a:r>
              <a:rPr lang="en-US" altLang="el-GR" dirty="0" smtClean="0">
                <a:latin typeface="Courier New" pitchFamily="49" charset="0"/>
              </a:rPr>
              <a:t>Request</a:t>
            </a:r>
          </a:p>
          <a:p>
            <a:pPr lvl="1" eaLnBrk="1" hangingPunct="1"/>
            <a:r>
              <a:rPr lang="el-GR" altLang="el-GR" dirty="0" smtClean="0"/>
              <a:t>Θέση κομματιού στο αρχείο</a:t>
            </a:r>
          </a:p>
          <a:p>
            <a:pPr lvl="1" eaLnBrk="1" hangingPunct="1"/>
            <a:r>
              <a:rPr lang="el-GR" altLang="el-GR" dirty="0" smtClean="0"/>
              <a:t>Θέση ομάδας στο κομμάτι και μέγεθος ομάδας</a:t>
            </a:r>
          </a:p>
          <a:p>
            <a:pPr eaLnBrk="1" hangingPunct="1"/>
            <a:r>
              <a:rPr lang="el-GR" altLang="el-GR" dirty="0" smtClean="0"/>
              <a:t>Τα δεδομένα επιστρέφονται με το </a:t>
            </a:r>
            <a:r>
              <a:rPr lang="en-US" altLang="el-GR" dirty="0" smtClean="0">
                <a:latin typeface="Courier New" pitchFamily="49" charset="0"/>
              </a:rPr>
              <a:t>Piece</a:t>
            </a:r>
          </a:p>
          <a:p>
            <a:pPr lvl="1" eaLnBrk="1" hangingPunct="1"/>
            <a:r>
              <a:rPr lang="el-GR" altLang="el-GR" dirty="0" smtClean="0"/>
              <a:t>Θέση κομματιού και ομάδας</a:t>
            </a:r>
          </a:p>
          <a:p>
            <a:pPr lvl="1" eaLnBrk="1" hangingPunct="1"/>
            <a:r>
              <a:rPr lang="el-GR" altLang="el-GR" dirty="0" smtClean="0"/>
              <a:t>Δεδομένα ομάδας</a:t>
            </a:r>
          </a:p>
        </p:txBody>
      </p:sp>
      <p:pic>
        <p:nvPicPr>
          <p:cNvPr id="34821" name="Picture 8" descr="Μηνύματα ανταλλαγής δεδομένων στο BitTorren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5013325"/>
            <a:ext cx="307657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7837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 smtClean="0"/>
              <a:t>Επικοινωνία κόμβων (</a:t>
            </a:r>
            <a:r>
              <a:rPr lang="en-US" altLang="el-GR" dirty="0" smtClean="0"/>
              <a:t>5</a:t>
            </a:r>
            <a:r>
              <a:rPr lang="el-GR" altLang="el-GR" dirty="0" smtClean="0"/>
              <a:t> από 7)</a:t>
            </a:r>
            <a:endParaRPr lang="en-US" altLang="el-GR" dirty="0" smtClean="0"/>
          </a:p>
        </p:txBody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l-GR" altLang="el-GR" dirty="0" smtClean="0"/>
              <a:t>Σωλήνωση (</a:t>
            </a:r>
            <a:r>
              <a:rPr lang="en-US" altLang="el-GR" dirty="0" smtClean="0"/>
              <a:t>pipelining)</a:t>
            </a:r>
            <a:r>
              <a:rPr lang="el-GR" altLang="el-GR" dirty="0" smtClean="0"/>
              <a:t> αιτήσεων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Μπορεί να εκκρεμούν </a:t>
            </a:r>
            <a:r>
              <a:rPr lang="en-US" altLang="el-GR" i="1" dirty="0" smtClean="0"/>
              <a:t>k</a:t>
            </a:r>
            <a:r>
              <a:rPr lang="en-US" altLang="el-GR" dirty="0" smtClean="0"/>
              <a:t> </a:t>
            </a:r>
            <a:r>
              <a:rPr lang="el-GR" altLang="el-GR" dirty="0" smtClean="0"/>
              <a:t>μηνύματα </a:t>
            </a:r>
            <a:r>
              <a:rPr lang="en-US" altLang="el-GR" dirty="0" smtClean="0">
                <a:latin typeface="Courier New" pitchFamily="49" charset="0"/>
              </a:rPr>
              <a:t>Request</a:t>
            </a:r>
            <a:endParaRPr lang="el-GR" altLang="el-GR" dirty="0" smtClean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Μετά από κάθε </a:t>
            </a:r>
            <a:r>
              <a:rPr lang="en-GB" altLang="el-GR" dirty="0" smtClean="0">
                <a:latin typeface="Courier New" pitchFamily="49" charset="0"/>
              </a:rPr>
              <a:t>Piece</a:t>
            </a:r>
            <a:r>
              <a:rPr lang="en-US" altLang="el-GR" dirty="0" smtClean="0"/>
              <a:t> </a:t>
            </a:r>
            <a:r>
              <a:rPr lang="el-GR" altLang="el-GR" dirty="0" smtClean="0"/>
              <a:t>στέλνουμε νέο </a:t>
            </a:r>
            <a:r>
              <a:rPr lang="en-US" altLang="el-GR" dirty="0" smtClean="0">
                <a:latin typeface="Courier New" pitchFamily="49" charset="0"/>
              </a:rPr>
              <a:t>Request</a:t>
            </a:r>
            <a:endParaRPr lang="el-GR" altLang="el-GR" dirty="0" smtClean="0"/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Καλύτερη αξιοποίηση καναλιού επικοινωνίας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Αν ο κόμβος εμπλακεί;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Τα εκκρεμή </a:t>
            </a:r>
            <a:r>
              <a:rPr lang="en-US" altLang="el-GR" dirty="0" smtClean="0">
                <a:latin typeface="Courier New" pitchFamily="49" charset="0"/>
              </a:rPr>
              <a:t>Request</a:t>
            </a:r>
            <a:r>
              <a:rPr lang="el-GR" altLang="el-GR" dirty="0" smtClean="0"/>
              <a:t> πάνε χαμένα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dirty="0" smtClean="0"/>
              <a:t>Ζητάμε ομάδες από πολλά κομμάτια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Ταυτόχρονο κατέβασμα ομάδων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40507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Επικοινωνία κόμβων </a:t>
            </a:r>
            <a:r>
              <a:rPr lang="el-GR" altLang="el-GR" dirty="0" smtClean="0"/>
              <a:t>(</a:t>
            </a:r>
            <a:r>
              <a:rPr lang="en-US" altLang="el-GR" dirty="0" smtClean="0"/>
              <a:t>6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Κατάσταση τέλους </a:t>
            </a:r>
            <a:r>
              <a:rPr lang="el-GR" altLang="el-GR" dirty="0" smtClean="0"/>
              <a:t>παιχνιδιού</a:t>
            </a:r>
            <a:endParaRPr lang="en-US" altLang="el-GR" dirty="0"/>
          </a:p>
          <a:p>
            <a:pPr lvl="1">
              <a:lnSpc>
                <a:spcPct val="90000"/>
              </a:lnSpc>
            </a:pPr>
            <a:r>
              <a:rPr lang="el-GR" altLang="el-GR" dirty="0" smtClean="0"/>
              <a:t>Όταν </a:t>
            </a:r>
            <a:r>
              <a:rPr lang="el-GR" altLang="el-GR" dirty="0"/>
              <a:t>έχουν ζητηθεί όλες οι ομάδες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Ζητάμε την ίδια ομάδα από πολλούς κόμβους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Όταν </a:t>
            </a:r>
            <a:r>
              <a:rPr lang="el-GR" altLang="el-GR" dirty="0" smtClean="0"/>
              <a:t>φτάσει, </a:t>
            </a:r>
            <a:r>
              <a:rPr lang="el-GR" altLang="el-GR" dirty="0"/>
              <a:t>ακύρωση </a:t>
            </a:r>
            <a:r>
              <a:rPr lang="el-GR" altLang="el-GR" dirty="0" smtClean="0"/>
              <a:t>αιτήσεων </a:t>
            </a:r>
            <a:r>
              <a:rPr lang="el-GR" altLang="el-GR" dirty="0"/>
              <a:t>με </a:t>
            </a:r>
            <a:r>
              <a:rPr lang="en-US" altLang="el-GR" dirty="0">
                <a:latin typeface="Courier New" pitchFamily="49" charset="0"/>
              </a:rPr>
              <a:t>Cancel</a:t>
            </a:r>
            <a:endParaRPr lang="el-GR" altLang="el-GR" dirty="0">
              <a:latin typeface="Courier New" pitchFamily="49" charset="0"/>
            </a:endParaRPr>
          </a:p>
          <a:p>
            <a:pPr>
              <a:lnSpc>
                <a:spcPct val="90000"/>
              </a:lnSpc>
            </a:pPr>
            <a:r>
              <a:rPr lang="el-GR" altLang="el-GR" dirty="0"/>
              <a:t>Έλεγχος ορθότητας κομματιών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Χρήση </a:t>
            </a:r>
            <a:r>
              <a:rPr lang="el-GR" altLang="el-GR" dirty="0" smtClean="0"/>
              <a:t>κατακερματισμού </a:t>
            </a:r>
            <a:r>
              <a:rPr lang="el-GR" altLang="el-GR" dirty="0"/>
              <a:t>από το μετα-αρχείο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Αρκεί να εμπιστευόμαστε το μετα-αρχείο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Δηλαδή, την ιστοσελίδα από όπου το κατεβάσαμε!</a:t>
            </a:r>
            <a:endParaRPr lang="en-US" alt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6024575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Επικοινωνία κόμβων </a:t>
            </a:r>
            <a:r>
              <a:rPr lang="el-GR" altLang="el-GR" dirty="0" smtClean="0"/>
              <a:t>(7 </a:t>
            </a:r>
            <a:r>
              <a:rPr lang="el-GR" altLang="el-GR" dirty="0"/>
              <a:t>από </a:t>
            </a:r>
            <a:r>
              <a:rPr lang="el-GR" altLang="el-GR" dirty="0" smtClean="0"/>
              <a:t>7)</a:t>
            </a:r>
            <a:endParaRPr lang="en-US" altLang="el-GR" dirty="0" smtClean="0"/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 eaLnBrk="1" hangingPunct="1"/>
            <a:r>
              <a:rPr lang="el-GR" altLang="el-GR" dirty="0" smtClean="0"/>
              <a:t>Ενημέρωση κόμβων</a:t>
            </a:r>
            <a:r>
              <a:rPr lang="en-US" altLang="el-GR" dirty="0" smtClean="0"/>
              <a:t> </a:t>
            </a:r>
            <a:r>
              <a:rPr lang="el-GR" altLang="el-GR" dirty="0" smtClean="0"/>
              <a:t>για κατάστασή μας</a:t>
            </a:r>
          </a:p>
          <a:p>
            <a:pPr marL="838200" lvl="1" indent="-381000" eaLnBrk="1" hangingPunct="1"/>
            <a:r>
              <a:rPr lang="el-GR" altLang="el-GR" dirty="0" smtClean="0"/>
              <a:t>Μόλις λάβουμε ένα έγκυρο κομμάτι</a:t>
            </a:r>
          </a:p>
          <a:p>
            <a:pPr marL="1238250" lvl="2" indent="-381000"/>
            <a:r>
              <a:rPr lang="el-GR" altLang="el-GR" dirty="0" smtClean="0"/>
              <a:t>Ενημερώνουμε όσους έχουμε σύνδεση</a:t>
            </a:r>
          </a:p>
          <a:p>
            <a:pPr marL="1238250" lvl="2" indent="-381000"/>
            <a:r>
              <a:rPr lang="el-GR" altLang="el-GR" dirty="0" smtClean="0"/>
              <a:t>Μήνυμα </a:t>
            </a:r>
            <a:r>
              <a:rPr lang="en-US" altLang="el-GR" dirty="0" smtClean="0">
                <a:latin typeface="Courier New" pitchFamily="49" charset="0"/>
              </a:rPr>
              <a:t>Have</a:t>
            </a:r>
            <a:r>
              <a:rPr lang="el-GR" altLang="el-GR" dirty="0" smtClean="0"/>
              <a:t> με τη θέση του κομματιού</a:t>
            </a:r>
          </a:p>
          <a:p>
            <a:pPr marL="838200" lvl="1" indent="-381000" eaLnBrk="1" hangingPunct="1"/>
            <a:r>
              <a:rPr lang="el-GR" altLang="el-GR" dirty="0" smtClean="0"/>
              <a:t>Οι άλλοι κόμβοι ενημερώνουν χάρτη δυφίων</a:t>
            </a:r>
          </a:p>
          <a:p>
            <a:pPr marL="1257300" lvl="2" indent="-342900" eaLnBrk="1" hangingPunct="1"/>
            <a:r>
              <a:rPr lang="el-GR" altLang="el-GR" dirty="0" smtClean="0"/>
              <a:t>Μπορεί να αρχίσουν να ενδιαφέρονται για εμάς</a:t>
            </a:r>
          </a:p>
          <a:p>
            <a:pPr marL="1257300" lvl="2" indent="-342900" eaLnBrk="1" hangingPunct="1"/>
            <a:r>
              <a:rPr lang="el-GR" altLang="el-GR" dirty="0" smtClean="0"/>
              <a:t>Ρητή αποστολή μηνύματος </a:t>
            </a:r>
            <a:r>
              <a:rPr lang="en-US" altLang="el-GR" dirty="0" smtClean="0">
                <a:latin typeface="Courier New" pitchFamily="49" charset="0"/>
              </a:rPr>
              <a:t>Interested</a:t>
            </a:r>
            <a:endParaRPr lang="el-GR" altLang="el-GR" dirty="0" smtClean="0">
              <a:latin typeface="Courier New" pitchFamily="49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75047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</a:t>
            </a:r>
            <a:r>
              <a:rPr lang="en-US" altLang="el-GR" dirty="0" smtClean="0"/>
              <a:t>BitTorrent</a:t>
            </a:r>
            <a:r>
              <a:rPr lang="el-GR" altLang="el-GR" dirty="0" smtClean="0"/>
              <a:t> (1 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/>
            <a:r>
              <a:rPr lang="el-GR" altLang="el-GR" dirty="0"/>
              <a:t>Πολιτικές του </a:t>
            </a:r>
            <a:r>
              <a:rPr lang="en-US" altLang="el-GR" dirty="0"/>
              <a:t>BitTorrent</a:t>
            </a:r>
          </a:p>
          <a:p>
            <a:pPr marL="838200" lvl="1" indent="-381000"/>
            <a:r>
              <a:rPr lang="el-GR" altLang="el-GR" dirty="0" smtClean="0"/>
              <a:t>Μηχανισμοί: κωδικοποιούνται στο </a:t>
            </a:r>
            <a:r>
              <a:rPr lang="el-GR" altLang="el-GR" dirty="0"/>
              <a:t>πρωτόκολλο</a:t>
            </a:r>
          </a:p>
          <a:p>
            <a:pPr marL="838200" lvl="1" indent="-381000"/>
            <a:r>
              <a:rPr lang="el-GR" altLang="el-GR" dirty="0" smtClean="0"/>
              <a:t>Πολιτικές: </a:t>
            </a:r>
            <a:r>
              <a:rPr lang="el-GR" altLang="el-GR" dirty="0"/>
              <a:t>κωδικοποιούνται στην </a:t>
            </a:r>
            <a:r>
              <a:rPr lang="el-GR" altLang="el-GR" dirty="0" smtClean="0"/>
              <a:t>υλοποίηση</a:t>
            </a:r>
            <a:endParaRPr lang="el-GR" altLang="el-GR" dirty="0"/>
          </a:p>
          <a:p>
            <a:pPr marL="457200" indent="-457200"/>
            <a:r>
              <a:rPr lang="el-GR" altLang="el-GR" dirty="0"/>
              <a:t>Αλγόριθμος επιλογής κομματιών</a:t>
            </a:r>
          </a:p>
          <a:p>
            <a:pPr marL="838200" lvl="1" indent="-381000"/>
            <a:r>
              <a:rPr lang="el-GR" altLang="el-GR" dirty="0"/>
              <a:t>Ποιο κομμάτι θα ζητήσουμε στη συνέχεια;</a:t>
            </a:r>
          </a:p>
          <a:p>
            <a:pPr marL="1257300" lvl="2" indent="-342900"/>
            <a:r>
              <a:rPr lang="el-GR" altLang="el-GR" dirty="0"/>
              <a:t>Έχουμε ζητήσει όλες τις ομάδες </a:t>
            </a:r>
            <a:r>
              <a:rPr lang="el-GR" altLang="el-GR" dirty="0" smtClean="0"/>
              <a:t>των προηγούμενων </a:t>
            </a:r>
          </a:p>
          <a:p>
            <a:pPr marL="1257300" lvl="2" indent="-342900"/>
            <a:r>
              <a:rPr lang="el-GR" altLang="el-GR" dirty="0" smtClean="0"/>
              <a:t>Εκκρεμούν </a:t>
            </a:r>
            <a:r>
              <a:rPr lang="el-GR" altLang="el-GR" dirty="0"/>
              <a:t>λιγότερα από </a:t>
            </a:r>
            <a:r>
              <a:rPr lang="en-US" altLang="el-GR" i="1" dirty="0"/>
              <a:t>k</a:t>
            </a:r>
            <a:r>
              <a:rPr lang="en-US" altLang="el-GR" dirty="0"/>
              <a:t> </a:t>
            </a:r>
            <a:r>
              <a:rPr lang="el-GR" altLang="el-GR" dirty="0"/>
              <a:t>μηνύματα </a:t>
            </a:r>
            <a:r>
              <a:rPr lang="en-US" altLang="el-GR" dirty="0" smtClean="0">
                <a:latin typeface="Courier New" pitchFamily="49" charset="0"/>
              </a:rPr>
              <a:t>Request</a:t>
            </a:r>
            <a:endParaRPr lang="el-GR" altLang="el-GR" dirty="0">
              <a:latin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731645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</a:t>
            </a:r>
            <a:r>
              <a:rPr lang="en-US" altLang="el-GR" dirty="0"/>
              <a:t>BitTorrent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l-GR" altLang="el-GR" dirty="0"/>
              <a:t>Επιλογή κομματιών κατά την εκκίνηση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Τα πρώτα 4 </a:t>
            </a:r>
            <a:r>
              <a:rPr lang="el-GR" altLang="el-GR" dirty="0" smtClean="0"/>
              <a:t>επιλέγονται </a:t>
            </a:r>
            <a:r>
              <a:rPr lang="el-GR" altLang="el-GR" dirty="0"/>
              <a:t>τυχαία</a:t>
            </a:r>
            <a:r>
              <a:rPr lang="en-US" altLang="el-GR" dirty="0"/>
              <a:t> (random first)</a:t>
            </a:r>
            <a:endParaRPr lang="el-GR" altLang="el-GR" dirty="0"/>
          </a:p>
          <a:p>
            <a:pPr lvl="2">
              <a:lnSpc>
                <a:spcPct val="90000"/>
              </a:lnSpc>
            </a:pPr>
            <a:r>
              <a:rPr lang="el-GR" altLang="el-GR" dirty="0"/>
              <a:t>Από κόμβους που μας ενδιαφέρουν </a:t>
            </a:r>
            <a:endParaRPr lang="el-GR" altLang="el-GR" dirty="0" smtClean="0"/>
          </a:p>
          <a:p>
            <a:pPr lvl="2">
              <a:lnSpc>
                <a:spcPct val="90000"/>
              </a:lnSpc>
            </a:pPr>
            <a:r>
              <a:rPr lang="el-GR" altLang="el-GR" dirty="0"/>
              <a:t>Κ</a:t>
            </a:r>
            <a:r>
              <a:rPr lang="el-GR" altLang="el-GR" dirty="0" smtClean="0"/>
              <a:t>αι </a:t>
            </a:r>
            <a:r>
              <a:rPr lang="el-GR" altLang="el-GR" dirty="0"/>
              <a:t>μας έχουν απεμπλέξει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Στόχος: γρήγορο κατέβασμα </a:t>
            </a:r>
            <a:r>
              <a:rPr lang="el-GR" altLang="el-GR" dirty="0" smtClean="0"/>
              <a:t>πρώτων </a:t>
            </a:r>
            <a:r>
              <a:rPr lang="el-GR" altLang="el-GR" dirty="0"/>
              <a:t>κομματιών</a:t>
            </a:r>
          </a:p>
          <a:p>
            <a:pPr lvl="2">
              <a:lnSpc>
                <a:spcPct val="90000"/>
              </a:lnSpc>
            </a:pPr>
            <a:r>
              <a:rPr lang="el-GR" altLang="el-GR" dirty="0" smtClean="0"/>
              <a:t>Για να </a:t>
            </a:r>
            <a:r>
              <a:rPr lang="el-GR" altLang="el-GR" dirty="0"/>
              <a:t>μπορούμε να ανταποδώσουμε στις ανταλλαγές</a:t>
            </a:r>
          </a:p>
          <a:p>
            <a:pPr>
              <a:lnSpc>
                <a:spcPct val="90000"/>
              </a:lnSpc>
            </a:pPr>
            <a:r>
              <a:rPr lang="el-GR" altLang="el-GR" dirty="0" smtClean="0"/>
              <a:t>Επιλογή </a:t>
            </a:r>
            <a:r>
              <a:rPr lang="el-GR" altLang="el-GR" dirty="0"/>
              <a:t>κομματιών στη συνέχεια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Σπανιότερο διαθέσιμο κομμάτι </a:t>
            </a:r>
            <a:r>
              <a:rPr lang="en-US" altLang="el-GR" dirty="0" smtClean="0"/>
              <a:t>(</a:t>
            </a:r>
            <a:r>
              <a:rPr lang="en-US" altLang="el-GR" dirty="0"/>
              <a:t>rarest first)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Επιλογή ανάμεσα στα </a:t>
            </a:r>
            <a:r>
              <a:rPr lang="en-US" altLang="el-GR" i="1" dirty="0"/>
              <a:t>n</a:t>
            </a:r>
            <a:r>
              <a:rPr lang="en-US" altLang="el-GR" dirty="0"/>
              <a:t> </a:t>
            </a:r>
            <a:r>
              <a:rPr lang="el-GR" altLang="el-GR" dirty="0"/>
              <a:t>σπανιότερα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Για να μην ζητάνε όλοι οι κόμβοι το ίδιο κομμάτι</a:t>
            </a:r>
            <a:r>
              <a:rPr lang="en-US" altLang="el-GR" dirty="0" smtClean="0"/>
              <a:t>!</a:t>
            </a:r>
            <a:endParaRPr lang="en-US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417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</a:t>
            </a:r>
            <a:r>
              <a:rPr lang="en-US" altLang="el-GR" dirty="0"/>
              <a:t>BitTorrent</a:t>
            </a:r>
            <a:r>
              <a:rPr lang="el-GR" altLang="el-GR" dirty="0"/>
              <a:t> </a:t>
            </a:r>
            <a:r>
              <a:rPr lang="el-GR" altLang="el-GR" dirty="0" smtClean="0"/>
              <a:t>(3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l-GR" dirty="0" smtClean="0"/>
              <a:t>Γιατί </a:t>
            </a:r>
            <a:r>
              <a:rPr lang="el-GR" altLang="el-GR" dirty="0"/>
              <a:t>το σπανιότερο κομμάτι;</a:t>
            </a:r>
          </a:p>
          <a:p>
            <a:pPr lvl="1"/>
            <a:r>
              <a:rPr lang="el-GR" altLang="el-GR" dirty="0"/>
              <a:t>Το κομμάτι αυτό είναι πιο πιθανό να </a:t>
            </a:r>
            <a:r>
              <a:rPr lang="el-GR" altLang="el-GR" dirty="0" smtClean="0"/>
              <a:t>ζητηθεί</a:t>
            </a:r>
            <a:endParaRPr lang="el-GR" altLang="el-GR" dirty="0"/>
          </a:p>
          <a:p>
            <a:pPr lvl="2"/>
            <a:r>
              <a:rPr lang="el-GR" altLang="el-GR" dirty="0"/>
              <a:t>Όλοι ζητούν τα σπάνια κομμάτια</a:t>
            </a:r>
          </a:p>
          <a:p>
            <a:pPr lvl="1"/>
            <a:r>
              <a:rPr lang="el-GR" altLang="el-GR" dirty="0"/>
              <a:t>Μειώνεται η πιθανότητα αποτυχίας</a:t>
            </a:r>
          </a:p>
          <a:p>
            <a:pPr lvl="2"/>
            <a:r>
              <a:rPr lang="el-GR" altLang="el-GR" dirty="0"/>
              <a:t>Τα σπάνια </a:t>
            </a:r>
            <a:r>
              <a:rPr lang="el-GR" altLang="el-GR" dirty="0" smtClean="0"/>
              <a:t>αναπαράγονται κατά προτεραιότητα</a:t>
            </a:r>
          </a:p>
          <a:p>
            <a:pPr>
              <a:lnSpc>
                <a:spcPct val="90000"/>
              </a:lnSpc>
            </a:pPr>
            <a:r>
              <a:rPr lang="el-GR" altLang="el-GR" dirty="0"/>
              <a:t>Αυστηρή προτεραιότητα κομματιών</a:t>
            </a:r>
          </a:p>
          <a:p>
            <a:pPr lvl="1">
              <a:lnSpc>
                <a:spcPct val="90000"/>
              </a:lnSpc>
            </a:pPr>
            <a:r>
              <a:rPr lang="el-GR" altLang="el-GR" dirty="0"/>
              <a:t>Κάθε κομμάτι που ζητείται έχει προτεραιότητα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Πρέπει να ζητηθούν όλες οι ομάδες του </a:t>
            </a:r>
            <a:r>
              <a:rPr lang="el-GR" altLang="el-GR" dirty="0" smtClean="0"/>
              <a:t>πρώτα</a:t>
            </a:r>
            <a:endParaRPr lang="el-GR" altLang="el-GR" dirty="0"/>
          </a:p>
          <a:p>
            <a:pPr lvl="1">
              <a:lnSpc>
                <a:spcPct val="90000"/>
              </a:lnSpc>
            </a:pPr>
            <a:r>
              <a:rPr lang="el-GR" altLang="el-GR" dirty="0"/>
              <a:t>Έχει προτεραιότητα και μετά από διακοπές</a:t>
            </a:r>
          </a:p>
          <a:p>
            <a:pPr lvl="2">
              <a:lnSpc>
                <a:spcPct val="90000"/>
              </a:lnSpc>
            </a:pPr>
            <a:r>
              <a:rPr lang="el-GR" altLang="el-GR" dirty="0"/>
              <a:t>Μπορεί να εμπλακούμε στη μέση ενός </a:t>
            </a:r>
            <a:r>
              <a:rPr lang="el-GR" altLang="el-GR" dirty="0" smtClean="0"/>
              <a:t>κομματιού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69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872231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Καταμερισμός αρχείων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Εφαρμογές καταμερισμού αρχείων</a:t>
            </a:r>
          </a:p>
          <a:p>
            <a:pPr lvl="1" eaLnBrk="1" hangingPunct="1"/>
            <a:r>
              <a:rPr lang="el-GR" altLang="el-GR" dirty="0" smtClean="0"/>
              <a:t>Κλασική εφαρμογή συστημάτων ομοτίμων</a:t>
            </a:r>
          </a:p>
          <a:p>
            <a:pPr lvl="1" eaLnBrk="1" hangingPunct="1"/>
            <a:r>
              <a:rPr lang="el-GR" altLang="el-GR" dirty="0" smtClean="0"/>
              <a:t>Κάθε κόμβος συνεισφέρει ορισμένα αρχεία</a:t>
            </a:r>
          </a:p>
          <a:p>
            <a:pPr lvl="2" eaLnBrk="1" hangingPunct="1"/>
            <a:r>
              <a:rPr lang="el-GR" altLang="el-GR" dirty="0" smtClean="0"/>
              <a:t>Λειτουργεί ως εξυπηρετητής: ανεβάζει αρχεία</a:t>
            </a:r>
          </a:p>
          <a:p>
            <a:pPr lvl="1" eaLnBrk="1" hangingPunct="1"/>
            <a:r>
              <a:rPr lang="el-GR" altLang="el-GR" dirty="0" smtClean="0"/>
              <a:t>Κάθε κόμβος ενδιαφέρεται για αρχεία άλλων</a:t>
            </a:r>
          </a:p>
          <a:p>
            <a:pPr lvl="2" eaLnBrk="1" hangingPunct="1"/>
            <a:r>
              <a:rPr lang="el-GR" altLang="el-GR" dirty="0" smtClean="0"/>
              <a:t>Λειτουργεί ως πελάτης: κατεβάζει αρχεία</a:t>
            </a:r>
          </a:p>
          <a:p>
            <a:pPr lvl="1" eaLnBrk="1" hangingPunct="1"/>
            <a:r>
              <a:rPr lang="el-GR" altLang="el-GR" dirty="0" smtClean="0"/>
              <a:t>Αναζήτηση αρχείων με βάση τις ιδιότητές τους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17148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</a:t>
            </a:r>
            <a:r>
              <a:rPr lang="en-US" altLang="el-GR" dirty="0"/>
              <a:t>BitTorrent</a:t>
            </a:r>
            <a:r>
              <a:rPr lang="el-GR" altLang="el-GR" dirty="0"/>
              <a:t> </a:t>
            </a:r>
            <a:r>
              <a:rPr lang="el-GR" altLang="el-GR" dirty="0" smtClean="0"/>
              <a:t>(4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Αλγόριθμος απεμπλοκής</a:t>
            </a:r>
          </a:p>
          <a:p>
            <a:pPr lvl="1" eaLnBrk="1" hangingPunct="1"/>
            <a:r>
              <a:rPr lang="el-GR" altLang="el-GR" dirty="0" smtClean="0"/>
              <a:t>Επιλογή κόμβων στους οποίους κατεβάζουμε </a:t>
            </a:r>
          </a:p>
          <a:p>
            <a:pPr lvl="1" eaLnBrk="1" hangingPunct="1"/>
            <a:r>
              <a:rPr lang="el-GR" altLang="el-GR" dirty="0" smtClean="0"/>
              <a:t>Περιορισμένο πλήθος απεμπλεγμένων κόμβων</a:t>
            </a:r>
          </a:p>
          <a:p>
            <a:pPr lvl="2" eaLnBrk="1" hangingPunct="1"/>
            <a:r>
              <a:rPr lang="el-GR" altLang="el-GR" dirty="0" smtClean="0"/>
              <a:t>Συνήθως 4 απεμπλεγμένοι κόμβοι</a:t>
            </a:r>
          </a:p>
          <a:p>
            <a:pPr lvl="1" eaLnBrk="1" hangingPunct="1"/>
            <a:r>
              <a:rPr lang="el-GR" altLang="el-GR" dirty="0" smtClean="0"/>
              <a:t>Περιορισμένος ρυθμός αλλαγής καταστάσεων</a:t>
            </a:r>
          </a:p>
          <a:p>
            <a:pPr lvl="2" eaLnBrk="1" hangingPunct="1"/>
            <a:r>
              <a:rPr lang="el-GR" altLang="el-GR" dirty="0" smtClean="0"/>
              <a:t>Βελτιστοποίηση απόδοσης του </a:t>
            </a:r>
            <a:r>
              <a:rPr lang="en-US" altLang="el-GR" dirty="0" smtClean="0"/>
              <a:t>TCP</a:t>
            </a:r>
          </a:p>
          <a:p>
            <a:pPr lvl="1" eaLnBrk="1" hangingPunct="1"/>
            <a:r>
              <a:rPr lang="el-GR" altLang="el-GR" dirty="0" smtClean="0"/>
              <a:t>Καλείται τουλάχιστον κάθε 10 </a:t>
            </a:r>
            <a:r>
              <a:rPr lang="en-US" altLang="el-GR" dirty="0" smtClean="0"/>
              <a:t>sec</a:t>
            </a:r>
            <a:endParaRPr lang="el-GR" altLang="el-GR" dirty="0" smtClean="0"/>
          </a:p>
          <a:p>
            <a:pPr lvl="2" eaLnBrk="1" hangingPunct="1"/>
            <a:r>
              <a:rPr lang="el-GR" altLang="el-GR" dirty="0" smtClean="0"/>
              <a:t>Ή όταν αλλάξει η κατάσταση απεμπλεγμένου κόμβου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998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</a:t>
            </a:r>
            <a:r>
              <a:rPr lang="en-US" altLang="el-GR" dirty="0"/>
              <a:t>BitTorrent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5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l-GR" dirty="0" smtClean="0"/>
              <a:t> </a:t>
            </a:r>
            <a:r>
              <a:rPr lang="el-GR" altLang="el-GR" dirty="0" smtClean="0"/>
              <a:t>Αλγόριθμος στους εκμεταλλευτές</a:t>
            </a:r>
          </a:p>
          <a:p>
            <a:pPr lvl="1" eaLnBrk="1" hangingPunct="1"/>
            <a:r>
              <a:rPr lang="el-GR" altLang="el-GR" dirty="0" smtClean="0"/>
              <a:t>Βασίζεται στην </a:t>
            </a:r>
            <a:r>
              <a:rPr lang="el-GR" altLang="el-GR" i="1" dirty="0" smtClean="0"/>
              <a:t>ανταπόδοση (</a:t>
            </a:r>
            <a:r>
              <a:rPr lang="en-US" altLang="el-GR" i="1" dirty="0" smtClean="0"/>
              <a:t>reciprocation)</a:t>
            </a:r>
          </a:p>
          <a:p>
            <a:pPr lvl="2" eaLnBrk="1" hangingPunct="1"/>
            <a:r>
              <a:rPr lang="el-GR" altLang="el-GR" dirty="0" smtClean="0"/>
              <a:t>Δηλαδή στο ένα σου και ένα μου (</a:t>
            </a:r>
            <a:r>
              <a:rPr lang="en-US" altLang="el-GR" dirty="0" smtClean="0"/>
              <a:t>tit for tat)</a:t>
            </a:r>
          </a:p>
          <a:p>
            <a:pPr lvl="1" eaLnBrk="1" hangingPunct="1"/>
            <a:r>
              <a:rPr lang="el-GR" altLang="el-GR" dirty="0" smtClean="0"/>
              <a:t>Ταξινόμηση κόμβων με ταχύτητα κατεβάσματος</a:t>
            </a:r>
          </a:p>
          <a:p>
            <a:pPr lvl="2" eaLnBrk="1" hangingPunct="1"/>
            <a:r>
              <a:rPr lang="el-GR" altLang="el-GR" dirty="0" smtClean="0"/>
              <a:t>Πρέπει να έστειλαν δεδομένα τα τελευταία 30 </a:t>
            </a:r>
            <a:r>
              <a:rPr lang="en-US" altLang="el-GR" dirty="0" smtClean="0"/>
              <a:t>sec</a:t>
            </a:r>
          </a:p>
          <a:p>
            <a:pPr lvl="1" eaLnBrk="1" hangingPunct="1"/>
            <a:r>
              <a:rPr lang="el-GR" altLang="el-GR" dirty="0" smtClean="0"/>
              <a:t>Επιλέγονται οι ταχύτεροι για απεμπλοκή</a:t>
            </a:r>
          </a:p>
          <a:p>
            <a:pPr lvl="2" eaLnBrk="1" hangingPunct="1"/>
            <a:r>
              <a:rPr lang="el-GR" altLang="el-GR" dirty="0" smtClean="0"/>
              <a:t>Στέλνονται μηνύματα </a:t>
            </a:r>
            <a:r>
              <a:rPr lang="en-US" altLang="el-GR" dirty="0" smtClean="0">
                <a:latin typeface="Courier New" pitchFamily="49" charset="0"/>
              </a:rPr>
              <a:t>Choke</a:t>
            </a:r>
            <a:r>
              <a:rPr lang="en-US" altLang="el-GR" dirty="0" smtClean="0"/>
              <a:t> / </a:t>
            </a:r>
            <a:r>
              <a:rPr lang="en-US" altLang="el-GR" dirty="0" smtClean="0">
                <a:latin typeface="Courier New" pitchFamily="49" charset="0"/>
              </a:rPr>
              <a:t>Unchoke</a:t>
            </a:r>
            <a:r>
              <a:rPr lang="el-GR" altLang="el-GR" dirty="0" smtClean="0"/>
              <a:t> </a:t>
            </a:r>
            <a:endParaRPr lang="en-US" altLang="el-GR" dirty="0" smtClean="0"/>
          </a:p>
          <a:p>
            <a:pPr lvl="2" eaLnBrk="1" hangingPunct="1"/>
            <a:r>
              <a:rPr lang="el-GR" altLang="el-GR" dirty="0" smtClean="0"/>
              <a:t>Μόνο σε όσους άλλαξαν κατάσταση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09296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</a:t>
            </a:r>
            <a:r>
              <a:rPr lang="en-US" altLang="el-GR" dirty="0"/>
              <a:t>BitTorrent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6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Αισιόδοξη απεμπλοκή (</a:t>
            </a:r>
            <a:r>
              <a:rPr lang="en-US" altLang="el-GR" dirty="0"/>
              <a:t>optimistic unchoke)</a:t>
            </a:r>
          </a:p>
          <a:p>
            <a:pPr lvl="1"/>
            <a:r>
              <a:rPr lang="el-GR" altLang="el-GR" dirty="0"/>
              <a:t>Κάθε 3 γύρους επιλέγεται </a:t>
            </a:r>
            <a:r>
              <a:rPr lang="el-GR" altLang="el-GR" dirty="0" smtClean="0"/>
              <a:t>τυχαίος </a:t>
            </a:r>
            <a:r>
              <a:rPr lang="el-GR" altLang="el-GR" dirty="0"/>
              <a:t>κόμβος</a:t>
            </a:r>
          </a:p>
          <a:p>
            <a:pPr lvl="2"/>
            <a:r>
              <a:rPr lang="el-GR" altLang="el-GR" dirty="0"/>
              <a:t>Αρκεί να ενδιαφέρεται για εμάς</a:t>
            </a:r>
          </a:p>
          <a:p>
            <a:pPr lvl="1"/>
            <a:r>
              <a:rPr lang="el-GR" altLang="el-GR" dirty="0"/>
              <a:t>Ανακάλυψη </a:t>
            </a:r>
            <a:r>
              <a:rPr lang="el-GR" altLang="el-GR" dirty="0" smtClean="0"/>
              <a:t>καλύτερων κόμβων </a:t>
            </a:r>
          </a:p>
          <a:p>
            <a:pPr lvl="2"/>
            <a:r>
              <a:rPr lang="el-GR" altLang="el-GR" dirty="0" smtClean="0"/>
              <a:t>Με </a:t>
            </a:r>
            <a:r>
              <a:rPr lang="el-GR" altLang="el-GR" dirty="0"/>
              <a:t>μεγαλύτερο </a:t>
            </a:r>
            <a:r>
              <a:rPr lang="el-GR" altLang="el-GR" dirty="0" smtClean="0"/>
              <a:t>ρυθμό κατεβάσματος</a:t>
            </a:r>
            <a:endParaRPr lang="el-GR" altLang="el-GR" dirty="0"/>
          </a:p>
          <a:p>
            <a:pPr lvl="1"/>
            <a:r>
              <a:rPr lang="el-GR" altLang="el-GR" dirty="0"/>
              <a:t>Επιτρέπει στους νέους κόμβους να </a:t>
            </a:r>
            <a:r>
              <a:rPr lang="el-GR" altLang="el-GR" dirty="0" smtClean="0"/>
              <a:t>κατεβάσουν</a:t>
            </a:r>
            <a:endParaRPr lang="el-GR" altLang="el-GR" dirty="0"/>
          </a:p>
          <a:p>
            <a:pPr lvl="2"/>
            <a:r>
              <a:rPr lang="el-GR" altLang="el-GR" dirty="0" smtClean="0"/>
              <a:t>Έτσι μπορούν να μπουν στην ανταλλαγή</a:t>
            </a:r>
          </a:p>
          <a:p>
            <a:pPr lvl="2"/>
            <a:r>
              <a:rPr lang="el-GR" altLang="el-GR" dirty="0" smtClean="0"/>
              <a:t>Δεν </a:t>
            </a:r>
            <a:r>
              <a:rPr lang="el-GR" altLang="el-GR" dirty="0"/>
              <a:t>λαμβάνεται υπόψη αν μας ενδιαφέρει ο κόμβος</a:t>
            </a:r>
            <a:r>
              <a:rPr lang="el-GR" altLang="el-GR" dirty="0" smtClean="0"/>
              <a:t>!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44998193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</a:t>
            </a:r>
            <a:r>
              <a:rPr lang="en-US" altLang="el-GR" dirty="0"/>
              <a:t>BitTorrent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7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n-US" altLang="el-GR" dirty="0" smtClean="0"/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Λειτουργία της ανταπόδοσης</a:t>
            </a:r>
          </a:p>
          <a:p>
            <a:pPr lvl="1" eaLnBrk="1" hangingPunct="1"/>
            <a:r>
              <a:rPr lang="el-GR" altLang="el-GR" dirty="0" smtClean="0"/>
              <a:t>Όχι απόλυτα συμμετρική!</a:t>
            </a:r>
          </a:p>
          <a:p>
            <a:pPr lvl="2" eaLnBrk="1" hangingPunct="1"/>
            <a:r>
              <a:rPr lang="el-GR" altLang="el-GR" dirty="0" smtClean="0"/>
              <a:t>Η απεμπλοκή δεν οδηγεί πάντα σε απεμπλοκή</a:t>
            </a:r>
          </a:p>
          <a:p>
            <a:pPr lvl="2" eaLnBrk="1" hangingPunct="1"/>
            <a:r>
              <a:rPr lang="el-GR" altLang="el-GR" dirty="0" smtClean="0"/>
              <a:t>Κάθε κόμβος λαμβάνει τις δικές του αποφάσεις</a:t>
            </a:r>
          </a:p>
          <a:p>
            <a:pPr lvl="1" eaLnBrk="1" hangingPunct="1"/>
            <a:r>
              <a:rPr lang="el-GR" altLang="el-GR" dirty="0" smtClean="0"/>
              <a:t>Προτιμώνται οι κόμβοι με υψηλή ταχύτητα</a:t>
            </a:r>
          </a:p>
          <a:p>
            <a:pPr lvl="1" eaLnBrk="1" hangingPunct="1"/>
            <a:r>
              <a:rPr lang="el-GR" altLang="el-GR" dirty="0" smtClean="0"/>
              <a:t>Υποβοήθηση νέων κόμβων</a:t>
            </a:r>
          </a:p>
          <a:p>
            <a:pPr lvl="2"/>
            <a:r>
              <a:rPr lang="el-GR" altLang="el-GR" dirty="0" smtClean="0"/>
              <a:t>Με την αισιόδοξη απεμπλοκή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6672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 dirty="0"/>
              <a:t>Πολιτικές </a:t>
            </a:r>
            <a:r>
              <a:rPr lang="en-US" altLang="el-GR" dirty="0"/>
              <a:t>BitTorrent</a:t>
            </a:r>
            <a:r>
              <a:rPr lang="el-GR" altLang="el-GR" dirty="0"/>
              <a:t> </a:t>
            </a:r>
            <a:r>
              <a:rPr lang="el-GR" altLang="el-GR" dirty="0" smtClean="0"/>
              <a:t>(</a:t>
            </a:r>
            <a:r>
              <a:rPr lang="en-US" altLang="el-GR" dirty="0" smtClean="0"/>
              <a:t>8</a:t>
            </a:r>
            <a:r>
              <a:rPr lang="el-GR" altLang="el-GR" dirty="0" smtClean="0"/>
              <a:t> </a:t>
            </a:r>
            <a:r>
              <a:rPr lang="el-GR" altLang="el-GR" dirty="0"/>
              <a:t>από </a:t>
            </a:r>
            <a:r>
              <a:rPr lang="en-US" altLang="el-GR" dirty="0" smtClean="0"/>
              <a:t>8</a:t>
            </a:r>
            <a:r>
              <a:rPr lang="el-GR" altLang="el-GR" dirty="0" smtClean="0"/>
              <a:t>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el-GR" dirty="0"/>
              <a:t>Αλγόριθμος στους δότες</a:t>
            </a:r>
          </a:p>
          <a:p>
            <a:pPr lvl="1"/>
            <a:r>
              <a:rPr lang="el-GR" altLang="el-GR" dirty="0"/>
              <a:t>Οι κόμβοι </a:t>
            </a:r>
            <a:r>
              <a:rPr lang="el-GR" altLang="el-GR" dirty="0" smtClean="0"/>
              <a:t>κατατάσσονται </a:t>
            </a:r>
            <a:r>
              <a:rPr lang="el-GR" altLang="el-GR" dirty="0"/>
              <a:t>σε λίστα</a:t>
            </a:r>
          </a:p>
          <a:p>
            <a:pPr lvl="1"/>
            <a:r>
              <a:rPr lang="el-GR" altLang="el-GR" dirty="0"/>
              <a:t>Αρχικά οι πιο πρόσφατα απεμπλεγμένοι</a:t>
            </a:r>
          </a:p>
          <a:p>
            <a:pPr lvl="1"/>
            <a:r>
              <a:rPr lang="el-GR" altLang="el-GR" dirty="0"/>
              <a:t>Μετά όλοι οι </a:t>
            </a:r>
            <a:r>
              <a:rPr lang="el-GR" altLang="el-GR" dirty="0" smtClean="0"/>
              <a:t>απεμπλεγμένοι</a:t>
            </a:r>
          </a:p>
          <a:p>
            <a:pPr lvl="2"/>
            <a:r>
              <a:rPr lang="el-GR" altLang="el-GR" dirty="0" smtClean="0"/>
              <a:t>Με βάση την ταχύτητα ανεβάσματος</a:t>
            </a:r>
            <a:endParaRPr lang="el-GR" altLang="el-GR" dirty="0"/>
          </a:p>
          <a:p>
            <a:pPr lvl="1"/>
            <a:r>
              <a:rPr lang="el-GR" altLang="el-GR" dirty="0" smtClean="0"/>
              <a:t>Κάθε </a:t>
            </a:r>
            <a:r>
              <a:rPr lang="el-GR" altLang="el-GR" dirty="0"/>
              <a:t>τρεις γύρους απεμπλέκονται οι </a:t>
            </a:r>
            <a:r>
              <a:rPr lang="el-GR" altLang="el-GR" dirty="0" smtClean="0"/>
              <a:t>πρώτοι</a:t>
            </a:r>
            <a:endParaRPr lang="el-GR" altLang="el-GR" dirty="0"/>
          </a:p>
          <a:p>
            <a:pPr lvl="1"/>
            <a:r>
              <a:rPr lang="el-GR" altLang="el-GR" dirty="0"/>
              <a:t>Κάθε δύο στους τρεις γύρους </a:t>
            </a:r>
            <a:endParaRPr lang="el-GR" altLang="el-GR" dirty="0" smtClean="0"/>
          </a:p>
          <a:p>
            <a:pPr lvl="2"/>
            <a:r>
              <a:rPr lang="el-GR" altLang="el-GR" dirty="0" smtClean="0"/>
              <a:t>Απεμπλέκεται </a:t>
            </a:r>
            <a:r>
              <a:rPr lang="el-GR" altLang="el-GR" dirty="0"/>
              <a:t>και ένας </a:t>
            </a:r>
            <a:r>
              <a:rPr lang="el-GR" altLang="el-GR" dirty="0" smtClean="0"/>
              <a:t>τυχαία</a:t>
            </a:r>
            <a:endParaRPr lang="el-GR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9472118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altLang="el-GR" dirty="0" smtClean="0"/>
              <a:t>Αποδοτικότητα </a:t>
            </a:r>
            <a:r>
              <a:rPr lang="en-US" altLang="el-GR" dirty="0" smtClean="0"/>
              <a:t>BitTorrent</a:t>
            </a:r>
            <a:r>
              <a:rPr lang="el-GR" altLang="el-GR" dirty="0" smtClean="0"/>
              <a:t> (1 από 2)</a:t>
            </a:r>
            <a:endParaRPr lang="en-US" altLang="el-GR" dirty="0" smtClean="0"/>
          </a:p>
        </p:txBody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Αντοχή στις αποτυχίες κόμβων</a:t>
            </a:r>
          </a:p>
          <a:p>
            <a:pPr lvl="1" eaLnBrk="1" hangingPunct="1"/>
            <a:r>
              <a:rPr lang="el-GR" altLang="el-GR" dirty="0" smtClean="0"/>
              <a:t>Τα κομμάτια μπορεί να κατέβουν από πολλούς</a:t>
            </a:r>
          </a:p>
          <a:p>
            <a:pPr lvl="2"/>
            <a:r>
              <a:rPr lang="el-GR" altLang="el-GR" dirty="0" smtClean="0"/>
              <a:t>Ανάκαμψη σε επίπεδο ομάδων</a:t>
            </a:r>
          </a:p>
          <a:p>
            <a:pPr lvl="1" eaLnBrk="1" hangingPunct="1"/>
            <a:r>
              <a:rPr lang="el-GR" altLang="el-GR" dirty="0" smtClean="0"/>
              <a:t>Οι πολλαπλές μεταφορές αυξάνουν την ταχύτητα</a:t>
            </a:r>
          </a:p>
          <a:p>
            <a:pPr lvl="1" eaLnBrk="1" hangingPunct="1"/>
            <a:r>
              <a:rPr lang="el-GR" altLang="el-GR" dirty="0" smtClean="0"/>
              <a:t>Η επιλογή του σπανιότερου είναι σημαντική</a:t>
            </a:r>
          </a:p>
          <a:p>
            <a:pPr lvl="2"/>
            <a:r>
              <a:rPr lang="el-GR" altLang="el-GR" dirty="0" smtClean="0"/>
              <a:t>Βοηθάει την επιβίωση του σμήνους</a:t>
            </a:r>
          </a:p>
          <a:p>
            <a:pPr lvl="2" eaLnBrk="1" hangingPunct="1"/>
            <a:r>
              <a:rPr lang="el-GR" altLang="el-GR" dirty="0" smtClean="0"/>
              <a:t>Τα σπάνια αναπαράγονται κατά προτεραιότητα</a:t>
            </a:r>
          </a:p>
          <a:p>
            <a:pPr lvl="2"/>
            <a:r>
              <a:rPr lang="el-GR" altLang="el-GR" dirty="0" smtClean="0"/>
              <a:t>Στην αρχή βέβαια δεχόμαστε οποιοδήποτε κομμάτι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9776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l-GR" dirty="0"/>
              <a:t>Αποδοτικότητα </a:t>
            </a:r>
            <a:r>
              <a:rPr lang="en-US" altLang="el-GR" dirty="0"/>
              <a:t>BitTorrent</a:t>
            </a:r>
            <a:r>
              <a:rPr lang="el-GR" altLang="el-GR" dirty="0"/>
              <a:t> </a:t>
            </a:r>
            <a:r>
              <a:rPr lang="el-GR" altLang="el-GR" dirty="0" smtClean="0"/>
              <a:t>(2 </a:t>
            </a:r>
            <a:r>
              <a:rPr lang="el-GR" altLang="el-GR" dirty="0"/>
              <a:t>από </a:t>
            </a:r>
            <a:r>
              <a:rPr lang="el-GR" altLang="el-GR" dirty="0" smtClean="0"/>
              <a:t>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Αντοχή στους τζαμπατζήδες</a:t>
            </a:r>
          </a:p>
          <a:p>
            <a:pPr lvl="1"/>
            <a:r>
              <a:rPr lang="el-GR" altLang="el-GR" dirty="0"/>
              <a:t>Επιβραβεύεται όποιος κατεβάζει (με απεμπλοκή)</a:t>
            </a:r>
          </a:p>
          <a:p>
            <a:pPr lvl="2"/>
            <a:r>
              <a:rPr lang="el-GR" altLang="el-GR" dirty="0"/>
              <a:t>Προτιμάται όποιος κατεβάζει πιο γρήγορα</a:t>
            </a:r>
          </a:p>
          <a:p>
            <a:pPr lvl="2"/>
            <a:r>
              <a:rPr lang="el-GR" altLang="el-GR" dirty="0"/>
              <a:t>Οι πιο αργοί κόμβοι αδικούνται όμως</a:t>
            </a:r>
          </a:p>
          <a:p>
            <a:pPr lvl="1"/>
            <a:r>
              <a:rPr lang="el-GR" altLang="el-GR" dirty="0" smtClean="0"/>
              <a:t>Τζαμπατζήδες: μόνο αισιόδοξη </a:t>
            </a:r>
            <a:r>
              <a:rPr lang="el-GR" altLang="el-GR" dirty="0"/>
              <a:t>απεμπλοκή</a:t>
            </a:r>
          </a:p>
          <a:p>
            <a:pPr lvl="2"/>
            <a:r>
              <a:rPr lang="el-GR" altLang="el-GR" dirty="0"/>
              <a:t>Ικανοποιητική για το ξεκίνημα ενός κόμβου</a:t>
            </a:r>
          </a:p>
          <a:p>
            <a:pPr lvl="2"/>
            <a:r>
              <a:rPr lang="el-GR" altLang="el-GR" dirty="0"/>
              <a:t>Πολύ αργή για το κατέβασμα μεγάλων </a:t>
            </a:r>
            <a:r>
              <a:rPr lang="el-GR" altLang="el-GR" dirty="0" smtClean="0"/>
              <a:t>αρχείων</a:t>
            </a:r>
          </a:p>
          <a:p>
            <a:pPr lvl="2"/>
            <a:r>
              <a:rPr lang="el-GR" altLang="el-GR" dirty="0" smtClean="0"/>
              <a:t>Πρέπει να συνεισφέρουν για να έχουν ταχύτητα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5289290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7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Κινητά και Διάχυτα Συστήματα</a:t>
            </a:r>
            <a:r>
              <a:rPr lang="el-GR" dirty="0"/>
              <a:t>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7:</a:t>
            </a:r>
            <a:r>
              <a:rPr lang="en-US" b="1" dirty="0" smtClean="0"/>
              <a:t> </a:t>
            </a:r>
            <a:r>
              <a:rPr lang="el-GR" dirty="0"/>
              <a:t>Κατανεμημένος καταμερισμός αρχείων </a:t>
            </a:r>
            <a:endParaRPr lang="el-GR" dirty="0" smtClean="0"/>
          </a:p>
          <a:p>
            <a:r>
              <a:rPr lang="el-GR" b="1" dirty="0" smtClean="0"/>
              <a:t>Διδάσκων</a:t>
            </a:r>
            <a:r>
              <a:rPr lang="el-GR" b="1" dirty="0"/>
              <a:t>: </a:t>
            </a:r>
            <a:r>
              <a:rPr lang="el-GR" dirty="0"/>
              <a:t>Γιώργος Ξυλωμένος, </a:t>
            </a:r>
            <a:r>
              <a:rPr lang="el-GR" b="1" dirty="0"/>
              <a:t>Τμήμα: </a:t>
            </a:r>
            <a:r>
              <a:rPr lang="el-GR" dirty="0"/>
              <a:t>Πληροφορικής</a:t>
            </a:r>
          </a:p>
          <a:p>
            <a:endParaRPr lang="el-GR" dirty="0"/>
          </a:p>
          <a:p>
            <a:endParaRPr lang="el-GR" dirty="0"/>
          </a:p>
        </p:txBody>
      </p:sp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Δομημένα συστήματα (1 από 2)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altLang="el-GR" dirty="0"/>
              <a:t>Υλοποίηση με δομημένα συστήματα</a:t>
            </a:r>
          </a:p>
          <a:p>
            <a:pPr lvl="1"/>
            <a:r>
              <a:rPr lang="el-GR" altLang="el-GR" dirty="0"/>
              <a:t>Μετασχηματισμός ονόματος σε κλειδί</a:t>
            </a:r>
          </a:p>
          <a:p>
            <a:pPr lvl="1"/>
            <a:r>
              <a:rPr lang="el-GR" altLang="el-GR" dirty="0"/>
              <a:t>Υποβολή ερωτήματος στο σύστημα</a:t>
            </a:r>
          </a:p>
          <a:p>
            <a:pPr lvl="1"/>
            <a:r>
              <a:rPr lang="el-GR" altLang="el-GR" dirty="0"/>
              <a:t>Χρήση εξωτερικής υπηρεσίας </a:t>
            </a:r>
            <a:r>
              <a:rPr lang="el-GR" altLang="el-GR" dirty="0" smtClean="0"/>
              <a:t>ονομάτων</a:t>
            </a:r>
          </a:p>
          <a:p>
            <a:pPr lvl="2"/>
            <a:r>
              <a:rPr lang="el-GR" altLang="el-GR" dirty="0" smtClean="0"/>
              <a:t>Αντιστοίχιση ερωτήματος σε όνομα</a:t>
            </a:r>
            <a:endParaRPr lang="el-GR" altLang="el-GR" dirty="0"/>
          </a:p>
          <a:p>
            <a:pPr lvl="1"/>
            <a:r>
              <a:rPr lang="el-GR" altLang="el-GR" dirty="0"/>
              <a:t>Χρήση ενιαίας κωδικοποίησης ονομάτων</a:t>
            </a:r>
          </a:p>
          <a:p>
            <a:pPr lvl="2"/>
            <a:r>
              <a:rPr lang="el-GR" altLang="el-GR" dirty="0"/>
              <a:t>Παράδειγμα: καλλιτέχνης_δίσκος_όνομα_</a:t>
            </a:r>
            <a:r>
              <a:rPr lang="en-US" altLang="el-GR" dirty="0" smtClean="0"/>
              <a:t>bps</a:t>
            </a:r>
            <a:endParaRPr lang="en-US" alt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40326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Δομημένα συστήματα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  <a:endParaRPr lang="el-GR" altLang="el-GR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Αν γνωρίζουμε μόνο ορισμένες ιδιότητες;</a:t>
            </a:r>
          </a:p>
          <a:p>
            <a:pPr lvl="1" eaLnBrk="1" hangingPunct="1"/>
            <a:r>
              <a:rPr lang="el-GR" altLang="el-GR" dirty="0" smtClean="0"/>
              <a:t>Υποβολή ερωτημάτων με διαφορετικές τιμές</a:t>
            </a:r>
          </a:p>
          <a:p>
            <a:pPr lvl="2" eaLnBrk="1" hangingPunct="1"/>
            <a:r>
              <a:rPr lang="el-GR" altLang="el-GR" dirty="0" smtClean="0"/>
              <a:t>Εφικτό για το ρυθμό </a:t>
            </a:r>
            <a:r>
              <a:rPr lang="en-US" altLang="el-GR" dirty="0" smtClean="0"/>
              <a:t>bit</a:t>
            </a:r>
            <a:r>
              <a:rPr lang="el-GR" altLang="el-GR" dirty="0" smtClean="0"/>
              <a:t>, πιο δύσκολο για το όνομα</a:t>
            </a:r>
          </a:p>
          <a:p>
            <a:pPr lvl="2" eaLnBrk="1" hangingPunct="1"/>
            <a:r>
              <a:rPr lang="el-GR" altLang="el-GR" dirty="0" smtClean="0"/>
              <a:t>Το πλήθος των αναζητήσεων είναι τεράστιο</a:t>
            </a:r>
          </a:p>
          <a:p>
            <a:pPr lvl="1" eaLnBrk="1" hangingPunct="1"/>
            <a:r>
              <a:rPr lang="el-GR" altLang="el-GR" dirty="0" smtClean="0"/>
              <a:t>Το πρόβλημα είναι ο κατακερματισμός!</a:t>
            </a:r>
          </a:p>
          <a:p>
            <a:pPr lvl="2"/>
            <a:r>
              <a:rPr lang="el-GR" altLang="el-GR" dirty="0" smtClean="0"/>
              <a:t>Παρόμοιες αναζητήσεις </a:t>
            </a:r>
            <a:r>
              <a:rPr lang="en-US" altLang="el-GR" dirty="0" smtClean="0"/>
              <a:t>-&gt; </a:t>
            </a:r>
            <a:r>
              <a:rPr lang="el-GR" altLang="el-GR" dirty="0" smtClean="0"/>
              <a:t>διαφορετικά σημεία</a:t>
            </a:r>
          </a:p>
          <a:p>
            <a:pPr lvl="2" eaLnBrk="1" hangingPunct="1"/>
            <a:r>
              <a:rPr lang="el-GR" altLang="el-GR" dirty="0" smtClean="0"/>
              <a:t>Βασική ιδιότητα των </a:t>
            </a:r>
            <a:r>
              <a:rPr lang="en-US" altLang="el-GR" dirty="0" smtClean="0"/>
              <a:t>DHT</a:t>
            </a:r>
            <a:endParaRPr lang="el-GR" altLang="el-GR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00473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18D8BDD0-3764-4404-A933-C8D00799B3D1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2197</TotalTime>
  <Words>3461</Words>
  <Application>Microsoft Office PowerPoint</Application>
  <PresentationFormat>On-screen Show (4:3)</PresentationFormat>
  <Paragraphs>680</Paragraphs>
  <Slides>77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77</vt:i4>
      </vt:variant>
    </vt:vector>
  </HeadingPairs>
  <TitlesOfParts>
    <vt:vector size="78" baseType="lpstr">
      <vt:lpstr>Θέμα του Office</vt:lpstr>
      <vt:lpstr>Κινητά και Διάχυτα Συστήματα</vt:lpstr>
      <vt:lpstr>Χρηματοδότηση</vt:lpstr>
      <vt:lpstr>Άδειες Χρήσης</vt:lpstr>
      <vt:lpstr>Σκοποί ενότητας</vt:lpstr>
      <vt:lpstr>Περιεχόμενα ενότητας</vt:lpstr>
      <vt:lpstr>Εισαγωγή</vt:lpstr>
      <vt:lpstr>Καταμερισμός αρχείων</vt:lpstr>
      <vt:lpstr>Δομημένα συστήματα (1 από 2)</vt:lpstr>
      <vt:lpstr>Δομημένα συστήματα (2 από 2)</vt:lpstr>
      <vt:lpstr>Αδόμητα συστήματα</vt:lpstr>
      <vt:lpstr>Αναζήτηση και ανταλλαγή (1 από 2)</vt:lpstr>
      <vt:lpstr>Αναζήτηση και ανταλλαγή (2 από 2)</vt:lpstr>
      <vt:lpstr>Αναζήτηση μέσω εξυπηρετητών</vt:lpstr>
      <vt:lpstr>Το σύστημα Napster (1 από 2)</vt:lpstr>
      <vt:lpstr>Το σύστημα Napster (2 από 2)</vt:lpstr>
      <vt:lpstr>Σύνδεση στο Napster (1 από 2)</vt:lpstr>
      <vt:lpstr>Σύνδεση στο Napster (2 από 2)</vt:lpstr>
      <vt:lpstr>Αναζήτηση στο Napster (1 από 3)</vt:lpstr>
      <vt:lpstr>Αναζήτηση στο Napster (2 από 3)</vt:lpstr>
      <vt:lpstr>Αναζήτηση στο Napster (3 από 3)</vt:lpstr>
      <vt:lpstr>Αξιολόγηση του Napster (1 από 3)</vt:lpstr>
      <vt:lpstr>Αξιολόγηση του Napster (2 από 3)</vt:lpstr>
      <vt:lpstr>Αξιολόγηση του Napster (3 από 3)</vt:lpstr>
      <vt:lpstr>Αναζήτηση μέσω πλημμύρας</vt:lpstr>
      <vt:lpstr>Το σύστημα Gnutella 1</vt:lpstr>
      <vt:lpstr>Σύνδεση στο Gnutella 1</vt:lpstr>
      <vt:lpstr>Μηνύματα στο Gnutella 1</vt:lpstr>
      <vt:lpstr>Συντήρηση στο Gnutella 1</vt:lpstr>
      <vt:lpstr>Αναζήτηση στο Gnutella 1 (1 από 2)</vt:lpstr>
      <vt:lpstr>Αναζήτηση στο Gnutella 1 (2 από 2)</vt:lpstr>
      <vt:lpstr>Προβλήματα του Gnutella 1 (1 από 2)</vt:lpstr>
      <vt:lpstr>Προβλήματα του Gnutella 1 (2 από 2)</vt:lpstr>
      <vt:lpstr>Αναζήτηση σε ημιδομημένα δίκτυα</vt:lpstr>
      <vt:lpstr>Το σύστημα Gnutella 2 (1 από 2)</vt:lpstr>
      <vt:lpstr>Το σύστημα Gnutella 2 (2 από 2)</vt:lpstr>
      <vt:lpstr>Συντήρηση δικτύου στο Gnutella 2</vt:lpstr>
      <vt:lpstr>Αρχική σύνδεση στο Gnutella 2</vt:lpstr>
      <vt:lpstr>Αναζήτηση στο Gnutella 2 (1 από 3)</vt:lpstr>
      <vt:lpstr>Αναζήτηση στο Gnutella 2 (2 από 3)</vt:lpstr>
      <vt:lpstr>Αναζήτηση στο Gnutella 2 (3 από 3)</vt:lpstr>
      <vt:lpstr>Το σύστημα KaZaa (1 από 2)</vt:lpstr>
      <vt:lpstr>Το σύστημα KaZaa (2 από 2)</vt:lpstr>
      <vt:lpstr>Ανταλλαγή αρχείων</vt:lpstr>
      <vt:lpstr>Ανταλλαγή αρχείων με ομότιμους</vt:lpstr>
      <vt:lpstr>Ανταλλαγή τμημάτων</vt:lpstr>
      <vt:lpstr>Επιλογή κόμβων</vt:lpstr>
      <vt:lpstr>Αποφυγή τζαμπατζήδων</vt:lpstr>
      <vt:lpstr>Το σύστημα BitTorrent</vt:lpstr>
      <vt:lpstr>Έννοιες του BitTorrent (1 από 5)</vt:lpstr>
      <vt:lpstr>Έννοιες του BitTorrent (2 από 5)</vt:lpstr>
      <vt:lpstr>Έννοιες του BitTorrent (3 από 5)</vt:lpstr>
      <vt:lpstr>Έννοιες του BitTorrent (4 από 5)</vt:lpstr>
      <vt:lpstr>Έννοιες του BitTorrent (5 από 5)</vt:lpstr>
      <vt:lpstr>Εκκίνηση ανταλλαγής</vt:lpstr>
      <vt:lpstr>Επικοινωνία με ιχνηλάτη (1 από 5)</vt:lpstr>
      <vt:lpstr>Επικοινωνία με ιχνηλάτη (2 από 5)</vt:lpstr>
      <vt:lpstr>Επικοινωνία με ιχνηλάτη (3 από 5)</vt:lpstr>
      <vt:lpstr>Επικοινωνία με ιχνηλάτη (4 από 5)</vt:lpstr>
      <vt:lpstr>Επικοινωνία με ιχνηλάτη (5 από 5)</vt:lpstr>
      <vt:lpstr>Επικοινωνία κόμβων (1 από 7)</vt:lpstr>
      <vt:lpstr>Επικοινωνία κόμβων (2 από 7)</vt:lpstr>
      <vt:lpstr>Επικοινωνία κόμβων (3 από 7)</vt:lpstr>
      <vt:lpstr>Επικοινωνία κόμβων (4 από 7)</vt:lpstr>
      <vt:lpstr>Επικοινωνία κόμβων (5 από 7)</vt:lpstr>
      <vt:lpstr>Επικοινωνία κόμβων (6 από 7)</vt:lpstr>
      <vt:lpstr>Επικοινωνία κόμβων (7 από 7)</vt:lpstr>
      <vt:lpstr>Πολιτικές BitTorrent (1 από 8)</vt:lpstr>
      <vt:lpstr>Πολιτικές BitTorrent (2 από 8)</vt:lpstr>
      <vt:lpstr>Πολιτικές BitTorrent (3 από 8)</vt:lpstr>
      <vt:lpstr>Πολιτικές BitTorrent (4 από 8)</vt:lpstr>
      <vt:lpstr>Πολιτικές BitTorrent (5 από 8)</vt:lpstr>
      <vt:lpstr>Πολιτικές BitTorrent (6 από 8)</vt:lpstr>
      <vt:lpstr>Πολιτικές BitTorrent (7 από 8)</vt:lpstr>
      <vt:lpstr>Πολιτικές BitTorrent (8 από 8)</vt:lpstr>
      <vt:lpstr>Αποδοτικότητα BitTorrent (1 από 2)</vt:lpstr>
      <vt:lpstr>Αποδοτικότητα BitTorrent (2 από 2)</vt:lpstr>
      <vt:lpstr>Τέλος Ενότητας #7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Κατανεμημένος καταμερισμός αρχείων</dc:title>
  <dc:subject>Κινητά και Διάχυτα Συστήματα</dc:subject>
  <dc:creator>Γεώργιος Ξυλωμένος</dc:creator>
  <cp:keywords>Napster; Gnutella; Kazaa; BitTorrent</cp:keywords>
  <cp:lastModifiedBy>George Xylomenos</cp:lastModifiedBy>
  <cp:revision>320</cp:revision>
  <cp:lastPrinted>2014-02-16T13:16:25Z</cp:lastPrinted>
  <dcterms:created xsi:type="dcterms:W3CDTF">2012-09-06T09:03:05Z</dcterms:created>
  <dcterms:modified xsi:type="dcterms:W3CDTF">2015-03-29T21:09:42Z</dcterms:modified>
</cp:coreProperties>
</file>