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66" r:id="rId2"/>
    <p:sldId id="283" r:id="rId3"/>
    <p:sldId id="268" r:id="rId4"/>
    <p:sldId id="269" r:id="rId5"/>
    <p:sldId id="270" r:id="rId6"/>
    <p:sldId id="271" r:id="rId7"/>
    <p:sldId id="272" r:id="rId8"/>
    <p:sldId id="284" r:id="rId9"/>
    <p:sldId id="274" r:id="rId10"/>
    <p:sldId id="275" r:id="rId11"/>
    <p:sldId id="276" r:id="rId12"/>
    <p:sldId id="277" r:id="rId13"/>
    <p:sldId id="278" r:id="rId14"/>
    <p:sldId id="285" r:id="rId15"/>
    <p:sldId id="280" r:id="rId16"/>
    <p:sldId id="281" r:id="rId17"/>
    <p:sldId id="28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dreas L." initials="AL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3FFF"/>
    <a:srgbClr val="F26922"/>
    <a:srgbClr val="5E8CC2"/>
    <a:srgbClr val="FFCC00"/>
    <a:srgbClr val="00008B"/>
    <a:srgbClr val="FFFF00"/>
    <a:srgbClr val="B9B9D9"/>
    <a:srgbClr val="000099"/>
    <a:srgbClr val="4C26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86407" autoAdjust="0"/>
  </p:normalViewPr>
  <p:slideViewPr>
    <p:cSldViewPr>
      <p:cViewPr varScale="1">
        <p:scale>
          <a:sx n="95" d="100"/>
          <a:sy n="95" d="100"/>
        </p:scale>
        <p:origin x="158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0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3900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EC09B2-D357-41D3-B261-78BBF701D7F3}" type="datetimeFigureOut">
              <a:rPr lang="en-GB" smtClean="0"/>
              <a:pPr/>
              <a:t>22/11/2017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85BFC2-1FDC-4FAD-A211-37137069131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99577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C84172-F348-4605-944B-51A124119248}" type="datetimeFigureOut">
              <a:rPr lang="en-GB" smtClean="0"/>
              <a:pPr/>
              <a:t>22/11/2017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689A89-77C3-48BE-A778-99FD71A9680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3060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89A89-77C3-48BE-A778-99FD71A9680F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270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6512" y="-13692"/>
            <a:ext cx="9180512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 userDrawn="1"/>
        </p:nvSpPr>
        <p:spPr>
          <a:xfrm>
            <a:off x="-36512" y="6237312"/>
            <a:ext cx="9180512" cy="630574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-252536" y="-99392"/>
            <a:ext cx="9649390" cy="3456384"/>
          </a:xfrm>
          <a:prstGeom prst="rect">
            <a:avLst/>
          </a:prstGeom>
          <a:solidFill>
            <a:srgbClr val="2D61AD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itle 41"/>
          <p:cNvSpPr>
            <a:spLocks noGrp="1"/>
          </p:cNvSpPr>
          <p:nvPr userDrawn="1">
            <p:ph type="title" hasCustomPrompt="1"/>
          </p:nvPr>
        </p:nvSpPr>
        <p:spPr>
          <a:xfrm>
            <a:off x="395536" y="1333636"/>
            <a:ext cx="8918359" cy="693954"/>
          </a:xfrm>
        </p:spPr>
        <p:txBody>
          <a:bodyPr anchor="t" anchorCtr="0"/>
          <a:lstStyle>
            <a:lvl1pPr>
              <a:defRPr sz="4400" baseline="0">
                <a:solidFill>
                  <a:srgbClr val="FFCF37"/>
                </a:solidFill>
              </a:defRPr>
            </a:lvl1pPr>
          </a:lstStyle>
          <a:p>
            <a:r>
              <a:rPr lang="en-US" dirty="0"/>
              <a:t>PART TITLE – FIRST LINE</a:t>
            </a:r>
          </a:p>
        </p:txBody>
      </p:sp>
      <p:sp>
        <p:nvSpPr>
          <p:cNvPr id="38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95536" y="288272"/>
            <a:ext cx="4091394" cy="792088"/>
          </a:xfrm>
        </p:spPr>
        <p:txBody>
          <a:bodyPr/>
          <a:lstStyle>
            <a:lvl1pPr marL="0" indent="0">
              <a:buFontTx/>
              <a:buNone/>
              <a:defRPr sz="4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PART #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90852" y="1187120"/>
            <a:ext cx="8906002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 userDrawn="1"/>
        </p:nvSpPr>
        <p:spPr>
          <a:xfrm>
            <a:off x="1423616" y="6362346"/>
            <a:ext cx="3816424" cy="4572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en-US" sz="1000" b="0" dirty="0">
                <a:solidFill>
                  <a:schemeClr val="bg1"/>
                </a:solidFill>
              </a:rPr>
              <a:t>For</a:t>
            </a:r>
            <a:r>
              <a:rPr lang="en-US" sz="1000" b="0" baseline="0" dirty="0">
                <a:solidFill>
                  <a:schemeClr val="bg1"/>
                </a:solidFill>
              </a:rPr>
              <a:t> use with </a:t>
            </a:r>
            <a:r>
              <a:rPr lang="en-US" sz="1000" b="0" i="1" baseline="0" dirty="0">
                <a:solidFill>
                  <a:schemeClr val="bg1"/>
                </a:solidFill>
              </a:rPr>
              <a:t>Business Economics 1e</a:t>
            </a:r>
          </a:p>
          <a:p>
            <a:r>
              <a:rPr lang="en-US" sz="1000" b="0" i="0" kern="100" spc="10" baseline="0" dirty="0">
                <a:solidFill>
                  <a:schemeClr val="bg1"/>
                </a:solidFill>
              </a:rPr>
              <a:t>By N. Gregory </a:t>
            </a:r>
            <a:r>
              <a:rPr lang="en-US" sz="1000" b="0" i="0" kern="100" spc="10" baseline="0" dirty="0" err="1">
                <a:solidFill>
                  <a:schemeClr val="bg1"/>
                </a:solidFill>
              </a:rPr>
              <a:t>Mankiw</a:t>
            </a:r>
            <a:r>
              <a:rPr lang="en-US" sz="1000" b="0" i="0" kern="100" spc="10" baseline="0" dirty="0">
                <a:solidFill>
                  <a:schemeClr val="bg1"/>
                </a:solidFill>
              </a:rPr>
              <a:t>, Mark P. Taylor, and Andrew </a:t>
            </a:r>
            <a:r>
              <a:rPr lang="en-US" sz="1000" b="0" i="0" kern="100" spc="10" baseline="0" dirty="0" err="1">
                <a:solidFill>
                  <a:schemeClr val="bg1"/>
                </a:solidFill>
              </a:rPr>
              <a:t>Ashwin</a:t>
            </a:r>
            <a:endParaRPr lang="en-US" sz="1000" b="0" i="0" kern="100" spc="10" baseline="0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 userDrawn="1"/>
        </p:nvSpPr>
        <p:spPr>
          <a:xfrm>
            <a:off x="5064849" y="6363856"/>
            <a:ext cx="1800200" cy="4572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en-US" sz="1000" b="0" dirty="0">
                <a:solidFill>
                  <a:schemeClr val="bg1"/>
                </a:solidFill>
              </a:rPr>
              <a:t>ISBN: 978-1-4080-6981-3</a:t>
            </a:r>
            <a:endParaRPr lang="en-US" sz="1000" b="0" i="1" baseline="0" dirty="0">
              <a:solidFill>
                <a:schemeClr val="bg1"/>
              </a:solidFill>
            </a:endParaRPr>
          </a:p>
          <a:p>
            <a:r>
              <a:rPr lang="en-US" sz="1000" b="0" i="0" kern="100" spc="40" baseline="0" dirty="0">
                <a:solidFill>
                  <a:schemeClr val="bg1"/>
                </a:solidFill>
              </a:rPr>
              <a:t>© </a:t>
            </a:r>
            <a:r>
              <a:rPr lang="en-US" sz="1000" b="0" i="0" kern="100" spc="40" baseline="0" dirty="0" err="1">
                <a:solidFill>
                  <a:schemeClr val="bg1"/>
                </a:solidFill>
              </a:rPr>
              <a:t>Cengage</a:t>
            </a:r>
            <a:r>
              <a:rPr lang="en-US" sz="1000" b="0" i="0" kern="100" spc="40" baseline="0" dirty="0">
                <a:solidFill>
                  <a:schemeClr val="bg1"/>
                </a:solidFill>
              </a:rPr>
              <a:t> Learning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05027" y="2031970"/>
            <a:ext cx="8928100" cy="1295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F37"/>
              </a:buClr>
              <a:buSzPct val="150000"/>
              <a:buFont typeface="Wingdings" pitchFamily="2" charset="2"/>
              <a:buNone/>
              <a:tabLst/>
              <a:defRPr sz="3200" b="1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F37"/>
              </a:buClr>
              <a:buSzPct val="150000"/>
              <a:buFont typeface="Wingdings" pitchFamily="2" charset="2"/>
              <a:buNone/>
              <a:tabLst/>
              <a:defRPr/>
            </a:pPr>
            <a:r>
              <a:rPr lang="en-US" sz="4400" dirty="0">
                <a:solidFill>
                  <a:schemeClr val="bg1"/>
                </a:solidFill>
              </a:rPr>
              <a:t>PART</a:t>
            </a:r>
            <a:r>
              <a:rPr lang="en-US" sz="4400" baseline="0" dirty="0">
                <a:solidFill>
                  <a:schemeClr val="bg1"/>
                </a:solidFill>
              </a:rPr>
              <a:t> TITLE – THE REST OF IT</a:t>
            </a:r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54EC0390-9C1D-4645-B382-41EA62A8AAF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4156370"/>
            <a:ext cx="1689397" cy="2457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3194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6512" y="-13692"/>
            <a:ext cx="9180512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16"/>
          <p:cNvSpPr/>
          <p:nvPr userDrawn="1"/>
        </p:nvSpPr>
        <p:spPr>
          <a:xfrm>
            <a:off x="-36512" y="6237312"/>
            <a:ext cx="9180512" cy="630574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-330170" y="4293096"/>
            <a:ext cx="9649390" cy="1482758"/>
            <a:chOff x="-330170" y="3933056"/>
            <a:chExt cx="9649390" cy="2130830"/>
          </a:xfrm>
        </p:grpSpPr>
        <p:sp>
          <p:nvSpPr>
            <p:cNvPr id="13" name="Rectangle 12"/>
            <p:cNvSpPr/>
            <p:nvPr userDrawn="1"/>
          </p:nvSpPr>
          <p:spPr>
            <a:xfrm>
              <a:off x="-330170" y="3933056"/>
              <a:ext cx="9649390" cy="2130830"/>
            </a:xfrm>
            <a:prstGeom prst="rect">
              <a:avLst/>
            </a:prstGeom>
            <a:solidFill>
              <a:srgbClr val="2D61AD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-330169" y="3933056"/>
              <a:ext cx="648072" cy="2130830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84796" y="4284470"/>
            <a:ext cx="702828" cy="1482758"/>
          </a:xfrm>
        </p:spPr>
        <p:txBody>
          <a:bodyPr anchor="ctr"/>
          <a:lstStyle>
            <a:lvl1pPr marL="0" indent="0" algn="l">
              <a:buFontTx/>
              <a:buNone/>
              <a:defRPr sz="6600" b="0">
                <a:solidFill>
                  <a:srgbClr val="FFCF37"/>
                </a:solidFill>
                <a:latin typeface="+mj-lt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8009076" y="6396410"/>
            <a:ext cx="10416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C15C5B5-03C6-48D8-B20F-65D93A6CF09E}" type="slidenum">
              <a:rPr lang="en-US" sz="16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r"/>
              <a:t>‹#›</a:t>
            </a:fld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of 17</a:t>
            </a:r>
          </a:p>
        </p:txBody>
      </p:sp>
      <p:sp>
        <p:nvSpPr>
          <p:cNvPr id="14" name="Title 41"/>
          <p:cNvSpPr txBox="1">
            <a:spLocks/>
          </p:cNvSpPr>
          <p:nvPr userDrawn="1"/>
        </p:nvSpPr>
        <p:spPr>
          <a:xfrm>
            <a:off x="1251754" y="4293096"/>
            <a:ext cx="6741752" cy="148275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baseline="0">
                <a:solidFill>
                  <a:srgbClr val="FFE9B7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>
              <a:lnSpc>
                <a:spcPct val="90000"/>
              </a:lnSpc>
            </a:pPr>
            <a:endParaRPr lang="en-US" sz="340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423616" y="6362346"/>
            <a:ext cx="3816424" cy="4572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el-GR" sz="1000" b="0" baseline="0" dirty="0">
                <a:solidFill>
                  <a:schemeClr val="bg1"/>
                </a:solidFill>
              </a:rPr>
              <a:t>Οικονομική των Επιχειρήσεων, 2</a:t>
            </a:r>
            <a:r>
              <a:rPr lang="el-GR" sz="1000" b="0" baseline="30000" dirty="0">
                <a:solidFill>
                  <a:schemeClr val="bg1"/>
                </a:solidFill>
              </a:rPr>
              <a:t>η</a:t>
            </a:r>
            <a:r>
              <a:rPr lang="el-GR" sz="1000" b="0" baseline="0" dirty="0">
                <a:solidFill>
                  <a:schemeClr val="bg1"/>
                </a:solidFill>
              </a:rPr>
              <a:t> Έκδοση</a:t>
            </a:r>
            <a:endParaRPr lang="en-US" sz="1000" b="0" i="1" baseline="0" dirty="0">
              <a:solidFill>
                <a:schemeClr val="bg1"/>
              </a:solidFill>
            </a:endParaRPr>
          </a:p>
          <a:p>
            <a:r>
              <a:rPr lang="en-US" sz="1000" b="0" i="0" kern="100" spc="10" baseline="0" dirty="0">
                <a:solidFill>
                  <a:schemeClr val="bg1"/>
                </a:solidFill>
              </a:rPr>
              <a:t>N. Gregory </a:t>
            </a:r>
            <a:r>
              <a:rPr lang="en-US" sz="1000" b="0" i="0" kern="100" spc="10" baseline="0" dirty="0" err="1">
                <a:solidFill>
                  <a:schemeClr val="bg1"/>
                </a:solidFill>
              </a:rPr>
              <a:t>Mankiw</a:t>
            </a:r>
            <a:r>
              <a:rPr lang="en-US" sz="1000" b="0" i="0" kern="100" spc="10" baseline="0" dirty="0">
                <a:solidFill>
                  <a:schemeClr val="bg1"/>
                </a:solidFill>
              </a:rPr>
              <a:t>, Mark P. Taylor, and Andrew </a:t>
            </a:r>
            <a:r>
              <a:rPr lang="en-US" sz="1000" b="0" i="0" kern="100" spc="10" baseline="0" dirty="0" err="1">
                <a:solidFill>
                  <a:schemeClr val="bg1"/>
                </a:solidFill>
              </a:rPr>
              <a:t>Ashwin</a:t>
            </a:r>
            <a:endParaRPr lang="en-US" sz="1000" b="0" i="0" kern="100" spc="10" baseline="0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 userDrawn="1"/>
        </p:nvSpPr>
        <p:spPr>
          <a:xfrm>
            <a:off x="6588224" y="6396410"/>
            <a:ext cx="13308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l-GR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Κεφάλαιο </a:t>
            </a:r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25" name="Oval 24"/>
          <p:cNvSpPr>
            <a:spLocks noChangeAspect="1"/>
          </p:cNvSpPr>
          <p:nvPr userDrawn="1"/>
        </p:nvSpPr>
        <p:spPr>
          <a:xfrm>
            <a:off x="7965002" y="6535404"/>
            <a:ext cx="69669" cy="69669"/>
          </a:xfrm>
          <a:prstGeom prst="ellipse">
            <a:avLst/>
          </a:pr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187624" y="4293096"/>
            <a:ext cx="8064327" cy="1482757"/>
          </a:xfr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F37"/>
              </a:buClr>
              <a:buSzPct val="150000"/>
              <a:buFont typeface="Wingdings" pitchFamily="2" charset="2"/>
              <a:buNone/>
              <a:tabLst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CHAPTER TITLE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08138DB4-7995-4DB2-9FB5-7F78B323C51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398" y="116632"/>
            <a:ext cx="1689397" cy="2457305"/>
          </a:xfrm>
          <a:prstGeom prst="rect">
            <a:avLst/>
          </a:prstGeom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id="{B191FE95-A304-46EE-9FE2-A6698CE67EE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9" y="6170247"/>
            <a:ext cx="763751" cy="7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379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bull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8313" y="908050"/>
            <a:ext cx="8783637" cy="5257800"/>
          </a:xfrm>
        </p:spPr>
        <p:txBody>
          <a:bodyPr/>
          <a:lstStyle>
            <a:lvl1pPr>
              <a:spcBef>
                <a:spcPts val="576"/>
              </a:spcBef>
              <a:spcAft>
                <a:spcPts val="0"/>
              </a:spcAft>
              <a:buClr>
                <a:srgbClr val="EAB200"/>
              </a:buClr>
              <a:defRPr/>
            </a:lvl1pPr>
            <a:lvl2pPr marL="625475" indent="-285750">
              <a:buClr>
                <a:srgbClr val="203FFF"/>
              </a:buClr>
              <a:buFont typeface="Arial" pitchFamily="34" charset="0"/>
              <a:buChar char="•"/>
              <a:defRPr/>
            </a:lvl2pPr>
            <a:lvl4pPr marL="630237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423616" y="6362346"/>
            <a:ext cx="3816424" cy="4572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el-GR" sz="1000" b="0" baseline="0" dirty="0">
                <a:solidFill>
                  <a:schemeClr val="bg1"/>
                </a:solidFill>
              </a:rPr>
              <a:t>Οικονομική των Επιχειρήσεων, 2</a:t>
            </a:r>
            <a:r>
              <a:rPr lang="el-GR" sz="1000" b="0" baseline="30000" dirty="0">
                <a:solidFill>
                  <a:schemeClr val="bg1"/>
                </a:solidFill>
              </a:rPr>
              <a:t>η</a:t>
            </a:r>
            <a:r>
              <a:rPr lang="el-GR" sz="1000" b="0" baseline="0" dirty="0">
                <a:solidFill>
                  <a:schemeClr val="bg1"/>
                </a:solidFill>
              </a:rPr>
              <a:t> Έκδοση</a:t>
            </a:r>
            <a:endParaRPr lang="en-US" sz="1000" b="0" i="1" baseline="0" dirty="0">
              <a:solidFill>
                <a:schemeClr val="bg1"/>
              </a:solidFill>
            </a:endParaRPr>
          </a:p>
          <a:p>
            <a:r>
              <a:rPr lang="en-US" sz="1000" b="0" i="0" kern="100" spc="10" baseline="0" dirty="0">
                <a:solidFill>
                  <a:schemeClr val="bg1"/>
                </a:solidFill>
              </a:rPr>
              <a:t>N. Gregory Mankiw, Mark P. Taylor, and Andrew Ashwin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8034670" y="6396410"/>
            <a:ext cx="10160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C15C5B5-03C6-48D8-B20F-65D93A6CF09E}" type="slidenum">
              <a:rPr lang="en-US" sz="16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r"/>
              <a:t>‹#›</a:t>
            </a:fld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of 17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6516216" y="6396410"/>
            <a:ext cx="14028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l-GR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Κεφάλαιο </a:t>
            </a:r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14" name="Oval 13"/>
          <p:cNvSpPr>
            <a:spLocks noChangeAspect="1"/>
          </p:cNvSpPr>
          <p:nvPr userDrawn="1"/>
        </p:nvSpPr>
        <p:spPr>
          <a:xfrm>
            <a:off x="7965002" y="6535404"/>
            <a:ext cx="69669" cy="69669"/>
          </a:xfrm>
          <a:prstGeom prst="ellipse">
            <a:avLst/>
          </a:pr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869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1807"/>
            <a:ext cx="8815361" cy="8969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08720"/>
            <a:ext cx="8504679" cy="53285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3"/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457925" y="6318776"/>
            <a:ext cx="10416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C15C5B5-03C6-48D8-B20F-65D93A6CF09E}" type="slidenum">
              <a:rPr lang="en-US" sz="16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r"/>
              <a:t>‹#›</a:t>
            </a:fld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of 38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</p:sldLayoutIdLst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rgbClr val="F2692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4488" indent="-344488" algn="l" defTabSz="914400" rtl="0" eaLnBrk="1" latinLnBrk="0" hangingPunct="1">
        <a:spcBef>
          <a:spcPct val="20000"/>
        </a:spcBef>
        <a:buClr>
          <a:srgbClr val="FFCF37"/>
        </a:buClr>
        <a:buSzPct val="150000"/>
        <a:buFont typeface="Wingdings" pitchFamily="2" charset="2"/>
        <a:buChar char="§"/>
        <a:defRPr lang="en-US" sz="3200" kern="1200" baseline="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25475" indent="-285750" algn="l" defTabSz="914400" rtl="0" eaLnBrk="1" latinLnBrk="0" hangingPunct="1">
        <a:spcBef>
          <a:spcPct val="20000"/>
        </a:spcBef>
        <a:buClr>
          <a:srgbClr val="966432"/>
        </a:buClr>
        <a:buFont typeface="Wingdings" pitchFamily="2" charset="2"/>
        <a:buChar char="§"/>
        <a:defRPr lang="en-US" sz="3000" kern="1200" baseline="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28650" indent="0" algn="l" defTabSz="914400" rtl="0" eaLnBrk="1" latinLnBrk="0" hangingPunct="1">
        <a:spcBef>
          <a:spcPct val="20000"/>
        </a:spcBef>
        <a:buClr>
          <a:srgbClr val="F26922"/>
        </a:buClr>
        <a:buFont typeface="Arial" pitchFamily="34" charset="0"/>
        <a:buNone/>
        <a:defRPr lang="en-US" sz="2400" kern="1200" baseline="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84163" algn="l" defTabSz="914400" rtl="0" eaLnBrk="1" latinLnBrk="0" hangingPunct="1">
        <a:spcBef>
          <a:spcPct val="20000"/>
        </a:spcBef>
        <a:buClr>
          <a:srgbClr val="F29122"/>
        </a:buClr>
        <a:buFont typeface="Wingdings" pitchFamily="2" charset="2"/>
        <a:buChar char="ü"/>
        <a:tabLst/>
        <a:defRPr lang="en-US" sz="2800" kern="1200" baseline="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4CACD6"/>
        </a:buClr>
        <a:buFont typeface="Arial" pitchFamily="34" charset="0"/>
        <a:buChar char="»"/>
        <a:defRPr lang="en-GB" sz="2000" kern="1200" dirty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49628" y="4284470"/>
            <a:ext cx="702828" cy="1482758"/>
          </a:xfrm>
        </p:spPr>
        <p:txBody>
          <a:bodyPr/>
          <a:lstStyle/>
          <a:p>
            <a:r>
              <a:rPr lang="en-US" dirty="0"/>
              <a:t>5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143664" y="4293096"/>
            <a:ext cx="8064327" cy="1482757"/>
          </a:xfrm>
        </p:spPr>
        <p:txBody>
          <a:bodyPr/>
          <a:lstStyle/>
          <a:p>
            <a:pPr lvl="0"/>
            <a:r>
              <a:rPr lang="el-GR" dirty="0"/>
              <a:t>ΕΛΑΣΤΙΚΟΤΗΤΑ &amp; ΟΙ ΕΦΑΡΜΟΓΕΣ ΤΗΣ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54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7504" y="11807"/>
            <a:ext cx="9036496" cy="608881"/>
          </a:xfrm>
        </p:spPr>
        <p:txBody>
          <a:bodyPr anchor="t"/>
          <a:lstStyle/>
          <a:p>
            <a:r>
              <a:rPr lang="el-GR" sz="2600" dirty="0"/>
              <a:t>Οι παράγοντες που επηρεάζουν την ελαστικότητα ζήτησης </a:t>
            </a:r>
            <a:endParaRPr lang="en-US" sz="2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39552" y="1340768"/>
            <a:ext cx="8784207" cy="5040560"/>
          </a:xfrm>
        </p:spPr>
        <p:txBody>
          <a:bodyPr/>
          <a:lstStyle/>
          <a:p>
            <a:pPr marL="0" indent="0">
              <a:spcBef>
                <a:spcPts val="1075"/>
              </a:spcBef>
              <a:buNone/>
            </a:pPr>
            <a:r>
              <a:rPr lang="el-GR" sz="2400" dirty="0">
                <a:solidFill>
                  <a:srgbClr val="000000"/>
                </a:solidFill>
              </a:rPr>
              <a:t>Η ελαστικότητα ζήτησης ως προς την τιμή για οποιοδήποτε αγαθό μετράει πόσο πρόθυμοι είναι οι καταναλωτές να απομακρυνθούν από το αγαθό καθώς αυξάνεται η τιμή του.</a:t>
            </a:r>
            <a:br>
              <a:rPr lang="en-US" sz="2400" dirty="0">
                <a:solidFill>
                  <a:srgbClr val="000000"/>
                </a:solidFill>
              </a:rPr>
            </a:br>
            <a:br>
              <a:rPr lang="en-US" sz="2400" dirty="0">
                <a:solidFill>
                  <a:srgbClr val="000000"/>
                </a:solidFill>
              </a:rPr>
            </a:br>
            <a:r>
              <a:rPr lang="el-GR" sz="2400" dirty="0">
                <a:solidFill>
                  <a:srgbClr val="000000"/>
                </a:solidFill>
              </a:rPr>
              <a:t>Αυτή εξαρτάται από</a:t>
            </a:r>
            <a:r>
              <a:rPr lang="en-US" sz="2400" dirty="0">
                <a:solidFill>
                  <a:srgbClr val="000000"/>
                </a:solidFill>
              </a:rPr>
              <a:t>:</a:t>
            </a:r>
          </a:p>
          <a:p>
            <a:pPr lvl="1">
              <a:spcBef>
                <a:spcPts val="1075"/>
              </a:spcBef>
            </a:pPr>
            <a:r>
              <a:rPr lang="el-GR" sz="2400" dirty="0">
                <a:solidFill>
                  <a:srgbClr val="000000"/>
                </a:solidFill>
              </a:rPr>
              <a:t>Διαθεσιμότητα των κοντινών υποκατάστατων</a:t>
            </a:r>
            <a:endParaRPr lang="en-US" sz="2400" dirty="0">
              <a:solidFill>
                <a:srgbClr val="000000"/>
              </a:solidFill>
            </a:endParaRPr>
          </a:p>
          <a:p>
            <a:pPr lvl="1">
              <a:spcBef>
                <a:spcPts val="1075"/>
              </a:spcBef>
            </a:pPr>
            <a:r>
              <a:rPr lang="el-GR" sz="2400" dirty="0">
                <a:solidFill>
                  <a:srgbClr val="000000"/>
                </a:solidFill>
              </a:rPr>
              <a:t>Αναγκαία αγαθά έναντι αγαθών πολυτελείας</a:t>
            </a:r>
            <a:endParaRPr lang="en-US" sz="2400" dirty="0">
              <a:solidFill>
                <a:srgbClr val="000000"/>
              </a:solidFill>
            </a:endParaRPr>
          </a:p>
          <a:p>
            <a:pPr lvl="1">
              <a:spcBef>
                <a:spcPts val="1075"/>
              </a:spcBef>
            </a:pPr>
            <a:r>
              <a:rPr lang="el-GR" sz="2400" dirty="0">
                <a:solidFill>
                  <a:srgbClr val="000000"/>
                </a:solidFill>
              </a:rPr>
              <a:t>Ορισμός της αγοράς</a:t>
            </a:r>
            <a:endParaRPr lang="en-US" sz="2400" dirty="0">
              <a:solidFill>
                <a:srgbClr val="000000"/>
              </a:solidFill>
            </a:endParaRPr>
          </a:p>
          <a:p>
            <a:pPr lvl="1">
              <a:spcBef>
                <a:spcPts val="1075"/>
              </a:spcBef>
            </a:pPr>
            <a:r>
              <a:rPr lang="el-GR" sz="2400" dirty="0">
                <a:solidFill>
                  <a:srgbClr val="000000"/>
                </a:solidFill>
              </a:rPr>
              <a:t>Ποσοστό του εισοδήματος που διατίθεται στο προϊόν</a:t>
            </a:r>
            <a:endParaRPr lang="en-US" sz="2400" dirty="0">
              <a:solidFill>
                <a:srgbClr val="000000"/>
              </a:solidFill>
            </a:endParaRPr>
          </a:p>
          <a:p>
            <a:pPr lvl="1">
              <a:spcBef>
                <a:spcPts val="1075"/>
              </a:spcBef>
            </a:pPr>
            <a:r>
              <a:rPr lang="el-GR" sz="2400" dirty="0">
                <a:solidFill>
                  <a:srgbClr val="000000"/>
                </a:solidFill>
              </a:rPr>
              <a:t>Χρονικός </a:t>
            </a:r>
            <a:r>
              <a:rPr lang="el-GR" sz="2400" dirty="0"/>
              <a:t>ορίζοντας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89422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1807"/>
            <a:ext cx="8795320" cy="608881"/>
          </a:xfrm>
        </p:spPr>
        <p:txBody>
          <a:bodyPr anchor="t"/>
          <a:lstStyle/>
          <a:p>
            <a:r>
              <a:rPr lang="el-GR" sz="2350" dirty="0"/>
              <a:t>Υπολογίζοντας την ελαστικότητα ζήτησης ως προς την τιμή</a:t>
            </a:r>
            <a:endParaRPr lang="en-US" sz="235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7544" y="764704"/>
            <a:ext cx="8676456" cy="5400600"/>
          </a:xfrm>
        </p:spPr>
        <p:txBody>
          <a:bodyPr/>
          <a:lstStyle/>
          <a:p>
            <a:r>
              <a:rPr lang="el-GR" sz="2400" b="1" dirty="0"/>
              <a:t>Ελαστικότητα ζήτησης </a:t>
            </a:r>
            <a:r>
              <a:rPr lang="en-US" sz="2400" dirty="0"/>
              <a:t>=</a:t>
            </a:r>
            <a:br>
              <a:rPr lang="en-US" sz="2400" dirty="0"/>
            </a:br>
            <a:r>
              <a:rPr lang="el-GR" sz="2400" dirty="0"/>
              <a:t>ποσοστιαία μεταβολή της </a:t>
            </a:r>
            <a:br>
              <a:rPr lang="el-GR" sz="2400" dirty="0"/>
            </a:br>
            <a:r>
              <a:rPr lang="el-GR" sz="2400" dirty="0"/>
              <a:t>ζητούμενης ποσότητας δια </a:t>
            </a:r>
            <a:br>
              <a:rPr lang="el-GR" sz="2400" dirty="0"/>
            </a:br>
            <a:r>
              <a:rPr lang="el-GR" sz="2400" dirty="0"/>
              <a:t>την ποσοστιαία μεταβολή </a:t>
            </a:r>
            <a:br>
              <a:rPr lang="el-GR" sz="2400" dirty="0"/>
            </a:br>
            <a:r>
              <a:rPr lang="el-GR" sz="2400" dirty="0"/>
              <a:t>της τιμής</a:t>
            </a:r>
          </a:p>
          <a:p>
            <a:endParaRPr lang="en-US" sz="2400" dirty="0"/>
          </a:p>
          <a:p>
            <a:r>
              <a:rPr lang="el-GR" sz="2400" dirty="0"/>
              <a:t>Η μέθοδος </a:t>
            </a:r>
            <a:r>
              <a:rPr lang="el-GR" sz="2400" b="1" dirty="0"/>
              <a:t>μεσαίου σημείου </a:t>
            </a:r>
            <a:br>
              <a:rPr lang="el-GR" sz="2400" b="1" dirty="0"/>
            </a:br>
            <a:r>
              <a:rPr lang="el-GR" sz="2400" dirty="0"/>
              <a:t>δίνει την ίδια ελαστικότητα </a:t>
            </a:r>
            <a:br>
              <a:rPr lang="el-GR" sz="2400" dirty="0"/>
            </a:br>
            <a:r>
              <a:rPr lang="el-GR" sz="2400" dirty="0"/>
              <a:t>ανεξάρτητα από την φορά </a:t>
            </a:r>
            <a:br>
              <a:rPr lang="el-GR" sz="2400" dirty="0"/>
            </a:br>
            <a:r>
              <a:rPr lang="el-GR" sz="2400" dirty="0"/>
              <a:t>της αλλαγής</a:t>
            </a:r>
            <a:endParaRPr lang="en-US" sz="2400" dirty="0"/>
          </a:p>
          <a:p>
            <a:pPr marL="342900" indent="0">
              <a:lnSpc>
                <a:spcPct val="120000"/>
              </a:lnSpc>
              <a:buNone/>
              <a:tabLst>
                <a:tab pos="4457700" algn="l"/>
              </a:tabLst>
            </a:pPr>
            <a:r>
              <a:rPr lang="en-US" sz="2400" b="1" dirty="0">
                <a:solidFill>
                  <a:srgbClr val="203FFF"/>
                </a:solidFill>
              </a:rPr>
              <a:t>	 (Q2 – Q1) / ((Q2 + Q1) / 2)</a:t>
            </a:r>
            <a:br>
              <a:rPr lang="en-US" sz="2400" b="1" dirty="0">
                <a:solidFill>
                  <a:srgbClr val="203FFF"/>
                </a:solidFill>
              </a:rPr>
            </a:br>
            <a:r>
              <a:rPr lang="el-GR" sz="2400" b="1" dirty="0">
                <a:solidFill>
                  <a:srgbClr val="203FFF"/>
                </a:solidFill>
              </a:rPr>
              <a:t>Ελαστικότητα ζήτησης    </a:t>
            </a:r>
            <a:r>
              <a:rPr lang="en-US" sz="2400" b="1" dirty="0">
                <a:solidFill>
                  <a:srgbClr val="203FFF"/>
                </a:solidFill>
              </a:rPr>
              <a:t>= 	–––––––––––––––––––––––</a:t>
            </a:r>
          </a:p>
          <a:p>
            <a:pPr lvl="1">
              <a:buNone/>
              <a:tabLst>
                <a:tab pos="4457700" algn="l"/>
              </a:tabLst>
            </a:pPr>
            <a:r>
              <a:rPr lang="en-US" sz="2400" b="1" dirty="0">
                <a:solidFill>
                  <a:srgbClr val="203FFF"/>
                </a:solidFill>
              </a:rPr>
              <a:t>   		 (P2 – P1)  / ((P2 + P1) / 2)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052736"/>
            <a:ext cx="4498413" cy="3022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519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Μορφές καμπυλών ζήτησης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8313" y="908050"/>
            <a:ext cx="8675687" cy="5257800"/>
          </a:xfrm>
        </p:spPr>
        <p:txBody>
          <a:bodyPr/>
          <a:lstStyle/>
          <a:p>
            <a:pPr marL="0" indent="0">
              <a:buNone/>
            </a:pPr>
            <a:r>
              <a:rPr lang="el-GR" sz="2000" i="1" dirty="0"/>
              <a:t>Δύο ακραίες περιπτώσεις </a:t>
            </a:r>
            <a:r>
              <a:rPr lang="en-US" sz="2000" i="1" dirty="0"/>
              <a:t>– </a:t>
            </a:r>
            <a:r>
              <a:rPr lang="el-GR" sz="2000" b="1" i="1" dirty="0"/>
              <a:t>Ελαστικότητα </a:t>
            </a:r>
            <a:r>
              <a:rPr lang="el-GR" sz="2000" i="1" dirty="0"/>
              <a:t>αλλάζει κατά μήκος της καμπύλης ζήτησης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5" y="3520512"/>
            <a:ext cx="3800000" cy="2558730"/>
          </a:xfrm>
          <a:prstGeom prst="rect">
            <a:avLst/>
          </a:prstGeom>
        </p:spPr>
      </p:pic>
      <p:sp>
        <p:nvSpPr>
          <p:cNvPr id="5" name="Text Placeholder 2"/>
          <p:cNvSpPr txBox="1">
            <a:spLocks/>
          </p:cNvSpPr>
          <p:nvPr/>
        </p:nvSpPr>
        <p:spPr>
          <a:xfrm>
            <a:off x="395535" y="1599638"/>
            <a:ext cx="8748465" cy="2765466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>
            <a:lvl1pPr marL="344488" indent="-344488" algn="l" defTabSz="914400" rtl="0" eaLnBrk="1" latinLnBrk="0" hangingPunct="1">
              <a:spcBef>
                <a:spcPts val="576"/>
              </a:spcBef>
              <a:spcAft>
                <a:spcPts val="0"/>
              </a:spcAft>
              <a:buClr>
                <a:srgbClr val="EAB200"/>
              </a:buClr>
              <a:buSzPct val="150000"/>
              <a:buFont typeface="Wingdings" pitchFamily="2" charset="2"/>
              <a:buChar char="§"/>
              <a:defRPr lang="en-US" sz="32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5475" indent="-285750" algn="l" defTabSz="914400" rtl="0" eaLnBrk="1" latinLnBrk="0" hangingPunct="1">
              <a:spcBef>
                <a:spcPct val="20000"/>
              </a:spcBef>
              <a:buClr>
                <a:srgbClr val="203FFF"/>
              </a:buClr>
              <a:buFont typeface="Arial" pitchFamily="34" charset="0"/>
              <a:buChar char="•"/>
              <a:defRPr lang="en-US" sz="30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28650" indent="0" algn="l" defTabSz="914400" rtl="0" eaLnBrk="1" latinLnBrk="0" hangingPunct="1">
              <a:spcBef>
                <a:spcPct val="20000"/>
              </a:spcBef>
              <a:buClr>
                <a:srgbClr val="F26922"/>
              </a:buClr>
              <a:buFont typeface="Arial" pitchFamily="34" charset="0"/>
              <a:buNone/>
              <a:defRPr lang="en-US" sz="24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630237" indent="0" algn="l" defTabSz="914400" rtl="0" eaLnBrk="1" latinLnBrk="0" hangingPunct="1">
              <a:spcBef>
                <a:spcPct val="20000"/>
              </a:spcBef>
              <a:buClr>
                <a:srgbClr val="F29122"/>
              </a:buClr>
              <a:buFont typeface="Wingdings" pitchFamily="2" charset="2"/>
              <a:buNone/>
              <a:tabLst/>
              <a:defRPr lang="en-US" sz="28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4CACD6"/>
              </a:buClr>
              <a:buFont typeface="Arial" pitchFamily="34" charset="0"/>
              <a:buNone/>
              <a:defRPr lang="en-GB" sz="20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Clr>
                <a:srgbClr val="203FFF"/>
              </a:buClr>
              <a:buSzPct val="100000"/>
              <a:buFont typeface="+mj-lt"/>
              <a:buAutoNum type="arabicPeriod"/>
            </a:pPr>
            <a:r>
              <a:rPr lang="el-GR" sz="2300" dirty="0"/>
              <a:t>Η κατακόρυφη καμπύλη </a:t>
            </a:r>
            <a:br>
              <a:rPr lang="en-US" sz="2300" dirty="0"/>
            </a:br>
            <a:r>
              <a:rPr lang="el-GR" sz="2300" dirty="0"/>
              <a:t>είναι άριστα </a:t>
            </a:r>
            <a:r>
              <a:rPr lang="el-GR" sz="2300" b="1" dirty="0"/>
              <a:t>ανελαστική</a:t>
            </a:r>
            <a:r>
              <a:rPr lang="el-GR" sz="2300" dirty="0"/>
              <a:t>: </a:t>
            </a:r>
            <a:br>
              <a:rPr lang="en-US" sz="2300" dirty="0"/>
            </a:br>
            <a:r>
              <a:rPr lang="el-GR" sz="2300" i="1" dirty="0"/>
              <a:t>Η αύξηση της τιμής αφήνει δεν επηρεάζει την ζητούμενη ποσόστητα</a:t>
            </a:r>
            <a:endParaRPr lang="en-US" sz="2300" i="1" dirty="0"/>
          </a:p>
          <a:p>
            <a:pPr marL="520700" lvl="2">
              <a:spcAft>
                <a:spcPts val="1500"/>
              </a:spcAft>
              <a:buSzPct val="100000"/>
            </a:pPr>
            <a:endParaRPr lang="en-US" i="1" dirty="0"/>
          </a:p>
          <a:p>
            <a:pPr marL="514350" indent="-514350">
              <a:spcAft>
                <a:spcPts val="1500"/>
              </a:spcAft>
              <a:buClr>
                <a:srgbClr val="203FFF"/>
              </a:buClr>
              <a:buSzPct val="100000"/>
              <a:buFont typeface="+mj-lt"/>
              <a:buAutoNum type="arabicPeriod"/>
            </a:pPr>
            <a:r>
              <a:rPr lang="el-GR" sz="2300" dirty="0"/>
              <a:t>Η οριζόντια καμπύλη είναι τέλεια </a:t>
            </a:r>
            <a:r>
              <a:rPr lang="el-GR" sz="2300" b="1" dirty="0"/>
              <a:t>ελαστική</a:t>
            </a:r>
            <a:r>
              <a:rPr lang="en-US" sz="2300" b="1" dirty="0"/>
              <a:t>:</a:t>
            </a:r>
            <a:br>
              <a:rPr lang="en-US" sz="2300" dirty="0"/>
            </a:br>
            <a:r>
              <a:rPr lang="el-GR" sz="2300" i="1" dirty="0"/>
              <a:t>Μία αύξηση της τιμής οδηγεί την ποσότητα που ζητείται στο μηδέν</a:t>
            </a:r>
            <a:endParaRPr lang="en-US" sz="2300" i="1" dirty="0"/>
          </a:p>
          <a:p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520512"/>
            <a:ext cx="3534245" cy="255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745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807"/>
            <a:ext cx="8815361" cy="896913"/>
          </a:xfrm>
        </p:spPr>
        <p:txBody>
          <a:bodyPr/>
          <a:lstStyle/>
          <a:p>
            <a:r>
              <a:rPr lang="el-GR" sz="2400" dirty="0"/>
              <a:t>Συνολικά έσοδα &amp; ελαστικότητα ζήτησης ως προς την τιμή</a:t>
            </a:r>
            <a:endParaRPr lang="en-US" sz="2400" u="sn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8313" y="908050"/>
            <a:ext cx="8640191" cy="1512838"/>
          </a:xfrm>
        </p:spPr>
        <p:txBody>
          <a:bodyPr/>
          <a:lstStyle/>
          <a:p>
            <a:r>
              <a:rPr lang="el-GR" sz="2400" dirty="0"/>
              <a:t>Τα </a:t>
            </a:r>
            <a:r>
              <a:rPr lang="el-GR" sz="2400" b="1" dirty="0"/>
              <a:t>συνολικά έσοδα (TR) </a:t>
            </a:r>
            <a:r>
              <a:rPr lang="el-GR" sz="2400" dirty="0"/>
              <a:t>που εισπράττονται από τους πωλητές είναι </a:t>
            </a:r>
            <a:r>
              <a:rPr lang="en-US" sz="2400" b="1" dirty="0">
                <a:solidFill>
                  <a:srgbClr val="203FFF"/>
                </a:solidFill>
              </a:rPr>
              <a:t>P </a:t>
            </a:r>
            <a:r>
              <a:rPr lang="en-US" sz="2400" dirty="0">
                <a:solidFill>
                  <a:srgbClr val="203FFF"/>
                </a:solidFill>
              </a:rPr>
              <a:t>x</a:t>
            </a:r>
            <a:r>
              <a:rPr lang="en-US" sz="2400" b="1" dirty="0">
                <a:solidFill>
                  <a:srgbClr val="203FFF"/>
                </a:solidFill>
              </a:rPr>
              <a:t> Q</a:t>
            </a:r>
            <a:r>
              <a:rPr lang="el-GR" sz="2400" dirty="0"/>
              <a:t>, η τιμή του αγαθού επί τη ποσότητα που πουλήθηκε</a:t>
            </a:r>
            <a:endParaRPr lang="en-US" sz="2400" dirty="0"/>
          </a:p>
          <a:p>
            <a:r>
              <a:rPr lang="el-GR" sz="2400" dirty="0"/>
              <a:t>Η μεταβολή του </a:t>
            </a:r>
            <a:r>
              <a:rPr lang="el-GR" sz="2400" b="1" dirty="0"/>
              <a:t>TR</a:t>
            </a:r>
            <a:r>
              <a:rPr lang="el-GR" sz="2400" dirty="0"/>
              <a:t> καθώς κινούμαστε κατά μήκος της καμπύλης ζήτησης εξαρτάται από την ελαστικότητα της</a:t>
            </a:r>
            <a:endParaRPr lang="en-US" sz="2800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512192" y="4509120"/>
            <a:ext cx="8631807" cy="1008111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>
            <a:lvl1pPr marL="344488" indent="-344488" algn="l" defTabSz="914400" rtl="0" eaLnBrk="1" latinLnBrk="0" hangingPunct="1">
              <a:spcBef>
                <a:spcPts val="576"/>
              </a:spcBef>
              <a:spcAft>
                <a:spcPts val="0"/>
              </a:spcAft>
              <a:buClr>
                <a:srgbClr val="EAB200"/>
              </a:buClr>
              <a:buSzPct val="150000"/>
              <a:buFont typeface="Wingdings" pitchFamily="2" charset="2"/>
              <a:buChar char="§"/>
              <a:defRPr lang="en-US" sz="32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5475" indent="-285750" algn="l" defTabSz="914400" rtl="0" eaLnBrk="1" latinLnBrk="0" hangingPunct="1">
              <a:spcBef>
                <a:spcPct val="20000"/>
              </a:spcBef>
              <a:buClr>
                <a:srgbClr val="203FFF"/>
              </a:buClr>
              <a:buFont typeface="Arial" pitchFamily="34" charset="0"/>
              <a:buChar char="•"/>
              <a:defRPr lang="en-US" sz="30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28650" indent="0" algn="l" defTabSz="914400" rtl="0" eaLnBrk="1" latinLnBrk="0" hangingPunct="1">
              <a:spcBef>
                <a:spcPct val="20000"/>
              </a:spcBef>
              <a:buClr>
                <a:srgbClr val="F26922"/>
              </a:buClr>
              <a:buFont typeface="Arial" pitchFamily="34" charset="0"/>
              <a:buNone/>
              <a:defRPr lang="en-US" sz="24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630237" indent="0" algn="l" defTabSz="914400" rtl="0" eaLnBrk="1" latinLnBrk="0" hangingPunct="1">
              <a:spcBef>
                <a:spcPct val="20000"/>
              </a:spcBef>
              <a:buClr>
                <a:srgbClr val="F29122"/>
              </a:buClr>
              <a:buFont typeface="Wingdings" pitchFamily="2" charset="2"/>
              <a:buNone/>
              <a:tabLst/>
              <a:defRPr lang="en-US" sz="28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4CACD6"/>
              </a:buClr>
              <a:buFont typeface="Arial" pitchFamily="34" charset="0"/>
              <a:buNone/>
              <a:defRPr lang="en-GB" sz="20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l-GR" sz="1600" dirty="0"/>
              <a:t>Αν η ζήτηση ως προς την τιμή είναι ανελαστική</a:t>
            </a:r>
            <a:r>
              <a:rPr lang="en-US" sz="1600" dirty="0"/>
              <a:t>, </a:t>
            </a:r>
            <a:r>
              <a:rPr lang="el-GR" sz="1600" dirty="0"/>
              <a:t>τότε μια αύξηση της τιμής θα αυξήσει τα </a:t>
            </a:r>
            <a:r>
              <a:rPr lang="en-US" sz="1600" dirty="0"/>
              <a:t>TR</a:t>
            </a:r>
            <a:r>
              <a:rPr lang="el-GR" sz="1600" dirty="0"/>
              <a:t> παρότι μειώνεται η ζήτησης</a:t>
            </a:r>
            <a:br>
              <a:rPr lang="en-US" sz="1600" dirty="0"/>
            </a:br>
            <a:endParaRPr lang="en-US" sz="1600" dirty="0"/>
          </a:p>
          <a:p>
            <a:pPr lvl="1"/>
            <a:r>
              <a:rPr lang="el-GR" sz="1600" dirty="0"/>
              <a:t>Αν η ζήτηση ως προς την τιμή είναι ελαστική, τότε μια αύξηση της τιμής οδηγεί σε μείωση του TR</a:t>
            </a:r>
            <a:endParaRPr lang="en-US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568" y="3171120"/>
            <a:ext cx="3308572" cy="13009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171120"/>
            <a:ext cx="3459048" cy="130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654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62" y="4357"/>
            <a:ext cx="8724338" cy="6230393"/>
          </a:xfrm>
          <a:prstGeom prst="rect">
            <a:avLst/>
          </a:prstGeom>
        </p:spPr>
      </p:pic>
      <p:sp>
        <p:nvSpPr>
          <p:cNvPr id="7" name="Text Placeholder 7"/>
          <p:cNvSpPr txBox="1">
            <a:spLocks/>
          </p:cNvSpPr>
          <p:nvPr/>
        </p:nvSpPr>
        <p:spPr>
          <a:xfrm>
            <a:off x="9396536" y="957263"/>
            <a:ext cx="4041775" cy="520700"/>
          </a:xfrm>
          <a:prstGeom prst="rect">
            <a:avLst/>
          </a:prstGeom>
        </p:spPr>
        <p:txBody>
          <a:bodyPr/>
          <a:lstStyle>
            <a:lvl1pPr marL="344488" indent="-344488" algn="l" defTabSz="914400" rtl="0" eaLnBrk="1" latinLnBrk="0" hangingPunct="1">
              <a:spcBef>
                <a:spcPct val="20000"/>
              </a:spcBef>
              <a:buClr>
                <a:srgbClr val="FFCF37"/>
              </a:buClr>
              <a:buSzPct val="120000"/>
              <a:buFont typeface="Wingdings" pitchFamily="2" charset="2"/>
              <a:buChar char="§"/>
              <a:defRPr lang="en-US" sz="32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5475" indent="-285750" algn="l" defTabSz="914400" rtl="0" eaLnBrk="1" latinLnBrk="0" hangingPunct="1">
              <a:spcBef>
                <a:spcPct val="20000"/>
              </a:spcBef>
              <a:buClr>
                <a:srgbClr val="966432"/>
              </a:buClr>
              <a:buFont typeface="Wingdings" pitchFamily="2" charset="2"/>
              <a:buChar char="§"/>
              <a:defRPr lang="en-US" sz="30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28650" indent="0" algn="l" defTabSz="914400" rtl="0" eaLnBrk="1" latinLnBrk="0" hangingPunct="1">
              <a:spcBef>
                <a:spcPct val="20000"/>
              </a:spcBef>
              <a:buClr>
                <a:srgbClr val="F26922"/>
              </a:buClr>
              <a:buFont typeface="Arial" pitchFamily="34" charset="0"/>
              <a:buNone/>
              <a:defRPr lang="en-US" sz="24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84163" algn="l" defTabSz="914400" rtl="0" eaLnBrk="1" latinLnBrk="0" hangingPunct="1">
              <a:spcBef>
                <a:spcPct val="20000"/>
              </a:spcBef>
              <a:buClr>
                <a:srgbClr val="F29122"/>
              </a:buClr>
              <a:buFont typeface="Wingdings" pitchFamily="2" charset="2"/>
              <a:buChar char="ü"/>
              <a:tabLst/>
              <a:defRPr lang="en-US" sz="28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4CACD6"/>
              </a:buClr>
              <a:buFont typeface="Arial" pitchFamily="34" charset="0"/>
              <a:buChar char="»"/>
              <a:defRPr lang="en-GB" sz="20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</p:txBody>
      </p:sp>
      <p:sp>
        <p:nvSpPr>
          <p:cNvPr id="8" name="Content Placeholder 8"/>
          <p:cNvSpPr txBox="1">
            <a:spLocks/>
          </p:cNvSpPr>
          <p:nvPr/>
        </p:nvSpPr>
        <p:spPr>
          <a:xfrm>
            <a:off x="9396536" y="1477963"/>
            <a:ext cx="4041775" cy="4387850"/>
          </a:xfrm>
          <a:prstGeom prst="rect">
            <a:avLst/>
          </a:prstGeom>
        </p:spPr>
        <p:txBody>
          <a:bodyPr/>
          <a:lstStyle>
            <a:lvl1pPr marL="344488" indent="-344488" algn="l" defTabSz="914400" rtl="0" eaLnBrk="1" latinLnBrk="0" hangingPunct="1">
              <a:spcBef>
                <a:spcPct val="20000"/>
              </a:spcBef>
              <a:buClr>
                <a:srgbClr val="FFCF37"/>
              </a:buClr>
              <a:buSzPct val="120000"/>
              <a:buFont typeface="Wingdings" pitchFamily="2" charset="2"/>
              <a:buChar char="§"/>
              <a:defRPr lang="en-US" sz="32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5475" indent="-285750" algn="l" defTabSz="914400" rtl="0" eaLnBrk="1" latinLnBrk="0" hangingPunct="1">
              <a:spcBef>
                <a:spcPct val="20000"/>
              </a:spcBef>
              <a:buClr>
                <a:srgbClr val="966432"/>
              </a:buClr>
              <a:buFont typeface="Wingdings" pitchFamily="2" charset="2"/>
              <a:buChar char="§"/>
              <a:defRPr lang="en-US" sz="30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28650" indent="0" algn="l" defTabSz="914400" rtl="0" eaLnBrk="1" latinLnBrk="0" hangingPunct="1">
              <a:spcBef>
                <a:spcPct val="20000"/>
              </a:spcBef>
              <a:buClr>
                <a:srgbClr val="F26922"/>
              </a:buClr>
              <a:buFont typeface="Arial" pitchFamily="34" charset="0"/>
              <a:buNone/>
              <a:defRPr lang="en-US" sz="24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84163" algn="l" defTabSz="914400" rtl="0" eaLnBrk="1" latinLnBrk="0" hangingPunct="1">
              <a:spcBef>
                <a:spcPct val="20000"/>
              </a:spcBef>
              <a:buClr>
                <a:srgbClr val="F29122"/>
              </a:buClr>
              <a:buFont typeface="Wingdings" pitchFamily="2" charset="2"/>
              <a:buChar char="ü"/>
              <a:tabLst/>
              <a:defRPr lang="en-US" sz="28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4CACD6"/>
              </a:buClr>
              <a:buFont typeface="Arial" pitchFamily="34" charset="0"/>
              <a:buChar char="»"/>
              <a:defRPr lang="en-GB" sz="20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4570620" y="1738983"/>
            <a:ext cx="4573379" cy="4387850"/>
          </a:xfrm>
          <a:prstGeom prst="rect">
            <a:avLst/>
          </a:prstGeom>
        </p:spPr>
        <p:txBody>
          <a:bodyPr/>
          <a:lstStyle>
            <a:lvl1pPr marL="344488" indent="-344488" algn="l" defTabSz="914400" rtl="0" eaLnBrk="1" latinLnBrk="0" hangingPunct="1">
              <a:spcBef>
                <a:spcPct val="20000"/>
              </a:spcBef>
              <a:buClr>
                <a:srgbClr val="FFCF37"/>
              </a:buClr>
              <a:buSzPct val="120000"/>
              <a:buFont typeface="Wingdings" pitchFamily="2" charset="2"/>
              <a:buChar char="§"/>
              <a:defRPr lang="en-US" sz="32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5475" indent="-285750" algn="l" defTabSz="914400" rtl="0" eaLnBrk="1" latinLnBrk="0" hangingPunct="1">
              <a:spcBef>
                <a:spcPct val="20000"/>
              </a:spcBef>
              <a:buClr>
                <a:srgbClr val="966432"/>
              </a:buClr>
              <a:buFont typeface="Wingdings" pitchFamily="2" charset="2"/>
              <a:buChar char="§"/>
              <a:defRPr lang="en-US" sz="30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28650" indent="0" algn="l" defTabSz="914400" rtl="0" eaLnBrk="1" latinLnBrk="0" hangingPunct="1">
              <a:spcBef>
                <a:spcPct val="20000"/>
              </a:spcBef>
              <a:buClr>
                <a:srgbClr val="F26922"/>
              </a:buClr>
              <a:buFont typeface="Arial" pitchFamily="34" charset="0"/>
              <a:buNone/>
              <a:defRPr lang="en-US" sz="24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84163" algn="l" defTabSz="914400" rtl="0" eaLnBrk="1" latinLnBrk="0" hangingPunct="1">
              <a:spcBef>
                <a:spcPct val="20000"/>
              </a:spcBef>
              <a:buClr>
                <a:srgbClr val="F29122"/>
              </a:buClr>
              <a:buFont typeface="Wingdings" pitchFamily="2" charset="2"/>
              <a:buChar char="ü"/>
              <a:tabLst/>
              <a:defRPr lang="en-US" sz="28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4CACD6"/>
              </a:buClr>
              <a:buFont typeface="Arial" pitchFamily="34" charset="0"/>
              <a:buChar char="»"/>
              <a:defRPr lang="en-GB" sz="20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1131658" y="1124744"/>
            <a:ext cx="7427168" cy="1466156"/>
          </a:xfrm>
        </p:spPr>
        <p:txBody>
          <a:bodyPr/>
          <a:lstStyle/>
          <a:p>
            <a:pPr marL="625475" indent="-625475"/>
            <a:r>
              <a:rPr lang="en-US" sz="4000" i="1" dirty="0">
                <a:solidFill>
                  <a:srgbClr val="193EF7"/>
                </a:solidFill>
                <a:latin typeface="Calibri" pitchFamily="34" charset="0"/>
              </a:rPr>
              <a:t>3. </a:t>
            </a:r>
            <a:r>
              <a:rPr lang="el-GR" sz="4000" i="1" dirty="0">
                <a:solidFill>
                  <a:srgbClr val="193EF7"/>
                </a:solidFill>
                <a:latin typeface="Calibri" pitchFamily="34" charset="0"/>
              </a:rPr>
              <a:t>Άλλες ελαστικότητες ζήτησης</a:t>
            </a:r>
            <a:endParaRPr lang="en-US" sz="4000" i="1" dirty="0">
              <a:solidFill>
                <a:srgbClr val="193EF7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16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11807"/>
            <a:ext cx="8795320" cy="608881"/>
          </a:xfrm>
        </p:spPr>
        <p:txBody>
          <a:bodyPr anchor="t"/>
          <a:lstStyle/>
          <a:p>
            <a:r>
              <a:rPr lang="el-GR" sz="3000" dirty="0"/>
              <a:t>Η εισοδηματική ελαστικότητα ζήτησης</a:t>
            </a:r>
            <a:endParaRPr lang="en-US" sz="3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7544" y="764704"/>
            <a:ext cx="8784207" cy="5040560"/>
          </a:xfrm>
        </p:spPr>
        <p:txBody>
          <a:bodyPr/>
          <a:lstStyle/>
          <a:p>
            <a:pPr>
              <a:spcBef>
                <a:spcPts val="1075"/>
              </a:spcBef>
            </a:pPr>
            <a:r>
              <a:rPr lang="el-GR" sz="2700" dirty="0">
                <a:solidFill>
                  <a:srgbClr val="000000"/>
                </a:solidFill>
              </a:rPr>
              <a:t>Η </a:t>
            </a:r>
            <a:r>
              <a:rPr lang="el-GR" sz="2700" b="1" dirty="0">
                <a:solidFill>
                  <a:srgbClr val="000000"/>
                </a:solidFill>
              </a:rPr>
              <a:t>εισοδηματική ελαστικότητα ζήτησης </a:t>
            </a:r>
            <a:r>
              <a:rPr lang="el-GR" sz="2700" dirty="0">
                <a:solidFill>
                  <a:srgbClr val="000000"/>
                </a:solidFill>
              </a:rPr>
              <a:t>μετρά πόσο μεταβάλλεται η ζητούμενη ποσότητα καθώς αλλάζει το εισόδημα των καταναλωτών</a:t>
            </a:r>
            <a:r>
              <a:rPr lang="en-US" sz="2700" dirty="0">
                <a:solidFill>
                  <a:srgbClr val="000000"/>
                </a:solidFill>
              </a:rPr>
              <a:t> </a:t>
            </a:r>
          </a:p>
          <a:p>
            <a:pPr>
              <a:spcBef>
                <a:spcPts val="1075"/>
              </a:spcBef>
            </a:pPr>
            <a:r>
              <a:rPr lang="el-GR" sz="2800" b="1" dirty="0">
                <a:solidFill>
                  <a:srgbClr val="000000"/>
                </a:solidFill>
              </a:rPr>
              <a:t>Εισοδηματική ελαστικότητα ζήτησης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dirty="0">
                <a:solidFill>
                  <a:srgbClr val="000000"/>
                </a:solidFill>
              </a:rPr>
              <a:t>= </a:t>
            </a:r>
            <a:br>
              <a:rPr lang="en-US" sz="2800" dirty="0">
                <a:solidFill>
                  <a:srgbClr val="000000"/>
                </a:solidFill>
              </a:rPr>
            </a:br>
            <a:r>
              <a:rPr lang="el-GR" sz="2800" dirty="0">
                <a:solidFill>
                  <a:srgbClr val="000000"/>
                </a:solidFill>
              </a:rPr>
              <a:t>Ποσοστιαία μεταβολή της ζητούμενης ποσότητας δια το ποσοστό μεταβολής του εισοδήματος</a:t>
            </a:r>
            <a:br>
              <a:rPr lang="en-US" sz="2800" dirty="0">
                <a:solidFill>
                  <a:srgbClr val="000000"/>
                </a:solidFill>
              </a:rPr>
            </a:br>
            <a:endParaRPr lang="en-US" sz="2800" dirty="0">
              <a:solidFill>
                <a:srgbClr val="000000"/>
              </a:solidFill>
            </a:endParaRPr>
          </a:p>
          <a:p>
            <a:pPr lvl="1">
              <a:spcBef>
                <a:spcPts val="1075"/>
              </a:spcBef>
            </a:pPr>
            <a:r>
              <a:rPr lang="el-GR" sz="2600" dirty="0">
                <a:solidFill>
                  <a:srgbClr val="000000"/>
                </a:solidFill>
              </a:rPr>
              <a:t>Ορισμένα αγαθά, όπως τα λεωφορεία, είναι κατώτερα αγαθά: μια αύξηση τους εισοδήματος μειώνει την ζητούμενη ποσότητα</a:t>
            </a:r>
            <a:r>
              <a:rPr lang="en-US" sz="2600" dirty="0">
                <a:solidFill>
                  <a:srgbClr val="000000"/>
                </a:solidFill>
              </a:rPr>
              <a:t> </a:t>
            </a:r>
          </a:p>
          <a:p>
            <a:pPr lvl="1">
              <a:spcBef>
                <a:spcPts val="1075"/>
              </a:spcBef>
            </a:pPr>
            <a:r>
              <a:rPr lang="el-GR" sz="2600" dirty="0">
                <a:solidFill>
                  <a:srgbClr val="000000"/>
                </a:solidFill>
              </a:rPr>
              <a:t>Τα πολυτελή αγαθά τείνουν να έχουν υψηλή εισοδηματική ελαστικότητα</a:t>
            </a:r>
            <a:endParaRPr 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177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11807"/>
            <a:ext cx="8795320" cy="608881"/>
          </a:xfrm>
        </p:spPr>
        <p:txBody>
          <a:bodyPr anchor="t"/>
          <a:lstStyle/>
          <a:p>
            <a:r>
              <a:rPr lang="el-GR" sz="3000" dirty="0"/>
              <a:t>Η σταυροειδής ελαστικότητα ζήτησης</a:t>
            </a:r>
            <a:endParaRPr lang="en-US" sz="3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7544" y="764704"/>
            <a:ext cx="8784207" cy="5040560"/>
          </a:xfrm>
        </p:spPr>
        <p:txBody>
          <a:bodyPr/>
          <a:lstStyle/>
          <a:p>
            <a:pPr>
              <a:spcBef>
                <a:spcPts val="1075"/>
              </a:spcBef>
            </a:pPr>
            <a:r>
              <a:rPr lang="el-GR" sz="2400" dirty="0">
                <a:solidFill>
                  <a:srgbClr val="000000"/>
                </a:solidFill>
              </a:rPr>
              <a:t>Η </a:t>
            </a:r>
            <a:r>
              <a:rPr lang="el-GR" sz="2400" b="1" dirty="0">
                <a:solidFill>
                  <a:srgbClr val="000000"/>
                </a:solidFill>
              </a:rPr>
              <a:t>σταυροειδής ελαστικότητα ζήτησης </a:t>
            </a:r>
            <a:r>
              <a:rPr lang="el-GR" sz="2400" dirty="0">
                <a:solidFill>
                  <a:srgbClr val="000000"/>
                </a:solidFill>
              </a:rPr>
              <a:t>μετρά πόσο μεταβάλλεται η ζητούμενη πόσοτητα ενός αγαθού καθώς αλλάζει η τιμή ενός άλλου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</a:p>
          <a:p>
            <a:pPr marL="342900" indent="0">
              <a:spcBef>
                <a:spcPts val="1075"/>
              </a:spcBef>
              <a:buNone/>
            </a:pPr>
            <a:r>
              <a:rPr lang="el-GR" sz="2400" b="1" dirty="0">
                <a:solidFill>
                  <a:srgbClr val="000000"/>
                </a:solidFill>
              </a:rPr>
              <a:t>Σταυροειδής ελαστικότητα ζήτησης</a:t>
            </a:r>
            <a:r>
              <a:rPr lang="en-US" sz="2400" dirty="0">
                <a:solidFill>
                  <a:srgbClr val="000000"/>
                </a:solidFill>
              </a:rPr>
              <a:t> =</a:t>
            </a:r>
            <a:br>
              <a:rPr lang="en-US" sz="2400" dirty="0">
                <a:solidFill>
                  <a:srgbClr val="000000"/>
                </a:solidFill>
              </a:rPr>
            </a:br>
            <a:r>
              <a:rPr lang="el-GR" sz="2400" dirty="0">
                <a:solidFill>
                  <a:srgbClr val="000000"/>
                </a:solidFill>
              </a:rPr>
              <a:t>Ποσοστιαία μεταβολή της ζητούμενης ποσότητας του αγαθού 1 δια την ποσοστιαία μεταβολή της τιμής του αγαθού 2</a:t>
            </a:r>
            <a:br>
              <a:rPr lang="en-US" sz="2400" dirty="0">
                <a:solidFill>
                  <a:srgbClr val="000000"/>
                </a:solidFill>
              </a:rPr>
            </a:br>
            <a:endParaRPr lang="en-US" sz="2400" dirty="0">
              <a:solidFill>
                <a:srgbClr val="000000"/>
              </a:solidFill>
            </a:endParaRPr>
          </a:p>
          <a:p>
            <a:pPr>
              <a:spcBef>
                <a:spcPts val="1075"/>
              </a:spcBef>
            </a:pPr>
            <a:r>
              <a:rPr lang="el-GR" sz="2400" dirty="0">
                <a:solidFill>
                  <a:srgbClr val="000000"/>
                </a:solidFill>
              </a:rPr>
              <a:t>Η σταυροειδής ελαστικότητα ζήτησης </a:t>
            </a:r>
            <a:r>
              <a:rPr lang="en-US" sz="2400" dirty="0">
                <a:solidFill>
                  <a:srgbClr val="000000"/>
                </a:solidFill>
              </a:rPr>
              <a:t>:</a:t>
            </a:r>
          </a:p>
          <a:p>
            <a:pPr lvl="1">
              <a:spcBef>
                <a:spcPts val="1075"/>
              </a:spcBef>
            </a:pPr>
            <a:r>
              <a:rPr lang="el-GR" sz="2200" dirty="0">
                <a:solidFill>
                  <a:srgbClr val="000000"/>
                </a:solidFill>
              </a:rPr>
              <a:t>Θετική για υποκατάστατα</a:t>
            </a:r>
            <a:endParaRPr lang="en-US" sz="2200" dirty="0">
              <a:solidFill>
                <a:srgbClr val="000000"/>
              </a:solidFill>
            </a:endParaRPr>
          </a:p>
          <a:p>
            <a:pPr lvl="1">
              <a:spcBef>
                <a:spcPts val="1075"/>
              </a:spcBef>
            </a:pPr>
            <a:r>
              <a:rPr lang="el-GR" sz="2200" dirty="0">
                <a:solidFill>
                  <a:srgbClr val="000000"/>
                </a:solidFill>
              </a:rPr>
              <a:t>Αρνητική για συμπληρωματικά</a:t>
            </a:r>
            <a:endParaRPr lang="en-US" sz="2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383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9"/>
            <a:ext cx="9144000" cy="62507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1700808"/>
            <a:ext cx="5106942" cy="896913"/>
          </a:xfrm>
        </p:spPr>
        <p:txBody>
          <a:bodyPr/>
          <a:lstStyle/>
          <a:p>
            <a:pPr rtl="0" eaLnBrk="1" latinLnBrk="0" hangingPunct="1"/>
            <a:r>
              <a:rPr lang="el-GR" sz="4400" b="1" i="1" kern="1200" dirty="0">
                <a:solidFill>
                  <a:srgbClr val="FFFFFF"/>
                </a:solidFill>
                <a:effectLst/>
                <a:latin typeface="Calibri"/>
                <a:ea typeface="+mn-ea"/>
                <a:cs typeface="+mn-cs"/>
              </a:rPr>
              <a:t>Τέλος </a:t>
            </a:r>
            <a:r>
              <a:rPr lang="en-US" sz="4400" b="1" i="1" kern="1200" dirty="0">
                <a:solidFill>
                  <a:srgbClr val="FFFFFF"/>
                </a:solidFill>
                <a:effectLst/>
                <a:latin typeface="Calibri"/>
                <a:ea typeface="+mn-ea"/>
                <a:cs typeface="+mn-cs"/>
              </a:rPr>
              <a:t>5</a:t>
            </a:r>
            <a:r>
              <a:rPr lang="el-GR" sz="4400" b="1" i="1" kern="1200" baseline="30000" dirty="0">
                <a:solidFill>
                  <a:srgbClr val="FFFFFF"/>
                </a:solidFill>
                <a:effectLst/>
                <a:latin typeface="Calibri"/>
                <a:ea typeface="+mn-ea"/>
                <a:cs typeface="+mn-cs"/>
              </a:rPr>
              <a:t>ου</a:t>
            </a:r>
            <a:r>
              <a:rPr lang="el-GR" sz="4400" b="1" i="1" kern="1200" dirty="0">
                <a:solidFill>
                  <a:srgbClr val="FFFFFF"/>
                </a:solidFill>
                <a:effectLst/>
                <a:latin typeface="Calibri"/>
                <a:ea typeface="+mn-ea"/>
                <a:cs typeface="+mn-cs"/>
              </a:rPr>
              <a:t> κεφαλαίου</a:t>
            </a:r>
            <a:endParaRPr lang="en-US" dirty="0">
              <a:effectLst/>
            </a:endParaRP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D62E125C-0001-4C4B-A1B4-7A17BDEF95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628" y="141227"/>
            <a:ext cx="1689397" cy="2457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655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62" y="4357"/>
            <a:ext cx="8724338" cy="6230393"/>
          </a:xfrm>
          <a:prstGeom prst="rect">
            <a:avLst/>
          </a:prstGeom>
        </p:spPr>
      </p:pic>
      <p:sp>
        <p:nvSpPr>
          <p:cNvPr id="7" name="Text Placeholder 7"/>
          <p:cNvSpPr txBox="1">
            <a:spLocks/>
          </p:cNvSpPr>
          <p:nvPr/>
        </p:nvSpPr>
        <p:spPr>
          <a:xfrm>
            <a:off x="9396536" y="957263"/>
            <a:ext cx="4041775" cy="520700"/>
          </a:xfrm>
          <a:prstGeom prst="rect">
            <a:avLst/>
          </a:prstGeom>
        </p:spPr>
        <p:txBody>
          <a:bodyPr/>
          <a:lstStyle>
            <a:lvl1pPr marL="344488" indent="-344488" algn="l" defTabSz="914400" rtl="0" eaLnBrk="1" latinLnBrk="0" hangingPunct="1">
              <a:spcBef>
                <a:spcPct val="20000"/>
              </a:spcBef>
              <a:buClr>
                <a:srgbClr val="FFCF37"/>
              </a:buClr>
              <a:buSzPct val="120000"/>
              <a:buFont typeface="Wingdings" pitchFamily="2" charset="2"/>
              <a:buChar char="§"/>
              <a:defRPr lang="en-US" sz="32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5475" indent="-285750" algn="l" defTabSz="914400" rtl="0" eaLnBrk="1" latinLnBrk="0" hangingPunct="1">
              <a:spcBef>
                <a:spcPct val="20000"/>
              </a:spcBef>
              <a:buClr>
                <a:srgbClr val="966432"/>
              </a:buClr>
              <a:buFont typeface="Wingdings" pitchFamily="2" charset="2"/>
              <a:buChar char="§"/>
              <a:defRPr lang="en-US" sz="30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28650" indent="0" algn="l" defTabSz="914400" rtl="0" eaLnBrk="1" latinLnBrk="0" hangingPunct="1">
              <a:spcBef>
                <a:spcPct val="20000"/>
              </a:spcBef>
              <a:buClr>
                <a:srgbClr val="F26922"/>
              </a:buClr>
              <a:buFont typeface="Arial" pitchFamily="34" charset="0"/>
              <a:buNone/>
              <a:defRPr lang="en-US" sz="24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84163" algn="l" defTabSz="914400" rtl="0" eaLnBrk="1" latinLnBrk="0" hangingPunct="1">
              <a:spcBef>
                <a:spcPct val="20000"/>
              </a:spcBef>
              <a:buClr>
                <a:srgbClr val="F29122"/>
              </a:buClr>
              <a:buFont typeface="Wingdings" pitchFamily="2" charset="2"/>
              <a:buChar char="ü"/>
              <a:tabLst/>
              <a:defRPr lang="en-US" sz="28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4CACD6"/>
              </a:buClr>
              <a:buFont typeface="Arial" pitchFamily="34" charset="0"/>
              <a:buChar char="»"/>
              <a:defRPr lang="en-GB" sz="20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</p:txBody>
      </p:sp>
      <p:sp>
        <p:nvSpPr>
          <p:cNvPr id="8" name="Content Placeholder 8"/>
          <p:cNvSpPr txBox="1">
            <a:spLocks/>
          </p:cNvSpPr>
          <p:nvPr/>
        </p:nvSpPr>
        <p:spPr>
          <a:xfrm>
            <a:off x="9396536" y="1477963"/>
            <a:ext cx="4041775" cy="4387850"/>
          </a:xfrm>
          <a:prstGeom prst="rect">
            <a:avLst/>
          </a:prstGeom>
        </p:spPr>
        <p:txBody>
          <a:bodyPr/>
          <a:lstStyle>
            <a:lvl1pPr marL="344488" indent="-344488" algn="l" defTabSz="914400" rtl="0" eaLnBrk="1" latinLnBrk="0" hangingPunct="1">
              <a:spcBef>
                <a:spcPct val="20000"/>
              </a:spcBef>
              <a:buClr>
                <a:srgbClr val="FFCF37"/>
              </a:buClr>
              <a:buSzPct val="120000"/>
              <a:buFont typeface="Wingdings" pitchFamily="2" charset="2"/>
              <a:buChar char="§"/>
              <a:defRPr lang="en-US" sz="32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5475" indent="-285750" algn="l" defTabSz="914400" rtl="0" eaLnBrk="1" latinLnBrk="0" hangingPunct="1">
              <a:spcBef>
                <a:spcPct val="20000"/>
              </a:spcBef>
              <a:buClr>
                <a:srgbClr val="966432"/>
              </a:buClr>
              <a:buFont typeface="Wingdings" pitchFamily="2" charset="2"/>
              <a:buChar char="§"/>
              <a:defRPr lang="en-US" sz="30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28650" indent="0" algn="l" defTabSz="914400" rtl="0" eaLnBrk="1" latinLnBrk="0" hangingPunct="1">
              <a:spcBef>
                <a:spcPct val="20000"/>
              </a:spcBef>
              <a:buClr>
                <a:srgbClr val="F26922"/>
              </a:buClr>
              <a:buFont typeface="Arial" pitchFamily="34" charset="0"/>
              <a:buNone/>
              <a:defRPr lang="en-US" sz="24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84163" algn="l" defTabSz="914400" rtl="0" eaLnBrk="1" latinLnBrk="0" hangingPunct="1">
              <a:spcBef>
                <a:spcPct val="20000"/>
              </a:spcBef>
              <a:buClr>
                <a:srgbClr val="F29122"/>
              </a:buClr>
              <a:buFont typeface="Wingdings" pitchFamily="2" charset="2"/>
              <a:buChar char="ü"/>
              <a:tabLst/>
              <a:defRPr lang="en-US" sz="28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4CACD6"/>
              </a:buClr>
              <a:buFont typeface="Arial" pitchFamily="34" charset="0"/>
              <a:buChar char="»"/>
              <a:defRPr lang="en-GB" sz="20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4570620" y="1738983"/>
            <a:ext cx="4573379" cy="4387850"/>
          </a:xfrm>
          <a:prstGeom prst="rect">
            <a:avLst/>
          </a:prstGeom>
        </p:spPr>
        <p:txBody>
          <a:bodyPr/>
          <a:lstStyle>
            <a:lvl1pPr marL="344488" indent="-344488" algn="l" defTabSz="914400" rtl="0" eaLnBrk="1" latinLnBrk="0" hangingPunct="1">
              <a:spcBef>
                <a:spcPct val="20000"/>
              </a:spcBef>
              <a:buClr>
                <a:srgbClr val="FFCF37"/>
              </a:buClr>
              <a:buSzPct val="120000"/>
              <a:buFont typeface="Wingdings" pitchFamily="2" charset="2"/>
              <a:buChar char="§"/>
              <a:defRPr lang="en-US" sz="32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5475" indent="-285750" algn="l" defTabSz="914400" rtl="0" eaLnBrk="1" latinLnBrk="0" hangingPunct="1">
              <a:spcBef>
                <a:spcPct val="20000"/>
              </a:spcBef>
              <a:buClr>
                <a:srgbClr val="966432"/>
              </a:buClr>
              <a:buFont typeface="Wingdings" pitchFamily="2" charset="2"/>
              <a:buChar char="§"/>
              <a:defRPr lang="en-US" sz="30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28650" indent="0" algn="l" defTabSz="914400" rtl="0" eaLnBrk="1" latinLnBrk="0" hangingPunct="1">
              <a:spcBef>
                <a:spcPct val="20000"/>
              </a:spcBef>
              <a:buClr>
                <a:srgbClr val="F26922"/>
              </a:buClr>
              <a:buFont typeface="Arial" pitchFamily="34" charset="0"/>
              <a:buNone/>
              <a:defRPr lang="en-US" sz="24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84163" algn="l" defTabSz="914400" rtl="0" eaLnBrk="1" latinLnBrk="0" hangingPunct="1">
              <a:spcBef>
                <a:spcPct val="20000"/>
              </a:spcBef>
              <a:buClr>
                <a:srgbClr val="F29122"/>
              </a:buClr>
              <a:buFont typeface="Wingdings" pitchFamily="2" charset="2"/>
              <a:buChar char="ü"/>
              <a:tabLst/>
              <a:defRPr lang="en-US" sz="28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4CACD6"/>
              </a:buClr>
              <a:buFont typeface="Arial" pitchFamily="34" charset="0"/>
              <a:buChar char="»"/>
              <a:defRPr lang="en-GB" sz="20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1131658" y="1124744"/>
            <a:ext cx="7427168" cy="1466156"/>
          </a:xfrm>
        </p:spPr>
        <p:txBody>
          <a:bodyPr/>
          <a:lstStyle/>
          <a:p>
            <a:pPr marL="625475" indent="-625475"/>
            <a:r>
              <a:rPr lang="en-US" sz="4000" i="1" dirty="0">
                <a:solidFill>
                  <a:srgbClr val="193EF7"/>
                </a:solidFill>
                <a:latin typeface="Calibri" pitchFamily="34" charset="0"/>
              </a:rPr>
              <a:t>1. </a:t>
            </a:r>
            <a:r>
              <a:rPr lang="el-GR" sz="4000" i="1" dirty="0">
                <a:solidFill>
                  <a:srgbClr val="193EF7"/>
                </a:solidFill>
                <a:latin typeface="Calibri" pitchFamily="34" charset="0"/>
              </a:rPr>
              <a:t>Ελαστικότητα προσφοράς</a:t>
            </a:r>
            <a:endParaRPr lang="en-US" sz="4000" i="1" dirty="0">
              <a:solidFill>
                <a:srgbClr val="193EF7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506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dirty="0"/>
              <a:t>Τι είναι</a:t>
            </a:r>
            <a:endParaRPr lang="en-US" sz="4000" u="sng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908720"/>
            <a:ext cx="8784207" cy="5257130"/>
          </a:xfrm>
        </p:spPr>
        <p:txBody>
          <a:bodyPr/>
          <a:lstStyle/>
          <a:p>
            <a:pPr marL="0" indent="0">
              <a:spcBef>
                <a:spcPts val="1075"/>
              </a:spcBef>
              <a:buNone/>
            </a:pPr>
            <a:r>
              <a:rPr lang="el-GR" sz="2700" dirty="0"/>
              <a:t>Η </a:t>
            </a:r>
            <a:r>
              <a:rPr lang="el-GR" sz="2700" b="1" dirty="0"/>
              <a:t>ελαστικότητα προσφοράς </a:t>
            </a:r>
            <a:r>
              <a:rPr lang="el-GR" sz="2700" dirty="0"/>
              <a:t>μετρά πόσο επηρεάζεται η προσφερόμενη ποσότητα από τις μεταβολές της τιμής</a:t>
            </a:r>
            <a:br>
              <a:rPr lang="en-US" sz="2700" dirty="0"/>
            </a:br>
            <a:endParaRPr lang="en-US" sz="2700" dirty="0"/>
          </a:p>
          <a:p>
            <a:pPr marL="461963" lvl="1" indent="-233363">
              <a:spcBef>
                <a:spcPts val="1075"/>
              </a:spcBef>
            </a:pPr>
            <a:r>
              <a:rPr lang="el-GR" sz="2200" b="1" dirty="0"/>
              <a:t>Ανελαστική:</a:t>
            </a:r>
            <a:r>
              <a:rPr lang="el-GR" sz="2200" dirty="0"/>
              <a:t> δεν ανταποκρίνεται ιδιαίτερα στις μεταβολές της τιμής</a:t>
            </a:r>
            <a:br>
              <a:rPr lang="en-US" sz="2200" dirty="0"/>
            </a:br>
            <a:endParaRPr lang="en-US" sz="2200" dirty="0"/>
          </a:p>
          <a:p>
            <a:pPr marL="461963" lvl="1" indent="-233363">
              <a:spcBef>
                <a:spcPts val="1075"/>
              </a:spcBef>
            </a:pPr>
            <a:r>
              <a:rPr lang="el-GR" sz="2200" b="1" dirty="0"/>
              <a:t>Ελαστική: </a:t>
            </a:r>
            <a:r>
              <a:rPr lang="el-GR" sz="2200" dirty="0"/>
              <a:t>ανταποκρίνεται στις μεταβολές της τιμής</a:t>
            </a:r>
            <a:br>
              <a:rPr lang="en-US" sz="2200" dirty="0"/>
            </a:br>
            <a:endParaRPr lang="en-US" sz="2200" dirty="0"/>
          </a:p>
          <a:p>
            <a:pPr marL="461963" lvl="1" indent="-233363">
              <a:spcBef>
                <a:spcPts val="1075"/>
              </a:spcBef>
            </a:pPr>
            <a:r>
              <a:rPr lang="el-GR" sz="2200" b="1" dirty="0"/>
              <a:t>Ελαστικότητα </a:t>
            </a:r>
            <a:r>
              <a:rPr lang="en-US" sz="2200" b="1" dirty="0">
                <a:latin typeface="+mj-lt"/>
              </a:rPr>
              <a:t>≧</a:t>
            </a:r>
            <a:r>
              <a:rPr lang="en-US" sz="2200" b="1" dirty="0"/>
              <a:t> 0</a:t>
            </a:r>
            <a:br>
              <a:rPr lang="en-US" sz="2200" dirty="0"/>
            </a:br>
            <a:r>
              <a:rPr lang="el-GR" sz="2200" dirty="0"/>
              <a:t>Η ελαστικότητα είναι μεγαλύτερη ή ίση με το μηδέν</a:t>
            </a:r>
            <a:endParaRPr lang="en-US" sz="2200" dirty="0"/>
          </a:p>
          <a:p>
            <a:pPr marL="914400" lvl="1" indent="0">
              <a:spcBef>
                <a:spcPts val="1075"/>
              </a:spcBef>
              <a:buNone/>
            </a:pPr>
            <a:r>
              <a:rPr lang="el-GR" sz="2000" dirty="0"/>
              <a:t>Όσο πλησιάζει το μηδέν </a:t>
            </a:r>
            <a:r>
              <a:rPr lang="en-US" sz="2000" dirty="0"/>
              <a:t>= </a:t>
            </a:r>
            <a:r>
              <a:rPr lang="el-GR" sz="2000" dirty="0"/>
              <a:t>τόσο πιο ανελαστική</a:t>
            </a:r>
            <a:endParaRPr lang="en-US" sz="2000" dirty="0"/>
          </a:p>
          <a:p>
            <a:pPr marL="914400" lvl="1" indent="0">
              <a:spcBef>
                <a:spcPts val="1075"/>
              </a:spcBef>
              <a:buNone/>
            </a:pPr>
            <a:r>
              <a:rPr lang="el-GR" sz="2000" dirty="0"/>
              <a:t>Όσο πλησιάζει το άπειρο = τόσο πιο ελαστική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510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11807"/>
            <a:ext cx="8795320" cy="608881"/>
          </a:xfrm>
        </p:spPr>
        <p:txBody>
          <a:bodyPr anchor="t"/>
          <a:lstStyle/>
          <a:p>
            <a:r>
              <a:rPr lang="el-GR" sz="2450" dirty="0"/>
              <a:t>Οι παράγοντες που επηρεάζουν την ελαστικότητα προσφοράς </a:t>
            </a:r>
            <a:endParaRPr lang="en-US" sz="245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7544" y="764704"/>
            <a:ext cx="8784207" cy="5040560"/>
          </a:xfrm>
        </p:spPr>
        <p:txBody>
          <a:bodyPr/>
          <a:lstStyle/>
          <a:p>
            <a:pPr>
              <a:spcBef>
                <a:spcPts val="1075"/>
              </a:spcBef>
            </a:pPr>
            <a:r>
              <a:rPr lang="el-GR" sz="2800" dirty="0">
                <a:solidFill>
                  <a:srgbClr val="000000"/>
                </a:solidFill>
              </a:rPr>
              <a:t>Η χρονική περίοδος</a:t>
            </a:r>
            <a:endParaRPr lang="en-US" sz="2800" dirty="0">
              <a:solidFill>
                <a:srgbClr val="000000"/>
              </a:solidFill>
            </a:endParaRPr>
          </a:p>
          <a:p>
            <a:pPr lvl="1"/>
            <a:r>
              <a:rPr lang="el-GR" sz="2400" dirty="0"/>
              <a:t>Η προσφορά συνήθως είναι πιο ελαστική μακροπρόθεσμα</a:t>
            </a:r>
            <a:r>
              <a:rPr lang="en-US" sz="2400" dirty="0"/>
              <a:t> </a:t>
            </a:r>
          </a:p>
          <a:p>
            <a:pPr lvl="1"/>
            <a:r>
              <a:rPr lang="el-GR" sz="2400" dirty="0"/>
              <a:t>Βραχυπρόθεσμα είναι πιο δύσκολο να αλλάξεις τις παραγωγικές δυνατότητες</a:t>
            </a:r>
            <a:endParaRPr lang="en-US" sz="2400" dirty="0"/>
          </a:p>
          <a:p>
            <a:pPr>
              <a:spcBef>
                <a:spcPts val="1075"/>
              </a:spcBef>
            </a:pPr>
            <a:r>
              <a:rPr lang="el-GR" sz="2800" dirty="0">
                <a:solidFill>
                  <a:srgbClr val="000000"/>
                </a:solidFill>
              </a:rPr>
              <a:t>Παραγωγική δυνατότητα</a:t>
            </a:r>
            <a:endParaRPr lang="en-US" sz="2800" dirty="0">
              <a:solidFill>
                <a:srgbClr val="000000"/>
              </a:solidFill>
            </a:endParaRPr>
          </a:p>
          <a:p>
            <a:pPr lvl="1">
              <a:spcBef>
                <a:spcPts val="1075"/>
              </a:spcBef>
            </a:pPr>
            <a:r>
              <a:rPr lang="el-GR" sz="2400" dirty="0">
                <a:solidFill>
                  <a:srgbClr val="000000"/>
                </a:solidFill>
              </a:rPr>
              <a:t>Οι επιχειρήσεις είναι πιθανότερο να λειτουργούν σε πλήρη δυναμικότητα όταν υπάρχει οικονομική ανάπτυξη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</a:p>
          <a:p>
            <a:pPr>
              <a:spcBef>
                <a:spcPts val="1075"/>
              </a:spcBef>
            </a:pPr>
            <a:r>
              <a:rPr lang="el-GR" sz="2800" dirty="0">
                <a:solidFill>
                  <a:srgbClr val="000000"/>
                </a:solidFill>
              </a:rPr>
              <a:t>Το μέγεθος της επιχείρησης ή του κλάδου</a:t>
            </a:r>
            <a:endParaRPr lang="en-US" sz="2800" dirty="0">
              <a:solidFill>
                <a:srgbClr val="000000"/>
              </a:solidFill>
            </a:endParaRPr>
          </a:p>
          <a:p>
            <a:pPr>
              <a:spcBef>
                <a:spcPts val="1075"/>
              </a:spcBef>
            </a:pPr>
            <a:r>
              <a:rPr lang="el-GR" sz="2800" dirty="0">
                <a:solidFill>
                  <a:srgbClr val="000000"/>
                </a:solidFill>
              </a:rPr>
              <a:t>Η </a:t>
            </a:r>
            <a:r>
              <a:rPr lang="el-GR" sz="2800" dirty="0"/>
              <a:t>κινητικότητα </a:t>
            </a:r>
            <a:r>
              <a:rPr lang="el-GR" sz="2800" dirty="0">
                <a:solidFill>
                  <a:srgbClr val="000000"/>
                </a:solidFill>
              </a:rPr>
              <a:t>των παραγωγικών συντελεστών</a:t>
            </a:r>
            <a:endParaRPr lang="en-US" sz="2800" dirty="0">
              <a:solidFill>
                <a:srgbClr val="000000"/>
              </a:solidFill>
            </a:endParaRPr>
          </a:p>
          <a:p>
            <a:pPr>
              <a:spcBef>
                <a:spcPts val="1075"/>
              </a:spcBef>
            </a:pPr>
            <a:r>
              <a:rPr lang="el-GR" sz="2800" dirty="0">
                <a:solidFill>
                  <a:srgbClr val="000000"/>
                </a:solidFill>
              </a:rPr>
              <a:t>Ευκολία δημιουργίας αποθεματικού</a:t>
            </a:r>
            <a:endParaRPr 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53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1807"/>
            <a:ext cx="8795320" cy="608881"/>
          </a:xfrm>
        </p:spPr>
        <p:txBody>
          <a:bodyPr anchor="t"/>
          <a:lstStyle/>
          <a:p>
            <a:r>
              <a:rPr lang="el-GR" sz="3000" dirty="0"/>
              <a:t>Υπολογίζοντας την ελαστικότητα προσφοράς</a:t>
            </a:r>
            <a:endParaRPr lang="en-US" sz="3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7544" y="764704"/>
            <a:ext cx="8784976" cy="5400600"/>
          </a:xfrm>
        </p:spPr>
        <p:txBody>
          <a:bodyPr/>
          <a:lstStyle/>
          <a:p>
            <a:r>
              <a:rPr lang="el-GR" sz="2400" b="1" dirty="0"/>
              <a:t>Ελαστικότητα προσφοράς </a:t>
            </a:r>
            <a:r>
              <a:rPr lang="en-US" sz="2400" dirty="0"/>
              <a:t>=</a:t>
            </a:r>
            <a:br>
              <a:rPr lang="en-US" sz="2400" dirty="0"/>
            </a:br>
            <a:r>
              <a:rPr lang="el-GR" sz="2400" dirty="0"/>
              <a:t>ποσοστιαία μεταβολή της </a:t>
            </a:r>
            <a:br>
              <a:rPr lang="el-GR" sz="2400" dirty="0"/>
            </a:br>
            <a:r>
              <a:rPr lang="el-GR" sz="2400" dirty="0"/>
              <a:t>προσφερόμενης ποσότητας </a:t>
            </a:r>
            <a:br>
              <a:rPr lang="el-GR" sz="2400" dirty="0"/>
            </a:br>
            <a:r>
              <a:rPr lang="el-GR" sz="2400" dirty="0"/>
              <a:t>δια την ποσοστιαία μεταβολή </a:t>
            </a:r>
            <a:br>
              <a:rPr lang="el-GR" sz="2400" dirty="0"/>
            </a:br>
            <a:r>
              <a:rPr lang="el-GR" sz="2400" dirty="0"/>
              <a:t>της τιμής</a:t>
            </a:r>
            <a:endParaRPr lang="en-US" sz="2400" dirty="0"/>
          </a:p>
          <a:p>
            <a:endParaRPr lang="en-US" sz="2400" dirty="0"/>
          </a:p>
          <a:p>
            <a:r>
              <a:rPr lang="el-GR" sz="2400" dirty="0"/>
              <a:t>Η μέθοδος </a:t>
            </a:r>
            <a:r>
              <a:rPr lang="el-GR" sz="2400" b="1" dirty="0"/>
              <a:t>μεσαίου σημείου </a:t>
            </a:r>
          </a:p>
          <a:p>
            <a:pPr marL="0" indent="0">
              <a:buNone/>
            </a:pPr>
            <a:r>
              <a:rPr lang="el-GR" sz="2400" dirty="0"/>
              <a:t>δίνει την ίδια ελαστικότητα </a:t>
            </a:r>
            <a:br>
              <a:rPr lang="el-GR" sz="2400" dirty="0"/>
            </a:br>
            <a:r>
              <a:rPr lang="el-GR" sz="2400" dirty="0"/>
              <a:t>ανεξάρτητα από την φορά </a:t>
            </a:r>
            <a:br>
              <a:rPr lang="el-GR" sz="2400" dirty="0"/>
            </a:br>
            <a:r>
              <a:rPr lang="el-GR" sz="2400" dirty="0"/>
              <a:t>της αλλαγής </a:t>
            </a:r>
            <a:endParaRPr lang="en-US" sz="2400" dirty="0"/>
          </a:p>
          <a:p>
            <a:pPr marL="342900" indent="0">
              <a:lnSpc>
                <a:spcPct val="120000"/>
              </a:lnSpc>
              <a:buNone/>
              <a:tabLst>
                <a:tab pos="4457700" algn="l"/>
              </a:tabLst>
            </a:pPr>
            <a:r>
              <a:rPr lang="en-US" sz="2400" b="1" dirty="0">
                <a:solidFill>
                  <a:srgbClr val="203FFF"/>
                </a:solidFill>
              </a:rPr>
              <a:t>	 (Q2 – Q1) / ((Q2 + Q1) / 2)</a:t>
            </a:r>
            <a:br>
              <a:rPr lang="en-US" sz="2400" b="1" dirty="0">
                <a:solidFill>
                  <a:srgbClr val="203FFF"/>
                </a:solidFill>
              </a:rPr>
            </a:br>
            <a:r>
              <a:rPr lang="el-GR" sz="2400" b="1" dirty="0">
                <a:solidFill>
                  <a:srgbClr val="203FFF"/>
                </a:solidFill>
              </a:rPr>
              <a:t>Ελαστικότητα προσφοράς </a:t>
            </a:r>
            <a:r>
              <a:rPr lang="en-US" sz="2400" b="1" dirty="0">
                <a:solidFill>
                  <a:srgbClr val="203FFF"/>
                </a:solidFill>
              </a:rPr>
              <a:t>= 	–––––––––––––––––––––––</a:t>
            </a:r>
          </a:p>
          <a:p>
            <a:pPr lvl="1">
              <a:buNone/>
              <a:tabLst>
                <a:tab pos="4457700" algn="l"/>
              </a:tabLst>
            </a:pPr>
            <a:r>
              <a:rPr lang="en-US" sz="2400" b="1" dirty="0">
                <a:solidFill>
                  <a:srgbClr val="203FFF"/>
                </a:solidFill>
              </a:rPr>
              <a:t>   		 (P2 – P1)  / ((P2 + P1) / 2)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167322"/>
            <a:ext cx="3804120" cy="3053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268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Μορφές καμπυλών προσφοράς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8313" y="908050"/>
            <a:ext cx="8675687" cy="5257800"/>
          </a:xfrm>
        </p:spPr>
        <p:txBody>
          <a:bodyPr/>
          <a:lstStyle/>
          <a:p>
            <a:pPr marL="0" indent="0">
              <a:buNone/>
            </a:pPr>
            <a:r>
              <a:rPr lang="el-GR" sz="2300" i="1" dirty="0"/>
              <a:t>Δύο ακραίες περιπτώσεις</a:t>
            </a:r>
            <a:r>
              <a:rPr lang="en-US" sz="2300" i="1" dirty="0"/>
              <a:t>:</a:t>
            </a:r>
          </a:p>
          <a:p>
            <a:pPr marL="514350" indent="-514350">
              <a:buClr>
                <a:srgbClr val="203FFF"/>
              </a:buClr>
              <a:buSzPct val="100000"/>
              <a:buFont typeface="+mj-lt"/>
              <a:buAutoNum type="arabicPeriod"/>
            </a:pPr>
            <a:r>
              <a:rPr lang="el-GR" sz="2300" dirty="0"/>
              <a:t>Κατακόρυφη καμπύλη όταν </a:t>
            </a:r>
            <a:br>
              <a:rPr lang="el-GR" sz="2300" dirty="0"/>
            </a:br>
            <a:r>
              <a:rPr lang="el-GR" sz="2300" dirty="0"/>
              <a:t>έχουμε </a:t>
            </a:r>
            <a:r>
              <a:rPr lang="el-GR" sz="2300" b="1" dirty="0"/>
              <a:t>τέλεια ανελαστική </a:t>
            </a:r>
            <a:br>
              <a:rPr lang="el-GR" sz="2300" b="1" dirty="0"/>
            </a:br>
            <a:r>
              <a:rPr lang="el-GR" sz="2300" b="1" dirty="0"/>
              <a:t>προσφορά</a:t>
            </a:r>
            <a:r>
              <a:rPr lang="en-US" sz="2300" b="1" dirty="0"/>
              <a:t>:</a:t>
            </a:r>
          </a:p>
          <a:p>
            <a:pPr marL="520700" lvl="2">
              <a:spcAft>
                <a:spcPts val="1500"/>
              </a:spcAft>
              <a:buSzPct val="100000"/>
            </a:pPr>
            <a:r>
              <a:rPr lang="el-GR" sz="1900" i="1" dirty="0"/>
              <a:t>Μια αύξηση της τιμής δεν θα</a:t>
            </a:r>
            <a:br>
              <a:rPr lang="el-GR" sz="1900" i="1" dirty="0"/>
            </a:br>
            <a:r>
              <a:rPr lang="el-GR" sz="1900" i="1" dirty="0"/>
              <a:t>επηρεάσει την προσφερόμενη </a:t>
            </a:r>
            <a:br>
              <a:rPr lang="el-GR" sz="1900" i="1" dirty="0"/>
            </a:br>
            <a:r>
              <a:rPr lang="el-GR" sz="1900" i="1" dirty="0"/>
              <a:t>ποσότητα</a:t>
            </a:r>
            <a:endParaRPr lang="en-US" sz="1900" i="1" dirty="0"/>
          </a:p>
          <a:p>
            <a:pPr marL="514350" indent="-514350">
              <a:spcAft>
                <a:spcPts val="1500"/>
              </a:spcAft>
              <a:buClr>
                <a:srgbClr val="203FFF"/>
              </a:buClr>
              <a:buSzPct val="100000"/>
              <a:buFont typeface="+mj-lt"/>
              <a:buAutoNum type="arabicPeriod"/>
            </a:pPr>
            <a:r>
              <a:rPr lang="el-GR" sz="2300" dirty="0"/>
              <a:t>Οριζόντια καμπύλη όταν έχουμε </a:t>
            </a:r>
            <a:br>
              <a:rPr lang="el-GR" sz="2300" dirty="0"/>
            </a:br>
            <a:r>
              <a:rPr lang="el-GR" sz="2300" b="1" dirty="0"/>
              <a:t>τέλεια ελαστική προσφορά</a:t>
            </a:r>
            <a:r>
              <a:rPr lang="en-US" sz="2400" b="1" dirty="0"/>
              <a:t>:</a:t>
            </a:r>
            <a:br>
              <a:rPr lang="en-US" sz="2400" dirty="0"/>
            </a:br>
            <a:r>
              <a:rPr lang="el-GR" sz="1900" i="1" dirty="0"/>
              <a:t>Μία μείωση της τιμής θα μηδενίσει την </a:t>
            </a:r>
            <a:br>
              <a:rPr lang="el-GR" sz="1900" i="1" dirty="0"/>
            </a:br>
            <a:r>
              <a:rPr lang="el-GR" sz="1900" i="1" dirty="0"/>
              <a:t>προσφερόμενη ποσότητα </a:t>
            </a:r>
            <a:endParaRPr lang="en-US" sz="1900" i="1" dirty="0"/>
          </a:p>
          <a:p>
            <a:pPr marL="0" indent="0">
              <a:buClr>
                <a:srgbClr val="203FFF"/>
              </a:buClr>
              <a:buSzPct val="100000"/>
              <a:buNone/>
            </a:pPr>
            <a:r>
              <a:rPr lang="el-GR" sz="2300" i="1" dirty="0"/>
              <a:t>Η </a:t>
            </a:r>
            <a:r>
              <a:rPr lang="el-GR" sz="2300" b="1" i="1" dirty="0"/>
              <a:t>ελαστικότητα</a:t>
            </a:r>
            <a:r>
              <a:rPr lang="el-GR" sz="2300" i="1" dirty="0"/>
              <a:t> αλλάζει κατά μήκος της καμπύλης προσφοράς (βλ. Παραπάνω</a:t>
            </a:r>
            <a:r>
              <a:rPr lang="el-GR" sz="2400" i="1" dirty="0"/>
              <a:t>)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410" y="1662296"/>
            <a:ext cx="3624717" cy="29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15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807"/>
            <a:ext cx="8815361" cy="896913"/>
          </a:xfrm>
        </p:spPr>
        <p:txBody>
          <a:bodyPr/>
          <a:lstStyle/>
          <a:p>
            <a:r>
              <a:rPr lang="el-GR" sz="3000" dirty="0"/>
              <a:t>Συνολικά Έσοδα &amp; Ελαστικότητα Προσφοράς</a:t>
            </a:r>
            <a:endParaRPr lang="en-US" sz="3000" u="sn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8313" y="908050"/>
            <a:ext cx="8640191" cy="1512838"/>
          </a:xfrm>
        </p:spPr>
        <p:txBody>
          <a:bodyPr/>
          <a:lstStyle/>
          <a:p>
            <a:r>
              <a:rPr lang="el-GR" sz="2400" dirty="0"/>
              <a:t>Τα </a:t>
            </a:r>
            <a:r>
              <a:rPr lang="el-GR" sz="2400" b="1" dirty="0"/>
              <a:t>συνολικά έσοδα (TR) </a:t>
            </a:r>
            <a:r>
              <a:rPr lang="el-GR" sz="2400" dirty="0"/>
              <a:t>που εισπράττονται από τους πωλητές είναι </a:t>
            </a:r>
            <a:r>
              <a:rPr lang="en-US" sz="2400" b="1" dirty="0">
                <a:solidFill>
                  <a:srgbClr val="203FFF"/>
                </a:solidFill>
              </a:rPr>
              <a:t>P </a:t>
            </a:r>
            <a:r>
              <a:rPr lang="en-US" sz="2400" dirty="0">
                <a:solidFill>
                  <a:srgbClr val="203FFF"/>
                </a:solidFill>
              </a:rPr>
              <a:t>x</a:t>
            </a:r>
            <a:r>
              <a:rPr lang="en-US" sz="2400" b="1" dirty="0">
                <a:solidFill>
                  <a:srgbClr val="203FFF"/>
                </a:solidFill>
              </a:rPr>
              <a:t> Q</a:t>
            </a:r>
            <a:r>
              <a:rPr lang="el-GR" sz="2400" dirty="0"/>
              <a:t>, η τιμή του αγαθού επί τη ποσότητα που πουλήθηκε</a:t>
            </a:r>
            <a:endParaRPr lang="en-US" sz="2400" dirty="0"/>
          </a:p>
          <a:p>
            <a:r>
              <a:rPr lang="el-GR" sz="2400" dirty="0"/>
              <a:t>Η μεταβολή του </a:t>
            </a:r>
            <a:r>
              <a:rPr lang="el-GR" sz="2400" b="1" dirty="0"/>
              <a:t>TR</a:t>
            </a:r>
            <a:r>
              <a:rPr lang="el-GR" sz="2400" dirty="0"/>
              <a:t> καθώς κινούμαστε κατά μήκος της καμπύλης προσφοράς εξαρτάται από την ελαστικότητα της</a:t>
            </a:r>
            <a:endParaRPr lang="en-US" sz="2800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512192" y="4509120"/>
            <a:ext cx="8631807" cy="1152127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>
            <a:lvl1pPr marL="344488" indent="-344488" algn="l" defTabSz="914400" rtl="0" eaLnBrk="1" latinLnBrk="0" hangingPunct="1">
              <a:spcBef>
                <a:spcPts val="576"/>
              </a:spcBef>
              <a:spcAft>
                <a:spcPts val="0"/>
              </a:spcAft>
              <a:buClr>
                <a:srgbClr val="EAB200"/>
              </a:buClr>
              <a:buSzPct val="150000"/>
              <a:buFont typeface="Wingdings" pitchFamily="2" charset="2"/>
              <a:buChar char="§"/>
              <a:defRPr lang="en-US" sz="32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5475" indent="-285750" algn="l" defTabSz="914400" rtl="0" eaLnBrk="1" latinLnBrk="0" hangingPunct="1">
              <a:spcBef>
                <a:spcPct val="20000"/>
              </a:spcBef>
              <a:buClr>
                <a:srgbClr val="203FFF"/>
              </a:buClr>
              <a:buFont typeface="Arial" pitchFamily="34" charset="0"/>
              <a:buChar char="•"/>
              <a:defRPr lang="en-US" sz="30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28650" indent="0" algn="l" defTabSz="914400" rtl="0" eaLnBrk="1" latinLnBrk="0" hangingPunct="1">
              <a:spcBef>
                <a:spcPct val="20000"/>
              </a:spcBef>
              <a:buClr>
                <a:srgbClr val="F26922"/>
              </a:buClr>
              <a:buFont typeface="Arial" pitchFamily="34" charset="0"/>
              <a:buNone/>
              <a:defRPr lang="en-US" sz="24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630237" indent="0" algn="l" defTabSz="914400" rtl="0" eaLnBrk="1" latinLnBrk="0" hangingPunct="1">
              <a:spcBef>
                <a:spcPct val="20000"/>
              </a:spcBef>
              <a:buClr>
                <a:srgbClr val="F29122"/>
              </a:buClr>
              <a:buFont typeface="Wingdings" pitchFamily="2" charset="2"/>
              <a:buNone/>
              <a:tabLst/>
              <a:defRPr lang="en-US" sz="28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4CACD6"/>
              </a:buClr>
              <a:buFont typeface="Arial" pitchFamily="34" charset="0"/>
              <a:buNone/>
              <a:defRPr lang="en-GB" sz="20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l-GR" sz="1600" dirty="0"/>
              <a:t>Αν η προσφορά είναι ανελαστική, τότε η αύξηση της τιμής προκαλεί μια αναλογικά μικρότερη αύξηση στα συνολικά έσοδα (TR)</a:t>
            </a:r>
            <a:endParaRPr lang="en-US" sz="1600" dirty="0"/>
          </a:p>
          <a:p>
            <a:pPr lvl="1"/>
            <a:r>
              <a:rPr lang="el-GR" sz="1600" dirty="0"/>
              <a:t>Εάν η προσφορά είναι ελαστική, τότε η αύξηση της τιμής οδηγεί σε πολύ μεγαλύτερη αύξηση των συνολικών εσόδων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568" y="3171120"/>
            <a:ext cx="3308572" cy="13009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171120"/>
            <a:ext cx="3459048" cy="130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6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62" y="4357"/>
            <a:ext cx="8724338" cy="6230393"/>
          </a:xfrm>
          <a:prstGeom prst="rect">
            <a:avLst/>
          </a:prstGeom>
        </p:spPr>
      </p:pic>
      <p:sp>
        <p:nvSpPr>
          <p:cNvPr id="7" name="Text Placeholder 7"/>
          <p:cNvSpPr txBox="1">
            <a:spLocks/>
          </p:cNvSpPr>
          <p:nvPr/>
        </p:nvSpPr>
        <p:spPr>
          <a:xfrm>
            <a:off x="9396536" y="957263"/>
            <a:ext cx="4041775" cy="520700"/>
          </a:xfrm>
          <a:prstGeom prst="rect">
            <a:avLst/>
          </a:prstGeom>
        </p:spPr>
        <p:txBody>
          <a:bodyPr/>
          <a:lstStyle>
            <a:lvl1pPr marL="344488" indent="-344488" algn="l" defTabSz="914400" rtl="0" eaLnBrk="1" latinLnBrk="0" hangingPunct="1">
              <a:spcBef>
                <a:spcPct val="20000"/>
              </a:spcBef>
              <a:buClr>
                <a:srgbClr val="FFCF37"/>
              </a:buClr>
              <a:buSzPct val="120000"/>
              <a:buFont typeface="Wingdings" pitchFamily="2" charset="2"/>
              <a:buChar char="§"/>
              <a:defRPr lang="en-US" sz="32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5475" indent="-285750" algn="l" defTabSz="914400" rtl="0" eaLnBrk="1" latinLnBrk="0" hangingPunct="1">
              <a:spcBef>
                <a:spcPct val="20000"/>
              </a:spcBef>
              <a:buClr>
                <a:srgbClr val="966432"/>
              </a:buClr>
              <a:buFont typeface="Wingdings" pitchFamily="2" charset="2"/>
              <a:buChar char="§"/>
              <a:defRPr lang="en-US" sz="30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28650" indent="0" algn="l" defTabSz="914400" rtl="0" eaLnBrk="1" latinLnBrk="0" hangingPunct="1">
              <a:spcBef>
                <a:spcPct val="20000"/>
              </a:spcBef>
              <a:buClr>
                <a:srgbClr val="F26922"/>
              </a:buClr>
              <a:buFont typeface="Arial" pitchFamily="34" charset="0"/>
              <a:buNone/>
              <a:defRPr lang="en-US" sz="24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84163" algn="l" defTabSz="914400" rtl="0" eaLnBrk="1" latinLnBrk="0" hangingPunct="1">
              <a:spcBef>
                <a:spcPct val="20000"/>
              </a:spcBef>
              <a:buClr>
                <a:srgbClr val="F29122"/>
              </a:buClr>
              <a:buFont typeface="Wingdings" pitchFamily="2" charset="2"/>
              <a:buChar char="ü"/>
              <a:tabLst/>
              <a:defRPr lang="en-US" sz="28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4CACD6"/>
              </a:buClr>
              <a:buFont typeface="Arial" pitchFamily="34" charset="0"/>
              <a:buChar char="»"/>
              <a:defRPr lang="en-GB" sz="20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</p:txBody>
      </p:sp>
      <p:sp>
        <p:nvSpPr>
          <p:cNvPr id="8" name="Content Placeholder 8"/>
          <p:cNvSpPr txBox="1">
            <a:spLocks/>
          </p:cNvSpPr>
          <p:nvPr/>
        </p:nvSpPr>
        <p:spPr>
          <a:xfrm>
            <a:off x="9396536" y="1477963"/>
            <a:ext cx="4041775" cy="4387850"/>
          </a:xfrm>
          <a:prstGeom prst="rect">
            <a:avLst/>
          </a:prstGeom>
        </p:spPr>
        <p:txBody>
          <a:bodyPr/>
          <a:lstStyle>
            <a:lvl1pPr marL="344488" indent="-344488" algn="l" defTabSz="914400" rtl="0" eaLnBrk="1" latinLnBrk="0" hangingPunct="1">
              <a:spcBef>
                <a:spcPct val="20000"/>
              </a:spcBef>
              <a:buClr>
                <a:srgbClr val="FFCF37"/>
              </a:buClr>
              <a:buSzPct val="120000"/>
              <a:buFont typeface="Wingdings" pitchFamily="2" charset="2"/>
              <a:buChar char="§"/>
              <a:defRPr lang="en-US" sz="32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5475" indent="-285750" algn="l" defTabSz="914400" rtl="0" eaLnBrk="1" latinLnBrk="0" hangingPunct="1">
              <a:spcBef>
                <a:spcPct val="20000"/>
              </a:spcBef>
              <a:buClr>
                <a:srgbClr val="966432"/>
              </a:buClr>
              <a:buFont typeface="Wingdings" pitchFamily="2" charset="2"/>
              <a:buChar char="§"/>
              <a:defRPr lang="en-US" sz="30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28650" indent="0" algn="l" defTabSz="914400" rtl="0" eaLnBrk="1" latinLnBrk="0" hangingPunct="1">
              <a:spcBef>
                <a:spcPct val="20000"/>
              </a:spcBef>
              <a:buClr>
                <a:srgbClr val="F26922"/>
              </a:buClr>
              <a:buFont typeface="Arial" pitchFamily="34" charset="0"/>
              <a:buNone/>
              <a:defRPr lang="en-US" sz="24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84163" algn="l" defTabSz="914400" rtl="0" eaLnBrk="1" latinLnBrk="0" hangingPunct="1">
              <a:spcBef>
                <a:spcPct val="20000"/>
              </a:spcBef>
              <a:buClr>
                <a:srgbClr val="F29122"/>
              </a:buClr>
              <a:buFont typeface="Wingdings" pitchFamily="2" charset="2"/>
              <a:buChar char="ü"/>
              <a:tabLst/>
              <a:defRPr lang="en-US" sz="28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4CACD6"/>
              </a:buClr>
              <a:buFont typeface="Arial" pitchFamily="34" charset="0"/>
              <a:buChar char="»"/>
              <a:defRPr lang="en-GB" sz="20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4570620" y="1738983"/>
            <a:ext cx="4573379" cy="4387850"/>
          </a:xfrm>
          <a:prstGeom prst="rect">
            <a:avLst/>
          </a:prstGeom>
        </p:spPr>
        <p:txBody>
          <a:bodyPr/>
          <a:lstStyle>
            <a:lvl1pPr marL="344488" indent="-344488" algn="l" defTabSz="914400" rtl="0" eaLnBrk="1" latinLnBrk="0" hangingPunct="1">
              <a:spcBef>
                <a:spcPct val="20000"/>
              </a:spcBef>
              <a:buClr>
                <a:srgbClr val="FFCF37"/>
              </a:buClr>
              <a:buSzPct val="120000"/>
              <a:buFont typeface="Wingdings" pitchFamily="2" charset="2"/>
              <a:buChar char="§"/>
              <a:defRPr lang="en-US" sz="32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5475" indent="-285750" algn="l" defTabSz="914400" rtl="0" eaLnBrk="1" latinLnBrk="0" hangingPunct="1">
              <a:spcBef>
                <a:spcPct val="20000"/>
              </a:spcBef>
              <a:buClr>
                <a:srgbClr val="966432"/>
              </a:buClr>
              <a:buFont typeface="Wingdings" pitchFamily="2" charset="2"/>
              <a:buChar char="§"/>
              <a:defRPr lang="en-US" sz="30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28650" indent="0" algn="l" defTabSz="914400" rtl="0" eaLnBrk="1" latinLnBrk="0" hangingPunct="1">
              <a:spcBef>
                <a:spcPct val="20000"/>
              </a:spcBef>
              <a:buClr>
                <a:srgbClr val="F26922"/>
              </a:buClr>
              <a:buFont typeface="Arial" pitchFamily="34" charset="0"/>
              <a:buNone/>
              <a:defRPr lang="en-US" sz="24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84163" algn="l" defTabSz="914400" rtl="0" eaLnBrk="1" latinLnBrk="0" hangingPunct="1">
              <a:spcBef>
                <a:spcPct val="20000"/>
              </a:spcBef>
              <a:buClr>
                <a:srgbClr val="F29122"/>
              </a:buClr>
              <a:buFont typeface="Wingdings" pitchFamily="2" charset="2"/>
              <a:buChar char="ü"/>
              <a:tabLst/>
              <a:defRPr lang="en-US" sz="28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4CACD6"/>
              </a:buClr>
              <a:buFont typeface="Arial" pitchFamily="34" charset="0"/>
              <a:buChar char="»"/>
              <a:defRPr lang="en-GB" sz="20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1131658" y="1124744"/>
            <a:ext cx="7427168" cy="1466156"/>
          </a:xfrm>
        </p:spPr>
        <p:txBody>
          <a:bodyPr/>
          <a:lstStyle/>
          <a:p>
            <a:pPr marL="625475" indent="-625475"/>
            <a:r>
              <a:rPr lang="en-US" sz="4000" i="1" dirty="0">
                <a:solidFill>
                  <a:srgbClr val="193EF7"/>
                </a:solidFill>
                <a:latin typeface="Calibri" pitchFamily="34" charset="0"/>
              </a:rPr>
              <a:t>2. </a:t>
            </a:r>
            <a:r>
              <a:rPr lang="el-GR" sz="4000" i="1" dirty="0">
                <a:solidFill>
                  <a:srgbClr val="193EF7"/>
                </a:solidFill>
                <a:latin typeface="Calibri" pitchFamily="34" charset="0"/>
              </a:rPr>
              <a:t>Ελαστικότητα ζήτησης ως προς την τιμή</a:t>
            </a:r>
            <a:endParaRPr lang="en-US" sz="4000" i="1" dirty="0">
              <a:solidFill>
                <a:srgbClr val="193EF7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577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dirty="0"/>
              <a:t>Τι είναι</a:t>
            </a:r>
            <a:endParaRPr lang="en-US" sz="4000" u="sng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908720"/>
            <a:ext cx="8784207" cy="5257130"/>
          </a:xfrm>
        </p:spPr>
        <p:txBody>
          <a:bodyPr/>
          <a:lstStyle/>
          <a:p>
            <a:pPr marL="0" indent="0">
              <a:spcBef>
                <a:spcPts val="1075"/>
              </a:spcBef>
              <a:buNone/>
            </a:pPr>
            <a:r>
              <a:rPr lang="el-GR" sz="2700" dirty="0"/>
              <a:t>Η </a:t>
            </a:r>
            <a:r>
              <a:rPr lang="el-GR" sz="2700" b="1" dirty="0"/>
              <a:t>ελαστικότητα ζήτησης ως προς την τιμή </a:t>
            </a:r>
            <a:r>
              <a:rPr lang="el-GR" sz="2700" dirty="0"/>
              <a:t>μετρά πόσο επηρεάζεται η </a:t>
            </a:r>
            <a:r>
              <a:rPr lang="el-GR" sz="2700" i="1" dirty="0"/>
              <a:t>ζητούμενη</a:t>
            </a:r>
            <a:r>
              <a:rPr lang="el-GR" sz="2700" dirty="0"/>
              <a:t> ποσότητα από μεταβολές της τιμής</a:t>
            </a:r>
            <a:br>
              <a:rPr lang="en-US" sz="2700" spc="-10" dirty="0"/>
            </a:br>
            <a:endParaRPr lang="en-US" sz="2700" spc="-10" dirty="0"/>
          </a:p>
          <a:p>
            <a:pPr marL="461963" lvl="1" indent="-233363">
              <a:spcBef>
                <a:spcPts val="1075"/>
              </a:spcBef>
            </a:pPr>
            <a:r>
              <a:rPr lang="el-GR" sz="2100" b="1" dirty="0"/>
              <a:t>Ανελαστική: </a:t>
            </a:r>
            <a:r>
              <a:rPr lang="el-GR" sz="2100" dirty="0"/>
              <a:t>δεν επηρεάζεται ιδιαίτερα από μεταβολές της τιμής</a:t>
            </a:r>
            <a:br>
              <a:rPr lang="en-US" sz="2100" dirty="0"/>
            </a:br>
            <a:endParaRPr lang="en-US" sz="2100" dirty="0"/>
          </a:p>
          <a:p>
            <a:pPr marL="461963" lvl="1" indent="-233363">
              <a:spcBef>
                <a:spcPts val="1075"/>
              </a:spcBef>
            </a:pPr>
            <a:r>
              <a:rPr lang="el-GR" sz="2200" b="1" dirty="0"/>
              <a:t>Ελαστική: </a:t>
            </a:r>
            <a:r>
              <a:rPr lang="el-GR" sz="2200" dirty="0"/>
              <a:t>επηρεάζεται από μεταβολές της τιμής</a:t>
            </a:r>
            <a:br>
              <a:rPr lang="en-US" sz="2200" dirty="0"/>
            </a:br>
            <a:endParaRPr lang="en-US" sz="2200" dirty="0"/>
          </a:p>
          <a:p>
            <a:pPr marL="461963" lvl="1" indent="-233363">
              <a:spcBef>
                <a:spcPts val="1075"/>
              </a:spcBef>
            </a:pPr>
            <a:r>
              <a:rPr lang="el-GR" sz="2200" b="1" dirty="0"/>
              <a:t>Ελαστικότητα </a:t>
            </a:r>
            <a:r>
              <a:rPr lang="en-US" sz="2200" b="1" dirty="0">
                <a:latin typeface="+mj-lt"/>
              </a:rPr>
              <a:t>≧</a:t>
            </a:r>
            <a:r>
              <a:rPr lang="en-US" sz="2200" b="1" dirty="0"/>
              <a:t> 0</a:t>
            </a:r>
            <a:br>
              <a:rPr lang="en-US" sz="2200" dirty="0"/>
            </a:br>
            <a:r>
              <a:rPr lang="el-GR" sz="2200" dirty="0"/>
              <a:t>Η ελαστικότητα είναι μεγαλύτερη ή ίση με το μηδέν</a:t>
            </a:r>
            <a:endParaRPr lang="en-US" sz="2200" dirty="0"/>
          </a:p>
          <a:p>
            <a:pPr marL="914400" lvl="1" indent="0">
              <a:spcBef>
                <a:spcPts val="1075"/>
              </a:spcBef>
              <a:buNone/>
            </a:pPr>
            <a:r>
              <a:rPr lang="el-GR" sz="2000" dirty="0"/>
              <a:t>Όσο πλησιάζει η μηδέν = τόσο πιο ανελαστική</a:t>
            </a:r>
            <a:endParaRPr lang="en-US" sz="2000" dirty="0"/>
          </a:p>
          <a:p>
            <a:pPr marL="914400" lvl="1" indent="0">
              <a:spcBef>
                <a:spcPts val="1075"/>
              </a:spcBef>
              <a:buNone/>
            </a:pPr>
            <a:r>
              <a:rPr lang="el-GR" sz="2000" dirty="0"/>
              <a:t>Πιο κοντά στο άπειρο = πιο ελαστική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293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IHRM 6e">
      <a:dk1>
        <a:sysClr val="windowText" lastClr="000000"/>
      </a:dk1>
      <a:lt1>
        <a:sysClr val="window" lastClr="FFFFFF"/>
      </a:lt1>
      <a:dk2>
        <a:srgbClr val="B4ECFC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265392"/>
      </a:hlink>
      <a:folHlink>
        <a:srgbClr val="26539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t" anchorCtr="0">
        <a:noAutofit/>
      </a:bodyPr>
      <a:lstStyle>
        <a:defPPr>
          <a:defRPr sz="4400" dirty="0" smtClean="0">
            <a:solidFill>
              <a:schemeClr val="bg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16877</TotalTime>
  <Words>408</Words>
  <Application>Microsoft Office PowerPoint</Application>
  <PresentationFormat>Προβολή στην οθόνη (4:3)</PresentationFormat>
  <Paragraphs>85</Paragraphs>
  <Slides>17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17</vt:i4>
      </vt:variant>
    </vt:vector>
  </HeadingPairs>
  <TitlesOfParts>
    <vt:vector size="22" baseType="lpstr">
      <vt:lpstr>Arial</vt:lpstr>
      <vt:lpstr>Calibri</vt:lpstr>
      <vt:lpstr>Tahoma</vt:lpstr>
      <vt:lpstr>Wingdings</vt:lpstr>
      <vt:lpstr>Office Theme</vt:lpstr>
      <vt:lpstr>Παρουσίαση του PowerPoint</vt:lpstr>
      <vt:lpstr>1. Ελαστικότητα προσφοράς</vt:lpstr>
      <vt:lpstr>Τι είναι</vt:lpstr>
      <vt:lpstr>Οι παράγοντες που επηρεάζουν την ελαστικότητα προσφοράς </vt:lpstr>
      <vt:lpstr>Υπολογίζοντας την ελαστικότητα προσφοράς</vt:lpstr>
      <vt:lpstr>Μορφές καμπυλών προσφοράς</vt:lpstr>
      <vt:lpstr>Συνολικά Έσοδα &amp; Ελαστικότητα Προσφοράς</vt:lpstr>
      <vt:lpstr>2. Ελαστικότητα ζήτησης ως προς την τιμή</vt:lpstr>
      <vt:lpstr>Τι είναι</vt:lpstr>
      <vt:lpstr>Οι παράγοντες που επηρεάζουν την ελαστικότητα ζήτησης </vt:lpstr>
      <vt:lpstr>Υπολογίζοντας την ελαστικότητα ζήτησης ως προς την τιμή</vt:lpstr>
      <vt:lpstr>Μορφές καμπυλών ζήτησης </vt:lpstr>
      <vt:lpstr>Συνολικά έσοδα &amp; ελαστικότητα ζήτησης ως προς την τιμή</vt:lpstr>
      <vt:lpstr>3. Άλλες ελαστικότητες ζήτησης</vt:lpstr>
      <vt:lpstr>Η εισοδηματική ελαστικότητα ζήτησης</vt:lpstr>
      <vt:lpstr>Η σταυροειδής ελαστικότητα ζήτησης</vt:lpstr>
      <vt:lpstr>Τέλος 5ου κεφαλαίου</vt:lpstr>
    </vt:vector>
  </TitlesOfParts>
  <Company>Cengage Learning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Ron Yoder for Cengage Learning IHRM 6e</dc:creator>
  <cp:lastModifiedBy>PCUser</cp:lastModifiedBy>
  <cp:revision>571</cp:revision>
  <dcterms:created xsi:type="dcterms:W3CDTF">2011-07-28T14:21:34Z</dcterms:created>
  <dcterms:modified xsi:type="dcterms:W3CDTF">2017-11-22T12:39:34Z</dcterms:modified>
</cp:coreProperties>
</file>