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375" r:id="rId3"/>
    <p:sldId id="259" r:id="rId4"/>
    <p:sldId id="257" r:id="rId5"/>
    <p:sldId id="261" r:id="rId6"/>
    <p:sldId id="262" r:id="rId7"/>
    <p:sldId id="384" r:id="rId8"/>
    <p:sldId id="383" r:id="rId9"/>
    <p:sldId id="385" r:id="rId10"/>
    <p:sldId id="386" r:id="rId11"/>
    <p:sldId id="393" r:id="rId12"/>
    <p:sldId id="387" r:id="rId13"/>
    <p:sldId id="388" r:id="rId14"/>
    <p:sldId id="389" r:id="rId15"/>
    <p:sldId id="390" r:id="rId16"/>
    <p:sldId id="391" r:id="rId17"/>
    <p:sldId id="392" r:id="rId18"/>
    <p:sldId id="35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12:</a:t>
            </a:r>
            <a:r>
              <a:rPr lang="en-US" sz="2800" dirty="0" smtClean="0"/>
              <a:t> </a:t>
            </a:r>
            <a:r>
              <a:rPr lang="el-GR" sz="2800" dirty="0" smtClean="0"/>
              <a:t>Η Εποχή μετά το 1973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μετά την πρώτη πετρελαϊκή κρίση το 1973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Αυξάνει </a:t>
            </a:r>
            <a:r>
              <a:rPr lang="el-GR" dirty="0" smtClean="0"/>
              <a:t>η τιμή του πετρελαίου και ως αποτέλεσμα δημιουργείται ο πυρήνας των μικρών τίγρεων (Κίνα, Χονγκ Κονγκ, Ταϊβάν, Ινδονησία).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Δύση κατακλύζεται από φτηνά ασιατικά </a:t>
            </a:r>
            <a:r>
              <a:rPr lang="el-GR" dirty="0" smtClean="0"/>
              <a:t>προϊόντα.</a:t>
            </a:r>
          </a:p>
          <a:p>
            <a:r>
              <a:rPr lang="el-GR" dirty="0" smtClean="0"/>
              <a:t>Γίνονται </a:t>
            </a:r>
            <a:r>
              <a:rPr lang="el-GR" dirty="0" smtClean="0"/>
              <a:t>απανωτές υποτιμήσεις νομισμάτων για να αυξηθεί ο ανταγωνισμός.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μετά την πρώτη πετρελαϊκή κρίση το 1973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 smtClean="0"/>
              <a:t>71/3' με τη κατάρρευση του </a:t>
            </a:r>
            <a:r>
              <a:rPr lang="en-US" dirty="0" smtClean="0"/>
              <a:t>Bretton Woods </a:t>
            </a:r>
            <a:r>
              <a:rPr lang="el-GR" dirty="0" smtClean="0"/>
              <a:t>όλες οι μεγάλες χώρες κάνουν υποτιμήσεις εκτός από τη Γερμανία και τους δορυφόρους της. Η Γερμανία δεν ανέχτηκε τον υψηλό πληθωρισμό.</a:t>
            </a:r>
          </a:p>
          <a:p>
            <a:r>
              <a:rPr lang="el-GR" dirty="0" smtClean="0"/>
              <a:t>Τη </a:t>
            </a:r>
            <a:r>
              <a:rPr lang="el-GR" dirty="0" smtClean="0"/>
              <a:t>δεκαετία του 80 η Γαλλία δέχτηκε πρόγραμμα λιτότητας από τη Γερμανία.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Κεϋνσιανισμός </a:t>
            </a:r>
            <a:r>
              <a:rPr lang="en-US" dirty="0" smtClean="0"/>
              <a:t>versus </a:t>
            </a:r>
            <a:r>
              <a:rPr lang="el-GR" dirty="0" smtClean="0"/>
              <a:t>νέα </a:t>
            </a:r>
            <a:r>
              <a:rPr lang="el-GR" dirty="0" smtClean="0"/>
              <a:t>κλασσικά οικονομικά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Από την κοινωνική συμφωνία /συμβόλαιο στην νέα αντίληψη περί ελευθερίας των αγορών εργασίας .</a:t>
            </a:r>
          </a:p>
          <a:p>
            <a:r>
              <a:rPr lang="el-GR" dirty="0" smtClean="0"/>
              <a:t>Εάν πατάξουμε τον πληθωρισμό και έχουμε σταθερή ισοτιμία θα έχουμε ανάπτυξη της </a:t>
            </a:r>
            <a:r>
              <a:rPr lang="el-GR" dirty="0" smtClean="0"/>
              <a:t>απασχόλησης.</a:t>
            </a:r>
          </a:p>
          <a:p>
            <a:r>
              <a:rPr lang="el-GR" dirty="0" smtClean="0"/>
              <a:t>Ελευθερία </a:t>
            </a:r>
            <a:r>
              <a:rPr lang="el-GR" dirty="0" smtClean="0"/>
              <a:t>σε όλες τις αγορές.</a:t>
            </a:r>
          </a:p>
          <a:p>
            <a:r>
              <a:rPr lang="el-GR" dirty="0" smtClean="0"/>
              <a:t>Η οικονομία της αγοράς δημιουργείται στα καταναλωτικά προϊόντα. Ξηλώνονται οι ρυθμίσεις και απελευθερώνεται η αγορά εργασίας. </a:t>
            </a:r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 smtClean="0"/>
              <a:t>συμβαίνει στην Ελλάδα </a:t>
            </a:r>
            <a:r>
              <a:rPr lang="el-GR" dirty="0" smtClean="0"/>
              <a:t>τώρα.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Πολιτικοί εκφραστές της νέας οικονομικής θεωρίας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1980: </a:t>
            </a:r>
            <a:r>
              <a:rPr lang="el-GR" dirty="0" smtClean="0"/>
              <a:t>Ρέιγκαν </a:t>
            </a:r>
            <a:r>
              <a:rPr lang="el-GR" dirty="0" smtClean="0"/>
              <a:t>– Θάτσερ: Περιμένουν επενδύσεις, δεν φορολογούν τους πλούσιους, διαλύεται το κοινωνικό κράτος, σπάει το κοινωνικό συμβόλαιο. </a:t>
            </a:r>
            <a:endParaRPr lang="el-GR" dirty="0" smtClean="0"/>
          </a:p>
          <a:p>
            <a:r>
              <a:rPr lang="el-GR" dirty="0" smtClean="0"/>
              <a:t>Ξηλώνεται </a:t>
            </a:r>
            <a:r>
              <a:rPr lang="el-GR" dirty="0" smtClean="0"/>
              <a:t>η προστασία της αγοράς εργασίας και ελλείψει βιομηχανικής πολιτικής διογκώνεται ο χρηματοοικονομικός τομέας.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Χρηματοοικονομικός  καπιταλισμός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12: </a:t>
            </a:r>
            <a:r>
              <a:rPr lang="el-GR" dirty="0" smtClean="0"/>
              <a:t>Η Εποχή μετά τις Πετρελαϊκές Κρίσεις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χρηματοοικονομικού καπιταλισμού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Μεγάλη </a:t>
            </a:r>
            <a:r>
              <a:rPr lang="el-GR" dirty="0" smtClean="0"/>
              <a:t>οικονομική μεγέθυνση </a:t>
            </a:r>
            <a:r>
              <a:rPr lang="el-GR" dirty="0" smtClean="0"/>
              <a:t>αλλά και μεγάλη </a:t>
            </a:r>
            <a:r>
              <a:rPr lang="el-GR" dirty="0" smtClean="0"/>
              <a:t>οικονομική ανισότητα </a:t>
            </a:r>
            <a:r>
              <a:rPr lang="el-GR" dirty="0" smtClean="0"/>
              <a:t>που οδηγεί σε αστάθεια το σύστημα.</a:t>
            </a:r>
          </a:p>
          <a:p>
            <a:r>
              <a:rPr lang="el-GR" dirty="0" smtClean="0"/>
              <a:t>Το 22% της αύξησης του εθνικού εισοδήματος πήγε στο 1% του πληθυσμού της Αμερικής τη περίοδο 1990 – 2000.</a:t>
            </a:r>
          </a:p>
          <a:p>
            <a:r>
              <a:rPr lang="el-GR" dirty="0" smtClean="0"/>
              <a:t>Μέχρι και τα μέσα της δεκαετίας του 80' τα 3/4 του πληθυσμού της γης ζούσε σε οικονομίες που ήταν έξω από την οικονομία της αγοράς.</a:t>
            </a:r>
          </a:p>
          <a:p>
            <a:r>
              <a:rPr lang="el-GR" dirty="0" smtClean="0"/>
              <a:t> Σήμερα, η εικόνα είναι σαφώς καλύτερη.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χρηματοοικονομικού καπιταλισμού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Μες στα 3/4 υπάρχει ποικιλία οικονομικών συστημάτων:</a:t>
            </a:r>
          </a:p>
          <a:p>
            <a:pPr lvl="1"/>
            <a:r>
              <a:rPr lang="el-GR" dirty="0" smtClean="0"/>
              <a:t>Κάποια άτομα ζουν σε μικρές αγροτικές κοινότητες και λειτουργούν με όρους που θυμίζουν τη οικονομία της παράδοσης.</a:t>
            </a:r>
          </a:p>
          <a:p>
            <a:pPr lvl="1"/>
            <a:r>
              <a:rPr lang="el-GR" dirty="0" smtClean="0"/>
              <a:t>Άλλες χώρες ζουν σε μεσαιωνικές συνθήκες (χώρες της Αφρικής που η κοινωνία είναι χωρισμένη σε φυλές).</a:t>
            </a:r>
          </a:p>
          <a:p>
            <a:pPr lvl="1"/>
            <a:r>
              <a:rPr lang="el-GR" dirty="0" smtClean="0"/>
              <a:t>Κομμουνιστικές χώρες. </a:t>
            </a:r>
            <a:endParaRPr lang="el-GR" dirty="0" smtClean="0"/>
          </a:p>
          <a:p>
            <a:pPr lvl="1"/>
            <a:r>
              <a:rPr lang="el-GR" dirty="0" smtClean="0"/>
              <a:t> Κίνα</a:t>
            </a:r>
            <a:r>
              <a:rPr lang="el-GR" dirty="0" smtClean="0"/>
              <a:t> : </a:t>
            </a:r>
            <a:r>
              <a:rPr lang="el-GR" dirty="0" smtClean="0"/>
              <a:t>κρατικός καπιταλισμός.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12: </a:t>
            </a:r>
            <a:r>
              <a:rPr lang="el-GR" dirty="0" smtClean="0"/>
              <a:t>Η </a:t>
            </a:r>
            <a:r>
              <a:rPr lang="el-GR" dirty="0" smtClean="0"/>
              <a:t>Εποχή μετά το 1973 </a:t>
            </a:r>
            <a:r>
              <a:rPr lang="el-GR" b="1" dirty="0" smtClean="0"/>
              <a:t>Διδάσκων</a:t>
            </a:r>
            <a:r>
              <a:rPr lang="el-GR" b="1" dirty="0" smtClean="0"/>
              <a:t>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</a:t>
            </a:r>
            <a:r>
              <a:rPr lang="el-GR" dirty="0" smtClean="0"/>
              <a:t>όηση των αλλαγών μετά την πρώτη πετρελαϊκή κρίση: η αλλαγή οικονομικής θεωρίας και τα νέα κλασικά οικονομικά. </a:t>
            </a:r>
          </a:p>
          <a:p>
            <a:r>
              <a:rPr lang="el-GR" dirty="0" smtClean="0"/>
              <a:t>Κατανόηση της ανόδου του χρηματοοικονομικού καπιταλισμού και των συνεπειών για την ανάπτυξη και την οικονομική ανισότητα. 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χαρακτηριστικά της Εποχής μετά το </a:t>
            </a:r>
            <a:r>
              <a:rPr lang="el-GR" altLang="el-GR" dirty="0" smtClean="0"/>
              <a:t>1973.</a:t>
            </a:r>
          </a:p>
          <a:p>
            <a:r>
              <a:rPr lang="el-GR" altLang="el-GR" dirty="0" smtClean="0"/>
              <a:t>Χρηματοοικονομικός  </a:t>
            </a:r>
            <a:r>
              <a:rPr lang="el-GR" altLang="el-GR" dirty="0" smtClean="0"/>
              <a:t>καπιταλισμός.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Τα χαρακτηριστικά της Εποχής μετά το 1973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12: </a:t>
            </a:r>
            <a:r>
              <a:rPr lang="el-GR" dirty="0" smtClean="0"/>
              <a:t>Η Εποχή μετά τις Πετρελαϊκές Κρίσεις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μετά την πρώτη πετρελαϊκή κρίση το 1973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</a:t>
            </a:r>
            <a:r>
              <a:rPr lang="el-GR" dirty="0" smtClean="0"/>
              <a:t>τασιμοπληθωρισμός </a:t>
            </a:r>
            <a:r>
              <a:rPr lang="el-GR" dirty="0" smtClean="0"/>
              <a:t>και η νέα έμφαση στην πάταξη του </a:t>
            </a:r>
            <a:r>
              <a:rPr lang="el-GR" dirty="0" smtClean="0"/>
              <a:t>πληθωρισμού.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κ</a:t>
            </a:r>
            <a:r>
              <a:rPr lang="el-GR" dirty="0" err="1" smtClean="0"/>
              <a:t>εϋνσιανό</a:t>
            </a:r>
            <a:r>
              <a:rPr lang="el-GR" dirty="0" smtClean="0"/>
              <a:t> </a:t>
            </a:r>
            <a:r>
              <a:rPr lang="el-GR" dirty="0" smtClean="0"/>
              <a:t>κράτος κατέρρευσε διότι αυτό που εφαρμόστηκε στη πράξη δεν ήταν   ολοκληρωμένος </a:t>
            </a:r>
            <a:r>
              <a:rPr lang="el-GR" dirty="0" err="1" smtClean="0"/>
              <a:t>κεϋνσιανισμός</a:t>
            </a:r>
            <a:r>
              <a:rPr lang="el-GR" dirty="0" smtClean="0"/>
              <a:t>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μετά την πρώτη πετρελαϊκή κρίση το 1973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Ολοκληρωμένος </a:t>
            </a:r>
            <a:r>
              <a:rPr lang="el-GR" dirty="0" err="1" smtClean="0"/>
              <a:t>κεϋνσιανισμός</a:t>
            </a:r>
            <a:r>
              <a:rPr lang="el-GR" dirty="0" smtClean="0"/>
              <a:t> σημαίνει ότι σε περίοδο ύφεσης το κράτος ρίχνει χρήματα για να αναθερμάνει την οικονομία. </a:t>
            </a:r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 smtClean="0"/>
              <a:t>όμως υπάρξει </a:t>
            </a:r>
            <a:r>
              <a:rPr lang="el-GR" b="1" dirty="0" smtClean="0"/>
              <a:t>υπερθέρμανση</a:t>
            </a:r>
            <a:r>
              <a:rPr lang="el-GR" dirty="0" smtClean="0"/>
              <a:t> πρέπει να </a:t>
            </a:r>
            <a:r>
              <a:rPr lang="el-GR" dirty="0" smtClean="0"/>
              <a:t>μειώσει τις δαπάνες και να αυξήσει τη φορολογία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</a:t>
            </a:r>
            <a:r>
              <a:rPr lang="el-GR" dirty="0" smtClean="0"/>
              <a:t>κράτη </a:t>
            </a:r>
            <a:r>
              <a:rPr lang="el-GR" b="1" dirty="0" smtClean="0"/>
              <a:t>δεν</a:t>
            </a:r>
            <a:r>
              <a:rPr lang="el-GR" dirty="0" smtClean="0"/>
              <a:t> το </a:t>
            </a:r>
            <a:r>
              <a:rPr lang="el-GR" dirty="0" smtClean="0"/>
              <a:t>έκαναν. Αυτό οφείλεται στο  φόβο της εκάστοτε ηγεσίας για το </a:t>
            </a:r>
            <a:r>
              <a:rPr lang="el-GR" b="1" dirty="0" smtClean="0"/>
              <a:t>πολιτικό κόστος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Το αποτέλεσμα ήταν όλα τα κράτη να συσσωρεύσουν τεράστιο </a:t>
            </a:r>
            <a:r>
              <a:rPr lang="el-GR" dirty="0" smtClean="0"/>
              <a:t>δημόσιο χρέος </a:t>
            </a:r>
            <a:r>
              <a:rPr lang="el-GR" dirty="0" smtClean="0"/>
              <a:t>και να δημιουργηθούν μεγάλες </a:t>
            </a:r>
            <a:r>
              <a:rPr lang="el-GR" dirty="0" smtClean="0"/>
              <a:t>πληθωριστικές πιέσεις </a:t>
            </a:r>
            <a:r>
              <a:rPr lang="el-GR" dirty="0" smtClean="0"/>
              <a:t>στις οικονομίες.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Αλλαγές μετά την πρώτη πετρελαϊκή κρίση το 1973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Στις αρχές του 70' ο πληθωρισμός ξέφυγε. Έπαψε να υπάρχει υποκατάσταση μεταξύ πληθωρισμού και ανεργίας.</a:t>
            </a:r>
          </a:p>
          <a:p>
            <a:r>
              <a:rPr lang="el-GR" dirty="0" smtClean="0"/>
              <a:t>1973 </a:t>
            </a:r>
            <a:r>
              <a:rPr lang="el-GR" dirty="0" smtClean="0"/>
              <a:t>– 1979: Οι πετρελαϊκές κρίσεις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Τεράστια </a:t>
            </a:r>
            <a:r>
              <a:rPr lang="el-GR" dirty="0" smtClean="0"/>
              <a:t>εισαγωγή πληθωρισμού. 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746</Words>
  <Application>Microsoft Office PowerPoint</Application>
  <PresentationFormat>Προβολή στην οθόνη (4:3)</PresentationFormat>
  <Paragraphs>84</Paragraphs>
  <Slides>17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Τα χαρακτηριστικά της Εποχής μετά το 1973</vt:lpstr>
      <vt:lpstr>Αλλαγές μετά την πρώτη πετρελαϊκή κρίση το 1973</vt:lpstr>
      <vt:lpstr>Αλλαγές μετά την πρώτη πετρελαϊκή κρίση το 1973</vt:lpstr>
      <vt:lpstr>Αλλαγές μετά την πρώτη πετρελαϊκή κρίση το 1973</vt:lpstr>
      <vt:lpstr>Αλλαγές μετά την πρώτη πετρελαϊκή κρίση το 1973</vt:lpstr>
      <vt:lpstr>Αλλαγές μετά την πρώτη πετρελαϊκή κρίση το 1973</vt:lpstr>
      <vt:lpstr> Κεϋνσιανισμός versus νέα κλασσικά οικονομικά  </vt:lpstr>
      <vt:lpstr>Πολιτικοί εκφραστές της νέας οικονομικής θεωρίας</vt:lpstr>
      <vt:lpstr>Χρηματοοικονομικός  καπιταλισμός</vt:lpstr>
      <vt:lpstr>Χαρακτηριστικά χρηματοοικονομικού καπιταλισμού</vt:lpstr>
      <vt:lpstr>Χαρακτηριστικά χρηματοοικονομικού καπιταλισμού</vt:lpstr>
      <vt:lpstr>Τέλος Ενότητας #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2015-10-03T17:45:29Z</dcterms:modified>
</cp:coreProperties>
</file>