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975D0E-31B4-5BC6-73FD-645378DF528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GB"/>
          </a:p>
        </p:txBody>
      </p:sp>
      <p:sp>
        <p:nvSpPr>
          <p:cNvPr id="3" name="Υπότιτλος 2">
            <a:extLst>
              <a:ext uri="{FF2B5EF4-FFF2-40B4-BE49-F238E27FC236}">
                <a16:creationId xmlns:a16="http://schemas.microsoft.com/office/drawing/2014/main" id="{5285D8B7-11BF-EB3A-CDEF-7F3A000EB1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GB"/>
          </a:p>
        </p:txBody>
      </p:sp>
      <p:sp>
        <p:nvSpPr>
          <p:cNvPr id="4" name="Θέση ημερομηνίας 3">
            <a:extLst>
              <a:ext uri="{FF2B5EF4-FFF2-40B4-BE49-F238E27FC236}">
                <a16:creationId xmlns:a16="http://schemas.microsoft.com/office/drawing/2014/main" id="{EDF11155-8C0D-FBE2-6B41-D179306B0512}"/>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5" name="Θέση υποσέλιδου 4">
            <a:extLst>
              <a:ext uri="{FF2B5EF4-FFF2-40B4-BE49-F238E27FC236}">
                <a16:creationId xmlns:a16="http://schemas.microsoft.com/office/drawing/2014/main" id="{E299D613-C029-BA23-A0B2-4B10062BC149}"/>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B06A9B85-5FF8-B813-2DB7-97E347F86901}"/>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3899249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83D428-C99A-B831-64A2-34DA898E5D1C}"/>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9AF0EFE4-381C-4D34-5845-F5F62AD39DD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554B8C5C-6634-A1E8-250D-BBA74108221F}"/>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5" name="Θέση υποσέλιδου 4">
            <a:extLst>
              <a:ext uri="{FF2B5EF4-FFF2-40B4-BE49-F238E27FC236}">
                <a16:creationId xmlns:a16="http://schemas.microsoft.com/office/drawing/2014/main" id="{D0CE5721-68A4-1451-0720-F2AA4DEBBF34}"/>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613E7240-584C-A099-DAAB-A036EB1614E1}"/>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548415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82F0A1F-343E-6F85-0E95-5535A424357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E312E46A-3F3C-A86F-53D2-AB0BD6EF7CF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480F7105-FB21-142A-8CBD-13EA705D3E50}"/>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5" name="Θέση υποσέλιδου 4">
            <a:extLst>
              <a:ext uri="{FF2B5EF4-FFF2-40B4-BE49-F238E27FC236}">
                <a16:creationId xmlns:a16="http://schemas.microsoft.com/office/drawing/2014/main" id="{5305F5D1-1310-4F18-0045-A3A20E1C28B0}"/>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9C4457DE-1EB7-BD6C-4598-9EF01D0EB986}"/>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414293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D8820B-52D7-6E74-69FA-849ED8B84EEC}"/>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E233F808-E07C-C607-79B7-E9FBC5D14E6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60F8A5FF-45C4-B042-D56C-17067D6CD5AF}"/>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5" name="Θέση υποσέλιδου 4">
            <a:extLst>
              <a:ext uri="{FF2B5EF4-FFF2-40B4-BE49-F238E27FC236}">
                <a16:creationId xmlns:a16="http://schemas.microsoft.com/office/drawing/2014/main" id="{F36DF1A2-DA62-BBEA-BE65-1F8D1AE2672D}"/>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9D21BBFC-C465-D490-7C68-011F06768364}"/>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267330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963C8F-55BC-F640-52A4-277F081513A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98A71AAF-1F58-4E0D-55F4-D22BEE3D9F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694200A-FE54-B6A0-0E10-515FA3C4CFA5}"/>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5" name="Θέση υποσέλιδου 4">
            <a:extLst>
              <a:ext uri="{FF2B5EF4-FFF2-40B4-BE49-F238E27FC236}">
                <a16:creationId xmlns:a16="http://schemas.microsoft.com/office/drawing/2014/main" id="{8AC70B22-6B0B-21A2-566A-47B65CE39BC2}"/>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5E06567E-37CD-C859-61BA-6702030778E1}"/>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355649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560CAA-1652-5BE5-3A46-E12BBDD7112B}"/>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C7FC4584-14C0-DA58-1889-2C5F533183D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περιεχομένου 3">
            <a:extLst>
              <a:ext uri="{FF2B5EF4-FFF2-40B4-BE49-F238E27FC236}">
                <a16:creationId xmlns:a16="http://schemas.microsoft.com/office/drawing/2014/main" id="{968E773C-9641-29CA-2912-3C9F51C23DE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5" name="Θέση ημερομηνίας 4">
            <a:extLst>
              <a:ext uri="{FF2B5EF4-FFF2-40B4-BE49-F238E27FC236}">
                <a16:creationId xmlns:a16="http://schemas.microsoft.com/office/drawing/2014/main" id="{235F0B98-9BE5-99D0-8894-4E46AE1D8142}"/>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6" name="Θέση υποσέλιδου 5">
            <a:extLst>
              <a:ext uri="{FF2B5EF4-FFF2-40B4-BE49-F238E27FC236}">
                <a16:creationId xmlns:a16="http://schemas.microsoft.com/office/drawing/2014/main" id="{9088B38B-DF4B-26B3-C908-FBE582752A59}"/>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D7DFE13B-8054-8B94-A22B-424B2911000D}"/>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3610764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F58BE7-5C7E-B8BE-DC97-41B403E1683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D5E74833-34FA-1E14-5CFF-77990A937C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85A3AAB-C87A-E702-2550-F47ED04303D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5" name="Θέση κειμένου 4">
            <a:extLst>
              <a:ext uri="{FF2B5EF4-FFF2-40B4-BE49-F238E27FC236}">
                <a16:creationId xmlns:a16="http://schemas.microsoft.com/office/drawing/2014/main" id="{8500B4C7-9C37-FB88-7074-C316A15ADD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13F3B41-3642-2288-8E3E-34F9E7C678E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7" name="Θέση ημερομηνίας 6">
            <a:extLst>
              <a:ext uri="{FF2B5EF4-FFF2-40B4-BE49-F238E27FC236}">
                <a16:creationId xmlns:a16="http://schemas.microsoft.com/office/drawing/2014/main" id="{07E4E939-F16D-126E-D207-4D593118C579}"/>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8" name="Θέση υποσέλιδου 7">
            <a:extLst>
              <a:ext uri="{FF2B5EF4-FFF2-40B4-BE49-F238E27FC236}">
                <a16:creationId xmlns:a16="http://schemas.microsoft.com/office/drawing/2014/main" id="{9C210139-8005-4230-9437-0B54839B6703}"/>
              </a:ext>
            </a:extLst>
          </p:cNvPr>
          <p:cNvSpPr>
            <a:spLocks noGrp="1"/>
          </p:cNvSpPr>
          <p:nvPr>
            <p:ph type="ftr" sz="quarter" idx="11"/>
          </p:nvPr>
        </p:nvSpPr>
        <p:spPr/>
        <p:txBody>
          <a:bodyPr/>
          <a:lstStyle/>
          <a:p>
            <a:endParaRPr lang="en-GB"/>
          </a:p>
        </p:txBody>
      </p:sp>
      <p:sp>
        <p:nvSpPr>
          <p:cNvPr id="9" name="Θέση αριθμού διαφάνειας 8">
            <a:extLst>
              <a:ext uri="{FF2B5EF4-FFF2-40B4-BE49-F238E27FC236}">
                <a16:creationId xmlns:a16="http://schemas.microsoft.com/office/drawing/2014/main" id="{0CE2E589-D0CA-9354-899C-DF0B7FB71E0D}"/>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2832896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B6646B-A1EF-B49D-462A-2E50C2CD3001}"/>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ημερομηνίας 2">
            <a:extLst>
              <a:ext uri="{FF2B5EF4-FFF2-40B4-BE49-F238E27FC236}">
                <a16:creationId xmlns:a16="http://schemas.microsoft.com/office/drawing/2014/main" id="{330E8A16-6F05-1C0A-B6A6-F2F2132D5602}"/>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4" name="Θέση υποσέλιδου 3">
            <a:extLst>
              <a:ext uri="{FF2B5EF4-FFF2-40B4-BE49-F238E27FC236}">
                <a16:creationId xmlns:a16="http://schemas.microsoft.com/office/drawing/2014/main" id="{D8A789FE-E31C-5A4B-87EF-9C8C7A57BE18}"/>
              </a:ext>
            </a:extLst>
          </p:cNvPr>
          <p:cNvSpPr>
            <a:spLocks noGrp="1"/>
          </p:cNvSpPr>
          <p:nvPr>
            <p:ph type="ftr" sz="quarter" idx="11"/>
          </p:nvPr>
        </p:nvSpPr>
        <p:spPr/>
        <p:txBody>
          <a:bodyPr/>
          <a:lstStyle/>
          <a:p>
            <a:endParaRPr lang="en-GB"/>
          </a:p>
        </p:txBody>
      </p:sp>
      <p:sp>
        <p:nvSpPr>
          <p:cNvPr id="5" name="Θέση αριθμού διαφάνειας 4">
            <a:extLst>
              <a:ext uri="{FF2B5EF4-FFF2-40B4-BE49-F238E27FC236}">
                <a16:creationId xmlns:a16="http://schemas.microsoft.com/office/drawing/2014/main" id="{A5B77EC7-EF55-C8D1-6B89-141AB32D3853}"/>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211873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602EBE6-C261-C8AC-44FB-60A5A4BEAD0D}"/>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3" name="Θέση υποσέλιδου 2">
            <a:extLst>
              <a:ext uri="{FF2B5EF4-FFF2-40B4-BE49-F238E27FC236}">
                <a16:creationId xmlns:a16="http://schemas.microsoft.com/office/drawing/2014/main" id="{2233AE1C-5EFD-B08B-2773-EE2814D02D75}"/>
              </a:ext>
            </a:extLst>
          </p:cNvPr>
          <p:cNvSpPr>
            <a:spLocks noGrp="1"/>
          </p:cNvSpPr>
          <p:nvPr>
            <p:ph type="ftr" sz="quarter" idx="11"/>
          </p:nvPr>
        </p:nvSpPr>
        <p:spPr/>
        <p:txBody>
          <a:bodyPr/>
          <a:lstStyle/>
          <a:p>
            <a:endParaRPr lang="en-GB"/>
          </a:p>
        </p:txBody>
      </p:sp>
      <p:sp>
        <p:nvSpPr>
          <p:cNvPr id="4" name="Θέση αριθμού διαφάνειας 3">
            <a:extLst>
              <a:ext uri="{FF2B5EF4-FFF2-40B4-BE49-F238E27FC236}">
                <a16:creationId xmlns:a16="http://schemas.microsoft.com/office/drawing/2014/main" id="{8EA18043-6C2C-E70B-2F27-B72600A5936C}"/>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189100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E58D60-BFBF-3495-5D57-4F88723C0E2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29B9271A-1EF2-0F79-86D9-1952BD6D5A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κειμένου 3">
            <a:extLst>
              <a:ext uri="{FF2B5EF4-FFF2-40B4-BE49-F238E27FC236}">
                <a16:creationId xmlns:a16="http://schemas.microsoft.com/office/drawing/2014/main" id="{F6F338F0-11A6-9D0B-7575-B99A2949E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1D97AF4-1564-C05D-F818-67356547EC0B}"/>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6" name="Θέση υποσέλιδου 5">
            <a:extLst>
              <a:ext uri="{FF2B5EF4-FFF2-40B4-BE49-F238E27FC236}">
                <a16:creationId xmlns:a16="http://schemas.microsoft.com/office/drawing/2014/main" id="{4870EBBC-4E6D-4A7A-F09E-7F15DF616C6C}"/>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47ABC929-6119-A45E-51E4-D6A3A8EDEF19}"/>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4232880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E9F27E-EAAF-60B5-5097-6442259CCBE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εικόνας 2">
            <a:extLst>
              <a:ext uri="{FF2B5EF4-FFF2-40B4-BE49-F238E27FC236}">
                <a16:creationId xmlns:a16="http://schemas.microsoft.com/office/drawing/2014/main" id="{734600AB-FA39-8A4D-26C5-1030BAA873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Θέση κειμένου 3">
            <a:extLst>
              <a:ext uri="{FF2B5EF4-FFF2-40B4-BE49-F238E27FC236}">
                <a16:creationId xmlns:a16="http://schemas.microsoft.com/office/drawing/2014/main" id="{357C03C2-2FC0-DD1C-B12C-602EF065EE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2CA138D-14C4-909F-2A11-196381EE4FF9}"/>
              </a:ext>
            </a:extLst>
          </p:cNvPr>
          <p:cNvSpPr>
            <a:spLocks noGrp="1"/>
          </p:cNvSpPr>
          <p:nvPr>
            <p:ph type="dt" sz="half" idx="10"/>
          </p:nvPr>
        </p:nvSpPr>
        <p:spPr/>
        <p:txBody>
          <a:bodyPr/>
          <a:lstStyle/>
          <a:p>
            <a:fld id="{47450AEC-A849-4E26-8113-9E1D6C774C70}" type="datetimeFigureOut">
              <a:rPr lang="en-GB" smtClean="0"/>
              <a:t>12/06/2022</a:t>
            </a:fld>
            <a:endParaRPr lang="en-GB"/>
          </a:p>
        </p:txBody>
      </p:sp>
      <p:sp>
        <p:nvSpPr>
          <p:cNvPr id="6" name="Θέση υποσέλιδου 5">
            <a:extLst>
              <a:ext uri="{FF2B5EF4-FFF2-40B4-BE49-F238E27FC236}">
                <a16:creationId xmlns:a16="http://schemas.microsoft.com/office/drawing/2014/main" id="{10437596-F11D-E053-4591-A10062F20E71}"/>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C4995EB8-C8D5-CE53-85FC-74368F12652A}"/>
              </a:ext>
            </a:extLst>
          </p:cNvPr>
          <p:cNvSpPr>
            <a:spLocks noGrp="1"/>
          </p:cNvSpPr>
          <p:nvPr>
            <p:ph type="sldNum" sz="quarter" idx="12"/>
          </p:nvPr>
        </p:nvSpPr>
        <p:spPr/>
        <p:txBody>
          <a:bodyPr/>
          <a:lstStyle/>
          <a:p>
            <a:fld id="{E64A40E4-57F2-4D4A-A4DD-29D72EACD3F7}" type="slidenum">
              <a:rPr lang="en-GB" smtClean="0"/>
              <a:t>‹#›</a:t>
            </a:fld>
            <a:endParaRPr lang="en-GB"/>
          </a:p>
        </p:txBody>
      </p:sp>
    </p:spTree>
    <p:extLst>
      <p:ext uri="{BB962C8B-B14F-4D97-AF65-F5344CB8AC3E}">
        <p14:creationId xmlns:p14="http://schemas.microsoft.com/office/powerpoint/2010/main" val="162521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15C0D5C-FABE-0AE7-9E48-A6B162222E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E996D6B7-4B74-4DD9-5437-89888B5B16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F2596F31-2FFF-3DC8-E6D1-BF825F8C2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50AEC-A849-4E26-8113-9E1D6C774C70}" type="datetimeFigureOut">
              <a:rPr lang="en-GB" smtClean="0"/>
              <a:t>12/06/2022</a:t>
            </a:fld>
            <a:endParaRPr lang="en-GB"/>
          </a:p>
        </p:txBody>
      </p:sp>
      <p:sp>
        <p:nvSpPr>
          <p:cNvPr id="5" name="Θέση υποσέλιδου 4">
            <a:extLst>
              <a:ext uri="{FF2B5EF4-FFF2-40B4-BE49-F238E27FC236}">
                <a16:creationId xmlns:a16="http://schemas.microsoft.com/office/drawing/2014/main" id="{C07F7EC1-013A-DF2B-7BB2-05A24E8A46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Θέση αριθμού διαφάνειας 5">
            <a:extLst>
              <a:ext uri="{FF2B5EF4-FFF2-40B4-BE49-F238E27FC236}">
                <a16:creationId xmlns:a16="http://schemas.microsoft.com/office/drawing/2014/main" id="{3EF7ECB2-50AB-0894-81F9-EAF910ED4A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A40E4-57F2-4D4A-A4DD-29D72EACD3F7}" type="slidenum">
              <a:rPr lang="en-GB" smtClean="0"/>
              <a:t>‹#›</a:t>
            </a:fld>
            <a:endParaRPr lang="en-GB"/>
          </a:p>
        </p:txBody>
      </p:sp>
    </p:spTree>
    <p:extLst>
      <p:ext uri="{BB962C8B-B14F-4D97-AF65-F5344CB8AC3E}">
        <p14:creationId xmlns:p14="http://schemas.microsoft.com/office/powerpoint/2010/main" val="1275744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4DC809-64A1-44FF-0D22-DBE5D6EDCEAD}"/>
              </a:ext>
            </a:extLst>
          </p:cNvPr>
          <p:cNvSpPr>
            <a:spLocks noGrp="1"/>
          </p:cNvSpPr>
          <p:nvPr>
            <p:ph type="ctrTitle"/>
          </p:nvPr>
        </p:nvSpPr>
        <p:spPr/>
        <p:txBody>
          <a:bodyPr>
            <a:normAutofit/>
          </a:bodyPr>
          <a:lstStyle/>
          <a:p>
            <a:r>
              <a:rPr lang="el-GR" sz="4400" b="1" dirty="0"/>
              <a:t>Θεωρία Αποτελεσματικών Αγορών </a:t>
            </a:r>
            <a:endParaRPr lang="en-GB" sz="4400" b="1" dirty="0"/>
          </a:p>
        </p:txBody>
      </p:sp>
    </p:spTree>
    <p:extLst>
      <p:ext uri="{BB962C8B-B14F-4D97-AF65-F5344CB8AC3E}">
        <p14:creationId xmlns:p14="http://schemas.microsoft.com/office/powerpoint/2010/main" val="1891510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6A5156-02C2-3391-456D-0800F80A01D8}"/>
              </a:ext>
            </a:extLst>
          </p:cNvPr>
          <p:cNvSpPr>
            <a:spLocks noGrp="1"/>
          </p:cNvSpPr>
          <p:nvPr>
            <p:ph idx="1"/>
          </p:nvPr>
        </p:nvSpPr>
        <p:spPr>
          <a:xfrm>
            <a:off x="838200" y="1350628"/>
            <a:ext cx="10515600" cy="4826335"/>
          </a:xfrm>
        </p:spPr>
        <p:txBody>
          <a:bodyPr>
            <a:normAutofit fontScale="70000" lnSpcReduction="20000"/>
          </a:bodyPr>
          <a:lstStyle/>
          <a:p>
            <a:r>
              <a:rPr lang="el-GR" dirty="0"/>
              <a:t>Οι </a:t>
            </a:r>
            <a:r>
              <a:rPr lang="el-GR" dirty="0" err="1"/>
              <a:t>Ball</a:t>
            </a:r>
            <a:r>
              <a:rPr lang="el-GR" dirty="0"/>
              <a:t> και Brown (1968) εξέτασαν την ταχύτητα προσαρμογής των τιμών 261 μετοχών στις ΗΠΑ σε ανακοινώσεις και νέα σχετικά με τις μετοχές αυτές και βρήκαν ότι οι τιμές των μετοχών προσαρμόζονται συνεχώς και αμερόληπτα στις καινούριες πληροφορίες και άρα η αγορά είναι αποτελεσματική στην </a:t>
            </a:r>
            <a:r>
              <a:rPr lang="el-GR" dirty="0" err="1"/>
              <a:t>Ημι</a:t>
            </a:r>
            <a:r>
              <a:rPr lang="el-GR" dirty="0"/>
              <a:t>-Ισχυρή μορφή. </a:t>
            </a:r>
          </a:p>
          <a:p>
            <a:endParaRPr lang="el-GR" dirty="0"/>
          </a:p>
          <a:p>
            <a:r>
              <a:rPr lang="el-GR" dirty="0"/>
              <a:t>Πιο συγκεκριμένα, προσπάθησαν να ερευνήσουν κατά πόσο είναι χρήσιμες οι πληροφορίες και τα στοιχεία που περιλαμβάνονται στους ετήσιους ισολογισμούς των εταιρειών, όπως τα στοιχεία για τα κέρδη τα οποία ξέρουμε ότι είναι πολύ υψηλά συσχετισμένα με τις πραγματικές χρηματικές ροές. </a:t>
            </a:r>
          </a:p>
          <a:p>
            <a:endParaRPr lang="el-GR" dirty="0"/>
          </a:p>
          <a:p>
            <a:r>
              <a:rPr lang="el-GR" dirty="0"/>
              <a:t>Έτσι λοιπόν, χώρισαν τις εταιρείες του δείγματος σε δύο κατηγορίες: εταιρείες των οποίων τα κέρδη ήταν υψηλότερα από τα προβλεπόμενα και εταιρείες των οποίων τα κέρδη ήταν χαμηλότερα από τα προβλεπόμενα.</a:t>
            </a:r>
          </a:p>
          <a:p>
            <a:endParaRPr lang="el-GR" dirty="0"/>
          </a:p>
          <a:p>
            <a:r>
              <a:rPr lang="el-GR" dirty="0"/>
              <a:t> Βρήκαν ότι η αγορά αντιδρά στην (θετική και αρνητική) πληροφορία που ανακοινώνεται με τους ετήσιους ισολογισμούς πριν την ανακοίνωση τους, δηλαδή αξιολογεί τα γεγονότα και τις πληροφορίες συνεχώς και δεν περιμένει την ανακοίνωση των κερδών, οπότε η μελέτη αυτή έθεσε το ερώτημα εάν οι ετήσιοι ισολογισμοί περιέχουν τελικά νέες πληροφορίες ή όχι. </a:t>
            </a:r>
            <a:endParaRPr lang="en-GB" dirty="0"/>
          </a:p>
        </p:txBody>
      </p:sp>
      <p:sp>
        <p:nvSpPr>
          <p:cNvPr id="4" name="Τίτλος 1">
            <a:extLst>
              <a:ext uri="{FF2B5EF4-FFF2-40B4-BE49-F238E27FC236}">
                <a16:creationId xmlns:a16="http://schemas.microsoft.com/office/drawing/2014/main" id="{E57A452B-8ABC-AD91-B1CC-C38AA9FBCA14}"/>
              </a:ext>
            </a:extLst>
          </p:cNvPr>
          <p:cNvSpPr>
            <a:spLocks noGrp="1"/>
          </p:cNvSpPr>
          <p:nvPr>
            <p:ph type="title"/>
          </p:nvPr>
        </p:nvSpPr>
        <p:spPr>
          <a:xfrm>
            <a:off x="860571" y="247680"/>
            <a:ext cx="10515600" cy="926780"/>
          </a:xfrm>
        </p:spPr>
        <p:txBody>
          <a:bodyPr>
            <a:normAutofit/>
          </a:bodyPr>
          <a:lstStyle/>
          <a:p>
            <a:r>
              <a:rPr lang="el-GR" sz="3600" b="1" dirty="0"/>
              <a:t>Αρχικά Ερευνητικά Αποτελέσματα </a:t>
            </a:r>
            <a:endParaRPr lang="en-GB" sz="3600" b="1" dirty="0"/>
          </a:p>
        </p:txBody>
      </p:sp>
    </p:spTree>
    <p:extLst>
      <p:ext uri="{BB962C8B-B14F-4D97-AF65-F5344CB8AC3E}">
        <p14:creationId xmlns:p14="http://schemas.microsoft.com/office/powerpoint/2010/main" val="1810883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493A23A-D75B-36AB-9070-6E35652B6043}"/>
              </a:ext>
            </a:extLst>
          </p:cNvPr>
          <p:cNvSpPr>
            <a:spLocks noGrp="1"/>
          </p:cNvSpPr>
          <p:nvPr>
            <p:ph idx="1"/>
          </p:nvPr>
        </p:nvSpPr>
        <p:spPr>
          <a:xfrm>
            <a:off x="838200" y="1825625"/>
            <a:ext cx="10515600" cy="4667250"/>
          </a:xfrm>
        </p:spPr>
        <p:txBody>
          <a:bodyPr>
            <a:normAutofit fontScale="77500" lnSpcReduction="20000"/>
          </a:bodyPr>
          <a:lstStyle/>
          <a:p>
            <a:r>
              <a:rPr lang="el-GR" dirty="0"/>
              <a:t>Οι </a:t>
            </a:r>
            <a:r>
              <a:rPr lang="el-GR" dirty="0" err="1"/>
              <a:t>Fama</a:t>
            </a:r>
            <a:r>
              <a:rPr lang="el-GR" dirty="0"/>
              <a:t>, </a:t>
            </a:r>
            <a:r>
              <a:rPr lang="el-GR" dirty="0" err="1"/>
              <a:t>Fisher</a:t>
            </a:r>
            <a:r>
              <a:rPr lang="el-GR" dirty="0"/>
              <a:t>, </a:t>
            </a:r>
            <a:r>
              <a:rPr lang="el-GR" dirty="0" err="1"/>
              <a:t>Jensen</a:t>
            </a:r>
            <a:r>
              <a:rPr lang="el-GR" dirty="0"/>
              <a:t>, </a:t>
            </a:r>
            <a:r>
              <a:rPr lang="el-GR" dirty="0" err="1"/>
              <a:t>Roll</a:t>
            </a:r>
            <a:r>
              <a:rPr lang="el-GR" dirty="0"/>
              <a:t> (1969) εξέτασαν το εξής θέμα: ένα </a:t>
            </a:r>
            <a:r>
              <a:rPr lang="el-GR" dirty="0" err="1"/>
              <a:t>split</a:t>
            </a:r>
            <a:r>
              <a:rPr lang="el-GR" dirty="0"/>
              <a:t> μετοχών δεν παρέχει ουσιαστικά καμία πληροφορία σχετικά με την μελλοντική κερδοφορία της μετοχής, και άρα σε μία αποτελεσματική αγορά οι ανακοινώσεις για επερχόμενα </a:t>
            </a:r>
            <a:r>
              <a:rPr lang="el-GR" dirty="0" err="1"/>
              <a:t>split</a:t>
            </a:r>
            <a:r>
              <a:rPr lang="el-GR" dirty="0"/>
              <a:t> δεν θα πρέπει να επηρεάζουν τις τιμές των μετοχών. </a:t>
            </a:r>
          </a:p>
          <a:p>
            <a:endParaRPr lang="el-GR" dirty="0"/>
          </a:p>
          <a:p>
            <a:r>
              <a:rPr lang="el-GR" dirty="0"/>
              <a:t>Εάν τις επηρεάζουν τότε η αγορά δεν είναι αποτελεσματική. Εξέτασαν λοιπόν τις αθροιστικές μετοχικές αποδόσεις πριν και μετά από 940 </a:t>
            </a:r>
            <a:r>
              <a:rPr lang="el-GR" dirty="0" err="1"/>
              <a:t>split</a:t>
            </a:r>
            <a:r>
              <a:rPr lang="el-GR" dirty="0"/>
              <a:t> μετοχών στις ΗΠΑ (30 μήνες πριν και 30 μήνες μετά) και βρήκαν ότι, σε μέσο όρο, η αγορά συμπεριφέρεται αποτελεσματικά. </a:t>
            </a:r>
          </a:p>
          <a:p>
            <a:endParaRPr lang="el-GR" dirty="0"/>
          </a:p>
          <a:p>
            <a:r>
              <a:rPr lang="el-GR" dirty="0"/>
              <a:t>Δηλαδή παρατήρησαν σημαντικές και θετικές αποδόσεις κατά την περίοδο πριν το </a:t>
            </a:r>
            <a:r>
              <a:rPr lang="el-GR" dirty="0" err="1"/>
              <a:t>split</a:t>
            </a:r>
            <a:r>
              <a:rPr lang="el-GR" dirty="0"/>
              <a:t> αλλά όχι μετά. Άρα, κατέληξαν στο συμπέρασμα, τα </a:t>
            </a:r>
            <a:r>
              <a:rPr lang="el-GR" dirty="0" err="1"/>
              <a:t>split</a:t>
            </a:r>
            <a:r>
              <a:rPr lang="el-GR" dirty="0"/>
              <a:t> συμβαίνουν γιατί η τιμή έχει ανέβει πολύ και όχι το αντίστροφο. </a:t>
            </a:r>
          </a:p>
          <a:p>
            <a:endParaRPr lang="el-GR" dirty="0"/>
          </a:p>
          <a:p>
            <a:r>
              <a:rPr lang="el-GR" dirty="0"/>
              <a:t>Η αγορά δηλαδή συμπεριφέρεται αποτελεσματικά σε σχέση με τα </a:t>
            </a:r>
            <a:r>
              <a:rPr lang="el-GR" dirty="0" err="1"/>
              <a:t>split</a:t>
            </a:r>
            <a:r>
              <a:rPr lang="el-GR" dirty="0"/>
              <a:t> μετοχών.</a:t>
            </a:r>
            <a:endParaRPr lang="en-GB" dirty="0"/>
          </a:p>
        </p:txBody>
      </p:sp>
      <p:sp>
        <p:nvSpPr>
          <p:cNvPr id="4" name="Τίτλος 1">
            <a:extLst>
              <a:ext uri="{FF2B5EF4-FFF2-40B4-BE49-F238E27FC236}">
                <a16:creationId xmlns:a16="http://schemas.microsoft.com/office/drawing/2014/main" id="{F08E2014-42F2-5DDF-509B-E39CB536E620}"/>
              </a:ext>
            </a:extLst>
          </p:cNvPr>
          <p:cNvSpPr>
            <a:spLocks noGrp="1"/>
          </p:cNvSpPr>
          <p:nvPr>
            <p:ph type="title"/>
          </p:nvPr>
        </p:nvSpPr>
        <p:spPr>
          <a:xfrm>
            <a:off x="838200" y="365125"/>
            <a:ext cx="10515600" cy="1325563"/>
          </a:xfrm>
        </p:spPr>
        <p:txBody>
          <a:bodyPr>
            <a:normAutofit/>
          </a:bodyPr>
          <a:lstStyle/>
          <a:p>
            <a:r>
              <a:rPr lang="el-GR" sz="3600" b="1" dirty="0"/>
              <a:t>Αρχικά Ερευνητικά Αποτελέσματα </a:t>
            </a:r>
            <a:endParaRPr lang="en-GB" sz="3600" b="1" dirty="0"/>
          </a:p>
        </p:txBody>
      </p:sp>
    </p:spTree>
    <p:extLst>
      <p:ext uri="{BB962C8B-B14F-4D97-AF65-F5344CB8AC3E}">
        <p14:creationId xmlns:p14="http://schemas.microsoft.com/office/powerpoint/2010/main" val="3621376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69D6BA1-EB5F-D4A3-95CB-8BCEABCCDFA2}"/>
              </a:ext>
            </a:extLst>
          </p:cNvPr>
          <p:cNvSpPr>
            <a:spLocks noGrp="1"/>
          </p:cNvSpPr>
          <p:nvPr>
            <p:ph idx="1"/>
          </p:nvPr>
        </p:nvSpPr>
        <p:spPr>
          <a:xfrm>
            <a:off x="838200" y="1627464"/>
            <a:ext cx="10515600" cy="4941115"/>
          </a:xfrm>
        </p:spPr>
        <p:txBody>
          <a:bodyPr>
            <a:normAutofit fontScale="62500" lnSpcReduction="20000"/>
          </a:bodyPr>
          <a:lstStyle/>
          <a:p>
            <a:r>
              <a:rPr lang="el-GR" dirty="0"/>
              <a:t>Οι </a:t>
            </a:r>
            <a:r>
              <a:rPr lang="el-GR" dirty="0" err="1"/>
              <a:t>Hong</a:t>
            </a:r>
            <a:r>
              <a:rPr lang="el-GR" dirty="0"/>
              <a:t>, </a:t>
            </a:r>
            <a:r>
              <a:rPr lang="el-GR" dirty="0" err="1"/>
              <a:t>Kaplan</a:t>
            </a:r>
            <a:r>
              <a:rPr lang="el-GR" dirty="0"/>
              <a:t> και </a:t>
            </a:r>
            <a:r>
              <a:rPr lang="el-GR" dirty="0" err="1"/>
              <a:t>Mandelker</a:t>
            </a:r>
            <a:r>
              <a:rPr lang="el-GR" dirty="0"/>
              <a:t> (1978) ανέλυσαν την αντίδραση των αγορών στις ΗΠΑ στις συγχωνεύσεις εταιρειών που χρησιμοποιούν διαφορετικό τρόπο λογιστικής απεικόνισης της συγχώνευσης. </a:t>
            </a:r>
          </a:p>
          <a:p>
            <a:endParaRPr lang="el-GR" dirty="0"/>
          </a:p>
          <a:p>
            <a:r>
              <a:rPr lang="el-GR" dirty="0"/>
              <a:t>Για παράδειγμα, το επιχείρημά τους ήταν ότι η λογιστική απεικόνιση μίας συγχώνευσης δεν επηρεάζει την αξία της καινούριας εταιρείας ούτε επηρεάζει και τις μελλοντικές χρηματικές ροές που θα εισπράξει ο επενδυτής. </a:t>
            </a:r>
          </a:p>
          <a:p>
            <a:endParaRPr lang="el-GR" dirty="0"/>
          </a:p>
          <a:p>
            <a:r>
              <a:rPr lang="el-GR" dirty="0"/>
              <a:t>Μπορεί όμως να επηρεάσει άλλα μεγέθη όπως τα λογιστικά κέρδη ανά μετοχή. </a:t>
            </a:r>
          </a:p>
          <a:p>
            <a:endParaRPr lang="el-GR" dirty="0"/>
          </a:p>
          <a:p>
            <a:r>
              <a:rPr lang="el-GR" dirty="0"/>
              <a:t>Σε μία αποτελεσματική αγορά όμως οι επενδυτές πρέπει να εξετάζουν τις πραγματικές μελλοντικές χρηματικές ροές προκειμένου να αξιολογήσουν σωστά την αξία μίας εταιρείας και όχι τα λογιστικά κέρδη ανά μετοχή. </a:t>
            </a:r>
          </a:p>
          <a:p>
            <a:endParaRPr lang="el-GR" dirty="0"/>
          </a:p>
          <a:p>
            <a:r>
              <a:rPr lang="el-GR" dirty="0"/>
              <a:t>Εάν λοιπόν οι επενδυτές «</a:t>
            </a:r>
            <a:r>
              <a:rPr lang="el-GR" dirty="0" err="1"/>
              <a:t>παραπλανούνται</a:t>
            </a:r>
            <a:r>
              <a:rPr lang="el-GR" dirty="0"/>
              <a:t>» από τους διαφορετικούς τρόπους λογιστικής απεικόνισης μίας συγχώνευσης η αγορά δεν είναι αποτελεσματική. Τα αποτελέσματα της μελέτης τους έδειξαν ότι οι αγορές των ΗΠΑ αντιδρούν αποτελεσματικά σε σχέση με την λογιστική απεικόνιση μίας συγχώνευσης. </a:t>
            </a:r>
            <a:endParaRPr lang="en-GB" dirty="0"/>
          </a:p>
        </p:txBody>
      </p:sp>
      <p:sp>
        <p:nvSpPr>
          <p:cNvPr id="4" name="Τίτλος 1">
            <a:extLst>
              <a:ext uri="{FF2B5EF4-FFF2-40B4-BE49-F238E27FC236}">
                <a16:creationId xmlns:a16="http://schemas.microsoft.com/office/drawing/2014/main" id="{5E086D9A-AEBE-835B-C0B5-387C1CA5CCC7}"/>
              </a:ext>
            </a:extLst>
          </p:cNvPr>
          <p:cNvSpPr>
            <a:spLocks noGrp="1"/>
          </p:cNvSpPr>
          <p:nvPr>
            <p:ph type="title"/>
          </p:nvPr>
        </p:nvSpPr>
        <p:spPr>
          <a:xfrm>
            <a:off x="838200" y="365125"/>
            <a:ext cx="10515600" cy="1325563"/>
          </a:xfrm>
        </p:spPr>
        <p:txBody>
          <a:bodyPr>
            <a:normAutofit/>
          </a:bodyPr>
          <a:lstStyle/>
          <a:p>
            <a:r>
              <a:rPr lang="el-GR" sz="3600" b="1" dirty="0"/>
              <a:t>Αρχικά Ερευνητικά Αποτελέσματα </a:t>
            </a:r>
            <a:endParaRPr lang="en-GB" sz="3600" b="1" dirty="0"/>
          </a:p>
        </p:txBody>
      </p:sp>
    </p:spTree>
    <p:extLst>
      <p:ext uri="{BB962C8B-B14F-4D97-AF65-F5344CB8AC3E}">
        <p14:creationId xmlns:p14="http://schemas.microsoft.com/office/powerpoint/2010/main" val="1742992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B0A80C0-296A-0F5C-4B23-3FCFC0CC2B86}"/>
              </a:ext>
            </a:extLst>
          </p:cNvPr>
          <p:cNvSpPr>
            <a:spLocks noGrp="1"/>
          </p:cNvSpPr>
          <p:nvPr>
            <p:ph idx="1"/>
          </p:nvPr>
        </p:nvSpPr>
        <p:spPr>
          <a:xfrm>
            <a:off x="838200" y="1233182"/>
            <a:ext cx="10515600" cy="5259693"/>
          </a:xfrm>
        </p:spPr>
        <p:txBody>
          <a:bodyPr>
            <a:normAutofit fontScale="62500" lnSpcReduction="20000"/>
          </a:bodyPr>
          <a:lstStyle/>
          <a:p>
            <a:endParaRPr lang="el-GR" dirty="0"/>
          </a:p>
          <a:p>
            <a:r>
              <a:rPr lang="el-GR" dirty="0"/>
              <a:t>Θα συνεχίσουμε την συζήτηση με την παρουσίαση εμπειρικών παρατηρήσεων και αποτελέσματα ακαδημαϊκών ερευνών που φαίνεται να αντιστρατεύονται την ΘΑΑ και θα μετά θα εξετάσουμε τις θεωρητικές ενστάσεις σημαντικών οικονομολόγων όσον αφορά τις υποθέσεις της ΘΑΑ. </a:t>
            </a:r>
          </a:p>
          <a:p>
            <a:endParaRPr lang="el-GR" dirty="0"/>
          </a:p>
          <a:p>
            <a:r>
              <a:rPr lang="el-GR" dirty="0"/>
              <a:t>Ας ξεκινήσουμε με τις φούσκες τιμών. Μία φούσκα χρηματιστηριακών τιμών (</a:t>
            </a:r>
            <a:r>
              <a:rPr lang="el-GR" dirty="0" err="1"/>
              <a:t>bubble</a:t>
            </a:r>
            <a:r>
              <a:rPr lang="el-GR" dirty="0"/>
              <a:t>) μπορεί να </a:t>
            </a:r>
            <a:r>
              <a:rPr lang="el-GR" dirty="0" err="1"/>
              <a:t>περιγραφεί</a:t>
            </a:r>
            <a:r>
              <a:rPr lang="el-GR" dirty="0"/>
              <a:t> ως μία κατάσταση στην οποία οι τιμές των μετοχών (ή άλλων εμπορεύσιμων αξιών) αυξάνονται πάρα πολύ και φτάνουν σε επίπεδα υπερβολικά υψηλά σε σχέση με την θεμελιώδη αξία τους.</a:t>
            </a:r>
          </a:p>
          <a:p>
            <a:endParaRPr lang="el-GR" dirty="0"/>
          </a:p>
          <a:p>
            <a:r>
              <a:rPr lang="el-GR" dirty="0"/>
              <a:t> Είναι δηλαδή τα αξιόγραφα σοβαρά υπέρ-τιμημένα. Συνήθως μετά από ένα χρονικό διάστημα η φούσκα τιμών θα σπάσει και οι τιμές θα διορθωθούν με μεγάλη ταχύτητα και βίαια. </a:t>
            </a:r>
          </a:p>
          <a:p>
            <a:endParaRPr lang="el-GR" dirty="0"/>
          </a:p>
          <a:p>
            <a:r>
              <a:rPr lang="el-GR" dirty="0"/>
              <a:t>Τέτοιες συμπεριφορές των τιμών δεν προβλέπονται σε μία αποτελεσματική αγορά με ορθολογικούς επενδυτές. </a:t>
            </a:r>
          </a:p>
          <a:p>
            <a:endParaRPr lang="el-GR" dirty="0"/>
          </a:p>
          <a:p>
            <a:r>
              <a:rPr lang="el-GR" dirty="0"/>
              <a:t>Υπάρχουν αρκετά ιστορικά παραδείγματα μη-ορθολογικής «φούσκας» τιμών (</a:t>
            </a:r>
            <a:r>
              <a:rPr lang="el-GR" dirty="0" err="1"/>
              <a:t>irrational</a:t>
            </a:r>
            <a:r>
              <a:rPr lang="el-GR" dirty="0"/>
              <a:t> </a:t>
            </a:r>
            <a:r>
              <a:rPr lang="el-GR" dirty="0" err="1"/>
              <a:t>bubbles</a:t>
            </a:r>
            <a:r>
              <a:rPr lang="el-GR" dirty="0"/>
              <a:t>), όπως η μανία της τουλίπας (</a:t>
            </a:r>
            <a:r>
              <a:rPr lang="el-GR" dirty="0" err="1"/>
              <a:t>tulipmania</a:t>
            </a:r>
            <a:r>
              <a:rPr lang="el-GR" dirty="0"/>
              <a:t>) στην Ολλανδία τον 16ο και 17ο αιώνα (με αποκορύφωμα την περίοδο 1633-1637) και η φούσκα του </a:t>
            </a:r>
            <a:r>
              <a:rPr lang="el-GR" dirty="0" err="1"/>
              <a:t>South</a:t>
            </a:r>
            <a:r>
              <a:rPr lang="el-GR" dirty="0"/>
              <a:t> Sea στην Αγγλία το 1720. </a:t>
            </a:r>
          </a:p>
          <a:p>
            <a:endParaRPr lang="en-GB" dirty="0"/>
          </a:p>
        </p:txBody>
      </p:sp>
      <p:sp>
        <p:nvSpPr>
          <p:cNvPr id="4" name="Τίτλος 1">
            <a:extLst>
              <a:ext uri="{FF2B5EF4-FFF2-40B4-BE49-F238E27FC236}">
                <a16:creationId xmlns:a16="http://schemas.microsoft.com/office/drawing/2014/main" id="{76725426-8D76-81EA-339C-A9AE4A8AADCC}"/>
              </a:ext>
            </a:extLst>
          </p:cNvPr>
          <p:cNvSpPr>
            <a:spLocks noGrp="1"/>
          </p:cNvSpPr>
          <p:nvPr>
            <p:ph type="title"/>
          </p:nvPr>
        </p:nvSpPr>
        <p:spPr>
          <a:xfrm>
            <a:off x="838200" y="365125"/>
            <a:ext cx="10515600" cy="750611"/>
          </a:xfrm>
        </p:spPr>
        <p:txBody>
          <a:bodyPr>
            <a:normAutofit/>
          </a:bodyPr>
          <a:lstStyle/>
          <a:p>
            <a:r>
              <a:rPr lang="el-GR" sz="3600" b="1" dirty="0"/>
              <a:t>Φούσκες Τιμών </a:t>
            </a:r>
            <a:endParaRPr lang="en-GB" sz="3600" b="1" dirty="0"/>
          </a:p>
        </p:txBody>
      </p:sp>
    </p:spTree>
    <p:extLst>
      <p:ext uri="{BB962C8B-B14F-4D97-AF65-F5344CB8AC3E}">
        <p14:creationId xmlns:p14="http://schemas.microsoft.com/office/powerpoint/2010/main" val="1456783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DC2B94C-2EB2-C0C4-872C-98543F460DE2}"/>
              </a:ext>
            </a:extLst>
          </p:cNvPr>
          <p:cNvSpPr>
            <a:spLocks noGrp="1"/>
          </p:cNvSpPr>
          <p:nvPr>
            <p:ph idx="1"/>
          </p:nvPr>
        </p:nvSpPr>
        <p:spPr>
          <a:xfrm>
            <a:off x="838200" y="1518407"/>
            <a:ext cx="10515600" cy="4974468"/>
          </a:xfrm>
        </p:spPr>
        <p:txBody>
          <a:bodyPr>
            <a:normAutofit fontScale="70000" lnSpcReduction="20000"/>
          </a:bodyPr>
          <a:lstStyle/>
          <a:p>
            <a:r>
              <a:rPr lang="el-GR" dirty="0"/>
              <a:t>Θα μπορούσε να αντιπαραθέσει κανείς ότι τα γεγονότα αυτά συνέβησαν σε εποχές όπου ήταν φυσικό οι επενδυτές να μην σκέφτονται ορθολογικά αφού δεν είχαν αναπτυχθεί ακόμα τα εργαλεία (οικονομικές θεωρίες, μαθηματικά υποδείγματα, βάσεις δεδομένων, κλπ.) που θα μπορούσαν να βοηθήσουν τους επενδυτές να πάρουν ορθολογικές αποφάσεις. </a:t>
            </a:r>
          </a:p>
          <a:p>
            <a:endParaRPr lang="el-GR" dirty="0"/>
          </a:p>
          <a:p>
            <a:r>
              <a:rPr lang="el-GR" dirty="0"/>
              <a:t>Αυτό δεν είναι απαραίτητα σωστό, υπό την έννοια ότι παρόμοιες συμπεριφορές παρατηρούνται σε διαφορετικές αγορές και σε διαφορετικές χρονικές περιόδους στις σύγχρονες κεφαλαιαγορές. </a:t>
            </a:r>
          </a:p>
          <a:p>
            <a:endParaRPr lang="el-GR" dirty="0"/>
          </a:p>
          <a:p>
            <a:r>
              <a:rPr lang="el-GR" dirty="0"/>
              <a:t>Σκεφτείτε, για παράδειγμα, την μεγάλη χρηματιστηριακή κρίση στην </a:t>
            </a:r>
            <a:r>
              <a:rPr lang="el-GR" dirty="0" err="1"/>
              <a:t>Wall</a:t>
            </a:r>
            <a:r>
              <a:rPr lang="el-GR" dirty="0"/>
              <a:t> </a:t>
            </a:r>
            <a:r>
              <a:rPr lang="el-GR" dirty="0" err="1"/>
              <a:t>Street</a:t>
            </a:r>
            <a:r>
              <a:rPr lang="el-GR" dirty="0"/>
              <a:t> την περίοδο 1929-1932. Εκείνη την περίοδο οι τιμές των μετοχών είχαν αυξηθεί πέρα από κάθε προσδοκία. </a:t>
            </a:r>
          </a:p>
          <a:p>
            <a:endParaRPr lang="el-GR" dirty="0"/>
          </a:p>
          <a:p>
            <a:r>
              <a:rPr lang="el-GR" dirty="0"/>
              <a:t>Ενδεικτικά, όπως αναφέρει ο </a:t>
            </a:r>
            <a:r>
              <a:rPr lang="el-GR" dirty="0" err="1"/>
              <a:t>Malkiel</a:t>
            </a:r>
            <a:r>
              <a:rPr lang="el-GR" dirty="0"/>
              <a:t> (1990), η τιμή της μετοχής της AT&amp;T το 1929 είχε κυμανθεί από τα $304 (υψηλό έτους) στα $197 (χαμηλό έτους) και το 1932 είχε πέσει στα $70, ενώ η τιμή της General Electric για τις ίδιες περιόδους είχε πάει από τα $396 στα $168 και το 1932 βρισκόταν στα $8. </a:t>
            </a:r>
          </a:p>
          <a:p>
            <a:endParaRPr lang="el-GR" dirty="0"/>
          </a:p>
          <a:p>
            <a:r>
              <a:rPr lang="el-GR" dirty="0"/>
              <a:t>Σημειώστε ότι όλες οι μετοχές την περίοδο εκείνη είχαν παρόμοιες διακυμάνσεις.</a:t>
            </a:r>
            <a:endParaRPr lang="en-GB" dirty="0"/>
          </a:p>
        </p:txBody>
      </p:sp>
      <p:sp>
        <p:nvSpPr>
          <p:cNvPr id="4" name="Τίτλος 1">
            <a:extLst>
              <a:ext uri="{FF2B5EF4-FFF2-40B4-BE49-F238E27FC236}">
                <a16:creationId xmlns:a16="http://schemas.microsoft.com/office/drawing/2014/main" id="{95F2102E-CF54-8F41-14A0-2559FD841FC8}"/>
              </a:ext>
            </a:extLst>
          </p:cNvPr>
          <p:cNvSpPr>
            <a:spLocks noGrp="1"/>
          </p:cNvSpPr>
          <p:nvPr>
            <p:ph type="title"/>
          </p:nvPr>
        </p:nvSpPr>
        <p:spPr>
          <a:xfrm>
            <a:off x="838200" y="365126"/>
            <a:ext cx="10515600" cy="792556"/>
          </a:xfrm>
        </p:spPr>
        <p:txBody>
          <a:bodyPr>
            <a:normAutofit/>
          </a:bodyPr>
          <a:lstStyle/>
          <a:p>
            <a:r>
              <a:rPr lang="el-GR" sz="3600" b="1" dirty="0"/>
              <a:t>Φούσκες Τιμών </a:t>
            </a:r>
            <a:endParaRPr lang="en-GB" sz="3600" b="1" dirty="0"/>
          </a:p>
        </p:txBody>
      </p:sp>
    </p:spTree>
    <p:extLst>
      <p:ext uri="{BB962C8B-B14F-4D97-AF65-F5344CB8AC3E}">
        <p14:creationId xmlns:p14="http://schemas.microsoft.com/office/powerpoint/2010/main" val="1698740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72E4E07-2DDD-CBFE-3B0D-705ED802A95B}"/>
              </a:ext>
            </a:extLst>
          </p:cNvPr>
          <p:cNvSpPr>
            <a:spLocks noGrp="1"/>
          </p:cNvSpPr>
          <p:nvPr>
            <p:ph idx="1"/>
          </p:nvPr>
        </p:nvSpPr>
        <p:spPr>
          <a:xfrm>
            <a:off x="838200" y="1359017"/>
            <a:ext cx="10515600" cy="4817946"/>
          </a:xfrm>
        </p:spPr>
        <p:txBody>
          <a:bodyPr>
            <a:normAutofit fontScale="92500" lnSpcReduction="20000"/>
          </a:bodyPr>
          <a:lstStyle/>
          <a:p>
            <a:r>
              <a:rPr lang="el-GR" dirty="0"/>
              <a:t>Ένα άλλο παράδειγμα μη-ορθολογικής αποτίμησης είναι η «φούσκα» των ηλεκτρονικών στις ΗΠΑ στα τέλη της δεκαετίας του 1960.</a:t>
            </a:r>
          </a:p>
          <a:p>
            <a:endParaRPr lang="el-GR" dirty="0"/>
          </a:p>
          <a:p>
            <a:r>
              <a:rPr lang="el-GR" dirty="0"/>
              <a:t>Οι επενδυτές </a:t>
            </a:r>
            <a:r>
              <a:rPr lang="el-GR" dirty="0" err="1"/>
              <a:t>συνεπαρμένοι</a:t>
            </a:r>
            <a:r>
              <a:rPr lang="el-GR" dirty="0"/>
              <a:t> από τις νέες για την εποχή τεχνολογικές ανακαλύψεις επένδυαν αδιακρίτως σε μετοχές εταιρειών που είχαν σχέση με τις τεχνολογίες. </a:t>
            </a:r>
          </a:p>
          <a:p>
            <a:endParaRPr lang="el-GR" dirty="0"/>
          </a:p>
          <a:p>
            <a:r>
              <a:rPr lang="el-GR" dirty="0"/>
              <a:t>Το αποτέλεσμα ήταν ότι οι τιμές των μετοχών, λόγω της αυξημένης ζήτησης, είχαν ανέβει σε δυσθεώρητα επίπεδα. </a:t>
            </a:r>
          </a:p>
          <a:p>
            <a:endParaRPr lang="el-GR" dirty="0"/>
          </a:p>
          <a:p>
            <a:r>
              <a:rPr lang="el-GR" dirty="0"/>
              <a:t>Ενδεικτικά, η τιμή της  μετοχής της </a:t>
            </a:r>
            <a:r>
              <a:rPr lang="el-GR" dirty="0" err="1"/>
              <a:t>Geophysics</a:t>
            </a:r>
            <a:r>
              <a:rPr lang="el-GR" dirty="0"/>
              <a:t> Corp η οποία μπήκε στο χρηματιστήριο το έτος 1960 με τιμή $14 και την πρώτη μέρα διαπραγμάτευσης έφτασε στα $27 ενώ το 1962 έπεσε στα $9. </a:t>
            </a:r>
            <a:endParaRPr lang="en-GB" dirty="0"/>
          </a:p>
        </p:txBody>
      </p:sp>
      <p:sp>
        <p:nvSpPr>
          <p:cNvPr id="4" name="Τίτλος 1">
            <a:extLst>
              <a:ext uri="{FF2B5EF4-FFF2-40B4-BE49-F238E27FC236}">
                <a16:creationId xmlns:a16="http://schemas.microsoft.com/office/drawing/2014/main" id="{75CD7AA4-C799-21ED-2455-C59918788184}"/>
              </a:ext>
            </a:extLst>
          </p:cNvPr>
          <p:cNvSpPr>
            <a:spLocks noGrp="1"/>
          </p:cNvSpPr>
          <p:nvPr>
            <p:ph type="title"/>
          </p:nvPr>
        </p:nvSpPr>
        <p:spPr>
          <a:xfrm>
            <a:off x="838200" y="365126"/>
            <a:ext cx="10515600" cy="809334"/>
          </a:xfrm>
        </p:spPr>
        <p:txBody>
          <a:bodyPr>
            <a:normAutofit/>
          </a:bodyPr>
          <a:lstStyle/>
          <a:p>
            <a:r>
              <a:rPr lang="el-GR" sz="3600" b="1" dirty="0"/>
              <a:t>Φούσκες Τιμών </a:t>
            </a:r>
            <a:endParaRPr lang="en-GB" sz="3600" b="1" dirty="0"/>
          </a:p>
        </p:txBody>
      </p:sp>
    </p:spTree>
    <p:extLst>
      <p:ext uri="{BB962C8B-B14F-4D97-AF65-F5344CB8AC3E}">
        <p14:creationId xmlns:p14="http://schemas.microsoft.com/office/powerpoint/2010/main" val="602979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ACFEB9F-E6F7-0B08-B9C8-5C981F5D1AA1}"/>
              </a:ext>
            </a:extLst>
          </p:cNvPr>
          <p:cNvSpPr>
            <a:spLocks noGrp="1"/>
          </p:cNvSpPr>
          <p:nvPr>
            <p:ph idx="1"/>
          </p:nvPr>
        </p:nvSpPr>
        <p:spPr>
          <a:xfrm>
            <a:off x="838200" y="1291905"/>
            <a:ext cx="10515600" cy="4885058"/>
          </a:xfrm>
        </p:spPr>
        <p:txBody>
          <a:bodyPr>
            <a:normAutofit fontScale="70000" lnSpcReduction="20000"/>
          </a:bodyPr>
          <a:lstStyle/>
          <a:p>
            <a:pPr algn="just"/>
            <a:r>
              <a:rPr lang="el-GR" dirty="0"/>
              <a:t>Σκεφτείτε επίσης, την άνοδο και πτώση των εταιρειών υψηλής τεχνολογίας και </a:t>
            </a:r>
            <a:r>
              <a:rPr lang="el-GR" dirty="0" err="1"/>
              <a:t>internet</a:t>
            </a:r>
            <a:r>
              <a:rPr lang="el-GR" dirty="0"/>
              <a:t> στα τέλη της δεκαετίας του 1990 όπου ο Δείκτης NASDAQ (χαρτοφυλάκιο μετοχών από εταιρείες υψηλής τεχνολογίας και </a:t>
            </a:r>
            <a:r>
              <a:rPr lang="el-GR" dirty="0" err="1"/>
              <a:t>internet</a:t>
            </a:r>
            <a:r>
              <a:rPr lang="el-GR" dirty="0"/>
              <a:t>) είχε ξεπεράσει τα επίπεδα των 5000 μονάδων το έτος 2000 για να υποχωρήσει στις 1950 περίπου μονάδες το έτος 2001 </a:t>
            </a:r>
          </a:p>
          <a:p>
            <a:pPr algn="just"/>
            <a:endParaRPr lang="el-GR" dirty="0"/>
          </a:p>
          <a:p>
            <a:pPr algn="just"/>
            <a:r>
              <a:rPr lang="el-GR" dirty="0"/>
              <a:t>Για να γίνει αντιληπτό το μέγεθος της υπερτίμησης των τιμών εκείνη την περίοδο, αναφέρω το εξής παράδειγμα: το έτος 2000 μία από τις μεγαλύτερες τράπεζες ανακοίνωσε πολύ υψηλά κέρδη και πολύ υψηλή απόδοση κεφαλαίου με την μετοχή της να αντιδρά ασθενικά στα νέα αυτά, ενώ ταυτόχρονα οι τιμές νέων εταιρειών τεχνολογίας είχαν φτάσει να έχουν αστρονομικές χρηματιστηριακές αξίες συχνά χωρίς να έχουν κερδοφορία. </a:t>
            </a:r>
          </a:p>
          <a:p>
            <a:pPr algn="just"/>
            <a:endParaRPr lang="el-GR" dirty="0"/>
          </a:p>
          <a:p>
            <a:pPr algn="just"/>
            <a:endParaRPr lang="el-GR" dirty="0"/>
          </a:p>
          <a:p>
            <a:pPr algn="just"/>
            <a:r>
              <a:rPr lang="el-GR" dirty="0"/>
              <a:t>Όμως ακόμα και οι τιμές παραδοσιακών επιχειρήσεων εισηγμένων στο χρηματιστήριο είχαν παρόμοια συμπεριφορά εκείνη την περίοδο: ο Δείκτης S&amp;P100 που απαρτίζεται από τις 100 μεγαλύτερες επιχειρήσεις στο χρηματιστήριο των ΗΠΑ σχεδόν διπλασιάστηκε με αποτέλεσμα να επιστρέψει μέσα σε λίγο καιρό από τις 800 μονάδες στις περίπου 400 μονάδες </a:t>
            </a:r>
          </a:p>
          <a:p>
            <a:endParaRPr lang="en-GB" dirty="0"/>
          </a:p>
        </p:txBody>
      </p:sp>
      <p:sp>
        <p:nvSpPr>
          <p:cNvPr id="4" name="Τίτλος 1">
            <a:extLst>
              <a:ext uri="{FF2B5EF4-FFF2-40B4-BE49-F238E27FC236}">
                <a16:creationId xmlns:a16="http://schemas.microsoft.com/office/drawing/2014/main" id="{BA52B399-2FAA-1D43-FDE8-844B91C811C8}"/>
              </a:ext>
            </a:extLst>
          </p:cNvPr>
          <p:cNvSpPr>
            <a:spLocks noGrp="1"/>
          </p:cNvSpPr>
          <p:nvPr>
            <p:ph type="title"/>
          </p:nvPr>
        </p:nvSpPr>
        <p:spPr>
          <a:xfrm>
            <a:off x="838200" y="365126"/>
            <a:ext cx="10515600" cy="759000"/>
          </a:xfrm>
        </p:spPr>
        <p:txBody>
          <a:bodyPr>
            <a:normAutofit/>
          </a:bodyPr>
          <a:lstStyle/>
          <a:p>
            <a:r>
              <a:rPr lang="el-GR" sz="3600" b="1" dirty="0"/>
              <a:t>Φούσκες Τιμών </a:t>
            </a:r>
            <a:endParaRPr lang="en-GB" sz="3600" b="1" dirty="0"/>
          </a:p>
        </p:txBody>
      </p:sp>
    </p:spTree>
    <p:extLst>
      <p:ext uri="{BB962C8B-B14F-4D97-AF65-F5344CB8AC3E}">
        <p14:creationId xmlns:p14="http://schemas.microsoft.com/office/powerpoint/2010/main" val="992249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7B66EF3-558B-6FA7-89A5-DD4D4318937C}"/>
              </a:ext>
            </a:extLst>
          </p:cNvPr>
          <p:cNvSpPr>
            <a:spLocks noGrp="1"/>
          </p:cNvSpPr>
          <p:nvPr>
            <p:ph idx="1"/>
          </p:nvPr>
        </p:nvSpPr>
        <p:spPr/>
        <p:txBody>
          <a:bodyPr>
            <a:normAutofit fontScale="92500" lnSpcReduction="20000"/>
          </a:bodyPr>
          <a:lstStyle/>
          <a:p>
            <a:pPr algn="just"/>
            <a:r>
              <a:rPr lang="el-GR" dirty="0"/>
              <a:t>Ένα άλλο χαρακτηριστικό παράδειγμα μη-ορθολογικής αποτίμησης μετοχών είναι η άνοδος και η πτώση των τιμών στο Χρηματιστήριο Αθηνών (ΧΑ) την περίοδο 1998-2000 όπου ο Γενικός Δείκτης Τιμών του ΧΑ, δηλαδή ένα χαρτοφυλάκιο με τις 60 μεγαλύτερες μετοχές οι οποίες καλύπτουν περίπου το 80% της συνολικής κεφαλαιοποίησης του ΧΑ, από τις 1100 μονάδες έφτασε περίπου τις 6400 μονάδες σε 2 χρόνια (άνοδος περίπου 600%) και έπεσε μετά στις περίπου 2000 μονάδες τα επόμενα 2 χρόνια (πτώση περίπου 65%). </a:t>
            </a:r>
          </a:p>
          <a:p>
            <a:pPr algn="just"/>
            <a:endParaRPr lang="el-GR" dirty="0"/>
          </a:p>
          <a:p>
            <a:pPr algn="just"/>
            <a:r>
              <a:rPr lang="el-GR" dirty="0"/>
              <a:t>Να σημειωθεί ότι πολλές μετοχές είχαν συγκριτικά πολύ μεγαλύτερη άνοδο από την Γενικό δείκτη εκείνη την περίοδο: ενδεικτικά αναφέρω την τιμή μίας μετοχής (μεταξύ πολλών άλλων), η οποία από το ένα ευρώ περίπου η τιμή της έφτασε τα 24 Ευρώ για να επιστρέψει στο 0,5 Ευρώ. </a:t>
            </a:r>
            <a:endParaRPr lang="en-GB" dirty="0"/>
          </a:p>
        </p:txBody>
      </p:sp>
      <p:sp>
        <p:nvSpPr>
          <p:cNvPr id="4" name="Τίτλος 1">
            <a:extLst>
              <a:ext uri="{FF2B5EF4-FFF2-40B4-BE49-F238E27FC236}">
                <a16:creationId xmlns:a16="http://schemas.microsoft.com/office/drawing/2014/main" id="{7F6E1DA2-FD88-BF0D-B898-C3CA7A83B2AD}"/>
              </a:ext>
            </a:extLst>
          </p:cNvPr>
          <p:cNvSpPr>
            <a:spLocks noGrp="1"/>
          </p:cNvSpPr>
          <p:nvPr>
            <p:ph type="title"/>
          </p:nvPr>
        </p:nvSpPr>
        <p:spPr>
          <a:xfrm>
            <a:off x="838200" y="365125"/>
            <a:ext cx="10515600" cy="1325563"/>
          </a:xfrm>
        </p:spPr>
        <p:txBody>
          <a:bodyPr>
            <a:normAutofit/>
          </a:bodyPr>
          <a:lstStyle/>
          <a:p>
            <a:r>
              <a:rPr lang="el-GR" sz="3600" b="1" dirty="0"/>
              <a:t>Φούσκες Τιμών </a:t>
            </a:r>
            <a:endParaRPr lang="en-GB" sz="3600" b="1" dirty="0"/>
          </a:p>
        </p:txBody>
      </p:sp>
    </p:spTree>
    <p:extLst>
      <p:ext uri="{BB962C8B-B14F-4D97-AF65-F5344CB8AC3E}">
        <p14:creationId xmlns:p14="http://schemas.microsoft.com/office/powerpoint/2010/main" val="4243492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D86E07C-5749-C0BB-243A-DC34175FD023}"/>
              </a:ext>
            </a:extLst>
          </p:cNvPr>
          <p:cNvSpPr>
            <a:spLocks noGrp="1"/>
          </p:cNvSpPr>
          <p:nvPr>
            <p:ph idx="1"/>
          </p:nvPr>
        </p:nvSpPr>
        <p:spPr>
          <a:xfrm>
            <a:off x="838200" y="1409350"/>
            <a:ext cx="10515600" cy="4767613"/>
          </a:xfrm>
        </p:spPr>
        <p:txBody>
          <a:bodyPr>
            <a:normAutofit fontScale="77500" lnSpcReduction="20000"/>
          </a:bodyPr>
          <a:lstStyle/>
          <a:p>
            <a:pPr algn="just"/>
            <a:r>
              <a:rPr lang="el-GR" dirty="0"/>
              <a:t>Είναι φανερό ότι η παρούσα (θεωρητική) αξία των μετοχών εκείνη την περίοδο δεν είναι δυνατόν να κυμάνθηκε τόσο πολύ μέσα σε τόσο λίγο χρονικό διάστημα. </a:t>
            </a:r>
          </a:p>
          <a:p>
            <a:pPr algn="just"/>
            <a:endParaRPr lang="el-GR" dirty="0"/>
          </a:p>
          <a:p>
            <a:pPr algn="just"/>
            <a:r>
              <a:rPr lang="el-GR" dirty="0"/>
              <a:t>Επίσης, είναι χαρακτηριστικό ότι τη περίοδο εκείνη στην Ελλάδα είχαν ενεργοποιηθεί πάνω από ένα εκατομμύριο κωδικοί στις χρηματιστηριακές εταιρείες, με άλλα λόγια ένας στους δέκα κατοίκους της χώρας είχε ενεργό λογαριασμό και επένδυε σε μετοχές. </a:t>
            </a:r>
          </a:p>
          <a:p>
            <a:pPr algn="just"/>
            <a:endParaRPr lang="el-GR" dirty="0"/>
          </a:p>
          <a:p>
            <a:pPr algn="just"/>
            <a:r>
              <a:rPr lang="el-GR" dirty="0"/>
              <a:t>Υπάρχουν φυσικά πολλά τέτοια παραδείγματα σε πολλές χώρες και αγορές (π.χ. ακίνητα, εμπορεύματα, πετρέλαιο, χρυσός, κλπ.) τα οποία αναδεικνύουν μία συγκεκριμένη τάση: υπερβολική ευφορία και αύξηση της ζήτησης και της συμμετοχής του κοινού (ακόμα και ατόμων άσχετων με επενδύσεις) η οποία οδηγεί σε υπερβολικές τιμές στην αγορά (δηλαδή τιμές πολύ υψηλότερες από την παρούσα αξία των μελλοντικών χρηματικών ροών). </a:t>
            </a:r>
          </a:p>
          <a:p>
            <a:pPr algn="just"/>
            <a:endParaRPr lang="el-GR" dirty="0"/>
          </a:p>
          <a:p>
            <a:pPr algn="just"/>
            <a:r>
              <a:rPr lang="el-GR" dirty="0"/>
              <a:t>Κάποια στιγμή η «φούσκα» σπάει και οι τιμές καταρρέουν. </a:t>
            </a:r>
            <a:endParaRPr lang="en-GB" dirty="0"/>
          </a:p>
        </p:txBody>
      </p:sp>
      <p:sp>
        <p:nvSpPr>
          <p:cNvPr id="4" name="Τίτλος 1">
            <a:extLst>
              <a:ext uri="{FF2B5EF4-FFF2-40B4-BE49-F238E27FC236}">
                <a16:creationId xmlns:a16="http://schemas.microsoft.com/office/drawing/2014/main" id="{1986220C-437C-BB80-DB10-ADB0D7E60182}"/>
              </a:ext>
            </a:extLst>
          </p:cNvPr>
          <p:cNvSpPr>
            <a:spLocks noGrp="1"/>
          </p:cNvSpPr>
          <p:nvPr>
            <p:ph type="title"/>
          </p:nvPr>
        </p:nvSpPr>
        <p:spPr>
          <a:xfrm>
            <a:off x="838200" y="365125"/>
            <a:ext cx="10515600" cy="1325563"/>
          </a:xfrm>
        </p:spPr>
        <p:txBody>
          <a:bodyPr>
            <a:normAutofit/>
          </a:bodyPr>
          <a:lstStyle/>
          <a:p>
            <a:r>
              <a:rPr lang="el-GR" sz="3600" b="1" dirty="0"/>
              <a:t>Φούσκες Τιμών </a:t>
            </a:r>
            <a:endParaRPr lang="en-GB" sz="3600" b="1" dirty="0"/>
          </a:p>
        </p:txBody>
      </p:sp>
    </p:spTree>
    <p:extLst>
      <p:ext uri="{BB962C8B-B14F-4D97-AF65-F5344CB8AC3E}">
        <p14:creationId xmlns:p14="http://schemas.microsoft.com/office/powerpoint/2010/main" val="289140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C9ABE8-E6FF-B5EE-E534-B604F5FA4406}"/>
              </a:ext>
            </a:extLst>
          </p:cNvPr>
          <p:cNvSpPr>
            <a:spLocks noGrp="1"/>
          </p:cNvSpPr>
          <p:nvPr>
            <p:ph type="title"/>
          </p:nvPr>
        </p:nvSpPr>
        <p:spPr>
          <a:xfrm>
            <a:off x="838200" y="365125"/>
            <a:ext cx="10515600" cy="868057"/>
          </a:xfrm>
        </p:spPr>
        <p:txBody>
          <a:bodyPr>
            <a:normAutofit/>
          </a:bodyPr>
          <a:lstStyle/>
          <a:p>
            <a:r>
              <a:rPr lang="el-GR" sz="3600" b="1" dirty="0"/>
              <a:t>Υπερβολική Μεταβλητότητα </a:t>
            </a:r>
            <a:endParaRPr lang="en-GB" sz="3600" b="1" dirty="0"/>
          </a:p>
        </p:txBody>
      </p:sp>
      <p:sp>
        <p:nvSpPr>
          <p:cNvPr id="3" name="Θέση περιεχομένου 2">
            <a:extLst>
              <a:ext uri="{FF2B5EF4-FFF2-40B4-BE49-F238E27FC236}">
                <a16:creationId xmlns:a16="http://schemas.microsoft.com/office/drawing/2014/main" id="{4CCA376D-CFEE-D019-C09C-0715034E5E1D}"/>
              </a:ext>
            </a:extLst>
          </p:cNvPr>
          <p:cNvSpPr>
            <a:spLocks noGrp="1"/>
          </p:cNvSpPr>
          <p:nvPr>
            <p:ph idx="1"/>
          </p:nvPr>
        </p:nvSpPr>
        <p:spPr>
          <a:xfrm>
            <a:off x="838200" y="1149292"/>
            <a:ext cx="10515600" cy="5027671"/>
          </a:xfrm>
        </p:spPr>
        <p:txBody>
          <a:bodyPr>
            <a:normAutofit/>
          </a:bodyPr>
          <a:lstStyle/>
          <a:p>
            <a:endParaRPr lang="el-GR" dirty="0"/>
          </a:p>
          <a:p>
            <a:r>
              <a:rPr lang="el-GR" dirty="0"/>
              <a:t>Μία άλλη σημαντική πρόκληση της θεωρίας ήταν και τα αποτελέσματα της ερευνητικής εργασίας του </a:t>
            </a:r>
            <a:r>
              <a:rPr lang="el-GR" dirty="0" err="1"/>
              <a:t>Shiller</a:t>
            </a:r>
            <a:r>
              <a:rPr lang="el-GR" dirty="0"/>
              <a:t> (1988) ο οποίος έδειξε ότι οι τιμές των μετοχών έχουν υπερβολική μεταβλητότητα σε σχέση με την μεταβλητότητα που δικαιολογείται από τις τιμές που προκύπτουν από την παρούσα αξία των μελλοντικών ροών.  </a:t>
            </a:r>
          </a:p>
          <a:p>
            <a:endParaRPr lang="el-GR" dirty="0"/>
          </a:p>
          <a:p>
            <a:r>
              <a:rPr lang="el-GR" dirty="0"/>
              <a:t>Παρόλο που στην αρχική του μελέτη είχε χρησιμοποιήσει σταθερό προεξοφλητικό επιτόκιο και συγκεκριμένες υποθέσεις όσον αφορά τον καθορισμό των μελλοντικών μερισμάτων η μελέτη οδήγησε σε σημαντική ερευνητική δραστηριότητα σχετικά με την μεταβλητότητα. </a:t>
            </a:r>
          </a:p>
          <a:p>
            <a:endParaRPr lang="en-GB" dirty="0"/>
          </a:p>
        </p:txBody>
      </p:sp>
    </p:spTree>
    <p:extLst>
      <p:ext uri="{BB962C8B-B14F-4D97-AF65-F5344CB8AC3E}">
        <p14:creationId xmlns:p14="http://schemas.microsoft.com/office/powerpoint/2010/main" val="1435639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A746A7-C27D-37F0-B12B-2C0AE0B81A9E}"/>
              </a:ext>
            </a:extLst>
          </p:cNvPr>
          <p:cNvSpPr>
            <a:spLocks noGrp="1"/>
          </p:cNvSpPr>
          <p:nvPr>
            <p:ph type="title"/>
          </p:nvPr>
        </p:nvSpPr>
        <p:spPr>
          <a:xfrm>
            <a:off x="838200" y="365125"/>
            <a:ext cx="10515600" cy="717055"/>
          </a:xfrm>
        </p:spPr>
        <p:txBody>
          <a:bodyPr/>
          <a:lstStyle/>
          <a:p>
            <a:r>
              <a:rPr lang="el-GR" sz="3600" b="1" dirty="0"/>
              <a:t>Εισαγωγή</a:t>
            </a:r>
            <a:r>
              <a:rPr lang="el-GR" dirty="0"/>
              <a:t> </a:t>
            </a:r>
            <a:endParaRPr lang="en-GB" dirty="0"/>
          </a:p>
        </p:txBody>
      </p:sp>
      <p:sp>
        <p:nvSpPr>
          <p:cNvPr id="3" name="Θέση περιεχομένου 2">
            <a:extLst>
              <a:ext uri="{FF2B5EF4-FFF2-40B4-BE49-F238E27FC236}">
                <a16:creationId xmlns:a16="http://schemas.microsoft.com/office/drawing/2014/main" id="{BFCD8BC7-6EDF-4643-2718-302C95DBAD73}"/>
              </a:ext>
            </a:extLst>
          </p:cNvPr>
          <p:cNvSpPr>
            <a:spLocks noGrp="1"/>
          </p:cNvSpPr>
          <p:nvPr>
            <p:ph idx="1"/>
          </p:nvPr>
        </p:nvSpPr>
        <p:spPr>
          <a:xfrm>
            <a:off x="838200" y="1208015"/>
            <a:ext cx="10515600" cy="4968948"/>
          </a:xfrm>
        </p:spPr>
        <p:txBody>
          <a:bodyPr>
            <a:normAutofit fontScale="77500" lnSpcReduction="20000"/>
          </a:bodyPr>
          <a:lstStyle/>
          <a:p>
            <a:pPr algn="just"/>
            <a:r>
              <a:rPr lang="el-GR" dirty="0"/>
              <a:t>Από την δεκαετία του 1970 και μετά η κεντρική θεωρία που έχει κυριαρχήσει στην χρηματοοικονομική επιστήμη είναι η Θεωρία της Αποτελεσματικής Αγοράς (ΘΑΑ, </a:t>
            </a:r>
            <a:r>
              <a:rPr lang="el-GR" dirty="0" err="1"/>
              <a:t>Efficient</a:t>
            </a:r>
            <a:r>
              <a:rPr lang="el-GR" dirty="0"/>
              <a:t> Market </a:t>
            </a:r>
            <a:r>
              <a:rPr lang="el-GR" dirty="0" err="1"/>
              <a:t>Hypothesis</a:t>
            </a:r>
            <a:r>
              <a:rPr lang="el-GR" dirty="0"/>
              <a:t>, </a:t>
            </a:r>
            <a:r>
              <a:rPr lang="el-GR" dirty="0" err="1"/>
              <a:t>Fama</a:t>
            </a:r>
            <a:r>
              <a:rPr lang="el-GR" dirty="0"/>
              <a:t>, 1965, 1970). </a:t>
            </a:r>
          </a:p>
          <a:p>
            <a:pPr algn="just"/>
            <a:endParaRPr lang="el-GR" dirty="0"/>
          </a:p>
          <a:p>
            <a:pPr algn="just"/>
            <a:r>
              <a:rPr lang="el-GR" dirty="0"/>
              <a:t>Περιληπτικά, η ΘΑΑ πρεσβεύει ότι, ανά πάσα στιγμή, οι παρούσες τιμές των αξιογράφων αντικατοπτρίζουν πλήρως κάθε σχετική και διαθέσιμη πληροφορία (συμπεριλαμβανομένων και γεγονότων που η αγορά αναμένει ότι θα συμβούν στο μέλλον) κατά τρόπο γρήγορο και ακριβή. </a:t>
            </a:r>
          </a:p>
          <a:p>
            <a:pPr algn="just"/>
            <a:endParaRPr lang="el-GR" dirty="0"/>
          </a:p>
          <a:p>
            <a:pPr algn="just"/>
            <a:r>
              <a:rPr lang="el-GR" dirty="0"/>
              <a:t>Αυτό είναι αποτέλεσμα του ανταγωνισμού μεταξύ μεγάλου αριθμού ορθολογικών επενδυτών οι οποίοι προσπαθούν να μεγιστοποιήσουν την χρησιμότητά τους, και στη προσπάθειά τους αυτή προσπαθούν συνεχώς να προβλέψουν τις μελλοντικές τιμές των αξιόγραφων (</a:t>
            </a:r>
            <a:r>
              <a:rPr lang="el-GR" dirty="0" err="1"/>
              <a:t>Fama</a:t>
            </a:r>
            <a:r>
              <a:rPr lang="el-GR" dirty="0"/>
              <a:t>, 1970).</a:t>
            </a:r>
          </a:p>
          <a:p>
            <a:pPr algn="just"/>
            <a:endParaRPr lang="el-GR" dirty="0"/>
          </a:p>
          <a:p>
            <a:pPr algn="just"/>
            <a:r>
              <a:rPr lang="el-GR" dirty="0"/>
              <a:t> Σύμφωνα με άλλους οικονομολόγους, οι τιμές των αξιογράφων ενσωματώνουν πληροφορίες μέχρι το σημείο όπου τα οριακά κόστη του να δρουν οι επενδυτές βασισμένοι στις πληροφορίες δεν ξεπερνούν τα οριακά οφέλη (</a:t>
            </a:r>
            <a:r>
              <a:rPr lang="el-GR" dirty="0" err="1"/>
              <a:t>Jensen</a:t>
            </a:r>
            <a:r>
              <a:rPr lang="el-GR" dirty="0"/>
              <a:t>, 1978).  </a:t>
            </a:r>
          </a:p>
          <a:p>
            <a:endParaRPr lang="el-GR" dirty="0"/>
          </a:p>
          <a:p>
            <a:endParaRPr lang="en-GB" dirty="0"/>
          </a:p>
        </p:txBody>
      </p:sp>
    </p:spTree>
    <p:extLst>
      <p:ext uri="{BB962C8B-B14F-4D97-AF65-F5344CB8AC3E}">
        <p14:creationId xmlns:p14="http://schemas.microsoft.com/office/powerpoint/2010/main" val="984196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18EFCD3-80E3-55B9-2396-5758A70FE571}"/>
              </a:ext>
            </a:extLst>
          </p:cNvPr>
          <p:cNvSpPr>
            <a:spLocks noGrp="1"/>
          </p:cNvSpPr>
          <p:nvPr>
            <p:ph idx="1"/>
          </p:nvPr>
        </p:nvSpPr>
        <p:spPr/>
        <p:txBody>
          <a:bodyPr>
            <a:normAutofit lnSpcReduction="10000"/>
          </a:bodyPr>
          <a:lstStyle/>
          <a:p>
            <a:r>
              <a:rPr lang="el-GR" dirty="0"/>
              <a:t>Για παράδειγμα, μεταξύ άλλων, οι </a:t>
            </a:r>
            <a:r>
              <a:rPr lang="el-GR" dirty="0" err="1"/>
              <a:t>Zhong</a:t>
            </a:r>
            <a:r>
              <a:rPr lang="el-GR" dirty="0"/>
              <a:t>, </a:t>
            </a:r>
            <a:r>
              <a:rPr lang="el-GR" dirty="0" err="1"/>
              <a:t>Darrat</a:t>
            </a:r>
            <a:r>
              <a:rPr lang="el-GR" dirty="0"/>
              <a:t>, </a:t>
            </a:r>
            <a:r>
              <a:rPr lang="el-GR" dirty="0" err="1"/>
              <a:t>Anderson</a:t>
            </a:r>
            <a:r>
              <a:rPr lang="el-GR" dirty="0"/>
              <a:t> (2003) εξέτασαν τις πραγματικές τιμές του Αμερικάνικου Δείκτη S&amp;P500 (ένα χαρτοφυλάκιο με τις 500 μεγαλύτερες μετοχές στις ΗΠΑ) και τις συνέκριναν με τις θεωρητικά σωστές τιμές για την περίοδο 1871-1997. </a:t>
            </a:r>
          </a:p>
          <a:p>
            <a:endParaRPr lang="el-GR" dirty="0"/>
          </a:p>
          <a:p>
            <a:r>
              <a:rPr lang="el-GR" dirty="0"/>
              <a:t>Τα αποτελέσματά τους δείχνουν ότι οι πραγματικές τιμές διαφοροποιούνται σημαντικά και έχουν σημαντική μεταβλητότητα σε σχέση με τις θεωρητικές τιμές, σημάδι ότι η αγορές δεν αποτιμούν τις μετοχές όπως θα περίμενε κανείς στην ΘΑΑ και ότι ρόλο ίσως να παίζουν και άλλοι παράγοντες (π.χ. ψυχολογία). </a:t>
            </a:r>
            <a:endParaRPr lang="en-GB" dirty="0"/>
          </a:p>
        </p:txBody>
      </p:sp>
      <p:sp>
        <p:nvSpPr>
          <p:cNvPr id="4" name="Τίτλος 1">
            <a:extLst>
              <a:ext uri="{FF2B5EF4-FFF2-40B4-BE49-F238E27FC236}">
                <a16:creationId xmlns:a16="http://schemas.microsoft.com/office/drawing/2014/main" id="{0A6DF756-3E84-DCD9-EE24-2DA3BF2E8951}"/>
              </a:ext>
            </a:extLst>
          </p:cNvPr>
          <p:cNvSpPr>
            <a:spLocks noGrp="1"/>
          </p:cNvSpPr>
          <p:nvPr>
            <p:ph type="title"/>
          </p:nvPr>
        </p:nvSpPr>
        <p:spPr>
          <a:xfrm>
            <a:off x="838200" y="365125"/>
            <a:ext cx="10515600" cy="1325563"/>
          </a:xfrm>
        </p:spPr>
        <p:txBody>
          <a:bodyPr>
            <a:normAutofit/>
          </a:bodyPr>
          <a:lstStyle/>
          <a:p>
            <a:r>
              <a:rPr lang="el-GR" sz="3600" b="1" dirty="0"/>
              <a:t>Υπερβολική Μεταβλητότητα </a:t>
            </a:r>
            <a:endParaRPr lang="en-GB" sz="3600" b="1" dirty="0"/>
          </a:p>
        </p:txBody>
      </p:sp>
    </p:spTree>
    <p:extLst>
      <p:ext uri="{BB962C8B-B14F-4D97-AF65-F5344CB8AC3E}">
        <p14:creationId xmlns:p14="http://schemas.microsoft.com/office/powerpoint/2010/main" val="2146242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607C08-C892-4D27-2F4A-2CCBCF6B63B4}"/>
              </a:ext>
            </a:extLst>
          </p:cNvPr>
          <p:cNvSpPr>
            <a:spLocks noGrp="1"/>
          </p:cNvSpPr>
          <p:nvPr>
            <p:ph type="title"/>
          </p:nvPr>
        </p:nvSpPr>
        <p:spPr/>
        <p:txBody>
          <a:bodyPr>
            <a:normAutofit/>
          </a:bodyPr>
          <a:lstStyle/>
          <a:p>
            <a:r>
              <a:rPr lang="el-GR" sz="3600" b="1" dirty="0"/>
              <a:t>Ημερολογιακές Ανωμαλίες</a:t>
            </a:r>
            <a:endParaRPr lang="en-GB" sz="3600" b="1" dirty="0"/>
          </a:p>
        </p:txBody>
      </p:sp>
      <p:sp>
        <p:nvSpPr>
          <p:cNvPr id="3" name="Θέση περιεχομένου 2">
            <a:extLst>
              <a:ext uri="{FF2B5EF4-FFF2-40B4-BE49-F238E27FC236}">
                <a16:creationId xmlns:a16="http://schemas.microsoft.com/office/drawing/2014/main" id="{76029D1E-10E7-D9F2-135A-2EABFD1F7013}"/>
              </a:ext>
            </a:extLst>
          </p:cNvPr>
          <p:cNvSpPr>
            <a:spLocks noGrp="1"/>
          </p:cNvSpPr>
          <p:nvPr>
            <p:ph idx="1"/>
          </p:nvPr>
        </p:nvSpPr>
        <p:spPr/>
        <p:txBody>
          <a:bodyPr>
            <a:normAutofit fontScale="77500" lnSpcReduction="20000"/>
          </a:bodyPr>
          <a:lstStyle/>
          <a:p>
            <a:pPr algn="just"/>
            <a:r>
              <a:rPr lang="el-GR" dirty="0"/>
              <a:t>Πολλοί ερευνητές (</a:t>
            </a:r>
            <a:r>
              <a:rPr lang="el-GR" dirty="0" err="1"/>
              <a:t>Rozeff</a:t>
            </a:r>
            <a:r>
              <a:rPr lang="el-GR" dirty="0"/>
              <a:t> και </a:t>
            </a:r>
            <a:r>
              <a:rPr lang="el-GR" dirty="0" err="1"/>
              <a:t>Kinney</a:t>
            </a:r>
            <a:r>
              <a:rPr lang="el-GR" dirty="0"/>
              <a:t>, 1976, και </a:t>
            </a:r>
            <a:r>
              <a:rPr lang="el-GR" dirty="0" err="1"/>
              <a:t>Gultekin</a:t>
            </a:r>
            <a:r>
              <a:rPr lang="el-GR" dirty="0"/>
              <a:t> και </a:t>
            </a:r>
            <a:r>
              <a:rPr lang="el-GR" dirty="0" err="1"/>
              <a:t>Gultekin</a:t>
            </a:r>
            <a:r>
              <a:rPr lang="el-GR" dirty="0"/>
              <a:t>, 1983) βρήκαν ότι οι αποδόσεις των μετοχών κατά τον μήνα Ιανουάριο, στις ΗΠΑ αλλά και σε άλλες χώρες, διαφέρουν σημαντικά και είναι πολύ υψηλότερες από τις αποδόσεις των υπόλοιπων μηνών του χρόνου, ενώ οι αποδόσεις του Δεκεμβρίου είναι χαμηλές ή/και αρνητικές. </a:t>
            </a:r>
          </a:p>
          <a:p>
            <a:pPr algn="just"/>
            <a:endParaRPr lang="el-GR" dirty="0"/>
          </a:p>
          <a:p>
            <a:pPr algn="just"/>
            <a:r>
              <a:rPr lang="el-GR" dirty="0"/>
              <a:t>Σύμφωνα με την ΘΑΑ, όμως, οι αποδόσεις των ημερολογιακών μηνών θα είναι τυχαίες μεταβλητές και άρα δεν θα πρέπει συστηματικά να διαφέρουν μεταξύ τους ούτε θα πρέπει να μπορούμε να προβλέψουμε από πριν ποιους μήνες θα έχουμε ψηλές αποδόσεις, κλπ. Εάν μπορούμε να προβλέψουμε χρησιμοποιώντας ιστορικά στοιχεία ποιους μήνες θα έχουμε υπέρ-αποδόσεις τότε η αγορά δεν είναι αποτελεσματική στην ασθενή της μορφή. </a:t>
            </a:r>
          </a:p>
          <a:p>
            <a:pPr algn="just"/>
            <a:endParaRPr lang="el-GR" dirty="0"/>
          </a:p>
          <a:p>
            <a:pPr algn="just"/>
            <a:r>
              <a:rPr lang="el-GR" dirty="0"/>
              <a:t>Έτσι το φαινόμενο αυτό βαπτίσθηκε «Φαινόμενο του Ιανουαρίου» (</a:t>
            </a:r>
            <a:r>
              <a:rPr lang="el-GR" dirty="0" err="1"/>
              <a:t>January</a:t>
            </a:r>
            <a:r>
              <a:rPr lang="el-GR" dirty="0"/>
              <a:t> </a:t>
            </a:r>
            <a:r>
              <a:rPr lang="el-GR" dirty="0" err="1"/>
              <a:t>Effect</a:t>
            </a:r>
            <a:r>
              <a:rPr lang="el-GR" dirty="0"/>
              <a:t>). Με άλλα λόγια ένας επενδυτής μπορεί να προβλέψει ότι οι αποδόσεις των μετοχών (κατά μέσο όρο) θα είναι θετικές τον Ιανουάριο και αρνητικές τον Δεκέμβριο. </a:t>
            </a:r>
          </a:p>
          <a:p>
            <a:endParaRPr lang="el-GR" dirty="0"/>
          </a:p>
          <a:p>
            <a:endParaRPr lang="en-GB" dirty="0"/>
          </a:p>
        </p:txBody>
      </p:sp>
    </p:spTree>
    <p:extLst>
      <p:ext uri="{BB962C8B-B14F-4D97-AF65-F5344CB8AC3E}">
        <p14:creationId xmlns:p14="http://schemas.microsoft.com/office/powerpoint/2010/main" val="1468745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9032BF-992F-3F4E-4A38-8B61367E740F}"/>
              </a:ext>
            </a:extLst>
          </p:cNvPr>
          <p:cNvSpPr>
            <a:spLocks noGrp="1"/>
          </p:cNvSpPr>
          <p:nvPr>
            <p:ph type="title"/>
          </p:nvPr>
        </p:nvSpPr>
        <p:spPr>
          <a:xfrm>
            <a:off x="838200" y="365125"/>
            <a:ext cx="10515600" cy="868057"/>
          </a:xfrm>
        </p:spPr>
        <p:txBody>
          <a:bodyPr>
            <a:normAutofit/>
          </a:bodyPr>
          <a:lstStyle/>
          <a:p>
            <a:r>
              <a:rPr lang="el-GR" sz="3600" b="1" dirty="0"/>
              <a:t>Ημερολογιακές Ανωμαλίες</a:t>
            </a:r>
            <a:endParaRPr lang="en-GB" sz="3600" b="1" dirty="0"/>
          </a:p>
        </p:txBody>
      </p:sp>
      <p:sp>
        <p:nvSpPr>
          <p:cNvPr id="3" name="Θέση περιεχομένου 2">
            <a:extLst>
              <a:ext uri="{FF2B5EF4-FFF2-40B4-BE49-F238E27FC236}">
                <a16:creationId xmlns:a16="http://schemas.microsoft.com/office/drawing/2014/main" id="{0ACE92C1-7538-1760-9922-13D5797C2292}"/>
              </a:ext>
            </a:extLst>
          </p:cNvPr>
          <p:cNvSpPr>
            <a:spLocks noGrp="1"/>
          </p:cNvSpPr>
          <p:nvPr>
            <p:ph idx="1"/>
          </p:nvPr>
        </p:nvSpPr>
        <p:spPr>
          <a:xfrm>
            <a:off x="838200" y="1551963"/>
            <a:ext cx="10515600" cy="4625000"/>
          </a:xfrm>
        </p:spPr>
        <p:txBody>
          <a:bodyPr>
            <a:normAutofit fontScale="77500" lnSpcReduction="20000"/>
          </a:bodyPr>
          <a:lstStyle/>
          <a:p>
            <a:pPr algn="just"/>
            <a:r>
              <a:rPr lang="el-GR" dirty="0"/>
              <a:t>Ο </a:t>
            </a:r>
            <a:r>
              <a:rPr lang="el-GR" dirty="0" err="1"/>
              <a:t>Keim</a:t>
            </a:r>
            <a:r>
              <a:rPr lang="el-GR" dirty="0"/>
              <a:t> (1983) χρησιμοποίησε τον τρόπο αυτό (αλλά με την μέθοδο των Σταθμισμένων Ελάχιστων Τετράγωνων) για να μετρήσει τις μηνιαίες αποδόσεις διαφόρων χαρτοφυλακίων Αμερικάνικων μετοχών και βρήκε ότι: </a:t>
            </a:r>
          </a:p>
          <a:p>
            <a:pPr algn="just"/>
            <a:endParaRPr lang="el-GR" dirty="0"/>
          </a:p>
          <a:p>
            <a:pPr algn="just"/>
            <a:r>
              <a:rPr lang="el-GR" dirty="0"/>
              <a:t>πρώτον, η μέση υπέρ-απόδοση για τον μήνα Ιανουάριο είναι πολύ μεγάλη σε σχέση με τις υπέρ-αποδόσεις των υπόλοιπων μηνών για το χαρτοφυλάκιο των μετοχών μικρής κεφαλαιοποίησης, </a:t>
            </a:r>
          </a:p>
          <a:p>
            <a:pPr algn="just"/>
            <a:endParaRPr lang="el-GR" dirty="0"/>
          </a:p>
          <a:p>
            <a:pPr algn="just"/>
            <a:r>
              <a:rPr lang="el-GR" dirty="0"/>
              <a:t>δεύτερον, οι υπέρ-αποδόσεις του Ιανουαρίου είναι αρνητικές και μικρότερες από τις υπέρ-αποδόσεις των υπολοίπων μηνών για τις μετοχές μεγάλης κεφαλαιοποίησης. </a:t>
            </a:r>
          </a:p>
          <a:p>
            <a:pPr algn="just"/>
            <a:endParaRPr lang="el-GR" dirty="0"/>
          </a:p>
          <a:p>
            <a:pPr algn="just"/>
            <a:r>
              <a:rPr lang="el-GR" dirty="0"/>
              <a:t>Αυτό πρακτικά σημαίνει ότι το φαινόμενο του Ιανουαρίου είναι ιδιαίτερα έντονο για μετοχές μικρής κεφαλαιοποίησης και αρνητικό για μετοχές μεγάλης κεφαλαιοποίησης. Τρίτον, οι υπέρ-αποδόσεις είναι στατιστικά διαφορετικές του μηδενός (</a:t>
            </a:r>
            <a:r>
              <a:rPr lang="el-GR" dirty="0" err="1"/>
              <a:t>Keim</a:t>
            </a:r>
            <a:r>
              <a:rPr lang="el-GR" dirty="0"/>
              <a:t>, 1983). </a:t>
            </a:r>
            <a:endParaRPr lang="en-GB" dirty="0"/>
          </a:p>
        </p:txBody>
      </p:sp>
    </p:spTree>
    <p:extLst>
      <p:ext uri="{BB962C8B-B14F-4D97-AF65-F5344CB8AC3E}">
        <p14:creationId xmlns:p14="http://schemas.microsoft.com/office/powerpoint/2010/main" val="605549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FD305B-BC3D-BD5B-CC0E-B18E37FFC893}"/>
              </a:ext>
            </a:extLst>
          </p:cNvPr>
          <p:cNvSpPr>
            <a:spLocks noGrp="1"/>
          </p:cNvSpPr>
          <p:nvPr>
            <p:ph type="title"/>
          </p:nvPr>
        </p:nvSpPr>
        <p:spPr>
          <a:xfrm>
            <a:off x="838200" y="365126"/>
            <a:ext cx="10515600" cy="859668"/>
          </a:xfrm>
        </p:spPr>
        <p:txBody>
          <a:bodyPr>
            <a:normAutofit/>
          </a:bodyPr>
          <a:lstStyle/>
          <a:p>
            <a:r>
              <a:rPr lang="el-GR" sz="3600" b="1" dirty="0"/>
              <a:t>Ημερολογιακές Ανωμαλίες</a:t>
            </a:r>
            <a:endParaRPr lang="en-GB" sz="3600" b="1" dirty="0"/>
          </a:p>
        </p:txBody>
      </p:sp>
      <p:sp>
        <p:nvSpPr>
          <p:cNvPr id="3" name="Θέση περιεχομένου 2">
            <a:extLst>
              <a:ext uri="{FF2B5EF4-FFF2-40B4-BE49-F238E27FC236}">
                <a16:creationId xmlns:a16="http://schemas.microsoft.com/office/drawing/2014/main" id="{C8F24077-9DA7-8C71-1EFC-176DE928686B}"/>
              </a:ext>
            </a:extLst>
          </p:cNvPr>
          <p:cNvSpPr>
            <a:spLocks noGrp="1"/>
          </p:cNvSpPr>
          <p:nvPr>
            <p:ph idx="1"/>
          </p:nvPr>
        </p:nvSpPr>
        <p:spPr/>
        <p:txBody>
          <a:bodyPr>
            <a:normAutofit fontScale="77500" lnSpcReduction="20000"/>
          </a:bodyPr>
          <a:lstStyle/>
          <a:p>
            <a:pPr algn="just"/>
            <a:r>
              <a:rPr lang="el-GR" dirty="0"/>
              <a:t>Δύο βασικές προσπάθειες εξήγησης του φαινόμενου, από την πλευρά της παραδοσιακής θεωρίας, είναι οι εξής: </a:t>
            </a:r>
          </a:p>
          <a:p>
            <a:pPr algn="just"/>
            <a:endParaRPr lang="el-GR" dirty="0"/>
          </a:p>
          <a:p>
            <a:pPr algn="just"/>
            <a:r>
              <a:rPr lang="el-GR" dirty="0"/>
              <a:t>πρώτον, το φαινόμενο του Ιανουαρίου μπορεί να οφείλεται στο ότι ο μήνας αυτός είναι η αρχή του καινούριου φορολογικού έτους και οι επενδυτές, προκειμένου να επιτύχουν φορολογικές απαλλαγές (</a:t>
            </a:r>
            <a:r>
              <a:rPr lang="el-GR" dirty="0" err="1"/>
              <a:t>Dyl</a:t>
            </a:r>
            <a:r>
              <a:rPr lang="el-GR" dirty="0"/>
              <a:t>, 1977 και </a:t>
            </a:r>
            <a:r>
              <a:rPr lang="el-GR" dirty="0" err="1"/>
              <a:t>Branch</a:t>
            </a:r>
            <a:r>
              <a:rPr lang="el-GR" dirty="0"/>
              <a:t>, 1977) από ζημίες αγοροπωλησιών μετοχών, πωλούν προς τα τέλη Δεκεμβρίου μετοχές στις οποίες έχουν ζημιές (πιέζοντας τις τιμές προς τα κάτω λόγω υψηλής προσφοράς τίτλων) καταγράφουν λογιστικά τις ζημίες τους και τις φοροαπαλλαγές τους και τις πρώτες ημέρες του Ιανουαρίου τις ξαναγοράζουν  (πιέζοντας τις τιμές προς τα πάνω λόγω υψηλής ζήτησης τίτλων). </a:t>
            </a:r>
          </a:p>
          <a:p>
            <a:pPr algn="just"/>
            <a:endParaRPr lang="el-GR" dirty="0"/>
          </a:p>
          <a:p>
            <a:pPr algn="just"/>
            <a:r>
              <a:rPr lang="el-GR" dirty="0"/>
              <a:t>Άρα είναι μία ορθολογική συμπεριφορά των επενδυτών που οδηγεί στο φαινόμενο. Όμως η εξήγηση αυτή δεν μπορεί να απαντήσει στο γιατί το φαινόμενο παρουσιάζεται και σε χώρες όπου δεν υπάρχει φορολογία στις υπεραξίες από μετοχές. </a:t>
            </a:r>
            <a:endParaRPr lang="en-GB" dirty="0"/>
          </a:p>
        </p:txBody>
      </p:sp>
    </p:spTree>
    <p:extLst>
      <p:ext uri="{BB962C8B-B14F-4D97-AF65-F5344CB8AC3E}">
        <p14:creationId xmlns:p14="http://schemas.microsoft.com/office/powerpoint/2010/main" val="4287174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B9C5FC8-02F0-E19A-69E6-E69539B9FE63}"/>
              </a:ext>
            </a:extLst>
          </p:cNvPr>
          <p:cNvSpPr>
            <a:spLocks noGrp="1"/>
          </p:cNvSpPr>
          <p:nvPr>
            <p:ph idx="1"/>
          </p:nvPr>
        </p:nvSpPr>
        <p:spPr/>
        <p:txBody>
          <a:bodyPr>
            <a:normAutofit fontScale="85000" lnSpcReduction="20000"/>
          </a:bodyPr>
          <a:lstStyle/>
          <a:p>
            <a:r>
              <a:rPr lang="el-GR" dirty="0"/>
              <a:t>Δεύτερον, το φαινόμενο του Ιανουαρίου μπορεί να προέρχεται από την συμπεριφορά των διαχειριστών των μεγάλων θεσμικών χαρτοφυλακίων οι οποίοι αναδιαρθρώνουν τα χαρτοφυλάκια λόγω της ετήσιας αποτίμησης και ελέγχου από τους ιδιοκτήτες των χαρτοφυλακίων (</a:t>
            </a:r>
            <a:r>
              <a:rPr lang="el-GR" dirty="0" err="1"/>
              <a:t>Lakonishok</a:t>
            </a:r>
            <a:r>
              <a:rPr lang="el-GR" dirty="0"/>
              <a:t> και  </a:t>
            </a:r>
            <a:r>
              <a:rPr lang="el-GR" dirty="0" err="1"/>
              <a:t>Levi</a:t>
            </a:r>
            <a:r>
              <a:rPr lang="el-GR" dirty="0"/>
              <a:t>, 1982).</a:t>
            </a:r>
          </a:p>
          <a:p>
            <a:endParaRPr lang="el-GR" dirty="0"/>
          </a:p>
          <a:p>
            <a:r>
              <a:rPr lang="el-GR" dirty="0"/>
              <a:t>Για παράδειγμα, οι διαχειριστές πωλούν τον Δεκέμβριο μικρές και «επικίνδυνες» μετοχές που έχουν στα χαρτοφυλάκια τους και δεν θέλουν να τις παρουσιάσουν στην ετήσια έκθεση, τις οποίες </a:t>
            </a:r>
            <a:r>
              <a:rPr lang="el-GR" dirty="0" err="1"/>
              <a:t>επαναγοράζουν</a:t>
            </a:r>
            <a:r>
              <a:rPr lang="el-GR" dirty="0"/>
              <a:t> τον Ιανουάριο. </a:t>
            </a:r>
          </a:p>
          <a:p>
            <a:endParaRPr lang="el-GR" dirty="0"/>
          </a:p>
          <a:p>
            <a:r>
              <a:rPr lang="el-GR" dirty="0"/>
              <a:t>Η εξήγηση αυτή όμως δεν λαμβάνει υπόψη ότι, εάν η συμπεριφορά αυτή ισχύει στον βαθμό που μπορεί να επηρεάσει τις αποδόσεις, θα έπρεπε μία παρόμοια τάση των αποδόσεων να παρατηρείται και στις εξαμηνιαίες εκθέσεις των επαγγελματιών διαχειριστών και όχι μόνον στις ετήσιες εκθέσεις (κάτι που δεν έχει αναφερθεί). </a:t>
            </a:r>
            <a:endParaRPr lang="en-GB" dirty="0"/>
          </a:p>
        </p:txBody>
      </p:sp>
      <p:sp>
        <p:nvSpPr>
          <p:cNvPr id="4" name="Τίτλος 1">
            <a:extLst>
              <a:ext uri="{FF2B5EF4-FFF2-40B4-BE49-F238E27FC236}">
                <a16:creationId xmlns:a16="http://schemas.microsoft.com/office/drawing/2014/main" id="{FB0FC74A-D492-64DD-6200-72B49E233D35}"/>
              </a:ext>
            </a:extLst>
          </p:cNvPr>
          <p:cNvSpPr>
            <a:spLocks noGrp="1"/>
          </p:cNvSpPr>
          <p:nvPr>
            <p:ph type="title"/>
          </p:nvPr>
        </p:nvSpPr>
        <p:spPr>
          <a:xfrm>
            <a:off x="838200" y="365125"/>
            <a:ext cx="10515600" cy="1325563"/>
          </a:xfrm>
        </p:spPr>
        <p:txBody>
          <a:bodyPr>
            <a:normAutofit/>
          </a:bodyPr>
          <a:lstStyle/>
          <a:p>
            <a:r>
              <a:rPr lang="el-GR" sz="3600" b="1" dirty="0"/>
              <a:t>Ημερολογιακές Ανωμαλίες</a:t>
            </a:r>
            <a:endParaRPr lang="en-GB" sz="3600" b="1" dirty="0"/>
          </a:p>
        </p:txBody>
      </p:sp>
    </p:spTree>
    <p:extLst>
      <p:ext uri="{BB962C8B-B14F-4D97-AF65-F5344CB8AC3E}">
        <p14:creationId xmlns:p14="http://schemas.microsoft.com/office/powerpoint/2010/main" val="425223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7DD83E2-D1D5-F26F-DECD-BF34A691BB5D}"/>
              </a:ext>
            </a:extLst>
          </p:cNvPr>
          <p:cNvSpPr>
            <a:spLocks noGrp="1"/>
          </p:cNvSpPr>
          <p:nvPr>
            <p:ph idx="1"/>
          </p:nvPr>
        </p:nvSpPr>
        <p:spPr>
          <a:xfrm>
            <a:off x="838200" y="1577130"/>
            <a:ext cx="10515600" cy="4599833"/>
          </a:xfrm>
        </p:spPr>
        <p:txBody>
          <a:bodyPr>
            <a:normAutofit fontScale="77500" lnSpcReduction="20000"/>
          </a:bodyPr>
          <a:lstStyle/>
          <a:p>
            <a:pPr algn="just"/>
            <a:r>
              <a:rPr lang="el-GR" dirty="0"/>
              <a:t>Άλλοι ερευνητές (</a:t>
            </a:r>
            <a:r>
              <a:rPr lang="el-GR" dirty="0" err="1"/>
              <a:t>Gross</a:t>
            </a:r>
            <a:r>
              <a:rPr lang="el-GR" dirty="0"/>
              <a:t>, 1973, French, 1980) βρήκαν ότι οι αποδόσεις των μετοχών είναι κατά μέσο όρο θετικές την Παρασκευή και αρνητικές την Δευτέρα, ένα φαινόμενο που βαπτίσθηκε «φαινόμενο της Δευτέρας» (</a:t>
            </a:r>
            <a:r>
              <a:rPr lang="el-GR" dirty="0" err="1"/>
              <a:t>Monday</a:t>
            </a:r>
            <a:r>
              <a:rPr lang="el-GR" dirty="0"/>
              <a:t> ή </a:t>
            </a:r>
            <a:r>
              <a:rPr lang="el-GR" dirty="0" err="1"/>
              <a:t>Weekend</a:t>
            </a:r>
            <a:r>
              <a:rPr lang="el-GR" dirty="0"/>
              <a:t> </a:t>
            </a:r>
            <a:r>
              <a:rPr lang="el-GR" dirty="0" err="1"/>
              <a:t>Effect</a:t>
            </a:r>
            <a:r>
              <a:rPr lang="el-GR" dirty="0"/>
              <a:t>).</a:t>
            </a:r>
          </a:p>
          <a:p>
            <a:pPr algn="just"/>
            <a:endParaRPr lang="el-GR" dirty="0"/>
          </a:p>
          <a:p>
            <a:pPr algn="just"/>
            <a:r>
              <a:rPr lang="el-GR" dirty="0"/>
              <a:t>Όπως έχουμε ήδη συζητήσει κάτι τέτοιο δεν μπορεί να συμβαίνει σε μία αποτελεσματική αγορά, όπου η μέση απόδοση πρέπει να είναι ίδια για όλες τις ημέρες της εβδομάδας. </a:t>
            </a:r>
          </a:p>
          <a:p>
            <a:pPr algn="just"/>
            <a:endParaRPr lang="el-GR" dirty="0"/>
          </a:p>
          <a:p>
            <a:pPr algn="just"/>
            <a:r>
              <a:rPr lang="el-GR" dirty="0"/>
              <a:t>Οι </a:t>
            </a:r>
            <a:r>
              <a:rPr lang="el-GR" dirty="0" err="1"/>
              <a:t>Agrawal</a:t>
            </a:r>
            <a:r>
              <a:rPr lang="el-GR" dirty="0"/>
              <a:t> και </a:t>
            </a:r>
            <a:r>
              <a:rPr lang="el-GR" dirty="0" err="1"/>
              <a:t>Tandon</a:t>
            </a:r>
            <a:r>
              <a:rPr lang="el-GR" dirty="0"/>
              <a:t> (1994) εκτίμησαν για δεκαοκτώ αγορές (δηλαδή για 18 χρηματιστηριακούς αγοραίους δείκτες) και βρήκαν ότι η μέση απόδοση της Παρασκευής είναι θετική και στατιστικά σημαντική για όλες τις αγορές ενώ η μέση απόδοση της Δευτέρας είναι αρνητική για όλες τις αγορές. </a:t>
            </a:r>
          </a:p>
          <a:p>
            <a:pPr algn="just"/>
            <a:endParaRPr lang="el-GR" dirty="0"/>
          </a:p>
          <a:p>
            <a:pPr algn="just"/>
            <a:r>
              <a:rPr lang="el-GR" dirty="0"/>
              <a:t>Αυτό είναι ένα αποτέλεσμα που επαναλήφθηκε  για τις περισσότερες χώρες του δείγματος της μελέτης αυτής. </a:t>
            </a:r>
          </a:p>
          <a:p>
            <a:endParaRPr lang="el-GR" dirty="0"/>
          </a:p>
          <a:p>
            <a:endParaRPr lang="en-GB" dirty="0"/>
          </a:p>
        </p:txBody>
      </p:sp>
      <p:sp>
        <p:nvSpPr>
          <p:cNvPr id="4" name="Τίτλος 1">
            <a:extLst>
              <a:ext uri="{FF2B5EF4-FFF2-40B4-BE49-F238E27FC236}">
                <a16:creationId xmlns:a16="http://schemas.microsoft.com/office/drawing/2014/main" id="{B12953AC-1743-25CA-0D78-726757545ACE}"/>
              </a:ext>
            </a:extLst>
          </p:cNvPr>
          <p:cNvSpPr>
            <a:spLocks noGrp="1"/>
          </p:cNvSpPr>
          <p:nvPr>
            <p:ph type="title"/>
          </p:nvPr>
        </p:nvSpPr>
        <p:spPr>
          <a:xfrm>
            <a:off x="779477" y="130233"/>
            <a:ext cx="10515600" cy="1325563"/>
          </a:xfrm>
        </p:spPr>
        <p:txBody>
          <a:bodyPr>
            <a:normAutofit/>
          </a:bodyPr>
          <a:lstStyle/>
          <a:p>
            <a:r>
              <a:rPr lang="el-GR" sz="3600" b="1" dirty="0"/>
              <a:t>Ημερολογιακές Ανωμαλίες</a:t>
            </a:r>
            <a:endParaRPr lang="en-GB" sz="3600" b="1" dirty="0"/>
          </a:p>
        </p:txBody>
      </p:sp>
    </p:spTree>
    <p:extLst>
      <p:ext uri="{BB962C8B-B14F-4D97-AF65-F5344CB8AC3E}">
        <p14:creationId xmlns:p14="http://schemas.microsoft.com/office/powerpoint/2010/main" val="3502017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F7D497-B518-207B-63AD-03633455287A}"/>
              </a:ext>
            </a:extLst>
          </p:cNvPr>
          <p:cNvSpPr>
            <a:spLocks noGrp="1"/>
          </p:cNvSpPr>
          <p:nvPr>
            <p:ph idx="1"/>
          </p:nvPr>
        </p:nvSpPr>
        <p:spPr/>
        <p:txBody>
          <a:bodyPr>
            <a:normAutofit fontScale="85000" lnSpcReduction="20000"/>
          </a:bodyPr>
          <a:lstStyle/>
          <a:p>
            <a:pPr algn="just"/>
            <a:r>
              <a:rPr lang="el-GR" dirty="0"/>
              <a:t>Άλλα φαινόμενα που έχουν παρατηρηθεί είναι προβλέψιμες αποδόσεις πριν και μετά τις ημέρες των αργιών και διακοπών (</a:t>
            </a:r>
            <a:r>
              <a:rPr lang="el-GR" dirty="0" err="1"/>
              <a:t>Ariel</a:t>
            </a:r>
            <a:r>
              <a:rPr lang="el-GR" dirty="0"/>
              <a:t>, 1990), π.χ. οι αποδόσεις είναι συνήθως θετικές τις ημέρες πριν τις διακοπές. </a:t>
            </a:r>
          </a:p>
          <a:p>
            <a:pPr algn="just"/>
            <a:endParaRPr lang="el-GR" dirty="0"/>
          </a:p>
          <a:p>
            <a:pPr algn="just"/>
            <a:r>
              <a:rPr lang="el-GR" dirty="0"/>
              <a:t>Επειδή τα φαινόμενα αυτά καταστρατηγούν την βασική αρχή της ΘΑΑ, δηλαδή ότι οι αποδόσεις των μετοχών πρέπει να είναι απρόβλεπτες και ανεξάρτητες τυχαίες μεταβλητές θεωρούνται «ανωμαλίες» της αγοράς (</a:t>
            </a:r>
            <a:r>
              <a:rPr lang="el-GR" dirty="0" err="1"/>
              <a:t>market</a:t>
            </a:r>
            <a:r>
              <a:rPr lang="el-GR" dirty="0"/>
              <a:t> </a:t>
            </a:r>
            <a:r>
              <a:rPr lang="el-GR" dirty="0" err="1"/>
              <a:t>anomalies</a:t>
            </a:r>
            <a:r>
              <a:rPr lang="el-GR" dirty="0"/>
              <a:t>). </a:t>
            </a:r>
          </a:p>
          <a:p>
            <a:pPr algn="just"/>
            <a:endParaRPr lang="el-GR" dirty="0"/>
          </a:p>
          <a:p>
            <a:pPr algn="just"/>
            <a:r>
              <a:rPr lang="el-GR" dirty="0"/>
              <a:t>Κλείνοντας, πρέπει να αναφέρουμε ότι τα φαινόμενα αυτά μπορεί να προσφέρουν την δυνατότητα πρόβλεψης των αποδόσεων αλλά για να θεωρηθούν πραγματικές ανωμαλίες της αγοράς πρέπει να έχουν την δυνατότητα να οδηγήσουν σε υπέρ-κέρδη αφού λάβουμε υπόψη και το κόστος συναλλαγών. Μάλιστα αυτή είναι και μία τελευταία γραμμή άμυνας των υποστηρικτών της ΘΑΑ. </a:t>
            </a:r>
            <a:endParaRPr lang="en-GB" dirty="0"/>
          </a:p>
        </p:txBody>
      </p:sp>
      <p:sp>
        <p:nvSpPr>
          <p:cNvPr id="4" name="Τίτλος 1">
            <a:extLst>
              <a:ext uri="{FF2B5EF4-FFF2-40B4-BE49-F238E27FC236}">
                <a16:creationId xmlns:a16="http://schemas.microsoft.com/office/drawing/2014/main" id="{06C3E36B-441C-7ABA-C350-7D32A4B51919}"/>
              </a:ext>
            </a:extLst>
          </p:cNvPr>
          <p:cNvSpPr>
            <a:spLocks noGrp="1"/>
          </p:cNvSpPr>
          <p:nvPr>
            <p:ph type="title"/>
          </p:nvPr>
        </p:nvSpPr>
        <p:spPr>
          <a:xfrm>
            <a:off x="838200" y="365125"/>
            <a:ext cx="10515600" cy="1325563"/>
          </a:xfrm>
        </p:spPr>
        <p:txBody>
          <a:bodyPr>
            <a:normAutofit/>
          </a:bodyPr>
          <a:lstStyle/>
          <a:p>
            <a:r>
              <a:rPr lang="el-GR" sz="3600" b="1" dirty="0"/>
              <a:t>Ημερολογιακές Ανωμαλίες</a:t>
            </a:r>
            <a:endParaRPr lang="en-GB" sz="3600" b="1" dirty="0"/>
          </a:p>
        </p:txBody>
      </p:sp>
    </p:spTree>
    <p:extLst>
      <p:ext uri="{BB962C8B-B14F-4D97-AF65-F5344CB8AC3E}">
        <p14:creationId xmlns:p14="http://schemas.microsoft.com/office/powerpoint/2010/main" val="2236876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7C12EE-C016-6665-59D4-1BA7F4EA67DA}"/>
              </a:ext>
            </a:extLst>
          </p:cNvPr>
          <p:cNvSpPr>
            <a:spLocks noGrp="1"/>
          </p:cNvSpPr>
          <p:nvPr>
            <p:ph type="title"/>
          </p:nvPr>
        </p:nvSpPr>
        <p:spPr/>
        <p:txBody>
          <a:bodyPr>
            <a:normAutofit/>
          </a:bodyPr>
          <a:lstStyle/>
          <a:p>
            <a:r>
              <a:rPr lang="el-GR" sz="3600" b="1" dirty="0"/>
              <a:t>Πρόβλεψη Αποδόσεων με βάση Εταιρικές Μεταβλητές </a:t>
            </a:r>
            <a:endParaRPr lang="en-GB" sz="3600" b="1" dirty="0"/>
          </a:p>
        </p:txBody>
      </p:sp>
      <p:sp>
        <p:nvSpPr>
          <p:cNvPr id="3" name="Θέση περιεχομένου 2">
            <a:extLst>
              <a:ext uri="{FF2B5EF4-FFF2-40B4-BE49-F238E27FC236}">
                <a16:creationId xmlns:a16="http://schemas.microsoft.com/office/drawing/2014/main" id="{60E8DF0D-956C-2D13-6B9C-93A4ADE63DC7}"/>
              </a:ext>
            </a:extLst>
          </p:cNvPr>
          <p:cNvSpPr>
            <a:spLocks noGrp="1"/>
          </p:cNvSpPr>
          <p:nvPr>
            <p:ph idx="1"/>
          </p:nvPr>
        </p:nvSpPr>
        <p:spPr>
          <a:xfrm>
            <a:off x="838200" y="1690688"/>
            <a:ext cx="10515600" cy="4486275"/>
          </a:xfrm>
        </p:spPr>
        <p:txBody>
          <a:bodyPr>
            <a:normAutofit fontScale="70000" lnSpcReduction="20000"/>
          </a:bodyPr>
          <a:lstStyle/>
          <a:p>
            <a:pPr algn="just"/>
            <a:r>
              <a:rPr lang="el-GR" dirty="0"/>
              <a:t>Οι </a:t>
            </a:r>
            <a:r>
              <a:rPr lang="el-GR" dirty="0" err="1"/>
              <a:t>Banz</a:t>
            </a:r>
            <a:r>
              <a:rPr lang="el-GR" dirty="0"/>
              <a:t> (1981) και </a:t>
            </a:r>
            <a:r>
              <a:rPr lang="el-GR" dirty="0" err="1"/>
              <a:t>Reinganum</a:t>
            </a:r>
            <a:r>
              <a:rPr lang="el-GR" dirty="0"/>
              <a:t> (1981) έδειξαν ότι μετοχές εταιρειών μικρής χρηματιστηριακής κεφαλαιοποίησης έχουν (κατά μέσο όρο) αποδόσεις υψηλότερες από μετοχές εταιρειών μεγάλης κεφαλαιοποίησης («φαινόμενο του μεγέθους», </a:t>
            </a:r>
            <a:r>
              <a:rPr lang="el-GR" dirty="0" err="1"/>
              <a:t>size</a:t>
            </a:r>
            <a:r>
              <a:rPr lang="el-GR" dirty="0"/>
              <a:t> </a:t>
            </a:r>
            <a:r>
              <a:rPr lang="el-GR" dirty="0" err="1"/>
              <a:t>effect</a:t>
            </a:r>
            <a:r>
              <a:rPr lang="el-GR" dirty="0"/>
              <a:t>). </a:t>
            </a:r>
          </a:p>
          <a:p>
            <a:pPr algn="just"/>
            <a:endParaRPr lang="el-GR" dirty="0"/>
          </a:p>
          <a:p>
            <a:pPr algn="just"/>
            <a:r>
              <a:rPr lang="el-GR" dirty="0"/>
              <a:t>Επίσης ο </a:t>
            </a:r>
            <a:r>
              <a:rPr lang="el-GR" dirty="0" err="1"/>
              <a:t>Keim</a:t>
            </a:r>
            <a:r>
              <a:rPr lang="el-GR" dirty="0"/>
              <a:t> (1983) εξετάζοντας τις αποδόσεις χαρτοφυλακίων Αμερικάνικων μετοχών διαφορετικού μεγέθους (σε όρους κεφαλαιοποίησης) κατέληξε σε συμπεράσματα ανάλογα με του </a:t>
            </a:r>
            <a:r>
              <a:rPr lang="el-GR" dirty="0" err="1"/>
              <a:t>Banz</a:t>
            </a:r>
            <a:r>
              <a:rPr lang="el-GR" dirty="0"/>
              <a:t>. </a:t>
            </a:r>
          </a:p>
          <a:p>
            <a:pPr algn="just"/>
            <a:endParaRPr lang="el-GR" dirty="0"/>
          </a:p>
          <a:p>
            <a:pPr algn="just"/>
            <a:r>
              <a:rPr lang="el-GR" dirty="0"/>
              <a:t>Για παράδειγμα, υπολόγισε ότι η μέση ημερήσια απόδοση του χαρτοφυλακίου με τις «μικρές» μετοχές είναι θετική και ίση με 0,082% δηλαδή (υποθέτοντας 252 συνεδριάσεις) 20,07% σε ετήσια βάση ενώ η μέση ημερήσια απόδοση του χαρτοφυλακίου με τις μεγαλύτερες μετοχές είναι αρνητική (-0,038%) δηλαδή -9,6% σε ετήσια βάση. </a:t>
            </a:r>
          </a:p>
          <a:p>
            <a:pPr algn="just"/>
            <a:endParaRPr lang="el-GR" dirty="0"/>
          </a:p>
          <a:p>
            <a:pPr algn="just"/>
            <a:r>
              <a:rPr lang="el-GR" dirty="0"/>
              <a:t>Άρα η συνολική διαφορά στις αποδόσεις των μετοχών μικρής–μεγάλης κεφαλαιοποίησης είναι της τάξης του 30,3% τον χρόνο. </a:t>
            </a:r>
            <a:endParaRPr lang="en-GB" dirty="0"/>
          </a:p>
        </p:txBody>
      </p:sp>
    </p:spTree>
    <p:extLst>
      <p:ext uri="{BB962C8B-B14F-4D97-AF65-F5344CB8AC3E}">
        <p14:creationId xmlns:p14="http://schemas.microsoft.com/office/powerpoint/2010/main" val="1240590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852F793-78DD-6B60-3EA5-A372D76685E5}"/>
              </a:ext>
            </a:extLst>
          </p:cNvPr>
          <p:cNvSpPr>
            <a:spLocks noGrp="1"/>
          </p:cNvSpPr>
          <p:nvPr>
            <p:ph idx="1"/>
          </p:nvPr>
        </p:nvSpPr>
        <p:spPr/>
        <p:txBody>
          <a:bodyPr>
            <a:normAutofit fontScale="85000" lnSpcReduction="20000"/>
          </a:bodyPr>
          <a:lstStyle/>
          <a:p>
            <a:r>
              <a:rPr lang="el-GR" dirty="0"/>
              <a:t>Επίσης, πολλές ακαδημαϊκές μελέτες έχουν καταλήξει στο συμπέρασμα ότι χαρτοφυλάκια που αποτελούνται από μετοχές με χαμηλό P/E (</a:t>
            </a:r>
            <a:r>
              <a:rPr lang="el-GR" dirty="0" err="1"/>
              <a:t>Price</a:t>
            </a:r>
            <a:r>
              <a:rPr lang="el-GR" dirty="0"/>
              <a:t> to </a:t>
            </a:r>
            <a:r>
              <a:rPr lang="el-GR" dirty="0" err="1"/>
              <a:t>Earnings</a:t>
            </a:r>
            <a:r>
              <a:rPr lang="el-GR" dirty="0"/>
              <a:t> </a:t>
            </a:r>
            <a:r>
              <a:rPr lang="el-GR" dirty="0" err="1"/>
              <a:t>ratio</a:t>
            </a:r>
            <a:r>
              <a:rPr lang="el-GR" dirty="0"/>
              <a:t>) θα έχουν καλύτερη μελλοντική απόδοση από χαρτοφυλάκια που αποτελούνται από μετοχές με υψηλό P/E. </a:t>
            </a:r>
          </a:p>
          <a:p>
            <a:endParaRPr lang="el-GR" dirty="0"/>
          </a:p>
          <a:p>
            <a:r>
              <a:rPr lang="el-GR" dirty="0"/>
              <a:t>Η πρώτη μελέτη έγινε από τον </a:t>
            </a:r>
            <a:r>
              <a:rPr lang="el-GR" dirty="0" err="1"/>
              <a:t>Basu</a:t>
            </a:r>
            <a:r>
              <a:rPr lang="el-GR" dirty="0"/>
              <a:t> το 1977 ο οποίος εξέτασε στοιχεία από 753 μετοχές εισηγμένες στο χρηματιστήριο της Νέας Υόρκης, και βρήκε ότι χαρτοφυλάκια με χαμηλό P/E έχουν, κατά μέσο όρο, αποδόσεις μεγαλύτερες από χαρτοφυλάκια με υψηλό P/E, ανεξαρτήτως επενδυτικού κινδύνου. </a:t>
            </a:r>
          </a:p>
          <a:p>
            <a:endParaRPr lang="el-GR" dirty="0"/>
          </a:p>
          <a:p>
            <a:r>
              <a:rPr lang="el-GR" dirty="0"/>
              <a:t>Το φαινόμενο αυτό, καταστρατηγεί την αρχή της ΘΑΑ ότι δεν μπορούμε να χρησιμοποιήσουμε δημοσιευμένα στοιχεία για προβλέψουμε μελλοντικές αποδόσεις και να επιτύχουμε υπέρ-κέρδη και βαπτίσθηκε «Φαινόμενο του Ρ/Ε» (Ρ/Ε </a:t>
            </a:r>
            <a:r>
              <a:rPr lang="el-GR" dirty="0" err="1"/>
              <a:t>effect</a:t>
            </a:r>
            <a:r>
              <a:rPr lang="el-GR" dirty="0"/>
              <a:t>).</a:t>
            </a:r>
            <a:endParaRPr lang="en-GB" dirty="0"/>
          </a:p>
        </p:txBody>
      </p:sp>
      <p:sp>
        <p:nvSpPr>
          <p:cNvPr id="4" name="Τίτλος 1">
            <a:extLst>
              <a:ext uri="{FF2B5EF4-FFF2-40B4-BE49-F238E27FC236}">
                <a16:creationId xmlns:a16="http://schemas.microsoft.com/office/drawing/2014/main" id="{D3B02D96-B9FD-EE52-E537-E3A4BBA5B83C}"/>
              </a:ext>
            </a:extLst>
          </p:cNvPr>
          <p:cNvSpPr>
            <a:spLocks noGrp="1"/>
          </p:cNvSpPr>
          <p:nvPr>
            <p:ph type="title"/>
          </p:nvPr>
        </p:nvSpPr>
        <p:spPr>
          <a:xfrm>
            <a:off x="838200" y="365125"/>
            <a:ext cx="10515600" cy="1325563"/>
          </a:xfrm>
        </p:spPr>
        <p:txBody>
          <a:bodyPr>
            <a:normAutofit/>
          </a:bodyPr>
          <a:lstStyle/>
          <a:p>
            <a:r>
              <a:rPr lang="el-GR" sz="3600" b="1" dirty="0"/>
              <a:t>Πρόβλεψη Αποδόσεων με βάση Εταιρικές Μεταβλητές </a:t>
            </a:r>
            <a:endParaRPr lang="en-GB" sz="3600" b="1" dirty="0"/>
          </a:p>
        </p:txBody>
      </p:sp>
    </p:spTree>
    <p:extLst>
      <p:ext uri="{BB962C8B-B14F-4D97-AF65-F5344CB8AC3E}">
        <p14:creationId xmlns:p14="http://schemas.microsoft.com/office/powerpoint/2010/main" val="4070833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861A881-365A-0B93-B75D-3065EDD83605}"/>
              </a:ext>
            </a:extLst>
          </p:cNvPr>
          <p:cNvSpPr>
            <a:spLocks noGrp="1"/>
          </p:cNvSpPr>
          <p:nvPr>
            <p:ph idx="1"/>
          </p:nvPr>
        </p:nvSpPr>
        <p:spPr/>
        <p:txBody>
          <a:bodyPr>
            <a:normAutofit fontScale="70000" lnSpcReduction="20000"/>
          </a:bodyPr>
          <a:lstStyle/>
          <a:p>
            <a:r>
              <a:rPr lang="el-GR" dirty="0"/>
              <a:t>Ένα σημαντικό εύρημα πολλών μελετών είναι ότι μπορούμε να προβλέψουμε χρησιμοποιώντας και άλλους παράγοντες, εκτός από τους προαναφερθέντες. </a:t>
            </a:r>
          </a:p>
          <a:p>
            <a:endParaRPr lang="el-GR" dirty="0"/>
          </a:p>
          <a:p>
            <a:r>
              <a:rPr lang="el-GR" dirty="0"/>
              <a:t>Για παράδειγμα μπορούμε να το επιτύχουμε χρησιμοποιώντας τον λόγο της λογιστικής αξίας προς τη χρηματιστηριακή αξία (</a:t>
            </a:r>
            <a:r>
              <a:rPr lang="el-GR" dirty="0" err="1"/>
              <a:t>book</a:t>
            </a:r>
            <a:r>
              <a:rPr lang="el-GR" dirty="0"/>
              <a:t> to </a:t>
            </a:r>
            <a:r>
              <a:rPr lang="el-GR" dirty="0" err="1"/>
              <a:t>market</a:t>
            </a:r>
            <a:r>
              <a:rPr lang="el-GR" dirty="0"/>
              <a:t> </a:t>
            </a:r>
            <a:r>
              <a:rPr lang="el-GR" dirty="0" err="1"/>
              <a:t>value</a:t>
            </a:r>
            <a:r>
              <a:rPr lang="el-GR" dirty="0"/>
              <a:t>, B/M): μελέτες έχουν δείξει ότι μετοχές με υψηλό δείκτη Λογιστικής προς Χρηματιστηριακή αξία (High B/M </a:t>
            </a:r>
            <a:r>
              <a:rPr lang="el-GR" dirty="0" err="1"/>
              <a:t>stocks</a:t>
            </a:r>
            <a:r>
              <a:rPr lang="el-GR" dirty="0"/>
              <a:t>) θα έχουν μελλοντικές υπέρ-αποδόσεις σε σχέση με μετοχές που έχουν χαμηλό δείκτη Λογιστικής προς Χρηματιστηριακή αξία (</a:t>
            </a:r>
            <a:r>
              <a:rPr lang="el-GR" dirty="0" err="1"/>
              <a:t>Low</a:t>
            </a:r>
            <a:r>
              <a:rPr lang="el-GR" dirty="0"/>
              <a:t> B/M </a:t>
            </a:r>
            <a:r>
              <a:rPr lang="el-GR" dirty="0" err="1"/>
              <a:t>stocks</a:t>
            </a:r>
            <a:r>
              <a:rPr lang="el-GR" dirty="0"/>
              <a:t>). </a:t>
            </a:r>
          </a:p>
          <a:p>
            <a:endParaRPr lang="el-GR" dirty="0"/>
          </a:p>
          <a:p>
            <a:r>
              <a:rPr lang="el-GR" dirty="0"/>
              <a:t>Φυσικά και αυτό το εύρημα αντιστρατεύεται την βασική αρχή της ΘΑΑ, δηλαδή την μη-δυνατότητα επίτευξης υπέρ-κερδών χρησιμοποιώντας ιστορικά στοιχεία. </a:t>
            </a:r>
          </a:p>
          <a:p>
            <a:endParaRPr lang="el-GR" dirty="0"/>
          </a:p>
          <a:p>
            <a:r>
              <a:rPr lang="el-GR" dirty="0"/>
              <a:t>Συνήθως λέμε ότι μετοχές με υψηλό λόγο Β/Μ είναι μετοχές υποτιμημένες και άρα μετοχές αξίας (</a:t>
            </a:r>
            <a:r>
              <a:rPr lang="el-GR" dirty="0" err="1"/>
              <a:t>value</a:t>
            </a:r>
            <a:r>
              <a:rPr lang="el-GR" dirty="0"/>
              <a:t> </a:t>
            </a:r>
            <a:r>
              <a:rPr lang="el-GR" dirty="0" err="1"/>
              <a:t>stocks</a:t>
            </a:r>
            <a:r>
              <a:rPr lang="el-GR" dirty="0"/>
              <a:t>) ενώ μετοχές με χαμηλό λόγο B/M είναι μετοχές με υψηλά περιθώρια ανάπτυξης (</a:t>
            </a:r>
            <a:r>
              <a:rPr lang="el-GR" dirty="0" err="1"/>
              <a:t>growth</a:t>
            </a:r>
            <a:r>
              <a:rPr lang="el-GR" dirty="0"/>
              <a:t> </a:t>
            </a:r>
            <a:r>
              <a:rPr lang="el-GR" dirty="0" err="1"/>
              <a:t>stocks</a:t>
            </a:r>
            <a:r>
              <a:rPr lang="el-GR" dirty="0"/>
              <a:t>), και έτσι το φαινόμενο βαπτίσθηκε «Φαινόμενο της αξίας» (</a:t>
            </a:r>
            <a:r>
              <a:rPr lang="el-GR" dirty="0" err="1"/>
              <a:t>value</a:t>
            </a:r>
            <a:r>
              <a:rPr lang="el-GR" dirty="0"/>
              <a:t> </a:t>
            </a:r>
            <a:r>
              <a:rPr lang="el-GR" dirty="0" err="1"/>
              <a:t>anomaly</a:t>
            </a:r>
            <a:r>
              <a:rPr lang="el-GR" dirty="0"/>
              <a:t>, </a:t>
            </a:r>
            <a:r>
              <a:rPr lang="el-GR" dirty="0" err="1"/>
              <a:t>value</a:t>
            </a:r>
            <a:r>
              <a:rPr lang="el-GR" dirty="0"/>
              <a:t> </a:t>
            </a:r>
            <a:r>
              <a:rPr lang="el-GR" dirty="0" err="1"/>
              <a:t>effect</a:t>
            </a:r>
            <a:r>
              <a:rPr lang="el-GR" dirty="0"/>
              <a:t>). </a:t>
            </a:r>
            <a:endParaRPr lang="en-GB" dirty="0"/>
          </a:p>
        </p:txBody>
      </p:sp>
      <p:sp>
        <p:nvSpPr>
          <p:cNvPr id="4" name="Τίτλος 1">
            <a:extLst>
              <a:ext uri="{FF2B5EF4-FFF2-40B4-BE49-F238E27FC236}">
                <a16:creationId xmlns:a16="http://schemas.microsoft.com/office/drawing/2014/main" id="{0955C0BB-3158-E63F-63D5-F92FE369A6C1}"/>
              </a:ext>
            </a:extLst>
          </p:cNvPr>
          <p:cNvSpPr>
            <a:spLocks noGrp="1"/>
          </p:cNvSpPr>
          <p:nvPr>
            <p:ph type="title"/>
          </p:nvPr>
        </p:nvSpPr>
        <p:spPr>
          <a:xfrm>
            <a:off x="838200" y="365125"/>
            <a:ext cx="10515600" cy="1325563"/>
          </a:xfrm>
        </p:spPr>
        <p:txBody>
          <a:bodyPr>
            <a:normAutofit/>
          </a:bodyPr>
          <a:lstStyle/>
          <a:p>
            <a:r>
              <a:rPr lang="el-GR" sz="3600" b="1" dirty="0"/>
              <a:t>Πρόβλεψη Αποδόσεων με βάση Εταιρικές Μεταβλητές </a:t>
            </a:r>
            <a:endParaRPr lang="en-GB" sz="3600" b="1" dirty="0"/>
          </a:p>
        </p:txBody>
      </p:sp>
    </p:spTree>
    <p:extLst>
      <p:ext uri="{BB962C8B-B14F-4D97-AF65-F5344CB8AC3E}">
        <p14:creationId xmlns:p14="http://schemas.microsoft.com/office/powerpoint/2010/main" val="179621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0BEE0C3-A79B-F93E-01F2-3EA22FD92455}"/>
              </a:ext>
            </a:extLst>
          </p:cNvPr>
          <p:cNvSpPr>
            <a:spLocks noGrp="1"/>
          </p:cNvSpPr>
          <p:nvPr>
            <p:ph idx="1"/>
          </p:nvPr>
        </p:nvSpPr>
        <p:spPr>
          <a:xfrm>
            <a:off x="838200" y="1291905"/>
            <a:ext cx="10515600" cy="5268286"/>
          </a:xfrm>
        </p:spPr>
        <p:txBody>
          <a:bodyPr>
            <a:normAutofit fontScale="70000" lnSpcReduction="20000"/>
          </a:bodyPr>
          <a:lstStyle/>
          <a:p>
            <a:pPr algn="just"/>
            <a:r>
              <a:rPr lang="el-GR" dirty="0"/>
              <a:t>Με άλλα λόγια, σύμφωνα με την θεωρία, μία αγορά είναι πληροφοριακά αποτελεσματική όταν οι αγοραίες τιμές των αξιογράφων αντικατοπτρίζουν πλήρως κάθε πληροφορία σχετικά με τα μελλοντικά κέρδη, τα μερίσματα, τον προσδοκώμενο ρυθμό αύξησης των μερισμάτων, τον κίνδυνο του αξιογράφου, την αναμενόμενη απόδοση, και γενικά ότι σχετική πληροφορία μπορεί να επηρεάσει τη τιμή. </a:t>
            </a:r>
          </a:p>
          <a:p>
            <a:pPr algn="just"/>
            <a:endParaRPr lang="el-GR" dirty="0"/>
          </a:p>
          <a:p>
            <a:pPr algn="just"/>
            <a:r>
              <a:rPr lang="el-GR" dirty="0"/>
              <a:t>Εφόσον κάθε σχετική πληροφορία αποτυπώνεται στις τιμές, οι αγοραίες τιμές των αξιογράφων αντικατοπτρίζουν τη πραγματική αξία του αξιογράφου. </a:t>
            </a:r>
          </a:p>
          <a:p>
            <a:pPr algn="just"/>
            <a:endParaRPr lang="el-GR" dirty="0"/>
          </a:p>
          <a:p>
            <a:pPr algn="just"/>
            <a:r>
              <a:rPr lang="el-GR" dirty="0"/>
              <a:t>Σαν αποτέλεσμα, εάν η αγορά μίας μετοχής είναι αποτελεσματική σε σχέση με τις διαθέσιμες πληροφορίες, κανένας επενδυτής δεν μπορεί να χρησιμοποιήσει δημοσιευμένες ή ιστορικές πληροφορίες σχετικά με την μετοχή και να επιτύχει υπερβολικές (μη-κανονικές) αποδόσεις. </a:t>
            </a:r>
          </a:p>
          <a:p>
            <a:pPr algn="just"/>
            <a:endParaRPr lang="el-GR" dirty="0"/>
          </a:p>
          <a:p>
            <a:pPr algn="just"/>
            <a:r>
              <a:rPr lang="el-GR" dirty="0"/>
              <a:t>Ο λόγος είναι απλός, αυτές οι πληροφορίες έχουν ήδη </a:t>
            </a:r>
            <a:r>
              <a:rPr lang="el-GR" dirty="0" err="1"/>
              <a:t>προεξοφληθεί</a:t>
            </a:r>
            <a:r>
              <a:rPr lang="el-GR" dirty="0"/>
              <a:t> και είναι ενσωματωμένες στη τιμή του αξιογράφου. Οι επενδυτές θα επιτύχουν μόνον κανονικές αποδόσεις, ανάλογες δηλαδή του επενδυτικού κινδύνου που αναλαμβάνουν. </a:t>
            </a:r>
          </a:p>
          <a:p>
            <a:pPr algn="just"/>
            <a:endParaRPr lang="el-GR" dirty="0"/>
          </a:p>
          <a:p>
            <a:pPr algn="just"/>
            <a:r>
              <a:rPr lang="el-GR" dirty="0"/>
              <a:t>Με τον όρο κανονικές αποδόσεις συνήθως εννοούμε την απόδοση σε κατάσταση ισορροπίας την οποία λαμβάνουμε από υποδείγματα όπως το Capital </a:t>
            </a:r>
            <a:r>
              <a:rPr lang="el-GR" dirty="0" err="1"/>
              <a:t>Asset</a:t>
            </a:r>
            <a:r>
              <a:rPr lang="el-GR" dirty="0"/>
              <a:t> </a:t>
            </a:r>
            <a:r>
              <a:rPr lang="el-GR" dirty="0" err="1"/>
              <a:t>Pricing</a:t>
            </a:r>
            <a:r>
              <a:rPr lang="el-GR" dirty="0"/>
              <a:t> </a:t>
            </a:r>
            <a:r>
              <a:rPr lang="el-GR" dirty="0" err="1"/>
              <a:t>Model</a:t>
            </a:r>
            <a:r>
              <a:rPr lang="el-GR" dirty="0"/>
              <a:t> (CAPM) </a:t>
            </a:r>
          </a:p>
          <a:p>
            <a:endParaRPr lang="en-GB" dirty="0"/>
          </a:p>
        </p:txBody>
      </p:sp>
      <p:sp>
        <p:nvSpPr>
          <p:cNvPr id="4" name="Τίτλος 1">
            <a:extLst>
              <a:ext uri="{FF2B5EF4-FFF2-40B4-BE49-F238E27FC236}">
                <a16:creationId xmlns:a16="http://schemas.microsoft.com/office/drawing/2014/main" id="{45563202-4CB7-1021-3B35-3A19C424763B}"/>
              </a:ext>
            </a:extLst>
          </p:cNvPr>
          <p:cNvSpPr>
            <a:spLocks noGrp="1"/>
          </p:cNvSpPr>
          <p:nvPr>
            <p:ph type="title"/>
          </p:nvPr>
        </p:nvSpPr>
        <p:spPr>
          <a:xfrm>
            <a:off x="838200" y="365126"/>
            <a:ext cx="10515600" cy="792556"/>
          </a:xfrm>
        </p:spPr>
        <p:txBody>
          <a:bodyPr/>
          <a:lstStyle/>
          <a:p>
            <a:r>
              <a:rPr lang="el-GR" sz="3600" b="1" dirty="0"/>
              <a:t>Εισαγωγή</a:t>
            </a:r>
            <a:r>
              <a:rPr lang="el-GR" dirty="0"/>
              <a:t> </a:t>
            </a:r>
            <a:endParaRPr lang="en-GB" dirty="0"/>
          </a:p>
        </p:txBody>
      </p:sp>
    </p:spTree>
    <p:extLst>
      <p:ext uri="{BB962C8B-B14F-4D97-AF65-F5344CB8AC3E}">
        <p14:creationId xmlns:p14="http://schemas.microsoft.com/office/powerpoint/2010/main" val="840368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DBCE6F4-AC20-F147-0612-6F3A992AD897}"/>
              </a:ext>
            </a:extLst>
          </p:cNvPr>
          <p:cNvSpPr>
            <a:spLocks noGrp="1"/>
          </p:cNvSpPr>
          <p:nvPr>
            <p:ph idx="1"/>
          </p:nvPr>
        </p:nvSpPr>
        <p:spPr/>
        <p:txBody>
          <a:bodyPr>
            <a:normAutofit fontScale="92500" lnSpcReduction="20000"/>
          </a:bodyPr>
          <a:lstStyle/>
          <a:p>
            <a:r>
              <a:rPr lang="el-GR" dirty="0"/>
              <a:t>Πιο συγκεκριμένα, εάν μία μετοχή έχει υψηλό Β/Μ σημαίνει ότι η χρηματιστηριακή της τιμή (ο παρονομαστής) είναι πολύ χαμηλά σε σχέση με την λογιστική της αξία (ο αριθμητής) και άρα είναι «φθηνή» και έχει αξία (</a:t>
            </a:r>
            <a:r>
              <a:rPr lang="el-GR" dirty="0" err="1"/>
              <a:t>value</a:t>
            </a:r>
            <a:r>
              <a:rPr lang="el-GR" dirty="0"/>
              <a:t>). </a:t>
            </a:r>
          </a:p>
          <a:p>
            <a:endParaRPr lang="el-GR" dirty="0"/>
          </a:p>
          <a:p>
            <a:r>
              <a:rPr lang="el-GR" dirty="0"/>
              <a:t>Οι </a:t>
            </a:r>
            <a:r>
              <a:rPr lang="el-GR" dirty="0" err="1"/>
              <a:t>Fama</a:t>
            </a:r>
            <a:r>
              <a:rPr lang="el-GR" dirty="0"/>
              <a:t> &amp; French (1992) βρίσκουν ότι στις Η.Π.Α. οι μετοχές αξίας (</a:t>
            </a:r>
            <a:r>
              <a:rPr lang="el-GR" dirty="0" err="1"/>
              <a:t>value</a:t>
            </a:r>
            <a:r>
              <a:rPr lang="el-GR" dirty="0"/>
              <a:t> </a:t>
            </a:r>
            <a:r>
              <a:rPr lang="el-GR" dirty="0" err="1"/>
              <a:t>stocks</a:t>
            </a:r>
            <a:r>
              <a:rPr lang="el-GR" dirty="0"/>
              <a:t>) είχαν μία υπέρ-απόδοση, κατά μέσο όρο, της τάξης του 21,4% ενώ οι μετοχές ανάπτυξης (</a:t>
            </a:r>
            <a:r>
              <a:rPr lang="el-GR" dirty="0" err="1"/>
              <a:t>growth</a:t>
            </a:r>
            <a:r>
              <a:rPr lang="el-GR" dirty="0"/>
              <a:t> </a:t>
            </a:r>
            <a:r>
              <a:rPr lang="el-GR" dirty="0" err="1"/>
              <a:t>stocks</a:t>
            </a:r>
            <a:r>
              <a:rPr lang="el-GR" dirty="0"/>
              <a:t>) είχαν μία υπέρ-απόδοση, κατά μέσο όρο, της τάξης του 8%, με τις μετοχές αξίας να έχουν ταυτόχρονα και χαμηλότερο συστηματικό κίνδυνο. </a:t>
            </a:r>
          </a:p>
          <a:p>
            <a:endParaRPr lang="el-GR" dirty="0"/>
          </a:p>
          <a:p>
            <a:r>
              <a:rPr lang="el-GR" dirty="0"/>
              <a:t>Με άλλα λόγια το πριμ για τις μετοχές αξίας (</a:t>
            </a:r>
            <a:r>
              <a:rPr lang="el-GR" dirty="0" err="1"/>
              <a:t>value</a:t>
            </a:r>
            <a:r>
              <a:rPr lang="el-GR" dirty="0"/>
              <a:t> </a:t>
            </a:r>
            <a:r>
              <a:rPr lang="el-GR" dirty="0" err="1"/>
              <a:t>premium</a:t>
            </a:r>
            <a:r>
              <a:rPr lang="el-GR" dirty="0"/>
              <a:t>) είναι περίπου 13,4%. </a:t>
            </a:r>
            <a:endParaRPr lang="en-GB" dirty="0"/>
          </a:p>
        </p:txBody>
      </p:sp>
      <p:sp>
        <p:nvSpPr>
          <p:cNvPr id="4" name="Τίτλος 1">
            <a:extLst>
              <a:ext uri="{FF2B5EF4-FFF2-40B4-BE49-F238E27FC236}">
                <a16:creationId xmlns:a16="http://schemas.microsoft.com/office/drawing/2014/main" id="{26B9FF97-FA29-D71E-F5BA-F63C0BA5C0A3}"/>
              </a:ext>
            </a:extLst>
          </p:cNvPr>
          <p:cNvSpPr>
            <a:spLocks noGrp="1"/>
          </p:cNvSpPr>
          <p:nvPr>
            <p:ph type="title"/>
          </p:nvPr>
        </p:nvSpPr>
        <p:spPr>
          <a:xfrm>
            <a:off x="838200" y="365125"/>
            <a:ext cx="10515600" cy="1325563"/>
          </a:xfrm>
        </p:spPr>
        <p:txBody>
          <a:bodyPr>
            <a:normAutofit/>
          </a:bodyPr>
          <a:lstStyle/>
          <a:p>
            <a:r>
              <a:rPr lang="el-GR" sz="3600" b="1" dirty="0"/>
              <a:t>Πρόβλεψη Αποδόσεων με βάση Εταιρικές Μεταβλητές </a:t>
            </a:r>
            <a:endParaRPr lang="en-GB" sz="3600" b="1" dirty="0"/>
          </a:p>
        </p:txBody>
      </p:sp>
    </p:spTree>
    <p:extLst>
      <p:ext uri="{BB962C8B-B14F-4D97-AF65-F5344CB8AC3E}">
        <p14:creationId xmlns:p14="http://schemas.microsoft.com/office/powerpoint/2010/main" val="1142224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B254270-D014-4B38-91D0-6449CB19F00F}"/>
              </a:ext>
            </a:extLst>
          </p:cNvPr>
          <p:cNvSpPr>
            <a:spLocks noGrp="1"/>
          </p:cNvSpPr>
          <p:nvPr>
            <p:ph idx="1"/>
          </p:nvPr>
        </p:nvSpPr>
        <p:spPr/>
        <p:txBody>
          <a:bodyPr>
            <a:normAutofit/>
          </a:bodyPr>
          <a:lstStyle/>
          <a:p>
            <a:r>
              <a:rPr lang="el-GR" dirty="0"/>
              <a:t>Αξίζει να σημειωθεί ότι και άλλοι ερευνητές βρίσκουν ένα πριμ της τάξεως του 8-10% για Αμερικάνικες μετοχές (π.χ. </a:t>
            </a:r>
            <a:r>
              <a:rPr lang="el-GR" dirty="0" err="1"/>
              <a:t>Lakonishok</a:t>
            </a:r>
            <a:r>
              <a:rPr lang="el-GR" dirty="0"/>
              <a:t>, </a:t>
            </a:r>
            <a:r>
              <a:rPr lang="el-GR" dirty="0" err="1"/>
              <a:t>Shleifer</a:t>
            </a:r>
            <a:r>
              <a:rPr lang="el-GR" dirty="0"/>
              <a:t>, </a:t>
            </a:r>
            <a:r>
              <a:rPr lang="el-GR" dirty="0" err="1"/>
              <a:t>Vishny</a:t>
            </a:r>
            <a:r>
              <a:rPr lang="el-GR" dirty="0"/>
              <a:t>, 1994). </a:t>
            </a:r>
          </a:p>
          <a:p>
            <a:endParaRPr lang="el-GR" dirty="0"/>
          </a:p>
          <a:p>
            <a:r>
              <a:rPr lang="el-GR" dirty="0"/>
              <a:t>Το φαινόμενο αυτό είναι ισχυρό και σε πολλές άλλες αγορές: Οι </a:t>
            </a:r>
            <a:r>
              <a:rPr lang="el-GR" dirty="0" err="1"/>
              <a:t>Fama</a:t>
            </a:r>
            <a:r>
              <a:rPr lang="el-GR" dirty="0"/>
              <a:t> &amp; French (1998) αναφέρουν ότι η διαφορά στις αποδόσεις μεταξύ ενός χαρτοφυλακίου με υψηλό B/M και στις αποδόσεις ενός χαρτοφυλακίου με χαμηλό B/M είναι (σε ετήσια βάση) 6,77%, 9,85%, 4,62%, 7,64%, 9,67% στις Η.Π.Α, Ιαπωνία, Αγγλία, Γαλλία και Σιγκαπούρη αντίστοιχα, μεταξύ άλλων αγορών. </a:t>
            </a:r>
          </a:p>
          <a:p>
            <a:endParaRPr lang="el-GR" dirty="0"/>
          </a:p>
          <a:p>
            <a:endParaRPr lang="el-GR" dirty="0"/>
          </a:p>
        </p:txBody>
      </p:sp>
      <p:sp>
        <p:nvSpPr>
          <p:cNvPr id="4" name="Τίτλος 1">
            <a:extLst>
              <a:ext uri="{FF2B5EF4-FFF2-40B4-BE49-F238E27FC236}">
                <a16:creationId xmlns:a16="http://schemas.microsoft.com/office/drawing/2014/main" id="{9D9F8AD6-1A17-8C90-130F-CF409FDA2FD5}"/>
              </a:ext>
            </a:extLst>
          </p:cNvPr>
          <p:cNvSpPr>
            <a:spLocks noGrp="1"/>
          </p:cNvSpPr>
          <p:nvPr>
            <p:ph type="title"/>
          </p:nvPr>
        </p:nvSpPr>
        <p:spPr>
          <a:xfrm>
            <a:off x="838200" y="365125"/>
            <a:ext cx="10515600" cy="1325563"/>
          </a:xfrm>
        </p:spPr>
        <p:txBody>
          <a:bodyPr>
            <a:normAutofit/>
          </a:bodyPr>
          <a:lstStyle/>
          <a:p>
            <a:r>
              <a:rPr lang="el-GR" sz="3600" b="1" dirty="0"/>
              <a:t>Πρόβλεψη Αποδόσεων με βάση Εταιρικές Μεταβλητές </a:t>
            </a:r>
            <a:endParaRPr lang="en-GB" sz="3600" b="1" dirty="0"/>
          </a:p>
        </p:txBody>
      </p:sp>
    </p:spTree>
    <p:extLst>
      <p:ext uri="{BB962C8B-B14F-4D97-AF65-F5344CB8AC3E}">
        <p14:creationId xmlns:p14="http://schemas.microsoft.com/office/powerpoint/2010/main" val="518905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E2D334-90D4-C518-E762-A9012D8A5B84}"/>
              </a:ext>
            </a:extLst>
          </p:cNvPr>
          <p:cNvSpPr>
            <a:spLocks noGrp="1"/>
          </p:cNvSpPr>
          <p:nvPr>
            <p:ph idx="1"/>
          </p:nvPr>
        </p:nvSpPr>
        <p:spPr>
          <a:xfrm>
            <a:off x="838200" y="1451295"/>
            <a:ext cx="10515600" cy="4725668"/>
          </a:xfrm>
        </p:spPr>
        <p:txBody>
          <a:bodyPr>
            <a:normAutofit fontScale="70000" lnSpcReduction="20000"/>
          </a:bodyPr>
          <a:lstStyle/>
          <a:p>
            <a:pPr algn="just"/>
            <a:r>
              <a:rPr lang="el-GR" dirty="0"/>
              <a:t>Μία μελέτη η οποία επέδρασσε καθοριστικά στην βιβλιογραφία σχετικά με την επίδραση της συμπεριφοράς των επενδυτών στις τιμές ήταν αυτή των </a:t>
            </a:r>
            <a:r>
              <a:rPr lang="el-GR" dirty="0" err="1"/>
              <a:t>DeBondt</a:t>
            </a:r>
            <a:r>
              <a:rPr lang="el-GR" dirty="0"/>
              <a:t> και </a:t>
            </a:r>
            <a:r>
              <a:rPr lang="el-GR" dirty="0" err="1"/>
              <a:t>Thaler</a:t>
            </a:r>
            <a:r>
              <a:rPr lang="el-GR" dirty="0"/>
              <a:t> (1985) οι οποίοι βρήκαν ότι στις ΗΠΑ, η παρελθούσα απόδοση μπορεί να προβλέψει την μελλοντική ως εξής: </a:t>
            </a:r>
          </a:p>
          <a:p>
            <a:pPr algn="just"/>
            <a:endParaRPr lang="el-GR" dirty="0"/>
          </a:p>
          <a:p>
            <a:pPr algn="just"/>
            <a:r>
              <a:rPr lang="el-GR" dirty="0"/>
              <a:t>χαρτοφυλάκια μετοχών που είχαν τις χαμηλότερες αποδόσεις τα προηγούμενα 3 χρόνια (</a:t>
            </a:r>
            <a:r>
              <a:rPr lang="el-GR" dirty="0" err="1"/>
              <a:t>losers</a:t>
            </a:r>
            <a:r>
              <a:rPr lang="el-GR" dirty="0"/>
              <a:t>) έχουν πολύ υψηλότερες αποδόσεις στο μέλλον σε σχέση με χαρτοφυλάκια μετοχών που είχαν τις υψηλότερες  αποδόσεις τα προηγούμενα 3 χρόνια (</a:t>
            </a:r>
            <a:r>
              <a:rPr lang="el-GR" dirty="0" err="1"/>
              <a:t>winners</a:t>
            </a:r>
            <a:r>
              <a:rPr lang="el-GR" dirty="0"/>
              <a:t>). </a:t>
            </a:r>
          </a:p>
          <a:p>
            <a:pPr algn="just"/>
            <a:endParaRPr lang="el-GR" dirty="0"/>
          </a:p>
          <a:p>
            <a:pPr algn="just"/>
            <a:r>
              <a:rPr lang="el-GR" dirty="0"/>
              <a:t>Η διαφορά στις υπέρ-αποδόσεις φτάνει και το 25%. Οι συγγραφείς απέδωσαν τα αποτελέσματα αυτά στην υπέρ-αντίδραση (</a:t>
            </a:r>
            <a:r>
              <a:rPr lang="el-GR" dirty="0" err="1"/>
              <a:t>overreaction</a:t>
            </a:r>
            <a:r>
              <a:rPr lang="el-GR" dirty="0"/>
              <a:t>) των επενδυτών. </a:t>
            </a:r>
          </a:p>
          <a:p>
            <a:pPr algn="just"/>
            <a:endParaRPr lang="el-GR" dirty="0"/>
          </a:p>
          <a:p>
            <a:pPr algn="just"/>
            <a:r>
              <a:rPr lang="el-GR" dirty="0"/>
              <a:t>Η απόδοση του χαρτοφυλακίου με τις </a:t>
            </a:r>
            <a:r>
              <a:rPr lang="el-GR" dirty="0" err="1"/>
              <a:t>loser</a:t>
            </a:r>
            <a:r>
              <a:rPr lang="el-GR" dirty="0"/>
              <a:t> μετοχές την προηγούμενη περίοδο είχε θετικές υπέρ-αποδόσεις την αμέσως επόμενη περίοδο που προσέγγισαν το 20%, κατά μέσο όρο, για πολλούς μήνες μετά την δημιουργία του ενώ η απόδοση του χαρτοφυλακίου με τις </a:t>
            </a:r>
            <a:r>
              <a:rPr lang="el-GR" dirty="0" err="1"/>
              <a:t>winner</a:t>
            </a:r>
            <a:r>
              <a:rPr lang="el-GR" dirty="0"/>
              <a:t> μετοχές είχε αρνητικές υπέρ-αποδόσεις που προσέγγισαν το -5%, κατά μέσο όρο, για πολλούς μήνες μετά την δημιουργία του. </a:t>
            </a:r>
            <a:endParaRPr lang="en-GB" dirty="0"/>
          </a:p>
        </p:txBody>
      </p:sp>
      <p:sp>
        <p:nvSpPr>
          <p:cNvPr id="6" name="Τίτλος 1">
            <a:extLst>
              <a:ext uri="{FF2B5EF4-FFF2-40B4-BE49-F238E27FC236}">
                <a16:creationId xmlns:a16="http://schemas.microsoft.com/office/drawing/2014/main" id="{FF8C29A1-434C-DFA6-B246-D9A0EF55BFCC}"/>
              </a:ext>
            </a:extLst>
          </p:cNvPr>
          <p:cNvSpPr>
            <a:spLocks noGrp="1"/>
          </p:cNvSpPr>
          <p:nvPr>
            <p:ph type="title"/>
          </p:nvPr>
        </p:nvSpPr>
        <p:spPr>
          <a:xfrm>
            <a:off x="838200" y="365125"/>
            <a:ext cx="10515600" cy="935169"/>
          </a:xfrm>
        </p:spPr>
        <p:txBody>
          <a:bodyPr>
            <a:normAutofit/>
          </a:bodyPr>
          <a:lstStyle/>
          <a:p>
            <a:r>
              <a:rPr lang="el-GR" sz="3600" b="1" dirty="0"/>
              <a:t>Κέρδη από </a:t>
            </a:r>
            <a:r>
              <a:rPr lang="el-GR" sz="3600" b="1" dirty="0" err="1"/>
              <a:t>Contrarian</a:t>
            </a:r>
            <a:r>
              <a:rPr lang="el-GR" sz="3600" b="1" dirty="0"/>
              <a:t> και </a:t>
            </a:r>
            <a:r>
              <a:rPr lang="el-GR" sz="3600" b="1" dirty="0" err="1"/>
              <a:t>Momentum</a:t>
            </a:r>
            <a:r>
              <a:rPr lang="el-GR" sz="3600" b="1" dirty="0"/>
              <a:t> Στρατηγικές </a:t>
            </a:r>
            <a:endParaRPr lang="en-GB" sz="3600" b="1" dirty="0"/>
          </a:p>
        </p:txBody>
      </p:sp>
    </p:spTree>
    <p:extLst>
      <p:ext uri="{BB962C8B-B14F-4D97-AF65-F5344CB8AC3E}">
        <p14:creationId xmlns:p14="http://schemas.microsoft.com/office/powerpoint/2010/main" val="4088022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092EAC-96A6-5656-6B84-EAFEF0271401}"/>
              </a:ext>
            </a:extLst>
          </p:cNvPr>
          <p:cNvSpPr>
            <a:spLocks noGrp="1"/>
          </p:cNvSpPr>
          <p:nvPr>
            <p:ph type="title"/>
          </p:nvPr>
        </p:nvSpPr>
        <p:spPr/>
        <p:txBody>
          <a:bodyPr>
            <a:normAutofit/>
          </a:bodyPr>
          <a:lstStyle/>
          <a:p>
            <a:r>
              <a:rPr lang="el-GR" sz="3600" b="1" dirty="0"/>
              <a:t>Κέρδη από </a:t>
            </a:r>
            <a:r>
              <a:rPr lang="el-GR" sz="3600" b="1" dirty="0" err="1"/>
              <a:t>Contrarian</a:t>
            </a:r>
            <a:r>
              <a:rPr lang="el-GR" sz="3600" b="1" dirty="0"/>
              <a:t> και </a:t>
            </a:r>
            <a:r>
              <a:rPr lang="el-GR" sz="3600" b="1" dirty="0" err="1"/>
              <a:t>Momentum</a:t>
            </a:r>
            <a:r>
              <a:rPr lang="el-GR" sz="3600" b="1" dirty="0"/>
              <a:t> Στρατηγικές </a:t>
            </a:r>
            <a:endParaRPr lang="en-GB" sz="3600" b="1" dirty="0"/>
          </a:p>
        </p:txBody>
      </p:sp>
      <p:sp>
        <p:nvSpPr>
          <p:cNvPr id="3" name="Θέση περιεχομένου 2">
            <a:extLst>
              <a:ext uri="{FF2B5EF4-FFF2-40B4-BE49-F238E27FC236}">
                <a16:creationId xmlns:a16="http://schemas.microsoft.com/office/drawing/2014/main" id="{8C2B5765-59F2-BC9C-007B-DD0A129F55FD}"/>
              </a:ext>
            </a:extLst>
          </p:cNvPr>
          <p:cNvSpPr>
            <a:spLocks noGrp="1"/>
          </p:cNvSpPr>
          <p:nvPr>
            <p:ph idx="1"/>
          </p:nvPr>
        </p:nvSpPr>
        <p:spPr/>
        <p:txBody>
          <a:bodyPr>
            <a:normAutofit fontScale="92500" lnSpcReduction="20000"/>
          </a:bodyPr>
          <a:lstStyle/>
          <a:p>
            <a:r>
              <a:rPr lang="el-GR" dirty="0"/>
              <a:t>Η στρατηγική αυτή, δηλαδή πώληση </a:t>
            </a:r>
            <a:r>
              <a:rPr lang="el-GR" dirty="0" err="1"/>
              <a:t>Winner</a:t>
            </a:r>
            <a:r>
              <a:rPr lang="el-GR" dirty="0"/>
              <a:t> χαρτοφυλακίων και αγορά </a:t>
            </a:r>
            <a:r>
              <a:rPr lang="el-GR" dirty="0" err="1"/>
              <a:t>Loser</a:t>
            </a:r>
            <a:r>
              <a:rPr lang="el-GR" dirty="0"/>
              <a:t> χαρτοφυλακίων ονομάζεται αντιθετική στρατηγική (</a:t>
            </a:r>
            <a:r>
              <a:rPr lang="el-GR" dirty="0" err="1"/>
              <a:t>Contrarian</a:t>
            </a:r>
            <a:r>
              <a:rPr lang="el-GR" dirty="0"/>
              <a:t> </a:t>
            </a:r>
            <a:r>
              <a:rPr lang="el-GR" dirty="0" err="1"/>
              <a:t>Strategy</a:t>
            </a:r>
            <a:r>
              <a:rPr lang="el-GR" dirty="0"/>
              <a:t>). </a:t>
            </a:r>
          </a:p>
          <a:p>
            <a:endParaRPr lang="el-GR" dirty="0"/>
          </a:p>
          <a:p>
            <a:r>
              <a:rPr lang="el-GR" dirty="0"/>
              <a:t>Σε κάθε περίπτωση, φαίνεται ότι ένας επενδυτής μπορεί να προβλέψει τις μελλοντικές αποδόσεις και να επιτύχει υπερβολικές αποδόσεις χρησιμοποιώντας πληροφορίες σχετικές με την ιστορική (παρελθούσα) απόδοση των μετοχών. </a:t>
            </a:r>
          </a:p>
          <a:p>
            <a:endParaRPr lang="el-GR" dirty="0"/>
          </a:p>
          <a:p>
            <a:r>
              <a:rPr lang="el-GR" dirty="0"/>
              <a:t>Σε μία πληροφοριακά αποτελεσματική αγορά κάτι τέτοιο δεν θα έπρεπε να συμβαίνει. Αυτή η συμπεριφορά έχει παρατηρηθεί και για βραχυπρόθεσμους ορίζοντες (</a:t>
            </a:r>
            <a:r>
              <a:rPr lang="el-GR" dirty="0" err="1"/>
              <a:t>Lehman</a:t>
            </a:r>
            <a:r>
              <a:rPr lang="el-GR" dirty="0"/>
              <a:t>, 1990) αλλά και αρκετές άλλες κεφαλαιαγορές. </a:t>
            </a:r>
            <a:endParaRPr lang="en-GB" dirty="0"/>
          </a:p>
        </p:txBody>
      </p:sp>
    </p:spTree>
    <p:extLst>
      <p:ext uri="{BB962C8B-B14F-4D97-AF65-F5344CB8AC3E}">
        <p14:creationId xmlns:p14="http://schemas.microsoft.com/office/powerpoint/2010/main" val="3227237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1C3342E-E74D-1A8B-C298-E78A42DF5E9A}"/>
              </a:ext>
            </a:extLst>
          </p:cNvPr>
          <p:cNvSpPr>
            <a:spLocks noGrp="1"/>
          </p:cNvSpPr>
          <p:nvPr>
            <p:ph idx="1"/>
          </p:nvPr>
        </p:nvSpPr>
        <p:spPr/>
        <p:txBody>
          <a:bodyPr>
            <a:normAutofit fontScale="92500" lnSpcReduction="10000"/>
          </a:bodyPr>
          <a:lstStyle/>
          <a:p>
            <a:pPr algn="just"/>
            <a:r>
              <a:rPr lang="el-GR" dirty="0"/>
              <a:t>Ταυτόχρονα, για μικρότερα χρονικά διαστήματα (μεσοπρόθεσμος ορίζοντας), αρκετές μελέτες βρίσκουν ότι οι αποδόσεις μπορεί να προβλεφθούν και τα υπέρ-κέρδη μπορεί να προέλθουν από μία στρατηγική </a:t>
            </a:r>
            <a:r>
              <a:rPr lang="el-GR" dirty="0" err="1"/>
              <a:t>Momentum</a:t>
            </a:r>
            <a:r>
              <a:rPr lang="el-GR" dirty="0"/>
              <a:t> η οποία είναι η αντίθετη από την στρατηγική </a:t>
            </a:r>
            <a:r>
              <a:rPr lang="el-GR" dirty="0" err="1"/>
              <a:t>Contrarian</a:t>
            </a:r>
            <a:r>
              <a:rPr lang="el-GR" dirty="0"/>
              <a:t>. </a:t>
            </a:r>
          </a:p>
          <a:p>
            <a:pPr algn="just"/>
            <a:endParaRPr lang="el-GR" dirty="0"/>
          </a:p>
          <a:p>
            <a:pPr algn="just"/>
            <a:r>
              <a:rPr lang="el-GR" dirty="0"/>
              <a:t>Με άλλα λόγια ένας επενδυτής μπορεί να δημιουργήσει ένα χαρτοφυλάκιο πουλώντας ανοικτά (</a:t>
            </a:r>
            <a:r>
              <a:rPr lang="el-GR" dirty="0" err="1"/>
              <a:t>short</a:t>
            </a:r>
            <a:r>
              <a:rPr lang="el-GR" dirty="0"/>
              <a:t>) μετοχές που, είχαν πολύ χαμηλές αποδόσεις για το προηγούμενο διάστημα (δηλαδή </a:t>
            </a:r>
            <a:r>
              <a:rPr lang="el-GR" dirty="0" err="1"/>
              <a:t>Losers</a:t>
            </a:r>
            <a:r>
              <a:rPr lang="el-GR" dirty="0"/>
              <a:t>) και αγοράζοντας (</a:t>
            </a:r>
            <a:r>
              <a:rPr lang="el-GR" dirty="0" err="1"/>
              <a:t>long</a:t>
            </a:r>
            <a:r>
              <a:rPr lang="el-GR" dirty="0"/>
              <a:t>) μετοχές που είχαν πολύ υψηλές αποδόσεις για το προηγούμενο διάστημα (δηλαδή </a:t>
            </a:r>
            <a:r>
              <a:rPr lang="el-GR" dirty="0" err="1"/>
              <a:t>Winners</a:t>
            </a:r>
            <a:r>
              <a:rPr lang="el-GR" dirty="0"/>
              <a:t>) περιμένοντας ότι και στις δύο περιπτώσεις θα συνεχιστεί η ίδια πορεία των μετοχών. </a:t>
            </a:r>
            <a:endParaRPr lang="en-GB" dirty="0"/>
          </a:p>
        </p:txBody>
      </p:sp>
      <p:sp>
        <p:nvSpPr>
          <p:cNvPr id="4" name="Τίτλος 1">
            <a:extLst>
              <a:ext uri="{FF2B5EF4-FFF2-40B4-BE49-F238E27FC236}">
                <a16:creationId xmlns:a16="http://schemas.microsoft.com/office/drawing/2014/main" id="{C9862D70-FE95-20F9-3E9A-0BF7D14985A9}"/>
              </a:ext>
            </a:extLst>
          </p:cNvPr>
          <p:cNvSpPr>
            <a:spLocks noGrp="1"/>
          </p:cNvSpPr>
          <p:nvPr>
            <p:ph type="title"/>
          </p:nvPr>
        </p:nvSpPr>
        <p:spPr>
          <a:xfrm>
            <a:off x="838200" y="365125"/>
            <a:ext cx="10515600" cy="1325563"/>
          </a:xfrm>
        </p:spPr>
        <p:txBody>
          <a:bodyPr>
            <a:normAutofit/>
          </a:bodyPr>
          <a:lstStyle/>
          <a:p>
            <a:r>
              <a:rPr lang="el-GR" sz="3600" b="1" dirty="0"/>
              <a:t>Κέρδη από </a:t>
            </a:r>
            <a:r>
              <a:rPr lang="el-GR" sz="3600" b="1" dirty="0" err="1"/>
              <a:t>Contrarian</a:t>
            </a:r>
            <a:r>
              <a:rPr lang="el-GR" sz="3600" b="1" dirty="0"/>
              <a:t> και </a:t>
            </a:r>
            <a:r>
              <a:rPr lang="el-GR" sz="3600" b="1" dirty="0" err="1"/>
              <a:t>Momentum</a:t>
            </a:r>
            <a:r>
              <a:rPr lang="el-GR" sz="3600" b="1" dirty="0"/>
              <a:t> Στρατηγικές </a:t>
            </a:r>
            <a:endParaRPr lang="en-GB" sz="3600" b="1" dirty="0"/>
          </a:p>
        </p:txBody>
      </p:sp>
    </p:spTree>
    <p:extLst>
      <p:ext uri="{BB962C8B-B14F-4D97-AF65-F5344CB8AC3E}">
        <p14:creationId xmlns:p14="http://schemas.microsoft.com/office/powerpoint/2010/main" val="2213780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B589A00-0C33-47AF-0F64-4068C7663CE2}"/>
              </a:ext>
            </a:extLst>
          </p:cNvPr>
          <p:cNvSpPr>
            <a:spLocks noGrp="1"/>
          </p:cNvSpPr>
          <p:nvPr>
            <p:ph idx="1"/>
          </p:nvPr>
        </p:nvSpPr>
        <p:spPr/>
        <p:txBody>
          <a:bodyPr>
            <a:normAutofit fontScale="92500" lnSpcReduction="20000"/>
          </a:bodyPr>
          <a:lstStyle/>
          <a:p>
            <a:pPr algn="just"/>
            <a:r>
              <a:rPr lang="el-GR" dirty="0"/>
              <a:t>Για παράδειγμα, οι </a:t>
            </a:r>
            <a:r>
              <a:rPr lang="el-GR" dirty="0" err="1"/>
              <a:t>Jegadeesh</a:t>
            </a:r>
            <a:r>
              <a:rPr lang="el-GR" dirty="0"/>
              <a:t> και </a:t>
            </a:r>
            <a:r>
              <a:rPr lang="el-GR" dirty="0" err="1"/>
              <a:t>Titman</a:t>
            </a:r>
            <a:r>
              <a:rPr lang="el-GR" dirty="0"/>
              <a:t> (1993), μεταξύ άλλων, βρίσκουν ότι οι τιμές των μετοχών για διαστήματα μεταξύ 3 και 12 μηνών προβλέπουν τις κινήσεις των μετοχών για το επόμενο διάστημα στην ίδια κατεύθυνση (ανοδικές τιμές για το προηγούμενο διάστημα προβλέπουν ανοδικές τιμές για το επόμενο διάστημα, και το αντίστροφο). </a:t>
            </a:r>
          </a:p>
          <a:p>
            <a:pPr algn="just"/>
            <a:endParaRPr lang="el-GR" dirty="0"/>
          </a:p>
          <a:p>
            <a:pPr algn="just"/>
            <a:r>
              <a:rPr lang="el-GR" dirty="0"/>
              <a:t>Μάλιστα, στην μελέτη τους βρίσκουν μία απόδοση της τάξεως του 1% τον μήνα περίπου από αυτήν την στρατηγική. </a:t>
            </a:r>
          </a:p>
          <a:p>
            <a:pPr algn="just"/>
            <a:endParaRPr lang="el-GR" dirty="0"/>
          </a:p>
          <a:p>
            <a:pPr algn="just"/>
            <a:r>
              <a:rPr lang="el-GR" dirty="0"/>
              <a:t>Παρόμοια αποτελέσματα βρίσκουν και οι </a:t>
            </a:r>
            <a:r>
              <a:rPr lang="el-GR" dirty="0" err="1"/>
              <a:t>Chan</a:t>
            </a:r>
            <a:r>
              <a:rPr lang="el-GR" dirty="0"/>
              <a:t>, </a:t>
            </a:r>
            <a:r>
              <a:rPr lang="el-GR" dirty="0" err="1"/>
              <a:t>Jegadeesh</a:t>
            </a:r>
            <a:r>
              <a:rPr lang="el-GR" dirty="0"/>
              <a:t>, </a:t>
            </a:r>
            <a:r>
              <a:rPr lang="el-GR" dirty="0" err="1"/>
              <a:t>Lakonishok</a:t>
            </a:r>
            <a:r>
              <a:rPr lang="el-GR" dirty="0"/>
              <a:t> (1996) και ο </a:t>
            </a:r>
            <a:r>
              <a:rPr lang="el-GR" dirty="0" err="1"/>
              <a:t>Rouwnhorst</a:t>
            </a:r>
            <a:r>
              <a:rPr lang="el-GR" dirty="0"/>
              <a:t> (1998) που δείχνει ότι η στρατηγική αυτή οδηγεί σε υπέρ-κέρδη σε πολλές διεθνείς αγορές.</a:t>
            </a:r>
            <a:endParaRPr lang="en-GB" dirty="0"/>
          </a:p>
        </p:txBody>
      </p:sp>
      <p:sp>
        <p:nvSpPr>
          <p:cNvPr id="4" name="Τίτλος 1">
            <a:extLst>
              <a:ext uri="{FF2B5EF4-FFF2-40B4-BE49-F238E27FC236}">
                <a16:creationId xmlns:a16="http://schemas.microsoft.com/office/drawing/2014/main" id="{961FF667-4138-6A94-31C2-68E38C21070D}"/>
              </a:ext>
            </a:extLst>
          </p:cNvPr>
          <p:cNvSpPr>
            <a:spLocks noGrp="1"/>
          </p:cNvSpPr>
          <p:nvPr>
            <p:ph type="title"/>
          </p:nvPr>
        </p:nvSpPr>
        <p:spPr>
          <a:xfrm>
            <a:off x="838200" y="365125"/>
            <a:ext cx="10515600" cy="1325563"/>
          </a:xfrm>
        </p:spPr>
        <p:txBody>
          <a:bodyPr>
            <a:normAutofit/>
          </a:bodyPr>
          <a:lstStyle/>
          <a:p>
            <a:r>
              <a:rPr lang="el-GR" sz="3600" b="1" dirty="0"/>
              <a:t>Κέρδη από </a:t>
            </a:r>
            <a:r>
              <a:rPr lang="el-GR" sz="3600" b="1" dirty="0" err="1"/>
              <a:t>Contrarian</a:t>
            </a:r>
            <a:r>
              <a:rPr lang="el-GR" sz="3600" b="1" dirty="0"/>
              <a:t> και </a:t>
            </a:r>
            <a:r>
              <a:rPr lang="el-GR" sz="3600" b="1" dirty="0" err="1"/>
              <a:t>Momentum</a:t>
            </a:r>
            <a:r>
              <a:rPr lang="el-GR" sz="3600" b="1" dirty="0"/>
              <a:t> Στρατηγικές </a:t>
            </a:r>
            <a:endParaRPr lang="en-GB" sz="3600" b="1" dirty="0"/>
          </a:p>
        </p:txBody>
      </p:sp>
    </p:spTree>
    <p:extLst>
      <p:ext uri="{BB962C8B-B14F-4D97-AF65-F5344CB8AC3E}">
        <p14:creationId xmlns:p14="http://schemas.microsoft.com/office/powerpoint/2010/main" val="1586745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2EE729-3DAD-437C-8419-557C3EA009FF}"/>
              </a:ext>
            </a:extLst>
          </p:cNvPr>
          <p:cNvSpPr>
            <a:spLocks noGrp="1"/>
          </p:cNvSpPr>
          <p:nvPr>
            <p:ph type="title"/>
          </p:nvPr>
        </p:nvSpPr>
        <p:spPr/>
        <p:txBody>
          <a:bodyPr>
            <a:normAutofit/>
          </a:bodyPr>
          <a:lstStyle/>
          <a:p>
            <a:r>
              <a:rPr lang="el-GR" sz="3600" b="1" dirty="0"/>
              <a:t>Ανακοινώσεις Εταιρικών Κερδών </a:t>
            </a:r>
            <a:endParaRPr lang="en-GB" sz="3600" b="1" dirty="0"/>
          </a:p>
        </p:txBody>
      </p:sp>
      <p:sp>
        <p:nvSpPr>
          <p:cNvPr id="3" name="Θέση περιεχομένου 2">
            <a:extLst>
              <a:ext uri="{FF2B5EF4-FFF2-40B4-BE49-F238E27FC236}">
                <a16:creationId xmlns:a16="http://schemas.microsoft.com/office/drawing/2014/main" id="{937CA2CB-966D-0355-B114-FEB08507EB57}"/>
              </a:ext>
            </a:extLst>
          </p:cNvPr>
          <p:cNvSpPr>
            <a:spLocks noGrp="1"/>
          </p:cNvSpPr>
          <p:nvPr>
            <p:ph idx="1"/>
          </p:nvPr>
        </p:nvSpPr>
        <p:spPr/>
        <p:txBody>
          <a:bodyPr>
            <a:normAutofit fontScale="85000" lnSpcReduction="20000"/>
          </a:bodyPr>
          <a:lstStyle/>
          <a:p>
            <a:pPr algn="just"/>
            <a:r>
              <a:rPr lang="el-GR" dirty="0"/>
              <a:t>Πολλές μελέτες έχουν καταλήξει στο συμπέρασμα ότι μετοχές εταιρειών που ανακοινώνουν θετικά κέρδη τείνουν να έχουν θετικές υπέρ-αποδόσεις την αμέσως επόμενη περίοδο μετά την ανακοίνωση και ότι μετοχές εταιρειών που ανακοινώνουν αρνητικά κέρδη τείνουν να έχουν αρνητικές υπέρ-αποδόσεις την αμέσως επόμενη περίοδο μετά την ανακοίνωση. </a:t>
            </a:r>
          </a:p>
          <a:p>
            <a:pPr algn="just"/>
            <a:endParaRPr lang="el-GR" dirty="0"/>
          </a:p>
          <a:p>
            <a:pPr algn="just"/>
            <a:r>
              <a:rPr lang="el-GR" dirty="0"/>
              <a:t>Με άλλα λόγια οι τιμές των μετοχών ενδέχεται να μην ενσωματώνουν όλη την διαθέσιμη πληροφόρηση άμεσα αλλά να αντανακλούν μερικώς τις πληροφορίες (δες </a:t>
            </a:r>
            <a:r>
              <a:rPr lang="el-GR" dirty="0" err="1"/>
              <a:t>Bernard</a:t>
            </a:r>
            <a:r>
              <a:rPr lang="el-GR" dirty="0"/>
              <a:t>, 1992, </a:t>
            </a:r>
            <a:r>
              <a:rPr lang="el-GR" dirty="0" err="1"/>
              <a:t>Bernard</a:t>
            </a:r>
            <a:r>
              <a:rPr lang="el-GR" dirty="0"/>
              <a:t> και Thomas, 1990, μεταξύ άλλων). </a:t>
            </a:r>
          </a:p>
          <a:p>
            <a:pPr algn="just"/>
            <a:endParaRPr lang="el-GR" dirty="0"/>
          </a:p>
          <a:p>
            <a:pPr algn="just"/>
            <a:r>
              <a:rPr lang="el-GR" dirty="0"/>
              <a:t>Σύμφωνα με άλλους ερευνητές (</a:t>
            </a:r>
            <a:r>
              <a:rPr lang="el-GR" dirty="0" err="1"/>
              <a:t>Jones</a:t>
            </a:r>
            <a:r>
              <a:rPr lang="el-GR" dirty="0"/>
              <a:t> και </a:t>
            </a:r>
            <a:r>
              <a:rPr lang="el-GR" dirty="0" err="1"/>
              <a:t>Litzenberger</a:t>
            </a:r>
            <a:r>
              <a:rPr lang="el-GR" dirty="0"/>
              <a:t>, 1970) η μη άμεση αλλά σταδιακή προσαρμογή των τιμών στις ανακοινώσεις κερδών μπορεί να οφείλεται στο ότι οι νέες πληροφορίες αποκλίνουν σημαντικά από τα αναμενόμενα νέα με βάση τις εκτιμήσεις των αναλυτών. </a:t>
            </a:r>
            <a:endParaRPr lang="en-GB" dirty="0"/>
          </a:p>
        </p:txBody>
      </p:sp>
    </p:spTree>
    <p:extLst>
      <p:ext uri="{BB962C8B-B14F-4D97-AF65-F5344CB8AC3E}">
        <p14:creationId xmlns:p14="http://schemas.microsoft.com/office/powerpoint/2010/main" val="24462032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611D071-FD70-FBC9-E891-DB8079B2AB1A}"/>
              </a:ext>
            </a:extLst>
          </p:cNvPr>
          <p:cNvSpPr>
            <a:spLocks noGrp="1"/>
          </p:cNvSpPr>
          <p:nvPr>
            <p:ph idx="1"/>
          </p:nvPr>
        </p:nvSpPr>
        <p:spPr>
          <a:xfrm>
            <a:off x="838200" y="1543574"/>
            <a:ext cx="10515600" cy="5008227"/>
          </a:xfrm>
        </p:spPr>
        <p:txBody>
          <a:bodyPr>
            <a:normAutofit fontScale="85000" lnSpcReduction="20000"/>
          </a:bodyPr>
          <a:lstStyle/>
          <a:p>
            <a:pPr algn="just"/>
            <a:r>
              <a:rPr lang="el-GR" dirty="0"/>
              <a:t>Ο Brown (1978) βρήκε ότι τα κέρδη από συναλλαγές κατά τις ανακοινώσεις κερδών  ήταν σημαντικά υψηλότερα από τα έξοδα συναλλαγής, ενώ οι </a:t>
            </a:r>
            <a:r>
              <a:rPr lang="el-GR" dirty="0" err="1"/>
              <a:t>Kross</a:t>
            </a:r>
            <a:r>
              <a:rPr lang="el-GR" dirty="0"/>
              <a:t> και </a:t>
            </a:r>
            <a:r>
              <a:rPr lang="el-GR" dirty="0" err="1"/>
              <a:t>Shroeder</a:t>
            </a:r>
            <a:r>
              <a:rPr lang="el-GR" dirty="0"/>
              <a:t> (1984), μεταξύ άλλων, βρήκαν ότι οι υπέρ-αποδόσεις αυτές σχετίζονται με το χρονικό σημείο της ανακοίνωσης: π.χ. οι υπέρ-αποδόσεις εταιρειών που ανακοινώνουν κέρδη νωρίς (δηλαδή πριν από τις άλλες εταιρείες) είναι υψηλότερες από τις υπέρ-αποδόσεις των εταιρειών που ανακοινώνονται αργά. </a:t>
            </a:r>
          </a:p>
          <a:p>
            <a:pPr algn="just"/>
            <a:endParaRPr lang="el-GR" dirty="0"/>
          </a:p>
          <a:p>
            <a:pPr algn="just"/>
            <a:r>
              <a:rPr lang="el-GR" dirty="0"/>
              <a:t>Υπάρχουν επίσης ενδείξεις ότι το μέγεθος της εταιρείας παίζει σημαντικό ρόλο, π.χ. την περίοδο των ανακοινώσεων οι εταιρείες χαμηλής κεφαλαιοποίησης παρουσιάζουν υπέρ-αποδόσεις και μια μεταβλητότητα ενώ οι μεγάλης κεφαλαιοποίησης εταιρείες παρουσιάζουν κανονικές αποδόσεις και μικρή αύξηση της μεταβλητότητας (</a:t>
            </a:r>
            <a:r>
              <a:rPr lang="el-GR" dirty="0" err="1"/>
              <a:t>Chari</a:t>
            </a:r>
            <a:r>
              <a:rPr lang="el-GR" dirty="0"/>
              <a:t>, </a:t>
            </a:r>
            <a:r>
              <a:rPr lang="el-GR" dirty="0" err="1"/>
              <a:t>Jagannathan</a:t>
            </a:r>
            <a:r>
              <a:rPr lang="el-GR" dirty="0"/>
              <a:t>, </a:t>
            </a:r>
            <a:r>
              <a:rPr lang="el-GR" dirty="0" err="1"/>
              <a:t>Ofer</a:t>
            </a:r>
            <a:r>
              <a:rPr lang="el-GR" dirty="0"/>
              <a:t>, 1987). </a:t>
            </a:r>
          </a:p>
          <a:p>
            <a:pPr algn="just"/>
            <a:endParaRPr lang="el-GR" dirty="0"/>
          </a:p>
          <a:p>
            <a:pPr algn="just"/>
            <a:r>
              <a:rPr lang="el-GR" dirty="0"/>
              <a:t>Με βάση τα ευρήματα αυτά, λοιπόν, φαίνεται ότι οι τιμές των μετοχών δεν ενσωματώνουν την καινούρια πληροφόρηση σχετικά με τα κέρδη των εταιρειών άμεσα και με τρόπο ακριβή, όπως προβλέπει η Θεωρία Αποτελεσματικών Αγορών, αλλά με αργό και σταδιακό τρόπο. </a:t>
            </a:r>
          </a:p>
          <a:p>
            <a:endParaRPr lang="en-GB" dirty="0"/>
          </a:p>
        </p:txBody>
      </p:sp>
      <p:sp>
        <p:nvSpPr>
          <p:cNvPr id="4" name="Τίτλος 1">
            <a:extLst>
              <a:ext uri="{FF2B5EF4-FFF2-40B4-BE49-F238E27FC236}">
                <a16:creationId xmlns:a16="http://schemas.microsoft.com/office/drawing/2014/main" id="{43CBCD10-9491-B7A4-9A54-10397710241E}"/>
              </a:ext>
            </a:extLst>
          </p:cNvPr>
          <p:cNvSpPr>
            <a:spLocks noGrp="1"/>
          </p:cNvSpPr>
          <p:nvPr>
            <p:ph type="title"/>
          </p:nvPr>
        </p:nvSpPr>
        <p:spPr>
          <a:xfrm>
            <a:off x="838200" y="365126"/>
            <a:ext cx="10515600" cy="993892"/>
          </a:xfrm>
        </p:spPr>
        <p:txBody>
          <a:bodyPr>
            <a:normAutofit/>
          </a:bodyPr>
          <a:lstStyle/>
          <a:p>
            <a:r>
              <a:rPr lang="el-GR" sz="3600" b="1" dirty="0"/>
              <a:t>Ανακοινώσεις Εταιρικών Κερδών </a:t>
            </a:r>
            <a:endParaRPr lang="en-GB" sz="3600" b="1" dirty="0"/>
          </a:p>
        </p:txBody>
      </p:sp>
    </p:spTree>
    <p:extLst>
      <p:ext uri="{BB962C8B-B14F-4D97-AF65-F5344CB8AC3E}">
        <p14:creationId xmlns:p14="http://schemas.microsoft.com/office/powerpoint/2010/main" val="19814712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EBB300-987C-917E-7ADB-D72628D25FBD}"/>
              </a:ext>
            </a:extLst>
          </p:cNvPr>
          <p:cNvSpPr>
            <a:spLocks noGrp="1"/>
          </p:cNvSpPr>
          <p:nvPr>
            <p:ph type="title"/>
          </p:nvPr>
        </p:nvSpPr>
        <p:spPr>
          <a:xfrm>
            <a:off x="838200" y="365126"/>
            <a:ext cx="10515600" cy="1052614"/>
          </a:xfrm>
        </p:spPr>
        <p:txBody>
          <a:bodyPr>
            <a:normAutofit/>
          </a:bodyPr>
          <a:lstStyle/>
          <a:p>
            <a:r>
              <a:rPr lang="el-GR" sz="3600" b="1" dirty="0"/>
              <a:t>Ανακεφαλαίωση</a:t>
            </a:r>
            <a:endParaRPr lang="en-GB" sz="3600" b="1" dirty="0"/>
          </a:p>
        </p:txBody>
      </p:sp>
      <p:sp>
        <p:nvSpPr>
          <p:cNvPr id="3" name="Θέση περιεχομένου 2">
            <a:extLst>
              <a:ext uri="{FF2B5EF4-FFF2-40B4-BE49-F238E27FC236}">
                <a16:creationId xmlns:a16="http://schemas.microsoft.com/office/drawing/2014/main" id="{AEB1997B-5D05-772F-54AE-E567174145C2}"/>
              </a:ext>
            </a:extLst>
          </p:cNvPr>
          <p:cNvSpPr>
            <a:spLocks noGrp="1"/>
          </p:cNvSpPr>
          <p:nvPr>
            <p:ph idx="1"/>
          </p:nvPr>
        </p:nvSpPr>
        <p:spPr>
          <a:xfrm>
            <a:off x="838200" y="1417740"/>
            <a:ext cx="10515600" cy="4759223"/>
          </a:xfrm>
        </p:spPr>
        <p:txBody>
          <a:bodyPr>
            <a:normAutofit fontScale="70000" lnSpcReduction="20000"/>
          </a:bodyPr>
          <a:lstStyle/>
          <a:p>
            <a:endParaRPr lang="el-GR" dirty="0"/>
          </a:p>
          <a:p>
            <a:r>
              <a:rPr lang="el-GR" dirty="0"/>
              <a:t>Σε μία αποτελεσματική αγορά οι παρούσες τιμές των αξιογράφων αντικατοπτρίζουν πλήρως κάθε σχετική και διαθέσιμη πληροφορία κατά τρόπο γρήγορο και ακριβή, και άρα οι τιμές στην αγορά αντικατοπτρίζουν την πραγματική αξία του αξιογράφου. </a:t>
            </a:r>
          </a:p>
          <a:p>
            <a:endParaRPr lang="el-GR" dirty="0"/>
          </a:p>
          <a:p>
            <a:r>
              <a:rPr lang="el-GR" dirty="0"/>
              <a:t>Σαν αποτέλεσμα, κανένας επενδυτής δεν μπορεί να χρησιμοποιήσει δημοσιευμένες ή ιστορικές πληροφορίες σχετικά με την μετοχή και να επιτύχει υπερβολικές (μη-κανονικές) αποδόσεις επειδή οι πληροφορίες αυτές έχουν ήδη </a:t>
            </a:r>
            <a:r>
              <a:rPr lang="el-GR" dirty="0" err="1"/>
              <a:t>προεξοφληθεί</a:t>
            </a:r>
            <a:r>
              <a:rPr lang="el-GR" dirty="0"/>
              <a:t> και είναι ενσωματωμένες στην τιμή του αξιογράφου. </a:t>
            </a:r>
          </a:p>
          <a:p>
            <a:endParaRPr lang="el-GR" dirty="0"/>
          </a:p>
          <a:p>
            <a:r>
              <a:rPr lang="el-GR" dirty="0"/>
              <a:t>Αυτό θα συμβεί γιατί, σε μία αγορά με επενδυτές που συμπεριφέρονται ορθολογικά, οι τιμές θα μεταβληθούν μόνον όταν υπάρχουν καινούριες πληροφορίες σχετικά με τις εισηγμένες εταιρείες. Εφόσον κανείς δεν μπορεί να προβλέψει την ροή της πληροφορίας κανείς δεν μπορεί να προβλέψει και τις αλλαγές στις τιμές. </a:t>
            </a:r>
          </a:p>
          <a:p>
            <a:endParaRPr lang="el-GR" dirty="0"/>
          </a:p>
          <a:p>
            <a:r>
              <a:rPr lang="el-GR" dirty="0"/>
              <a:t>Αφού η πληροφορία έρχεται κατά τρόπο τυχαίο στην αγορά έτσι και οι μεταβολές στις τιμές, δηλαδή οι αποδόσεις των μετοχών, θα συμπεριφέρονται κατά τρόπο απρόβλεπτο. </a:t>
            </a:r>
          </a:p>
          <a:p>
            <a:endParaRPr lang="el-GR" dirty="0"/>
          </a:p>
          <a:p>
            <a:endParaRPr lang="en-GB" dirty="0"/>
          </a:p>
        </p:txBody>
      </p:sp>
    </p:spTree>
    <p:extLst>
      <p:ext uri="{BB962C8B-B14F-4D97-AF65-F5344CB8AC3E}">
        <p14:creationId xmlns:p14="http://schemas.microsoft.com/office/powerpoint/2010/main" val="20523438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A97702F-2401-8C84-AF21-D7C135BF816D}"/>
              </a:ext>
            </a:extLst>
          </p:cNvPr>
          <p:cNvSpPr>
            <a:spLocks noGrp="1"/>
          </p:cNvSpPr>
          <p:nvPr>
            <p:ph idx="1"/>
          </p:nvPr>
        </p:nvSpPr>
        <p:spPr>
          <a:xfrm>
            <a:off x="838200" y="1350628"/>
            <a:ext cx="10515600" cy="4826335"/>
          </a:xfrm>
        </p:spPr>
        <p:txBody>
          <a:bodyPr>
            <a:normAutofit fontScale="85000" lnSpcReduction="20000"/>
          </a:bodyPr>
          <a:lstStyle/>
          <a:p>
            <a:pPr algn="just"/>
            <a:r>
              <a:rPr lang="el-GR" dirty="0"/>
              <a:t>Εάν το υπόδειγμα που χρησιμοποιούμε για να ορίσουμε τις υπέρ-αποδόσεις είναι λάθος τότε θα οδηγηθούμε σε εσφαλμένα συμπεράσματα σε σχέση με την ισχύ ή όχι της ΘΑΑ. </a:t>
            </a:r>
          </a:p>
          <a:p>
            <a:pPr algn="just"/>
            <a:endParaRPr lang="el-GR" dirty="0"/>
          </a:p>
          <a:p>
            <a:pPr algn="just"/>
            <a:r>
              <a:rPr lang="el-GR" dirty="0"/>
              <a:t>Βλέπουμε λοιπόν ότι η ΘΑΑ περιγράφει περισσότερο μία ιδεατή ή θεωρητική κατάσταση των κεφαλαιαγορών, και ότι το εάν ισχύει στην πραγματικότητα ή όχι ίσως είναι αδύνατον να αποδειχθεί. </a:t>
            </a:r>
          </a:p>
          <a:p>
            <a:pPr algn="just"/>
            <a:endParaRPr lang="el-GR" dirty="0"/>
          </a:p>
          <a:p>
            <a:pPr algn="just"/>
            <a:r>
              <a:rPr lang="el-GR" dirty="0"/>
              <a:t>Η χρησιμότητα όμως της ΘΑΑ αλλά και του CAPM είναι τεράστια. </a:t>
            </a:r>
          </a:p>
          <a:p>
            <a:pPr algn="just"/>
            <a:endParaRPr lang="el-GR" dirty="0"/>
          </a:p>
          <a:p>
            <a:pPr algn="just"/>
            <a:r>
              <a:rPr lang="el-GR" dirty="0"/>
              <a:t>Προσπαθώντας να ερευνήσουμε εάν ισχύουν στην πραγματικότητα ή όχι έχουμε ανακαλύψει πάρα πολλές πτυχές της συμπεριφοράς των αποδόσεων των αξιογράφων, και έχουμε καταλάβει ακόμα περισσότερα πράγματα σχετικά με την συμπεριφορά των συμμετεχόντων στην αγορά. </a:t>
            </a:r>
            <a:endParaRPr lang="en-GB" dirty="0"/>
          </a:p>
        </p:txBody>
      </p:sp>
      <p:sp>
        <p:nvSpPr>
          <p:cNvPr id="4" name="Τίτλος 1">
            <a:extLst>
              <a:ext uri="{FF2B5EF4-FFF2-40B4-BE49-F238E27FC236}">
                <a16:creationId xmlns:a16="http://schemas.microsoft.com/office/drawing/2014/main" id="{8FF78501-BB04-912A-838F-A0FA6C6AB162}"/>
              </a:ext>
            </a:extLst>
          </p:cNvPr>
          <p:cNvSpPr>
            <a:spLocks noGrp="1"/>
          </p:cNvSpPr>
          <p:nvPr>
            <p:ph type="title"/>
          </p:nvPr>
        </p:nvSpPr>
        <p:spPr>
          <a:xfrm>
            <a:off x="838200" y="365126"/>
            <a:ext cx="10515600" cy="910002"/>
          </a:xfrm>
        </p:spPr>
        <p:txBody>
          <a:bodyPr>
            <a:normAutofit/>
          </a:bodyPr>
          <a:lstStyle/>
          <a:p>
            <a:r>
              <a:rPr lang="el-GR" sz="3600" b="1" dirty="0"/>
              <a:t>Ανακεφαλαίωση</a:t>
            </a:r>
            <a:endParaRPr lang="en-GB" sz="3600" b="1" dirty="0"/>
          </a:p>
        </p:txBody>
      </p:sp>
    </p:spTree>
    <p:extLst>
      <p:ext uri="{BB962C8B-B14F-4D97-AF65-F5344CB8AC3E}">
        <p14:creationId xmlns:p14="http://schemas.microsoft.com/office/powerpoint/2010/main" val="77117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329F965-CAB7-CD8F-938A-4F9EAFF7D8A8}"/>
              </a:ext>
            </a:extLst>
          </p:cNvPr>
          <p:cNvSpPr>
            <a:spLocks noGrp="1"/>
          </p:cNvSpPr>
          <p:nvPr>
            <p:ph idx="1"/>
          </p:nvPr>
        </p:nvSpPr>
        <p:spPr>
          <a:xfrm>
            <a:off x="838200" y="1166070"/>
            <a:ext cx="10515600" cy="5326804"/>
          </a:xfrm>
        </p:spPr>
        <p:txBody>
          <a:bodyPr>
            <a:normAutofit fontScale="47500" lnSpcReduction="20000"/>
          </a:bodyPr>
          <a:lstStyle/>
          <a:p>
            <a:pPr algn="just"/>
            <a:r>
              <a:rPr lang="el-GR" sz="3800" dirty="0"/>
              <a:t>Συνήθως ορίζονται και τρεις μορφές ή επίπεδα πληροφοριακής αποτελεσματικότητας της αγοράς: </a:t>
            </a:r>
          </a:p>
          <a:p>
            <a:pPr algn="just"/>
            <a:endParaRPr lang="el-GR" sz="3800" dirty="0"/>
          </a:p>
          <a:p>
            <a:pPr algn="just"/>
            <a:r>
              <a:rPr lang="el-GR" sz="3800" dirty="0"/>
              <a:t>(α) 	Μορφή Ασθενούς Αποτελεσματικότητας (</a:t>
            </a:r>
            <a:r>
              <a:rPr lang="el-GR" sz="3800" dirty="0" err="1"/>
              <a:t>weak-form</a:t>
            </a:r>
            <a:r>
              <a:rPr lang="el-GR" sz="3800" dirty="0"/>
              <a:t> </a:t>
            </a:r>
            <a:r>
              <a:rPr lang="el-GR" sz="3800" dirty="0" err="1"/>
              <a:t>efficiency</a:t>
            </a:r>
            <a:r>
              <a:rPr lang="el-GR" sz="3800" dirty="0"/>
              <a:t>)</a:t>
            </a:r>
          </a:p>
          <a:p>
            <a:pPr algn="just"/>
            <a:r>
              <a:rPr lang="el-GR" sz="3800" dirty="0"/>
              <a:t>Σύμφωνα με αυτήν την μορφή αποτελεσματικότητας παλαιότερες, ιστορικές, πληροφορίες (π.χ. παρελθούσες τιμές, αποδόσεις, όγκος συναλλαγών) έχουν ενσωματωθεί και αντικατοπτρίζονται ήδη στις τιμές και δεν μπορούν να χρησιμοποιηθούν από τους επενδυτές για να προβλέψουν μελλοντικές τιμές και να πετύχουν μη-κανονικές (υπερβολικές) αποδόσεις. </a:t>
            </a:r>
          </a:p>
          <a:p>
            <a:pPr algn="just"/>
            <a:endParaRPr lang="el-GR" sz="3800" dirty="0"/>
          </a:p>
          <a:p>
            <a:pPr algn="just"/>
            <a:r>
              <a:rPr lang="el-GR" sz="3800" dirty="0"/>
              <a:t>  (β) 	Μορφή </a:t>
            </a:r>
            <a:r>
              <a:rPr lang="el-GR" sz="3800" dirty="0" err="1"/>
              <a:t>Ημι</a:t>
            </a:r>
            <a:r>
              <a:rPr lang="el-GR" sz="3800" dirty="0"/>
              <a:t>-Ισχυρής Αποτελεσματικότητας (</a:t>
            </a:r>
            <a:r>
              <a:rPr lang="el-GR" sz="3800" dirty="0" err="1"/>
              <a:t>semi-strong</a:t>
            </a:r>
            <a:r>
              <a:rPr lang="el-GR" sz="3800" dirty="0"/>
              <a:t> </a:t>
            </a:r>
            <a:r>
              <a:rPr lang="el-GR" sz="3800" dirty="0" err="1"/>
              <a:t>form</a:t>
            </a:r>
            <a:r>
              <a:rPr lang="el-GR" sz="3800" dirty="0"/>
              <a:t> </a:t>
            </a:r>
            <a:r>
              <a:rPr lang="el-GR" sz="3800" dirty="0" err="1"/>
              <a:t>efficiency</a:t>
            </a:r>
            <a:r>
              <a:rPr lang="el-GR" sz="3800" dirty="0"/>
              <a:t>)</a:t>
            </a:r>
          </a:p>
          <a:p>
            <a:pPr algn="just"/>
            <a:r>
              <a:rPr lang="el-GR" sz="3800" dirty="0"/>
              <a:t>Σύμφωνα με αυτήν την μορφή αποτελεσματικότητας, δημοσιευμένες πληροφορίες (π.χ. ισολογισμοί εταιρειών, ανακοινώσεις κερδών, μερισμάτων, κ.λπ..) αντικατοπτρίζονται στις παρούσες τιμές και δεν μπορούν να χρησιμοποιηθούν από τους επενδυτές για να προβλέψουν μελλοντικές τιμές και να πετύχουν μη-κανονικές (υπερβολικές) αποδόσεις. </a:t>
            </a:r>
          </a:p>
          <a:p>
            <a:pPr algn="just"/>
            <a:endParaRPr lang="el-GR" sz="3800" dirty="0"/>
          </a:p>
          <a:p>
            <a:pPr algn="just"/>
            <a:r>
              <a:rPr lang="el-GR" sz="3800" dirty="0"/>
              <a:t>(γ) 	Μορφή Ισχυρής Αποτελεσματικότητας (</a:t>
            </a:r>
            <a:r>
              <a:rPr lang="el-GR" sz="3800" dirty="0" err="1"/>
              <a:t>strong</a:t>
            </a:r>
            <a:r>
              <a:rPr lang="el-GR" sz="3800" dirty="0"/>
              <a:t> </a:t>
            </a:r>
            <a:r>
              <a:rPr lang="el-GR" sz="3800" dirty="0" err="1"/>
              <a:t>form</a:t>
            </a:r>
            <a:r>
              <a:rPr lang="el-GR" sz="3800" dirty="0"/>
              <a:t> </a:t>
            </a:r>
            <a:r>
              <a:rPr lang="el-GR" sz="3800" dirty="0" err="1"/>
              <a:t>efficiency</a:t>
            </a:r>
            <a:r>
              <a:rPr lang="el-GR" sz="3800" dirty="0"/>
              <a:t>).</a:t>
            </a:r>
          </a:p>
          <a:p>
            <a:pPr algn="just"/>
            <a:endParaRPr lang="el-GR" sz="3800" dirty="0"/>
          </a:p>
          <a:p>
            <a:pPr algn="just"/>
            <a:r>
              <a:rPr lang="el-GR" sz="3800" dirty="0"/>
              <a:t>Σύμφωνα με αυτήν την μορφή αποτελεσματικότητας, ακόμα και μη-δημοσιευμένες πληροφορίες αντικατοπτρίζονται στις παρούσες τιμές και δεν μπορούν να χρησιμοποιηθούν από τους επενδυτές για να προβλέψουν μελλοντικές τιμές και να πετύχουν μη-κανονικές (υπερβολικές) αποδόσεις. </a:t>
            </a:r>
          </a:p>
          <a:p>
            <a:endParaRPr lang="en-GB" dirty="0"/>
          </a:p>
        </p:txBody>
      </p:sp>
      <p:sp>
        <p:nvSpPr>
          <p:cNvPr id="4" name="Τίτλος 1">
            <a:extLst>
              <a:ext uri="{FF2B5EF4-FFF2-40B4-BE49-F238E27FC236}">
                <a16:creationId xmlns:a16="http://schemas.microsoft.com/office/drawing/2014/main" id="{FA6E8B9B-9BDA-FE62-F4E5-463B61310A2D}"/>
              </a:ext>
            </a:extLst>
          </p:cNvPr>
          <p:cNvSpPr>
            <a:spLocks noGrp="1"/>
          </p:cNvSpPr>
          <p:nvPr>
            <p:ph type="title"/>
          </p:nvPr>
        </p:nvSpPr>
        <p:spPr>
          <a:xfrm>
            <a:off x="838200" y="365126"/>
            <a:ext cx="10515600" cy="658332"/>
          </a:xfrm>
        </p:spPr>
        <p:txBody>
          <a:bodyPr>
            <a:normAutofit fontScale="90000"/>
          </a:bodyPr>
          <a:lstStyle/>
          <a:p>
            <a:r>
              <a:rPr lang="el-GR" sz="4000" b="1" dirty="0"/>
              <a:t>Εισαγωγή</a:t>
            </a:r>
            <a:r>
              <a:rPr lang="el-GR" dirty="0"/>
              <a:t> </a:t>
            </a:r>
            <a:endParaRPr lang="en-GB" dirty="0"/>
          </a:p>
        </p:txBody>
      </p:sp>
    </p:spTree>
    <p:extLst>
      <p:ext uri="{BB962C8B-B14F-4D97-AF65-F5344CB8AC3E}">
        <p14:creationId xmlns:p14="http://schemas.microsoft.com/office/powerpoint/2010/main" val="37511543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4FD95E-62C7-ABA6-0588-D41C33C96051}"/>
              </a:ext>
            </a:extLst>
          </p:cNvPr>
          <p:cNvSpPr>
            <a:spLocks noGrp="1"/>
          </p:cNvSpPr>
          <p:nvPr>
            <p:ph type="title"/>
          </p:nvPr>
        </p:nvSpPr>
        <p:spPr>
          <a:xfrm>
            <a:off x="838200" y="365125"/>
            <a:ext cx="10515600" cy="750611"/>
          </a:xfrm>
        </p:spPr>
        <p:txBody>
          <a:bodyPr>
            <a:normAutofit/>
          </a:bodyPr>
          <a:lstStyle/>
          <a:p>
            <a:r>
              <a:rPr lang="el-GR" sz="3600" b="1" dirty="0"/>
              <a:t>Ενδεικτική βιβλιογραφία </a:t>
            </a:r>
            <a:endParaRPr lang="en-GB" sz="3600" b="1" dirty="0"/>
          </a:p>
        </p:txBody>
      </p:sp>
      <p:sp>
        <p:nvSpPr>
          <p:cNvPr id="3" name="Θέση περιεχομένου 2">
            <a:extLst>
              <a:ext uri="{FF2B5EF4-FFF2-40B4-BE49-F238E27FC236}">
                <a16:creationId xmlns:a16="http://schemas.microsoft.com/office/drawing/2014/main" id="{C4D5F991-D75D-1B7F-9577-87B9B655A7DB}"/>
              </a:ext>
            </a:extLst>
          </p:cNvPr>
          <p:cNvSpPr>
            <a:spLocks noGrp="1"/>
          </p:cNvSpPr>
          <p:nvPr>
            <p:ph idx="1"/>
          </p:nvPr>
        </p:nvSpPr>
        <p:spPr>
          <a:xfrm>
            <a:off x="838200" y="1241571"/>
            <a:ext cx="10515600" cy="4935392"/>
          </a:xfrm>
        </p:spPr>
        <p:txBody>
          <a:bodyPr>
            <a:normAutofit fontScale="77500" lnSpcReduction="20000"/>
          </a:bodyPr>
          <a:lstStyle/>
          <a:p>
            <a:r>
              <a:rPr lang="en-GB" dirty="0"/>
              <a:t>Agrawal, R., Tandon, K. (1994). Anomalies or Illusions? Evidence from Stock Markets in 18 Countries, Journal of International Money and Finance 13, 83-106.</a:t>
            </a:r>
          </a:p>
          <a:p>
            <a:r>
              <a:rPr lang="en-GB" dirty="0"/>
              <a:t>Ariel, R.A. (1990). High stock returns before holidays: Existence and evidence on possible causes. The Journal of Finance 45(5), 1611-1626.</a:t>
            </a:r>
          </a:p>
          <a:p>
            <a:r>
              <a:rPr lang="en-GB" dirty="0"/>
              <a:t>Ball, B., Brown, P. (1968). An Empirical Evaluation of Accounting income Numbers, Journal of Accounting Research 6, 159-178.</a:t>
            </a:r>
          </a:p>
          <a:p>
            <a:r>
              <a:rPr lang="en-GB" dirty="0" err="1"/>
              <a:t>Banz</a:t>
            </a:r>
            <a:r>
              <a:rPr lang="en-GB" dirty="0"/>
              <a:t>, R. W. (1981). The Relationships Between Return and Market Value of Common Stocks, Journal of Financial Economics 7, 3-18.</a:t>
            </a:r>
          </a:p>
          <a:p>
            <a:r>
              <a:rPr lang="en-GB" dirty="0" err="1"/>
              <a:t>Basu</a:t>
            </a:r>
            <a:r>
              <a:rPr lang="en-GB" dirty="0"/>
              <a:t>, S. (1977). Investment Performance of Common Stocks in Relation to their P/E ratios: A test of EMH, Journal of Finance 32, 663-681.</a:t>
            </a:r>
          </a:p>
          <a:p>
            <a:r>
              <a:rPr lang="en-GB" dirty="0" err="1"/>
              <a:t>Basu</a:t>
            </a:r>
            <a:r>
              <a:rPr lang="en-GB" dirty="0"/>
              <a:t>, S. (1977). Investment Performance of Common Stocks in Relation to their P/E ratios: A test of EMH, Journal of Finance 32, 663-681.</a:t>
            </a:r>
          </a:p>
          <a:p>
            <a:r>
              <a:rPr lang="en-GB" dirty="0"/>
              <a:t>Bernard, V. (1992). Stock price reactions to earnings announcements, in R. Thaler, (ed.), Advances in Behavioural Finance. New York, </a:t>
            </a:r>
            <a:r>
              <a:rPr lang="en-GB" dirty="0" err="1"/>
              <a:t>Rusell</a:t>
            </a:r>
            <a:r>
              <a:rPr lang="en-GB" dirty="0"/>
              <a:t> Sage Foundation. </a:t>
            </a:r>
          </a:p>
          <a:p>
            <a:r>
              <a:rPr lang="en-GB" dirty="0"/>
              <a:t>Bernard, V., Thomas, J.K. (1990). Post-earnings announcement drift: delayed response or risk premium?, Journal of Accounting Research 27, 1-36.</a:t>
            </a:r>
          </a:p>
          <a:p>
            <a:endParaRPr lang="en-GB" dirty="0"/>
          </a:p>
        </p:txBody>
      </p:sp>
    </p:spTree>
    <p:extLst>
      <p:ext uri="{BB962C8B-B14F-4D97-AF65-F5344CB8AC3E}">
        <p14:creationId xmlns:p14="http://schemas.microsoft.com/office/powerpoint/2010/main" val="9722593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91B4749-F3EE-76B1-8CEB-0D7E5C1A5795}"/>
              </a:ext>
            </a:extLst>
          </p:cNvPr>
          <p:cNvSpPr>
            <a:spLocks noGrp="1"/>
          </p:cNvSpPr>
          <p:nvPr>
            <p:ph idx="1"/>
          </p:nvPr>
        </p:nvSpPr>
        <p:spPr>
          <a:xfrm>
            <a:off x="838200" y="1333850"/>
            <a:ext cx="10515600" cy="4843113"/>
          </a:xfrm>
        </p:spPr>
        <p:txBody>
          <a:bodyPr>
            <a:normAutofit fontScale="77500" lnSpcReduction="20000"/>
          </a:bodyPr>
          <a:lstStyle/>
          <a:p>
            <a:r>
              <a:rPr lang="en-GB" dirty="0"/>
              <a:t>Branch, B. (1976).  The predictive power of stock market indicators. Journal of Financial and Quantitative Analysis, 11(2) 269-285. </a:t>
            </a:r>
          </a:p>
          <a:p>
            <a:r>
              <a:rPr lang="en-GB" dirty="0"/>
              <a:t>Brown, S. (1978). Earnings Changes, Stock Prices, Market Efficiency, Journal of Finance 33, 17-28.</a:t>
            </a:r>
          </a:p>
          <a:p>
            <a:r>
              <a:rPr lang="en-GB" dirty="0"/>
              <a:t>Chan, L., </a:t>
            </a:r>
            <a:r>
              <a:rPr lang="en-GB" dirty="0" err="1"/>
              <a:t>Lakonishok</a:t>
            </a:r>
            <a:r>
              <a:rPr lang="en-GB" dirty="0"/>
              <a:t>, J. (2004). Value versus growth investing, Financial Analysts Journal, January-February, 71-86.</a:t>
            </a:r>
          </a:p>
          <a:p>
            <a:r>
              <a:rPr lang="en-GB" dirty="0"/>
              <a:t>Chan, K.C. (1988). On the Contrarian Investment Strategy, Journal of Business 61, 147-164. </a:t>
            </a:r>
          </a:p>
          <a:p>
            <a:r>
              <a:rPr lang="en-GB" dirty="0"/>
              <a:t>Chan, L., </a:t>
            </a:r>
            <a:r>
              <a:rPr lang="en-GB" dirty="0" err="1"/>
              <a:t>Jegadeesh</a:t>
            </a:r>
            <a:r>
              <a:rPr lang="en-GB" dirty="0"/>
              <a:t>, N., </a:t>
            </a:r>
            <a:r>
              <a:rPr lang="en-GB" dirty="0" err="1"/>
              <a:t>Lakonishok</a:t>
            </a:r>
            <a:r>
              <a:rPr lang="en-GB" dirty="0"/>
              <a:t>, J. (1996). Momentum strategies, Journal of Finance 51, 1681-1714.</a:t>
            </a:r>
          </a:p>
          <a:p>
            <a:r>
              <a:rPr lang="en-GB" dirty="0" err="1"/>
              <a:t>DeBondt</a:t>
            </a:r>
            <a:r>
              <a:rPr lang="en-GB" dirty="0"/>
              <a:t>, W., Thaler, R. (1985). Does the stock market overreact? Journal of Finance, 40, 793-805.</a:t>
            </a:r>
          </a:p>
          <a:p>
            <a:r>
              <a:rPr lang="en-GB" dirty="0"/>
              <a:t>De </a:t>
            </a:r>
            <a:r>
              <a:rPr lang="en-GB" dirty="0" err="1"/>
              <a:t>Bondt</a:t>
            </a:r>
            <a:r>
              <a:rPr lang="en-GB" dirty="0"/>
              <a:t>, W.F.M., &amp; Forbes, W.P. (1999). Herding in analyst earnings forecasts: evidence from the United Kingdom. European Financial Management, 5(2), 143-163.</a:t>
            </a:r>
          </a:p>
          <a:p>
            <a:r>
              <a:rPr lang="en-GB" dirty="0" err="1"/>
              <a:t>Dyl</a:t>
            </a:r>
            <a:r>
              <a:rPr lang="en-GB" dirty="0"/>
              <a:t>, E. (1977). Capital Gains, Taxation and Year-End Stock Market Behaviour, Journal of Finance 12, 165-175.</a:t>
            </a:r>
          </a:p>
          <a:p>
            <a:endParaRPr lang="en-GB" dirty="0"/>
          </a:p>
        </p:txBody>
      </p:sp>
      <p:sp>
        <p:nvSpPr>
          <p:cNvPr id="4" name="Τίτλος 1">
            <a:extLst>
              <a:ext uri="{FF2B5EF4-FFF2-40B4-BE49-F238E27FC236}">
                <a16:creationId xmlns:a16="http://schemas.microsoft.com/office/drawing/2014/main" id="{8E827462-C4CF-32F0-5A29-D0CB7C1994EF}"/>
              </a:ext>
            </a:extLst>
          </p:cNvPr>
          <p:cNvSpPr>
            <a:spLocks noGrp="1"/>
          </p:cNvSpPr>
          <p:nvPr>
            <p:ph type="title"/>
          </p:nvPr>
        </p:nvSpPr>
        <p:spPr>
          <a:xfrm>
            <a:off x="838200" y="365125"/>
            <a:ext cx="10515600" cy="834501"/>
          </a:xfrm>
        </p:spPr>
        <p:txBody>
          <a:bodyPr>
            <a:normAutofit/>
          </a:bodyPr>
          <a:lstStyle/>
          <a:p>
            <a:r>
              <a:rPr lang="el-GR" sz="3600" b="1" dirty="0"/>
              <a:t>Ενδεικτική βιβλιογραφία </a:t>
            </a:r>
            <a:endParaRPr lang="en-GB" sz="3600" b="1" dirty="0"/>
          </a:p>
        </p:txBody>
      </p:sp>
    </p:spTree>
    <p:extLst>
      <p:ext uri="{BB962C8B-B14F-4D97-AF65-F5344CB8AC3E}">
        <p14:creationId xmlns:p14="http://schemas.microsoft.com/office/powerpoint/2010/main" val="1049284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6DDFC8-3FF4-D547-7D14-C8A3E6A33BEF}"/>
              </a:ext>
            </a:extLst>
          </p:cNvPr>
          <p:cNvSpPr>
            <a:spLocks noGrp="1"/>
          </p:cNvSpPr>
          <p:nvPr>
            <p:ph idx="1"/>
          </p:nvPr>
        </p:nvSpPr>
        <p:spPr>
          <a:xfrm>
            <a:off x="838200" y="1409350"/>
            <a:ext cx="10515600" cy="4759224"/>
          </a:xfrm>
        </p:spPr>
        <p:txBody>
          <a:bodyPr>
            <a:normAutofit fontScale="62500" lnSpcReduction="20000"/>
          </a:bodyPr>
          <a:lstStyle/>
          <a:p>
            <a:r>
              <a:rPr lang="en-GB" dirty="0" err="1"/>
              <a:t>Fama</a:t>
            </a:r>
            <a:r>
              <a:rPr lang="en-GB" dirty="0"/>
              <a:t>, E. F., Fisher, L., Jensen, M., Roll, R. (1969). On the Adjustment of Stock Prices to New Information, International Economic Review 10, 1-21.</a:t>
            </a:r>
          </a:p>
          <a:p>
            <a:r>
              <a:rPr lang="en-GB" dirty="0" err="1"/>
              <a:t>Fama</a:t>
            </a:r>
            <a:r>
              <a:rPr lang="en-GB" dirty="0"/>
              <a:t>, E. F. (1965). The behaviour of stock market prices, Journal of Business 38, 34-106.</a:t>
            </a:r>
          </a:p>
          <a:p>
            <a:r>
              <a:rPr lang="en-GB" dirty="0" err="1"/>
              <a:t>Fama</a:t>
            </a:r>
            <a:r>
              <a:rPr lang="en-GB" dirty="0"/>
              <a:t>, E. F. (1970). Efficient capital markets: A review of theory and empirical work, Journal of Finance 25, 383-417.</a:t>
            </a:r>
          </a:p>
          <a:p>
            <a:r>
              <a:rPr lang="en-GB" dirty="0" err="1"/>
              <a:t>Fama</a:t>
            </a:r>
            <a:r>
              <a:rPr lang="en-GB" dirty="0"/>
              <a:t>, E. F. (1993). Efficient Capital Markets II, Journal of Finance 48, 65-92.</a:t>
            </a:r>
          </a:p>
          <a:p>
            <a:r>
              <a:rPr lang="en-GB" dirty="0" err="1"/>
              <a:t>Fama</a:t>
            </a:r>
            <a:r>
              <a:rPr lang="en-GB" dirty="0"/>
              <a:t>, E.F., French, K.R. (1992). The Cross Section of Expected Stock Returns, Journal of Finance 47, 427-465.</a:t>
            </a:r>
          </a:p>
          <a:p>
            <a:r>
              <a:rPr lang="en-GB" dirty="0"/>
              <a:t>French, K. (1980). Stock Returns and the Weekend Effect, Journal of Financial Economics 8, 55-69.</a:t>
            </a:r>
          </a:p>
          <a:p>
            <a:r>
              <a:rPr lang="en-GB" dirty="0"/>
              <a:t>Gultekin, M., Gultekin, B. (1987). Stock Return Anomalies and Tests of the APT, Journal of Finance 42, 1213-1225.</a:t>
            </a:r>
          </a:p>
          <a:p>
            <a:r>
              <a:rPr lang="en-GB" dirty="0"/>
              <a:t>Gross, F. (1973). The </a:t>
            </a:r>
            <a:r>
              <a:rPr lang="en-GB" dirty="0" err="1"/>
              <a:t>Behavior</a:t>
            </a:r>
            <a:r>
              <a:rPr lang="en-GB" dirty="0"/>
              <a:t> of Stock Prices on Fridays and Mondays, Financial Analysts Journal 29, 67-69.</a:t>
            </a:r>
          </a:p>
          <a:p>
            <a:r>
              <a:rPr lang="en-GB" dirty="0" err="1"/>
              <a:t>Hirshleifer</a:t>
            </a:r>
            <a:r>
              <a:rPr lang="en-GB" dirty="0"/>
              <a:t>, D., Subrahmanyam, A., &amp; Titman, S. (1994). Security Analysis and Trading Patterns When Some Investors Receive Information before Others. Journal of Finance, 49(5), 1665-1698.</a:t>
            </a:r>
          </a:p>
          <a:p>
            <a:r>
              <a:rPr lang="en-GB" dirty="0" err="1"/>
              <a:t>Hirshleifer</a:t>
            </a:r>
            <a:r>
              <a:rPr lang="en-GB" dirty="0"/>
              <a:t>, D., Shumway, T. (2003). Good Day Sunshine: Stock Returns and the Weather, Journal of Finance 58, 1009-1032.</a:t>
            </a:r>
          </a:p>
          <a:p>
            <a:r>
              <a:rPr lang="en-GB" dirty="0"/>
              <a:t>Hong, H., Kaplan, R., S., Mandelker, G. (1978). Pooling vs. Purchase: The Effects of Accounting for Mergers on Stock Prices, The Accounting Review 53, 31-47 </a:t>
            </a:r>
          </a:p>
          <a:p>
            <a:endParaRPr lang="en-GB" dirty="0"/>
          </a:p>
        </p:txBody>
      </p:sp>
      <p:sp>
        <p:nvSpPr>
          <p:cNvPr id="4" name="Τίτλος 1">
            <a:extLst>
              <a:ext uri="{FF2B5EF4-FFF2-40B4-BE49-F238E27FC236}">
                <a16:creationId xmlns:a16="http://schemas.microsoft.com/office/drawing/2014/main" id="{2276B16E-0DF0-7B42-E01C-7976B71BFDA1}"/>
              </a:ext>
            </a:extLst>
          </p:cNvPr>
          <p:cNvSpPr>
            <a:spLocks noGrp="1"/>
          </p:cNvSpPr>
          <p:nvPr>
            <p:ph type="title"/>
          </p:nvPr>
        </p:nvSpPr>
        <p:spPr>
          <a:xfrm>
            <a:off x="838200" y="365126"/>
            <a:ext cx="10515600" cy="859668"/>
          </a:xfrm>
        </p:spPr>
        <p:txBody>
          <a:bodyPr>
            <a:normAutofit/>
          </a:bodyPr>
          <a:lstStyle/>
          <a:p>
            <a:r>
              <a:rPr lang="el-GR" sz="3600" b="1" dirty="0"/>
              <a:t>Ενδεικτική βιβλιογραφία </a:t>
            </a:r>
            <a:endParaRPr lang="en-GB" sz="3600" b="1" dirty="0"/>
          </a:p>
        </p:txBody>
      </p:sp>
    </p:spTree>
    <p:extLst>
      <p:ext uri="{BB962C8B-B14F-4D97-AF65-F5344CB8AC3E}">
        <p14:creationId xmlns:p14="http://schemas.microsoft.com/office/powerpoint/2010/main" val="1505163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646CB17-F07B-7234-A0DF-AED73163919A}"/>
              </a:ext>
            </a:extLst>
          </p:cNvPr>
          <p:cNvSpPr>
            <a:spLocks noGrp="1"/>
          </p:cNvSpPr>
          <p:nvPr>
            <p:ph idx="1"/>
          </p:nvPr>
        </p:nvSpPr>
        <p:spPr/>
        <p:txBody>
          <a:bodyPr>
            <a:normAutofit fontScale="70000" lnSpcReduction="20000"/>
          </a:bodyPr>
          <a:lstStyle/>
          <a:p>
            <a:r>
              <a:rPr lang="en-GB" dirty="0" err="1"/>
              <a:t>Jegadeesh</a:t>
            </a:r>
            <a:r>
              <a:rPr lang="en-GB" dirty="0"/>
              <a:t>, N. (1990). Evidence of predictable behaviour of security returns, Journal of Finance 45, 881-898.</a:t>
            </a:r>
          </a:p>
          <a:p>
            <a:r>
              <a:rPr lang="en-GB" dirty="0" err="1"/>
              <a:t>Jegadeesh</a:t>
            </a:r>
            <a:r>
              <a:rPr lang="en-GB" dirty="0"/>
              <a:t>, N., Titman, S. (1993) Returns to buying Winners and Selling Losers: Implications for Stock Market Efficiency, Journal of Finance 48, 65-91.</a:t>
            </a:r>
          </a:p>
          <a:p>
            <a:r>
              <a:rPr lang="en-GB" dirty="0"/>
              <a:t>Jensen, M. (1978). Some anomalous evidence regarding market efficiency, Journal of Financial Economics 6, 95-101.</a:t>
            </a:r>
          </a:p>
          <a:p>
            <a:r>
              <a:rPr lang="en-GB" dirty="0" err="1"/>
              <a:t>Keim</a:t>
            </a:r>
            <a:r>
              <a:rPr lang="en-GB" dirty="0"/>
              <a:t>, D. B. (1983). Size-related Anomalies and Stock Return Seasonality, Journal of Financial Economics 12, 13-32.</a:t>
            </a:r>
          </a:p>
          <a:p>
            <a:r>
              <a:rPr lang="en-GB" dirty="0" err="1"/>
              <a:t>Lakonishok</a:t>
            </a:r>
            <a:r>
              <a:rPr lang="en-GB" dirty="0"/>
              <a:t>, J., Levi M. (1982). Weekend Effects on Stock Returns, Journal of Finance 37, 883-889.</a:t>
            </a:r>
          </a:p>
          <a:p>
            <a:r>
              <a:rPr lang="en-GB" dirty="0" err="1"/>
              <a:t>Malkiel</a:t>
            </a:r>
            <a:r>
              <a:rPr lang="en-GB" dirty="0"/>
              <a:t>, G. (1962). Expectations, Bond Prices, and the term Structure of Interest </a:t>
            </a:r>
            <a:r>
              <a:rPr lang="en-GB" dirty="0" err="1"/>
              <a:t>artes</a:t>
            </a:r>
            <a:r>
              <a:rPr lang="en-GB" dirty="0"/>
              <a:t>, Quarterly Journal of Economics, 197-218.</a:t>
            </a:r>
          </a:p>
          <a:p>
            <a:r>
              <a:rPr lang="en-GB" dirty="0" err="1"/>
              <a:t>Malkiel</a:t>
            </a:r>
            <a:r>
              <a:rPr lang="en-GB" dirty="0"/>
              <a:t>, B.G., (1979). The Capital Formation Problem in the United States, Journal of Finance, 34, 291-306.</a:t>
            </a:r>
          </a:p>
          <a:p>
            <a:r>
              <a:rPr lang="en-GB" dirty="0" err="1"/>
              <a:t>Malkiel</a:t>
            </a:r>
            <a:r>
              <a:rPr lang="en-GB" dirty="0"/>
              <a:t>, B.G. (1990). A Random Walk Down Wall Street, 5th edition, New York: W.V. Norton.</a:t>
            </a:r>
          </a:p>
          <a:p>
            <a:endParaRPr lang="en-GB" dirty="0"/>
          </a:p>
        </p:txBody>
      </p:sp>
      <p:sp>
        <p:nvSpPr>
          <p:cNvPr id="4" name="Τίτλος 1">
            <a:extLst>
              <a:ext uri="{FF2B5EF4-FFF2-40B4-BE49-F238E27FC236}">
                <a16:creationId xmlns:a16="http://schemas.microsoft.com/office/drawing/2014/main" id="{D6649930-68A0-6EF3-6945-60FA2E6EF27D}"/>
              </a:ext>
            </a:extLst>
          </p:cNvPr>
          <p:cNvSpPr>
            <a:spLocks noGrp="1"/>
          </p:cNvSpPr>
          <p:nvPr>
            <p:ph type="title"/>
          </p:nvPr>
        </p:nvSpPr>
        <p:spPr>
          <a:xfrm>
            <a:off x="838200" y="365125"/>
            <a:ext cx="10515600" cy="1325563"/>
          </a:xfrm>
        </p:spPr>
        <p:txBody>
          <a:bodyPr>
            <a:normAutofit/>
          </a:bodyPr>
          <a:lstStyle/>
          <a:p>
            <a:r>
              <a:rPr lang="el-GR" sz="3600" b="1" dirty="0"/>
              <a:t>Ενδεικτική βιβλιογραφία </a:t>
            </a:r>
            <a:endParaRPr lang="en-GB" sz="3600" b="1" dirty="0"/>
          </a:p>
        </p:txBody>
      </p:sp>
    </p:spTree>
    <p:extLst>
      <p:ext uri="{BB962C8B-B14F-4D97-AF65-F5344CB8AC3E}">
        <p14:creationId xmlns:p14="http://schemas.microsoft.com/office/powerpoint/2010/main" val="1434133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53DB49B-0661-9040-B390-3C74E8483CAA}"/>
              </a:ext>
            </a:extLst>
          </p:cNvPr>
          <p:cNvSpPr>
            <a:spLocks noGrp="1"/>
          </p:cNvSpPr>
          <p:nvPr>
            <p:ph idx="1"/>
          </p:nvPr>
        </p:nvSpPr>
        <p:spPr>
          <a:xfrm>
            <a:off x="838200" y="1434517"/>
            <a:ext cx="10515600" cy="4742446"/>
          </a:xfrm>
        </p:spPr>
        <p:txBody>
          <a:bodyPr>
            <a:normAutofit fontScale="77500" lnSpcReduction="20000"/>
          </a:bodyPr>
          <a:lstStyle/>
          <a:p>
            <a:r>
              <a:rPr lang="en-GB" dirty="0" err="1"/>
              <a:t>Reinganumn</a:t>
            </a:r>
            <a:r>
              <a:rPr lang="en-GB" dirty="0"/>
              <a:t>, M. (1981). Misspecification of the CAPM, Journal of Financial Economics 9, 19-46.</a:t>
            </a:r>
          </a:p>
          <a:p>
            <a:r>
              <a:rPr lang="en-GB" dirty="0" err="1"/>
              <a:t>Rouwnhorst</a:t>
            </a:r>
            <a:r>
              <a:rPr lang="en-GB" dirty="0"/>
              <a:t> K. G. (1998). International Momentum Strategies, Journal of Finance 53, 267-284.</a:t>
            </a:r>
          </a:p>
          <a:p>
            <a:r>
              <a:rPr lang="en-GB" dirty="0"/>
              <a:t>Rozeff, M.S., Kinney W.R. (1976). Capital Market Seasonality: The Case of Stock Returns, Journal of Financial Economics 3, 379-402. </a:t>
            </a:r>
          </a:p>
          <a:p>
            <a:r>
              <a:rPr lang="en-GB" dirty="0" err="1"/>
              <a:t>Rouwnhorst</a:t>
            </a:r>
            <a:r>
              <a:rPr lang="en-GB" dirty="0"/>
              <a:t> K. G. (1998). International Momentum Strategies, Journal of Finance 53, 267-284. </a:t>
            </a:r>
          </a:p>
          <a:p>
            <a:r>
              <a:rPr lang="en-GB" dirty="0"/>
              <a:t>Schleifer, A. (2000). Inefficient Markets, Oxford University Press, UK. </a:t>
            </a:r>
          </a:p>
          <a:p>
            <a:r>
              <a:rPr lang="en-GB" dirty="0"/>
              <a:t>Shiller, R. J. (1988). The Volatility Debate, American Journal of Agricultural Economics 7, 1057-1063.</a:t>
            </a:r>
          </a:p>
          <a:p>
            <a:r>
              <a:rPr lang="en-GB" dirty="0"/>
              <a:t>Shiller, R.J. (2003). From Efficient Markets Theory to </a:t>
            </a:r>
            <a:r>
              <a:rPr lang="en-GB" dirty="0" err="1"/>
              <a:t>Behavioral</a:t>
            </a:r>
            <a:r>
              <a:rPr lang="en-GB" dirty="0"/>
              <a:t> Finance. Journal of Economic Perspectives 17(1), 83-104.</a:t>
            </a:r>
          </a:p>
          <a:p>
            <a:r>
              <a:rPr lang="en-GB" dirty="0" err="1"/>
              <a:t>Zarowin</a:t>
            </a:r>
            <a:r>
              <a:rPr lang="en-GB" dirty="0"/>
              <a:t>, P. (1990). Size, Seasonality and Stock Market Overreaction, Journal of Financial and Quantitative Analysis 25, 113-125.</a:t>
            </a:r>
          </a:p>
          <a:p>
            <a:endParaRPr lang="en-GB" dirty="0"/>
          </a:p>
        </p:txBody>
      </p:sp>
      <p:sp>
        <p:nvSpPr>
          <p:cNvPr id="4" name="Τίτλος 1">
            <a:extLst>
              <a:ext uri="{FF2B5EF4-FFF2-40B4-BE49-F238E27FC236}">
                <a16:creationId xmlns:a16="http://schemas.microsoft.com/office/drawing/2014/main" id="{4E850F13-4F62-1F42-5653-D44B6AB82B03}"/>
              </a:ext>
            </a:extLst>
          </p:cNvPr>
          <p:cNvSpPr>
            <a:spLocks noGrp="1"/>
          </p:cNvSpPr>
          <p:nvPr>
            <p:ph type="title"/>
          </p:nvPr>
        </p:nvSpPr>
        <p:spPr>
          <a:xfrm>
            <a:off x="838200" y="365126"/>
            <a:ext cx="10515600" cy="842890"/>
          </a:xfrm>
        </p:spPr>
        <p:txBody>
          <a:bodyPr>
            <a:normAutofit/>
          </a:bodyPr>
          <a:lstStyle/>
          <a:p>
            <a:r>
              <a:rPr lang="el-GR" sz="3600" b="1" dirty="0"/>
              <a:t>Ενδεικτική βιβλιογραφία </a:t>
            </a:r>
            <a:endParaRPr lang="en-GB" sz="3600" b="1" dirty="0"/>
          </a:p>
        </p:txBody>
      </p:sp>
    </p:spTree>
    <p:extLst>
      <p:ext uri="{BB962C8B-B14F-4D97-AF65-F5344CB8AC3E}">
        <p14:creationId xmlns:p14="http://schemas.microsoft.com/office/powerpoint/2010/main" val="7899998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F56FE-2E69-2A10-FE91-D090E9312530}"/>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BA9735D3-FB2B-E3BB-4AFA-591CE9F05101}"/>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329576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F4686E-7714-8D4C-FD53-C7F1170ED948}"/>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1DF2A2C5-8AC3-694D-CBDA-91B78155E7A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133473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7173D8-9109-71DF-1285-322E343200B6}"/>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F582FF0D-879B-1B5E-AB2D-B8ED7D01E9EA}"/>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6890117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18DD4F-DD78-56EA-35EB-8879BED015E6}"/>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BD1B6D0F-EB14-B27E-24ED-59A1D1CB5EF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6707047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951092-D3DF-BAA4-904C-ED08CC535FBC}"/>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F16ED8E6-BA05-2289-C0C3-2D44ED1D627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013458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40E242-1C14-A4D8-49D5-B3F290878E5A}"/>
              </a:ext>
            </a:extLst>
          </p:cNvPr>
          <p:cNvSpPr>
            <a:spLocks noGrp="1"/>
          </p:cNvSpPr>
          <p:nvPr>
            <p:ph type="title"/>
          </p:nvPr>
        </p:nvSpPr>
        <p:spPr>
          <a:xfrm>
            <a:off x="838200" y="365126"/>
            <a:ext cx="10515600" cy="624776"/>
          </a:xfrm>
        </p:spPr>
        <p:txBody>
          <a:bodyPr>
            <a:normAutofit fontScale="90000"/>
          </a:bodyPr>
          <a:lstStyle/>
          <a:p>
            <a:br>
              <a:rPr lang="el-GR" sz="3600" b="1" dirty="0"/>
            </a:br>
            <a:r>
              <a:rPr lang="el-GR" sz="4000" b="1" dirty="0"/>
              <a:t>Υποθέσεις Θεωρίας Αποτελεσματικής Αγοράς</a:t>
            </a:r>
            <a:br>
              <a:rPr lang="el-GR" sz="4000" b="1" dirty="0"/>
            </a:br>
            <a:endParaRPr lang="en-GB" sz="4000" b="1" dirty="0"/>
          </a:p>
        </p:txBody>
      </p:sp>
      <p:sp>
        <p:nvSpPr>
          <p:cNvPr id="3" name="Θέση περιεχομένου 2">
            <a:extLst>
              <a:ext uri="{FF2B5EF4-FFF2-40B4-BE49-F238E27FC236}">
                <a16:creationId xmlns:a16="http://schemas.microsoft.com/office/drawing/2014/main" id="{280F3EE0-9567-F261-DCA0-30F67057BA21}"/>
              </a:ext>
            </a:extLst>
          </p:cNvPr>
          <p:cNvSpPr>
            <a:spLocks noGrp="1"/>
          </p:cNvSpPr>
          <p:nvPr>
            <p:ph idx="1"/>
          </p:nvPr>
        </p:nvSpPr>
        <p:spPr>
          <a:xfrm>
            <a:off x="838200" y="1166070"/>
            <a:ext cx="10515600" cy="5010893"/>
          </a:xfrm>
        </p:spPr>
        <p:txBody>
          <a:bodyPr>
            <a:normAutofit fontScale="62500" lnSpcReduction="20000"/>
          </a:bodyPr>
          <a:lstStyle/>
          <a:p>
            <a:endParaRPr lang="el-GR" dirty="0"/>
          </a:p>
          <a:p>
            <a:pPr algn="just"/>
            <a:r>
              <a:rPr lang="el-GR" dirty="0"/>
              <a:t>Για να είναι μία αγορά αποτελεσματική σε σχέση με την διαθέσιμη πληροφόρηση πρέπει:</a:t>
            </a:r>
          </a:p>
          <a:p>
            <a:pPr algn="just"/>
            <a:endParaRPr lang="el-GR" dirty="0"/>
          </a:p>
          <a:p>
            <a:pPr algn="just"/>
            <a:r>
              <a:rPr lang="el-GR" dirty="0"/>
              <a:t>Να υπάρχει ένας μεγάλος αριθμός επενδυτών, χρηματιστών, αναλυτών, κ.λπ.., οι οποίοι συμμετέχουν ενεργά στην αγορά και συνεχώς αναλύουν και αξιολογούν κάθε διαθέσιμη πληροφορία. Οι απόψεις που διαμορφώνουν σχετικά με τις τιμές των αξιογράφων διαφαίνονται μέσα από τις επενδυτικές επιλογές τους.</a:t>
            </a:r>
          </a:p>
          <a:p>
            <a:pPr algn="just"/>
            <a:endParaRPr lang="el-GR" dirty="0"/>
          </a:p>
          <a:p>
            <a:pPr algn="just"/>
            <a:r>
              <a:rPr lang="el-GR" dirty="0"/>
              <a:t>Οι συμμετέχοντες στην αγορά θα πρέπει προσπαθούν να μεγιστοποιούν την συνολική τους χρησιμότητα και να έχουν ορθολογικές (</a:t>
            </a:r>
            <a:r>
              <a:rPr lang="el-GR" dirty="0" err="1"/>
              <a:t>rational</a:t>
            </a:r>
            <a:r>
              <a:rPr lang="el-GR" dirty="0"/>
              <a:t>) προσδοκίες τις οποίες θα πρέπει να αναπροσαρμόζουν ανάλογα και αβίαστα (δηλαδή χωρίς μεροληψία κατά την λήψη της απόφασης) όταν έρχεται στην αγορά καινούρια πληροφόρηση. </a:t>
            </a:r>
          </a:p>
          <a:p>
            <a:pPr algn="just"/>
            <a:endParaRPr lang="el-GR" dirty="0"/>
          </a:p>
          <a:p>
            <a:pPr algn="just"/>
            <a:r>
              <a:rPr lang="el-GR" dirty="0"/>
              <a:t>Ένας επενδυτής (ή ομάδα επενδυτών) να μην μπορεί να επηρεάζει την τιμή της μετοχής.</a:t>
            </a:r>
          </a:p>
          <a:p>
            <a:pPr algn="just"/>
            <a:endParaRPr lang="el-GR" dirty="0"/>
          </a:p>
          <a:p>
            <a:pPr algn="just"/>
            <a:r>
              <a:rPr lang="el-GR" dirty="0"/>
              <a:t>Η πληροφορία πρέπει να είναι διαθέσιμη σε όλους τους συμμετέχοντες στην αγορά ταυτόχρονα, και να μην έχει κόστος και να φτάνει στην αγορά με τυχαίο τρόπο </a:t>
            </a:r>
          </a:p>
          <a:p>
            <a:pPr algn="just"/>
            <a:endParaRPr lang="el-GR" dirty="0"/>
          </a:p>
          <a:p>
            <a:pPr algn="just"/>
            <a:r>
              <a:rPr lang="el-GR" dirty="0"/>
              <a:t>Οι επενδυτές θα πρέπει να αντιδρούν γρήγορα και με ακρίβεια σε κάθε νέα πληροφορία. </a:t>
            </a:r>
          </a:p>
          <a:p>
            <a:endParaRPr lang="el-GR" dirty="0"/>
          </a:p>
          <a:p>
            <a:endParaRPr lang="en-GB" dirty="0"/>
          </a:p>
        </p:txBody>
      </p:sp>
    </p:spTree>
    <p:extLst>
      <p:ext uri="{BB962C8B-B14F-4D97-AF65-F5344CB8AC3E}">
        <p14:creationId xmlns:p14="http://schemas.microsoft.com/office/powerpoint/2010/main" val="35954530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372DDF-8C4F-C127-5908-3888B2178102}"/>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EA02068D-7D6B-91E8-9AAC-17AD5EAD2E61}"/>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6568337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BE336C-F098-3A77-7CDB-F1717BEF86A8}"/>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E093D4C2-E87E-AA44-EB4E-6909AEDB72D7}"/>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2725059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40952A-B146-DF7E-6DF0-1692AA57E596}"/>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F7C3604A-4F7E-4EE9-E7CE-1D90E47454EA}"/>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80992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7072180-DE1E-FEF0-8AE0-2AA92E3AD9C8}"/>
              </a:ext>
            </a:extLst>
          </p:cNvPr>
          <p:cNvSpPr>
            <a:spLocks noGrp="1"/>
          </p:cNvSpPr>
          <p:nvPr>
            <p:ph idx="1"/>
          </p:nvPr>
        </p:nvSpPr>
        <p:spPr/>
        <p:txBody>
          <a:bodyPr>
            <a:normAutofit fontScale="92500" lnSpcReduction="20000"/>
          </a:bodyPr>
          <a:lstStyle/>
          <a:p>
            <a:pPr algn="just"/>
            <a:r>
              <a:rPr lang="el-GR" dirty="0"/>
              <a:t>Αναφέραμε ανωτέρω ότι η θεωρία υποθέτει ότι οι επενδυτές είναι ορθολογικοί. Αυτό ουσιαστικά σημαίνει ότι λαμβάνουν αποφάσεις με βάση την θεωρία της αναμενόμενης χρησιμότητας. </a:t>
            </a:r>
          </a:p>
          <a:p>
            <a:pPr algn="just"/>
            <a:endParaRPr lang="el-GR" dirty="0"/>
          </a:p>
          <a:p>
            <a:pPr algn="just"/>
            <a:r>
              <a:rPr lang="el-GR" dirty="0"/>
              <a:t>Η θεωρία της αναμενόμενης χρησιμότητας (</a:t>
            </a:r>
            <a:r>
              <a:rPr lang="el-GR" dirty="0" err="1"/>
              <a:t>expected</a:t>
            </a:r>
            <a:r>
              <a:rPr lang="el-GR" dirty="0"/>
              <a:t> </a:t>
            </a:r>
            <a:r>
              <a:rPr lang="el-GR" dirty="0" err="1"/>
              <a:t>utility</a:t>
            </a:r>
            <a:r>
              <a:rPr lang="el-GR" dirty="0"/>
              <a:t> </a:t>
            </a:r>
            <a:r>
              <a:rPr lang="el-GR" dirty="0" err="1"/>
              <a:t>theory</a:t>
            </a:r>
            <a:r>
              <a:rPr lang="el-GR" dirty="0"/>
              <a:t>, </a:t>
            </a:r>
            <a:r>
              <a:rPr lang="el-GR" dirty="0" err="1"/>
              <a:t>Savage</a:t>
            </a:r>
            <a:r>
              <a:rPr lang="el-GR" dirty="0"/>
              <a:t> (1954), μεταξύ άλλων) έχει κυριαρχήσει ως το υπόδειγμα οικονομικής συμπεριφοράς και του τρόπου με τον οποίο τα άτομα παίρνουν αποφάσεις κάτω από συνθήκες αβεβαιότητας. </a:t>
            </a:r>
          </a:p>
          <a:p>
            <a:pPr algn="just"/>
            <a:endParaRPr lang="el-GR" dirty="0"/>
          </a:p>
          <a:p>
            <a:pPr algn="just"/>
            <a:r>
              <a:rPr lang="el-GR" dirty="0"/>
              <a:t>Ουσιαστικά η θεωρία μας λέει ότι η χρησιμότητα ενός ατόμου υπολογίζεται εκτιμώντας την χρησιμότητα σε κάθε πιθανή κατάσταση και κατασκευάζοντας ένα σταθμικό μέσο όρο. </a:t>
            </a:r>
          </a:p>
          <a:p>
            <a:endParaRPr lang="el-GR" dirty="0"/>
          </a:p>
          <a:p>
            <a:endParaRPr lang="en-GB" dirty="0"/>
          </a:p>
        </p:txBody>
      </p:sp>
      <p:sp>
        <p:nvSpPr>
          <p:cNvPr id="4" name="Τίτλος 1">
            <a:extLst>
              <a:ext uri="{FF2B5EF4-FFF2-40B4-BE49-F238E27FC236}">
                <a16:creationId xmlns:a16="http://schemas.microsoft.com/office/drawing/2014/main" id="{89B3A7DD-0B90-D025-4FC3-03E1ECFD82BD}"/>
              </a:ext>
            </a:extLst>
          </p:cNvPr>
          <p:cNvSpPr>
            <a:spLocks noGrp="1"/>
          </p:cNvSpPr>
          <p:nvPr>
            <p:ph type="title"/>
          </p:nvPr>
        </p:nvSpPr>
        <p:spPr>
          <a:xfrm>
            <a:off x="838200" y="365125"/>
            <a:ext cx="10515600" cy="1325563"/>
          </a:xfrm>
        </p:spPr>
        <p:txBody>
          <a:bodyPr>
            <a:normAutofit fontScale="90000"/>
          </a:bodyPr>
          <a:lstStyle/>
          <a:p>
            <a:br>
              <a:rPr lang="el-GR" sz="3600" b="1" dirty="0"/>
            </a:br>
            <a:r>
              <a:rPr lang="el-GR" sz="4000" b="1" dirty="0"/>
              <a:t>Υποθέσεις Θεωρίας Αποτελεσματικής Αγοράς</a:t>
            </a:r>
            <a:br>
              <a:rPr lang="el-GR" sz="4000" b="1" dirty="0"/>
            </a:br>
            <a:endParaRPr lang="en-GB" sz="4000" b="1" dirty="0"/>
          </a:p>
        </p:txBody>
      </p:sp>
    </p:spTree>
    <p:extLst>
      <p:ext uri="{BB962C8B-B14F-4D97-AF65-F5344CB8AC3E}">
        <p14:creationId xmlns:p14="http://schemas.microsoft.com/office/powerpoint/2010/main" val="28724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29748C-1BC4-A31E-544F-D416DA64F4D5}"/>
              </a:ext>
            </a:extLst>
          </p:cNvPr>
          <p:cNvSpPr>
            <a:spLocks noGrp="1"/>
          </p:cNvSpPr>
          <p:nvPr>
            <p:ph type="title"/>
          </p:nvPr>
        </p:nvSpPr>
        <p:spPr>
          <a:xfrm>
            <a:off x="838200" y="365125"/>
            <a:ext cx="10515600" cy="465385"/>
          </a:xfrm>
        </p:spPr>
        <p:txBody>
          <a:bodyPr>
            <a:normAutofit fontScale="90000"/>
          </a:bodyPr>
          <a:lstStyle/>
          <a:p>
            <a:br>
              <a:rPr lang="el-GR" sz="3600" b="1" dirty="0"/>
            </a:br>
            <a:r>
              <a:rPr lang="el-GR" sz="4000" b="1" dirty="0"/>
              <a:t>Η Διαδικασία του </a:t>
            </a:r>
            <a:r>
              <a:rPr lang="el-GR" sz="4000" b="1" dirty="0" err="1"/>
              <a:t>Arbitrage</a:t>
            </a:r>
            <a:br>
              <a:rPr lang="el-GR" sz="3600" b="1" dirty="0"/>
            </a:br>
            <a:endParaRPr lang="en-GB" sz="3600" b="1" dirty="0"/>
          </a:p>
        </p:txBody>
      </p:sp>
      <p:sp>
        <p:nvSpPr>
          <p:cNvPr id="3" name="Θέση περιεχομένου 2">
            <a:extLst>
              <a:ext uri="{FF2B5EF4-FFF2-40B4-BE49-F238E27FC236}">
                <a16:creationId xmlns:a16="http://schemas.microsoft.com/office/drawing/2014/main" id="{2B7C0FB0-545E-8DD0-0712-40C8CF645DD7}"/>
              </a:ext>
            </a:extLst>
          </p:cNvPr>
          <p:cNvSpPr>
            <a:spLocks noGrp="1"/>
          </p:cNvSpPr>
          <p:nvPr>
            <p:ph idx="1"/>
          </p:nvPr>
        </p:nvSpPr>
        <p:spPr>
          <a:xfrm>
            <a:off x="838200" y="1367405"/>
            <a:ext cx="10515600" cy="5209563"/>
          </a:xfrm>
        </p:spPr>
        <p:txBody>
          <a:bodyPr>
            <a:normAutofit fontScale="55000" lnSpcReduction="20000"/>
          </a:bodyPr>
          <a:lstStyle/>
          <a:p>
            <a:pPr algn="just"/>
            <a:r>
              <a:rPr lang="el-GR" dirty="0"/>
              <a:t>Όπως είπαμε, σύμφωνα με την ΘΑΑ, οι επενδυτές είναι ορθολογικοί και προσπαθούν να μεγιστοποιούν την συνολική τους χρησιμότητα. Σύμφωνα με τους υποστηρικτές της ΘΑΑ, ακόμα και εάν κάποιοι επενδυτές δεν είναι ορθολογικοί, εάν οι επενδυτικές τους κινήσεις είναι τυχαίες (δεν είναι συσχετισμένες) και υπάρχει μεγάλος αριθμός τέτοιων επενδυτών, οι κινήσεις τους θα </a:t>
            </a:r>
            <a:r>
              <a:rPr lang="el-GR" dirty="0" err="1"/>
              <a:t>αλληλο</a:t>
            </a:r>
            <a:r>
              <a:rPr lang="el-GR" dirty="0"/>
              <a:t>-εξουδετερώνονται και δεν θα επηρεάζουν τις αποτελεσματικές τιμές. </a:t>
            </a:r>
          </a:p>
          <a:p>
            <a:pPr algn="just"/>
            <a:endParaRPr lang="el-GR" dirty="0"/>
          </a:p>
          <a:p>
            <a:pPr algn="just"/>
            <a:r>
              <a:rPr lang="el-GR" dirty="0"/>
              <a:t>Στην περίπτωση που οι κινήσεις των μη-ορθολογικών επενδυτών είναι συσχετισμένες η διαδικασία του </a:t>
            </a:r>
            <a:r>
              <a:rPr lang="el-GR" dirty="0" err="1"/>
              <a:t>arbitrage</a:t>
            </a:r>
            <a:r>
              <a:rPr lang="el-GR" dirty="0"/>
              <a:t> από ορθολογικούς επενδυτές θα εξασφαλίσει την πληροφοριακή αποτελεσματικότητα των τιμών και θα εξουδετερώσει την επίδραση των μη-ορθολογικών επενδυτών στις τιμές.  </a:t>
            </a:r>
          </a:p>
          <a:p>
            <a:pPr algn="just"/>
            <a:endParaRPr lang="el-GR" dirty="0"/>
          </a:p>
          <a:p>
            <a:pPr algn="just"/>
            <a:r>
              <a:rPr lang="el-GR" dirty="0"/>
              <a:t>Η διαδικασία μπορεί να </a:t>
            </a:r>
            <a:r>
              <a:rPr lang="el-GR" dirty="0" err="1"/>
              <a:t>περιγραφεί</a:t>
            </a:r>
            <a:r>
              <a:rPr lang="el-GR" dirty="0"/>
              <a:t>, σε γενικές γραμμές ως εξής: έστω ότι μία μετοχή Α είναι υπερτιμημένη (δηλαδή η τιμή της είναι μεγαλύτερη από την παρούσα αξία των μελλοντικών χρηματικών ροών) σε σχέση με την πραγματική της αξία σαν αποτέλεσμα της συμπεριφοράς μη-ορθολογικών επενδυτών.</a:t>
            </a:r>
          </a:p>
          <a:p>
            <a:pPr algn="just"/>
            <a:endParaRPr lang="el-GR" dirty="0"/>
          </a:p>
          <a:p>
            <a:pPr algn="just"/>
            <a:r>
              <a:rPr lang="el-GR" dirty="0"/>
              <a:t> Οι ορθολογικοί επενδυτές θα παρατηρήσουν την ανισορροπία αυτή και θα πουλήσουν ανοικτά (</a:t>
            </a:r>
            <a:r>
              <a:rPr lang="el-GR" dirty="0" err="1"/>
              <a:t>sell</a:t>
            </a:r>
            <a:r>
              <a:rPr lang="el-GR" dirty="0"/>
              <a:t> </a:t>
            </a:r>
            <a:r>
              <a:rPr lang="el-GR" dirty="0" err="1"/>
              <a:t>short</a:t>
            </a:r>
            <a:r>
              <a:rPr lang="el-GR" dirty="0"/>
              <a:t>)  την μετοχή Α, αγοράζοντας ταυτόχρονα μία παρόμοια ή υποκατάστατη (</a:t>
            </a:r>
            <a:r>
              <a:rPr lang="el-GR" dirty="0" err="1"/>
              <a:t>substitute</a:t>
            </a:r>
            <a:r>
              <a:rPr lang="el-GR" dirty="0"/>
              <a:t>) μετοχή Β για να καλύψουν τον κίνδυνό τους. Θα έχουν πουλήσει δηλαδή μία ακριβή μετοχή (Α) και θα έχουν αγοράσει μία παρόμοια φθηνότερη μετοχή (Β). </a:t>
            </a:r>
          </a:p>
          <a:p>
            <a:pPr algn="just"/>
            <a:endParaRPr lang="el-GR" dirty="0"/>
          </a:p>
          <a:p>
            <a:pPr algn="just"/>
            <a:r>
              <a:rPr lang="el-GR" dirty="0"/>
              <a:t>Η διαδικασία αυτή θα επιδράσει πτωτικά στην υψηλή τιμή της μετοχής Α και θα συνεχιστεί μέχρι η τιμή της να φτάσει στην πραγματική της αξία. </a:t>
            </a:r>
          </a:p>
          <a:p>
            <a:pPr algn="just"/>
            <a:endParaRPr lang="el-GR" dirty="0"/>
          </a:p>
          <a:p>
            <a:pPr algn="just"/>
            <a:r>
              <a:rPr lang="el-GR" dirty="0"/>
              <a:t>Με την ίδια λογική οι τιμές υπό-τιμημένων μετοχών θα αυξηθούν πλησιάζοντας τις πραγματικές τους αξίες. </a:t>
            </a:r>
          </a:p>
          <a:p>
            <a:endParaRPr lang="en-GB" dirty="0"/>
          </a:p>
        </p:txBody>
      </p:sp>
    </p:spTree>
    <p:extLst>
      <p:ext uri="{BB962C8B-B14F-4D97-AF65-F5344CB8AC3E}">
        <p14:creationId xmlns:p14="http://schemas.microsoft.com/office/powerpoint/2010/main" val="227820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860C26-59CB-29C8-2C45-7E6F1A900A1B}"/>
              </a:ext>
            </a:extLst>
          </p:cNvPr>
          <p:cNvSpPr>
            <a:spLocks noGrp="1"/>
          </p:cNvSpPr>
          <p:nvPr>
            <p:ph type="title"/>
          </p:nvPr>
        </p:nvSpPr>
        <p:spPr/>
        <p:txBody>
          <a:bodyPr>
            <a:normAutofit/>
          </a:bodyPr>
          <a:lstStyle/>
          <a:p>
            <a:r>
              <a:rPr lang="el-GR" sz="3600" b="1" dirty="0"/>
              <a:t>Αρχικά Ερευνητικά Αποτελέσματα </a:t>
            </a:r>
            <a:endParaRPr lang="en-GB" sz="3600" b="1" dirty="0"/>
          </a:p>
        </p:txBody>
      </p:sp>
      <p:sp>
        <p:nvSpPr>
          <p:cNvPr id="3" name="Θέση περιεχομένου 2">
            <a:extLst>
              <a:ext uri="{FF2B5EF4-FFF2-40B4-BE49-F238E27FC236}">
                <a16:creationId xmlns:a16="http://schemas.microsoft.com/office/drawing/2014/main" id="{39F89FF1-A22B-8E55-48ED-CB5D361D7B65}"/>
              </a:ext>
            </a:extLst>
          </p:cNvPr>
          <p:cNvSpPr>
            <a:spLocks noGrp="1"/>
          </p:cNvSpPr>
          <p:nvPr>
            <p:ph idx="1"/>
          </p:nvPr>
        </p:nvSpPr>
        <p:spPr/>
        <p:txBody>
          <a:bodyPr>
            <a:normAutofit fontScale="92500" lnSpcReduction="20000"/>
          </a:bodyPr>
          <a:lstStyle/>
          <a:p>
            <a:pPr algn="just"/>
            <a:r>
              <a:rPr lang="el-GR" dirty="0"/>
              <a:t>Οι πρώτες μελέτες στην δεκαετία του 1960 για τις αγορές των ΗΠΑ (</a:t>
            </a:r>
            <a:r>
              <a:rPr lang="el-GR" dirty="0" err="1"/>
              <a:t>Fama</a:t>
            </a:r>
            <a:r>
              <a:rPr lang="el-GR" dirty="0"/>
              <a:t>, 1965) βρίσκουν μεν μικρές </a:t>
            </a:r>
            <a:r>
              <a:rPr lang="el-GR" dirty="0" err="1"/>
              <a:t>αυτο</a:t>
            </a:r>
            <a:r>
              <a:rPr lang="el-GR" dirty="0"/>
              <a:t>-συσχετίσεις στις αποδόσεις των μετοχών (που σημαίνει ότι σημερινές αποδόσεις είναι συσχετισμένες με χθεσινές αποδόσεις και άρα μπορούν να προβλεφθούν) αλλά γενικά είναι τόσο μικρές που η ΘΑΑ στην Ασθενή της μορφή γίνεται αποδεκτή. </a:t>
            </a:r>
          </a:p>
          <a:p>
            <a:pPr algn="just"/>
            <a:endParaRPr lang="el-GR" dirty="0"/>
          </a:p>
          <a:p>
            <a:pPr algn="just"/>
            <a:r>
              <a:rPr lang="el-GR" dirty="0"/>
              <a:t>Σε γενικές γραμμές με τα στοιχεία του Ερευνητικού Κέντρου του Σικάγο τα αρχικά αποτελέσματα δείχνουν ότι, κατά μέσο όρο, οι ημερήσιες και εβδομαδιαίες αποδόσεις είναι σε κάποιο βαθμό προβλέψιμες από παρελθούσες αποδόσεις (</a:t>
            </a:r>
            <a:r>
              <a:rPr lang="el-GR" dirty="0" err="1"/>
              <a:t>Fama</a:t>
            </a:r>
            <a:r>
              <a:rPr lang="el-GR" dirty="0"/>
              <a:t>, 1993), αλλά είναι πολύ κοντά στο μηδέν και δεν είναι οικονομικά σημαντικές, με άλλα λόγια, δεν μπορούμε να χρησιμοποιήσουμε αυτήν την ιστορική πληροφορία για επιτύχουμε μη-κανονικά κέρδη. </a:t>
            </a:r>
            <a:endParaRPr lang="en-GB" dirty="0"/>
          </a:p>
        </p:txBody>
      </p:sp>
    </p:spTree>
    <p:extLst>
      <p:ext uri="{BB962C8B-B14F-4D97-AF65-F5344CB8AC3E}">
        <p14:creationId xmlns:p14="http://schemas.microsoft.com/office/powerpoint/2010/main" val="51742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A352C92-2733-23C2-9B6B-ABAC324F7AF0}"/>
              </a:ext>
            </a:extLst>
          </p:cNvPr>
          <p:cNvSpPr>
            <a:spLocks noGrp="1"/>
          </p:cNvSpPr>
          <p:nvPr>
            <p:ph idx="1"/>
          </p:nvPr>
        </p:nvSpPr>
        <p:spPr>
          <a:xfrm>
            <a:off x="838200" y="1493240"/>
            <a:ext cx="10515600" cy="4865615"/>
          </a:xfrm>
        </p:spPr>
        <p:txBody>
          <a:bodyPr>
            <a:normAutofit fontScale="77500" lnSpcReduction="20000"/>
          </a:bodyPr>
          <a:lstStyle/>
          <a:p>
            <a:pPr algn="just"/>
            <a:r>
              <a:rPr lang="el-GR" dirty="0"/>
              <a:t>Προκειμένου να ελέγξουμε εάν οι αγορές είναι αποτελεσματικές στην </a:t>
            </a:r>
            <a:r>
              <a:rPr lang="el-GR" dirty="0" err="1"/>
              <a:t>ημι</a:t>
            </a:r>
            <a:r>
              <a:rPr lang="el-GR" dirty="0"/>
              <a:t>-ισχυρή μορφή χρειάζεται να υιοθετήσουμε διαφορετική προσέγγιση.</a:t>
            </a:r>
          </a:p>
          <a:p>
            <a:pPr algn="just"/>
            <a:endParaRPr lang="el-GR" dirty="0"/>
          </a:p>
          <a:p>
            <a:pPr algn="just"/>
            <a:r>
              <a:rPr lang="el-GR" dirty="0"/>
              <a:t>Σύμφωνα με αυτήν την μορφή αποτελεσματικότητας, δημοσιευμένες πληροφορίες (π.χ. ισολογισμοί εταιρειών, ανακοινώσεις κερδών, μερισμάτων, κλπ.) αντικατοπτρίζονται στις παρούσες τιμές και δεν μπορούν να χρησιμοποιηθούν από τους επενδυτές για να προβλέψουν μελλοντικές τιμές και να πετύχουν μη-κανονικές (υπερβολικές) αποδόσεις. </a:t>
            </a:r>
          </a:p>
          <a:p>
            <a:pPr algn="just"/>
            <a:endParaRPr lang="el-GR" dirty="0"/>
          </a:p>
          <a:p>
            <a:pPr algn="just"/>
            <a:r>
              <a:rPr lang="el-GR" dirty="0"/>
              <a:t>Άρα κάθε έλεγχος για την </a:t>
            </a:r>
            <a:r>
              <a:rPr lang="el-GR" dirty="0" err="1"/>
              <a:t>ημι</a:t>
            </a:r>
            <a:r>
              <a:rPr lang="el-GR" dirty="0"/>
              <a:t>-ισχυρή μορφή αποτελεσματικότητας θα εξετάζει εάν οι τρέχουσες τιμές των αξιογράφων αντικατοπτρίζουν πλήρως δημοσιευμένες πληροφορίες της μορφής αυτής. Εδώ πρέπει να εξετάσουμε και την ταχύτητα της προσαρμογής της τιμής στην πληροφόρηση αλλά και την ακρίβεια της προσαρμογής. </a:t>
            </a:r>
          </a:p>
          <a:p>
            <a:pPr algn="just"/>
            <a:endParaRPr lang="el-GR" dirty="0"/>
          </a:p>
          <a:p>
            <a:pPr algn="just"/>
            <a:r>
              <a:rPr lang="el-GR" dirty="0"/>
              <a:t>Οι μελέτες στην διεθνή βιβλιογραφία συνήθως απομονώνουν κάποιο γεγονός το οποίο κρίνεται ότι είναι σημαντικό και μπορεί να επηρεάσει τις τιμές και μετά εξετάζουν την συμπεριφορά της τιμής γύρω από αυτό το γεγονός. Για αυτό οι μελέτες αυτές είναι γνωστές ως «μελέτες γεγονότων» (</a:t>
            </a:r>
            <a:r>
              <a:rPr lang="el-GR" dirty="0" err="1"/>
              <a:t>event</a:t>
            </a:r>
            <a:r>
              <a:rPr lang="el-GR" dirty="0"/>
              <a:t> </a:t>
            </a:r>
            <a:r>
              <a:rPr lang="el-GR" dirty="0" err="1"/>
              <a:t>studies</a:t>
            </a:r>
            <a:r>
              <a:rPr lang="el-GR" dirty="0"/>
              <a:t>).</a:t>
            </a:r>
          </a:p>
          <a:p>
            <a:endParaRPr lang="el-GR" dirty="0"/>
          </a:p>
          <a:p>
            <a:endParaRPr lang="en-GB" dirty="0"/>
          </a:p>
        </p:txBody>
      </p:sp>
      <p:sp>
        <p:nvSpPr>
          <p:cNvPr id="4" name="Τίτλος 1">
            <a:extLst>
              <a:ext uri="{FF2B5EF4-FFF2-40B4-BE49-F238E27FC236}">
                <a16:creationId xmlns:a16="http://schemas.microsoft.com/office/drawing/2014/main" id="{82925A2D-750F-AA20-07C0-A8A88F04210C}"/>
              </a:ext>
            </a:extLst>
          </p:cNvPr>
          <p:cNvSpPr>
            <a:spLocks noGrp="1"/>
          </p:cNvSpPr>
          <p:nvPr>
            <p:ph type="title"/>
          </p:nvPr>
        </p:nvSpPr>
        <p:spPr>
          <a:xfrm>
            <a:off x="838200" y="365125"/>
            <a:ext cx="10515600" cy="1002281"/>
          </a:xfrm>
        </p:spPr>
        <p:txBody>
          <a:bodyPr>
            <a:normAutofit/>
          </a:bodyPr>
          <a:lstStyle/>
          <a:p>
            <a:r>
              <a:rPr lang="el-GR" sz="3600" b="1" dirty="0"/>
              <a:t>Αρχικά Ερευνητικά Αποτελέσματα </a:t>
            </a:r>
            <a:endParaRPr lang="en-GB" sz="3600" b="1" dirty="0"/>
          </a:p>
        </p:txBody>
      </p:sp>
    </p:spTree>
    <p:extLst>
      <p:ext uri="{BB962C8B-B14F-4D97-AF65-F5344CB8AC3E}">
        <p14:creationId xmlns:p14="http://schemas.microsoft.com/office/powerpoint/2010/main" val="246180556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6750</Words>
  <Application>Microsoft Office PowerPoint</Application>
  <PresentationFormat>Ευρεία οθόνη</PresentationFormat>
  <Paragraphs>330</Paragraphs>
  <Slides>52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52</vt:i4>
      </vt:variant>
    </vt:vector>
  </HeadingPairs>
  <TitlesOfParts>
    <vt:vector size="56" baseType="lpstr">
      <vt:lpstr>Arial</vt:lpstr>
      <vt:lpstr>Calibri</vt:lpstr>
      <vt:lpstr>Calibri Light</vt:lpstr>
      <vt:lpstr>Θέμα του Office</vt:lpstr>
      <vt:lpstr>Θεωρία Αποτελεσματικών Αγορών </vt:lpstr>
      <vt:lpstr>Εισαγωγή </vt:lpstr>
      <vt:lpstr>Εισαγωγή </vt:lpstr>
      <vt:lpstr>Εισαγωγή </vt:lpstr>
      <vt:lpstr> Υποθέσεις Θεωρίας Αποτελεσματικής Αγοράς </vt:lpstr>
      <vt:lpstr> Υποθέσεις Θεωρίας Αποτελεσματικής Αγοράς </vt:lpstr>
      <vt:lpstr> Η Διαδικασία του Arbitrage </vt:lpstr>
      <vt:lpstr>Αρχικά Ερευνητικά Αποτελέσματα </vt:lpstr>
      <vt:lpstr>Αρχικά Ερευνητικά Αποτελέσματα </vt:lpstr>
      <vt:lpstr>Αρχικά Ερευνητικά Αποτελέσματα </vt:lpstr>
      <vt:lpstr>Αρχικά Ερευνητικά Αποτελέσματα </vt:lpstr>
      <vt:lpstr>Αρχικά Ερευνητικά Αποτελέσματα </vt:lpstr>
      <vt:lpstr>Φούσκες Τιμών </vt:lpstr>
      <vt:lpstr>Φούσκες Τιμών </vt:lpstr>
      <vt:lpstr>Φούσκες Τιμών </vt:lpstr>
      <vt:lpstr>Φούσκες Τιμών </vt:lpstr>
      <vt:lpstr>Φούσκες Τιμών </vt:lpstr>
      <vt:lpstr>Φούσκες Τιμών </vt:lpstr>
      <vt:lpstr>Υπερβολική Μεταβλητότητα </vt:lpstr>
      <vt:lpstr>Υπερβολική Μεταβλητότητα </vt:lpstr>
      <vt:lpstr>Ημερολογιακές Ανωμαλίες</vt:lpstr>
      <vt:lpstr>Ημερολογιακές Ανωμαλίες</vt:lpstr>
      <vt:lpstr>Ημερολογιακές Ανωμαλίες</vt:lpstr>
      <vt:lpstr>Ημερολογιακές Ανωμαλίες</vt:lpstr>
      <vt:lpstr>Ημερολογιακές Ανωμαλίες</vt:lpstr>
      <vt:lpstr>Ημερολογιακές Ανωμαλίες</vt:lpstr>
      <vt:lpstr>Πρόβλεψη Αποδόσεων με βάση Εταιρικές Μεταβλητές </vt:lpstr>
      <vt:lpstr>Πρόβλεψη Αποδόσεων με βάση Εταιρικές Μεταβλητές </vt:lpstr>
      <vt:lpstr>Πρόβλεψη Αποδόσεων με βάση Εταιρικές Μεταβλητές </vt:lpstr>
      <vt:lpstr>Πρόβλεψη Αποδόσεων με βάση Εταιρικές Μεταβλητές </vt:lpstr>
      <vt:lpstr>Πρόβλεψη Αποδόσεων με βάση Εταιρικές Μεταβλητές </vt:lpstr>
      <vt:lpstr>Κέρδη από Contrarian και Momentum Στρατηγικές </vt:lpstr>
      <vt:lpstr>Κέρδη από Contrarian και Momentum Στρατηγικές </vt:lpstr>
      <vt:lpstr>Κέρδη από Contrarian και Momentum Στρατηγικές </vt:lpstr>
      <vt:lpstr>Κέρδη από Contrarian και Momentum Στρατηγικές </vt:lpstr>
      <vt:lpstr>Ανακοινώσεις Εταιρικών Κερδών </vt:lpstr>
      <vt:lpstr>Ανακοινώσεις Εταιρικών Κερδών </vt:lpstr>
      <vt:lpstr>Ανακεφαλαίωση</vt:lpstr>
      <vt:lpstr>Ανακεφαλαίωση</vt:lpstr>
      <vt:lpstr>Ενδεικτική βιβλιογραφία </vt:lpstr>
      <vt:lpstr>Ενδεικτική βιβλιογραφία </vt:lpstr>
      <vt:lpstr>Ενδεικτική βιβλιογραφία </vt:lpstr>
      <vt:lpstr>Ενδεικτική βιβλιογραφία </vt:lpstr>
      <vt:lpstr>Ενδεικτική βιβλιογραφία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Θεωρία Αποτελεσματικών Αγορών </dc:title>
  <dc:creator>Spyros Spyrou</dc:creator>
  <cp:lastModifiedBy>Spyros Spyrou</cp:lastModifiedBy>
  <cp:revision>4</cp:revision>
  <dcterms:created xsi:type="dcterms:W3CDTF">2022-06-12T16:02:19Z</dcterms:created>
  <dcterms:modified xsi:type="dcterms:W3CDTF">2022-06-12T16:35:31Z</dcterms:modified>
</cp:coreProperties>
</file>