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1"/>
  </p:notesMasterIdLst>
  <p:sldIdLst>
    <p:sldId id="256" r:id="rId3"/>
    <p:sldId id="259" r:id="rId4"/>
    <p:sldId id="257" r:id="rId5"/>
    <p:sldId id="589" r:id="rId6"/>
    <p:sldId id="590" r:id="rId7"/>
    <p:sldId id="538" r:id="rId8"/>
    <p:sldId id="635" r:id="rId9"/>
    <p:sldId id="636" r:id="rId10"/>
    <p:sldId id="668" r:id="rId11"/>
    <p:sldId id="637" r:id="rId12"/>
    <p:sldId id="669" r:id="rId13"/>
    <p:sldId id="638" r:id="rId14"/>
    <p:sldId id="670" r:id="rId15"/>
    <p:sldId id="639" r:id="rId16"/>
    <p:sldId id="671" r:id="rId17"/>
    <p:sldId id="640" r:id="rId18"/>
    <p:sldId id="672" r:id="rId19"/>
    <p:sldId id="641" r:id="rId20"/>
    <p:sldId id="642" r:id="rId21"/>
    <p:sldId id="673" r:id="rId22"/>
    <p:sldId id="643" r:id="rId23"/>
    <p:sldId id="674" r:id="rId24"/>
    <p:sldId id="644" r:id="rId25"/>
    <p:sldId id="675" r:id="rId26"/>
    <p:sldId id="667" r:id="rId27"/>
    <p:sldId id="645" r:id="rId28"/>
    <p:sldId id="676" r:id="rId29"/>
    <p:sldId id="646" r:id="rId30"/>
    <p:sldId id="677" r:id="rId31"/>
    <p:sldId id="647" r:id="rId32"/>
    <p:sldId id="648" r:id="rId33"/>
    <p:sldId id="678" r:id="rId34"/>
    <p:sldId id="649" r:id="rId35"/>
    <p:sldId id="650" r:id="rId36"/>
    <p:sldId id="651" r:id="rId37"/>
    <p:sldId id="679" r:id="rId38"/>
    <p:sldId id="652" r:id="rId39"/>
    <p:sldId id="653" r:id="rId40"/>
    <p:sldId id="680" r:id="rId41"/>
    <p:sldId id="654" r:id="rId42"/>
    <p:sldId id="682" r:id="rId43"/>
    <p:sldId id="655" r:id="rId44"/>
    <p:sldId id="683" r:id="rId45"/>
    <p:sldId id="656" r:id="rId46"/>
    <p:sldId id="666" r:id="rId47"/>
    <p:sldId id="657" r:id="rId48"/>
    <p:sldId id="658" r:id="rId49"/>
    <p:sldId id="659" r:id="rId50"/>
    <p:sldId id="660" r:id="rId51"/>
    <p:sldId id="661" r:id="rId52"/>
    <p:sldId id="684" r:id="rId53"/>
    <p:sldId id="662" r:id="rId54"/>
    <p:sldId id="685" r:id="rId55"/>
    <p:sldId id="663" r:id="rId56"/>
    <p:sldId id="686" r:id="rId57"/>
    <p:sldId id="664" r:id="rId58"/>
    <p:sldId id="665" r:id="rId59"/>
    <p:sldId id="354" r:id="rId6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13" Type="http://schemas.openxmlformats.org/officeDocument/2006/relationships/slide" Target="slides/slide33.xml"/><Relationship Id="rId18" Type="http://schemas.openxmlformats.org/officeDocument/2006/relationships/slide" Target="slides/slide42.xml"/><Relationship Id="rId26" Type="http://schemas.openxmlformats.org/officeDocument/2006/relationships/slide" Target="slides/slide54.xml"/><Relationship Id="rId3" Type="http://schemas.openxmlformats.org/officeDocument/2006/relationships/slide" Target="slides/slide14.xml"/><Relationship Id="rId21" Type="http://schemas.openxmlformats.org/officeDocument/2006/relationships/slide" Target="slides/slide47.xml"/><Relationship Id="rId7" Type="http://schemas.openxmlformats.org/officeDocument/2006/relationships/slide" Target="slides/slide21.xml"/><Relationship Id="rId12" Type="http://schemas.openxmlformats.org/officeDocument/2006/relationships/slide" Target="slides/slide31.xml"/><Relationship Id="rId17" Type="http://schemas.openxmlformats.org/officeDocument/2006/relationships/slide" Target="slides/slide40.xml"/><Relationship Id="rId25" Type="http://schemas.openxmlformats.org/officeDocument/2006/relationships/slide" Target="slides/slide52.xml"/><Relationship Id="rId2" Type="http://schemas.openxmlformats.org/officeDocument/2006/relationships/slide" Target="slides/slide12.xml"/><Relationship Id="rId16" Type="http://schemas.openxmlformats.org/officeDocument/2006/relationships/slide" Target="slides/slide38.xml"/><Relationship Id="rId20" Type="http://schemas.openxmlformats.org/officeDocument/2006/relationships/slide" Target="slides/slide46.xml"/><Relationship Id="rId1" Type="http://schemas.openxmlformats.org/officeDocument/2006/relationships/slide" Target="slides/slide10.xml"/><Relationship Id="rId6" Type="http://schemas.openxmlformats.org/officeDocument/2006/relationships/slide" Target="slides/slide19.xml"/><Relationship Id="rId11" Type="http://schemas.openxmlformats.org/officeDocument/2006/relationships/slide" Target="slides/slide30.xml"/><Relationship Id="rId24" Type="http://schemas.openxmlformats.org/officeDocument/2006/relationships/slide" Target="slides/slide50.xml"/><Relationship Id="rId5" Type="http://schemas.openxmlformats.org/officeDocument/2006/relationships/slide" Target="slides/slide18.xml"/><Relationship Id="rId15" Type="http://schemas.openxmlformats.org/officeDocument/2006/relationships/slide" Target="slides/slide35.xml"/><Relationship Id="rId23" Type="http://schemas.openxmlformats.org/officeDocument/2006/relationships/slide" Target="slides/slide49.xml"/><Relationship Id="rId10" Type="http://schemas.openxmlformats.org/officeDocument/2006/relationships/slide" Target="slides/slide28.xml"/><Relationship Id="rId19" Type="http://schemas.openxmlformats.org/officeDocument/2006/relationships/slide" Target="slides/slide44.xml"/><Relationship Id="rId4" Type="http://schemas.openxmlformats.org/officeDocument/2006/relationships/slide" Target="slides/slide16.xml"/><Relationship Id="rId9" Type="http://schemas.openxmlformats.org/officeDocument/2006/relationships/slide" Target="slides/slide26.xml"/><Relationship Id="rId14" Type="http://schemas.openxmlformats.org/officeDocument/2006/relationships/slide" Target="slides/slide34.xml"/><Relationship Id="rId22" Type="http://schemas.openxmlformats.org/officeDocument/2006/relationships/slide" Target="slides/slide48.xml"/><Relationship Id="rId2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28/3/2015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5" name="Picture 4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Κινητά και Διάχυτα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n-US" sz="2800" b="1" dirty="0"/>
              <a:t>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Εφαρμογές </a:t>
            </a:r>
            <a:r>
              <a:rPr lang="en-US" sz="2800" dirty="0" smtClean="0"/>
              <a:t>DHT</a:t>
            </a:r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Scribe</a:t>
            </a:r>
            <a:r>
              <a:rPr lang="el-GR" altLang="el-GR" dirty="0"/>
              <a:t> </a:t>
            </a:r>
            <a:r>
              <a:rPr lang="el-GR" altLang="el-GR" dirty="0" smtClean="0"/>
              <a:t>(3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Κλειδιά ομάδων</a:t>
            </a:r>
          </a:p>
          <a:p>
            <a:pPr lvl="1" eaLnBrk="1" hangingPunct="1"/>
            <a:r>
              <a:rPr lang="el-GR" altLang="el-GR" dirty="0" smtClean="0"/>
              <a:t>Παράγονται με κατακερματισμό</a:t>
            </a:r>
          </a:p>
          <a:p>
            <a:pPr lvl="2" eaLnBrk="1" hangingPunct="1"/>
            <a:r>
              <a:rPr lang="en-US" altLang="el-GR" dirty="0" smtClean="0"/>
              <a:t>MD5, SHA-1, </a:t>
            </a:r>
            <a:r>
              <a:rPr lang="el-GR" altLang="el-GR" dirty="0" smtClean="0"/>
              <a:t>κ.λπ.</a:t>
            </a:r>
          </a:p>
          <a:p>
            <a:pPr lvl="1" eaLnBrk="1" hangingPunct="1"/>
            <a:r>
              <a:rPr lang="el-GR" altLang="el-GR" dirty="0" smtClean="0"/>
              <a:t>Ίδιο πεδίο με τα κλειδιά των κόμβων</a:t>
            </a:r>
          </a:p>
          <a:p>
            <a:pPr lvl="1" eaLnBrk="1" hangingPunct="1"/>
            <a:r>
              <a:rPr lang="el-GR" altLang="el-GR" dirty="0" smtClean="0"/>
              <a:t>Αυθαίρετα ονόματα ομάδων</a:t>
            </a:r>
          </a:p>
          <a:p>
            <a:pPr lvl="2"/>
            <a:r>
              <a:rPr lang="el-GR" altLang="el-GR" dirty="0" smtClean="0"/>
              <a:t>Ο κατακερματισμός τα κάνει ομοιόμορφα</a:t>
            </a:r>
          </a:p>
          <a:p>
            <a:pPr lvl="2" eaLnBrk="1" hangingPunct="1"/>
            <a:r>
              <a:rPr lang="el-GR" altLang="el-GR" dirty="0" smtClean="0"/>
              <a:t>Συνυπάρχουν διάφοροι τύποι ονομάτων</a:t>
            </a:r>
          </a:p>
          <a:p>
            <a:pPr lvl="2" eaLnBrk="1" hangingPunct="1"/>
            <a:r>
              <a:rPr lang="el-GR" altLang="el-GR" dirty="0" smtClean="0"/>
              <a:t>Παράδειγμα: ιεραρχικά, επίπεδα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0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Scribe</a:t>
            </a:r>
            <a:r>
              <a:rPr lang="el-GR" altLang="el-GR" dirty="0"/>
              <a:t> </a:t>
            </a:r>
            <a:r>
              <a:rPr lang="el-GR" altLang="el-GR" dirty="0" smtClean="0"/>
              <a:t>(4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l-GR" dirty="0" smtClean="0"/>
              <a:t>Scribe</a:t>
            </a:r>
            <a:r>
              <a:rPr lang="el-GR" altLang="el-GR" dirty="0" smtClean="0"/>
              <a:t>: βιβλιοθήκη </a:t>
            </a:r>
            <a:r>
              <a:rPr lang="el-GR" altLang="el-GR" dirty="0"/>
              <a:t>πάνω από το </a:t>
            </a:r>
            <a:r>
              <a:rPr lang="en-US" altLang="el-GR" dirty="0" smtClean="0"/>
              <a:t>Pastry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Τέσσερις βασικές κλήσεις</a:t>
            </a:r>
            <a:endParaRPr lang="en-US" altLang="el-GR" dirty="0"/>
          </a:p>
          <a:p>
            <a:pPr lvl="1"/>
            <a:r>
              <a:rPr lang="en-US" altLang="el-GR" dirty="0">
                <a:latin typeface="Courier New" pitchFamily="49" charset="0"/>
              </a:rPr>
              <a:t>create(key)</a:t>
            </a:r>
            <a:r>
              <a:rPr lang="en-US" altLang="el-GR" dirty="0"/>
              <a:t>: </a:t>
            </a:r>
            <a:r>
              <a:rPr lang="el-GR" altLang="el-GR" dirty="0" smtClean="0"/>
              <a:t>δημιουργία</a:t>
            </a:r>
            <a:endParaRPr lang="en-US" altLang="el-GR" dirty="0"/>
          </a:p>
          <a:p>
            <a:pPr lvl="1"/>
            <a:r>
              <a:rPr lang="en-US" altLang="el-GR" dirty="0">
                <a:latin typeface="Courier New" pitchFamily="49" charset="0"/>
              </a:rPr>
              <a:t>join(</a:t>
            </a:r>
            <a:r>
              <a:rPr lang="en-US" altLang="el-GR" dirty="0" err="1">
                <a:latin typeface="Courier New" pitchFamily="49" charset="0"/>
              </a:rPr>
              <a:t>key,handler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):</a:t>
            </a:r>
            <a:r>
              <a:rPr lang="en-US" altLang="el-GR" dirty="0"/>
              <a:t> </a:t>
            </a:r>
            <a:r>
              <a:rPr lang="el-GR" altLang="el-GR" dirty="0" smtClean="0"/>
              <a:t>προσχώρηση</a:t>
            </a:r>
            <a:endParaRPr lang="el-GR" altLang="el-GR" dirty="0"/>
          </a:p>
          <a:p>
            <a:pPr lvl="2"/>
            <a:r>
              <a:rPr lang="el-GR" altLang="el-GR" dirty="0"/>
              <a:t>Τα </a:t>
            </a:r>
            <a:r>
              <a:rPr lang="el-GR" altLang="el-GR" dirty="0" smtClean="0"/>
              <a:t>μηνύματα </a:t>
            </a:r>
            <a:r>
              <a:rPr lang="el-GR" altLang="el-GR" dirty="0"/>
              <a:t>προωθούνται στη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handler</a:t>
            </a:r>
            <a:endParaRPr lang="el-GR" altLang="el-GR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el-GR" dirty="0">
                <a:latin typeface="Courier New" pitchFamily="49" charset="0"/>
              </a:rPr>
              <a:t>leave(key)</a:t>
            </a:r>
            <a:r>
              <a:rPr lang="en-US" altLang="el-GR" dirty="0"/>
              <a:t>: </a:t>
            </a:r>
            <a:r>
              <a:rPr lang="el-GR" altLang="el-GR" dirty="0" smtClean="0"/>
              <a:t>αποχώρηση</a:t>
            </a:r>
            <a:endParaRPr lang="en-US" altLang="el-GR" dirty="0"/>
          </a:p>
          <a:p>
            <a:pPr lvl="1"/>
            <a:r>
              <a:rPr lang="en-US" altLang="el-GR" dirty="0">
                <a:latin typeface="Courier New" pitchFamily="49" charset="0"/>
              </a:rPr>
              <a:t>multicast(</a:t>
            </a:r>
            <a:r>
              <a:rPr lang="en-US" altLang="el-GR" dirty="0" err="1">
                <a:latin typeface="Courier New" pitchFamily="49" charset="0"/>
              </a:rPr>
              <a:t>key,msg</a:t>
            </a:r>
            <a:r>
              <a:rPr lang="en-US" altLang="el-GR" dirty="0">
                <a:latin typeface="Courier New" pitchFamily="49" charset="0"/>
              </a:rPr>
              <a:t>)</a:t>
            </a:r>
            <a:r>
              <a:rPr lang="en-US" altLang="el-GR" dirty="0"/>
              <a:t>: </a:t>
            </a:r>
            <a:r>
              <a:rPr lang="el-GR" altLang="el-GR" dirty="0" smtClean="0"/>
              <a:t>αποστολή</a:t>
            </a:r>
            <a:endParaRPr lang="el-GR" altLang="el-GR" dirty="0"/>
          </a:p>
          <a:p>
            <a:pPr lvl="1"/>
            <a:r>
              <a:rPr lang="el-GR" altLang="el-GR" dirty="0"/>
              <a:t>Κάθε κλήση παράγει </a:t>
            </a:r>
            <a:r>
              <a:rPr lang="el-GR" altLang="el-GR" dirty="0" smtClean="0"/>
              <a:t>μήνυμα</a:t>
            </a:r>
            <a:r>
              <a:rPr lang="en-US" altLang="el-GR" dirty="0" smtClean="0"/>
              <a:t> </a:t>
            </a:r>
            <a:r>
              <a:rPr lang="el-GR" altLang="el-GR" dirty="0"/>
              <a:t>με το ίδιο </a:t>
            </a:r>
            <a:r>
              <a:rPr lang="el-GR" altLang="el-GR" dirty="0" smtClean="0"/>
              <a:t>όνομα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865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Δημιουργία δένδρου (1 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Σημείο ραντεβού </a:t>
            </a:r>
            <a:r>
              <a:rPr lang="en-US" altLang="el-GR" dirty="0" smtClean="0"/>
              <a:t>(rendezvous)</a:t>
            </a:r>
            <a:r>
              <a:rPr lang="el-GR" altLang="el-GR" dirty="0" smtClean="0"/>
              <a:t> της ομάδας</a:t>
            </a:r>
          </a:p>
          <a:p>
            <a:pPr lvl="1" eaLnBrk="1" hangingPunct="1"/>
            <a:r>
              <a:rPr lang="el-GR" altLang="el-GR" dirty="0" smtClean="0"/>
              <a:t>Κόμβος με αριθμητικά πλησιέστερο κλειδί</a:t>
            </a:r>
          </a:p>
          <a:p>
            <a:pPr lvl="1" eaLnBrk="1" hangingPunct="1"/>
            <a:r>
              <a:rPr lang="el-GR" altLang="el-GR" dirty="0" smtClean="0"/>
              <a:t>Τα μηνύματα δρομολογούνται εκεί</a:t>
            </a:r>
          </a:p>
          <a:p>
            <a:pPr lvl="2" eaLnBrk="1" hangingPunct="1"/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create, join, leave, multicast</a:t>
            </a:r>
          </a:p>
          <a:p>
            <a:pPr lvl="1" eaLnBrk="1" hangingPunct="1"/>
            <a:r>
              <a:rPr lang="el-GR" altLang="el-GR" dirty="0" smtClean="0"/>
              <a:t>Λειτουργεί ως ρίζα δένδρου </a:t>
            </a:r>
            <a:r>
              <a:rPr lang="el-GR" altLang="el-GR" dirty="0" err="1" smtClean="0"/>
              <a:t>πολυεκπομπής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Προωθεί τα μηνύματα στους παραλήπτες</a:t>
            </a:r>
          </a:p>
          <a:p>
            <a:pPr lvl="1" eaLnBrk="1" hangingPunct="1"/>
            <a:r>
              <a:rPr lang="el-GR" altLang="el-GR" dirty="0" smtClean="0"/>
              <a:t>Μαθαίνει ότι είναι σημείο ραντεβού στο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create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62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Δημιουργία δένδρου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Επεξεργασία μηνυμάτων</a:t>
            </a:r>
          </a:p>
          <a:p>
            <a:pPr lvl="1"/>
            <a:r>
              <a:rPr lang="el-GR" altLang="el-GR" dirty="0" smtClean="0"/>
              <a:t>Τα </a:t>
            </a:r>
            <a:r>
              <a:rPr lang="el-GR" altLang="el-GR" dirty="0"/>
              <a:t>μηνύματα </a:t>
            </a:r>
            <a:r>
              <a:rPr lang="el-GR" altLang="el-GR" dirty="0" smtClean="0"/>
              <a:t>στον </a:t>
            </a:r>
            <a:r>
              <a:rPr lang="el-GR" altLang="el-GR" dirty="0"/>
              <a:t>παραλήπτη</a:t>
            </a:r>
          </a:p>
          <a:p>
            <a:pPr lvl="2"/>
            <a:r>
              <a:rPr lang="el-GR" altLang="el-GR" dirty="0"/>
              <a:t>Το μήνυμα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multicast</a:t>
            </a:r>
            <a:r>
              <a:rPr lang="en-US" altLang="el-GR" dirty="0"/>
              <a:t> </a:t>
            </a:r>
            <a:r>
              <a:rPr lang="el-GR" altLang="el-GR" dirty="0"/>
              <a:t>έχει πολλούς παραλήπτες</a:t>
            </a:r>
            <a:endParaRPr lang="en-US" altLang="el-GR" dirty="0"/>
          </a:p>
          <a:p>
            <a:pPr lvl="2"/>
            <a:r>
              <a:rPr lang="el-GR" altLang="el-GR" dirty="0"/>
              <a:t>Το σημείο ραντεβού και τα μέλη της ομάδας</a:t>
            </a:r>
          </a:p>
          <a:p>
            <a:pPr lvl="1"/>
            <a:r>
              <a:rPr lang="en-US" altLang="el-GR" dirty="0" smtClean="0"/>
              <a:t>T</a:t>
            </a:r>
            <a:r>
              <a:rPr lang="el-GR" altLang="el-GR" dirty="0" smtClean="0"/>
              <a:t>α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join/leave</a:t>
            </a:r>
            <a:r>
              <a:rPr lang="el-GR" altLang="el-GR" dirty="0" smtClean="0"/>
              <a:t> και στους ενδιάμεσους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Χρησιμοποιούνται </a:t>
            </a:r>
            <a:r>
              <a:rPr lang="el-GR" altLang="el-GR" dirty="0"/>
              <a:t>για την κατασκευή του </a:t>
            </a:r>
            <a:r>
              <a:rPr lang="el-GR" altLang="el-GR" dirty="0" smtClean="0"/>
              <a:t>δένδρου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μόνο στο σημείο ραντεβού</a:t>
            </a:r>
          </a:p>
          <a:p>
            <a:pPr lvl="2"/>
            <a:r>
              <a:rPr lang="el-GR" altLang="el-GR" dirty="0" smtClean="0"/>
              <a:t>Δημιουργεί τη ρίζα του δένδρου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348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Δημιουργία δένδρου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Κατάσταση κόμβων δένδρου </a:t>
            </a:r>
            <a:r>
              <a:rPr lang="el-GR" altLang="el-GR" dirty="0" err="1" smtClean="0"/>
              <a:t>πολυεκπομπής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Πίνακας προώθησης ανά ομάδα</a:t>
            </a:r>
          </a:p>
          <a:p>
            <a:pPr lvl="2" eaLnBrk="1" hangingPunct="1"/>
            <a:r>
              <a:rPr lang="el-GR" altLang="el-GR" dirty="0" smtClean="0"/>
              <a:t>Περιέχει τα παιδιά του κόμβου στο δένδρο</a:t>
            </a:r>
          </a:p>
          <a:p>
            <a:pPr lvl="1" eaLnBrk="1" hangingPunct="1"/>
            <a:r>
              <a:rPr lang="el-GR" altLang="el-GR" dirty="0" smtClean="0"/>
              <a:t>Αρχικά είναι κενός</a:t>
            </a:r>
          </a:p>
          <a:p>
            <a:pPr lvl="1" eaLnBrk="1" hangingPunct="1"/>
            <a:r>
              <a:rPr lang="el-GR" altLang="el-GR" dirty="0" smtClean="0"/>
              <a:t>Προσθήκη παιδιών</a:t>
            </a:r>
            <a:r>
              <a:rPr lang="en-US" altLang="el-GR" dirty="0" smtClean="0"/>
              <a:t>:</a:t>
            </a:r>
            <a:r>
              <a:rPr lang="el-GR" altLang="el-GR" dirty="0" smtClean="0"/>
              <a:t> μηνύματα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join</a:t>
            </a:r>
          </a:p>
          <a:p>
            <a:pPr lvl="2"/>
            <a:r>
              <a:rPr lang="el-GR" altLang="el-GR" dirty="0" smtClean="0"/>
              <a:t>Τα μηνύματα 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δημιουργούν το δένδρο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Διαγραφή παιδιών: μηνύματα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leave</a:t>
            </a:r>
          </a:p>
          <a:p>
            <a:pPr lvl="2" eaLnBrk="1" hangingPunct="1"/>
            <a:r>
              <a:rPr lang="el-GR" altLang="el-GR" dirty="0" smtClean="0"/>
              <a:t>Τα μηνύματα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leave</a:t>
            </a:r>
            <a:r>
              <a:rPr lang="el-GR" altLang="el-GR" dirty="0" smtClean="0"/>
              <a:t> καταστρέφουν το δένδρο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51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Δημιουργία δένδρου </a:t>
            </a:r>
            <a:r>
              <a:rPr lang="el-GR" altLang="el-GR" dirty="0" smtClean="0"/>
              <a:t>(</a:t>
            </a:r>
            <a:r>
              <a:rPr lang="en-US" altLang="el-GR" dirty="0" smtClean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Δημιουργία ομάδας</a:t>
            </a:r>
          </a:p>
          <a:p>
            <a:pPr lvl="1"/>
            <a:r>
              <a:rPr lang="el-GR" altLang="el-GR" dirty="0" smtClean="0"/>
              <a:t>Μήνυμα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create</a:t>
            </a:r>
            <a:r>
              <a:rPr lang="el-GR" altLang="el-GR" dirty="0"/>
              <a:t> στο σημείο ραντεβού</a:t>
            </a:r>
          </a:p>
          <a:p>
            <a:pPr lvl="2"/>
            <a:r>
              <a:rPr lang="el-GR" altLang="el-GR" dirty="0"/>
              <a:t>Το </a:t>
            </a:r>
            <a:r>
              <a:rPr lang="el-GR" altLang="el-GR" dirty="0" smtClean="0"/>
              <a:t>επεξεργάζεται </a:t>
            </a:r>
            <a:r>
              <a:rPr lang="el-GR" altLang="el-GR" dirty="0"/>
              <a:t>μόνο το σημείο </a:t>
            </a:r>
            <a:r>
              <a:rPr lang="el-GR" altLang="el-GR" dirty="0" smtClean="0"/>
              <a:t>ραντεβού</a:t>
            </a:r>
          </a:p>
          <a:p>
            <a:pPr lvl="2"/>
            <a:r>
              <a:rPr lang="el-GR" altLang="el-GR" dirty="0" smtClean="0"/>
              <a:t>Δρομολόγηση μέσω του </a:t>
            </a:r>
            <a:r>
              <a:rPr lang="en-US" altLang="el-GR" dirty="0" smtClean="0"/>
              <a:t>DHT</a:t>
            </a:r>
            <a:endParaRPr lang="el-GR" altLang="el-GR" dirty="0"/>
          </a:p>
          <a:p>
            <a:pPr lvl="1"/>
            <a:r>
              <a:rPr lang="el-GR" altLang="el-GR" dirty="0"/>
              <a:t>Το σημείο </a:t>
            </a:r>
            <a:r>
              <a:rPr lang="el-GR" altLang="el-GR" dirty="0" smtClean="0"/>
              <a:t>δημιουργεί πίνακα </a:t>
            </a:r>
            <a:r>
              <a:rPr lang="el-GR" altLang="el-GR" dirty="0"/>
              <a:t>προώθησης</a:t>
            </a:r>
          </a:p>
          <a:p>
            <a:pPr lvl="2"/>
            <a:r>
              <a:rPr lang="el-GR" altLang="el-GR" dirty="0"/>
              <a:t>Αρχικά ο πίνακας είναι </a:t>
            </a:r>
            <a:r>
              <a:rPr lang="el-GR" altLang="el-GR" dirty="0" smtClean="0"/>
              <a:t>κενός</a:t>
            </a:r>
          </a:p>
          <a:p>
            <a:pPr lvl="2"/>
            <a:r>
              <a:rPr lang="el-GR" altLang="el-GR" dirty="0" smtClean="0"/>
              <a:t>Θα προστεθούν παιδιά σταδιακά</a:t>
            </a:r>
            <a:endParaRPr lang="el-GR" altLang="el-GR" dirty="0"/>
          </a:p>
          <a:p>
            <a:pPr lvl="1"/>
            <a:r>
              <a:rPr lang="el-GR" altLang="el-GR" dirty="0" smtClean="0"/>
              <a:t>Έλεγχος δικαιωμάτων δημιουργίας (προαιρετικά)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449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Προσχώρηση (1 από 3)</a:t>
            </a:r>
            <a:endParaRPr lang="en-US" altLang="el-GR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Προσχώρηση σε ομάδα</a:t>
            </a:r>
          </a:p>
          <a:p>
            <a:pPr lvl="1" eaLnBrk="1" hangingPunct="1"/>
            <a:r>
              <a:rPr lang="el-GR" altLang="el-GR" dirty="0" smtClean="0"/>
              <a:t>Αποστολή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 σημείο ραντεβού</a:t>
            </a:r>
          </a:p>
          <a:p>
            <a:pPr lvl="2"/>
            <a:r>
              <a:rPr lang="el-GR" altLang="el-GR" dirty="0" smtClean="0"/>
              <a:t>Δρομολόγηση μέσω του </a:t>
            </a:r>
            <a:r>
              <a:rPr lang="en-US" altLang="el-GR" dirty="0" smtClean="0"/>
              <a:t>DHT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Κάθε ενδιάμεσος κόμβος εξετάζει το μήνυμα</a:t>
            </a:r>
          </a:p>
          <a:p>
            <a:pPr lvl="1" eaLnBrk="1" hangingPunct="1"/>
            <a:r>
              <a:rPr lang="el-GR" altLang="el-GR" dirty="0" smtClean="0"/>
              <a:t>Αν έχει πίνακα προώθησης για την ομάδα</a:t>
            </a:r>
          </a:p>
          <a:p>
            <a:pPr lvl="2" eaLnBrk="1" hangingPunct="1"/>
            <a:r>
              <a:rPr lang="el-GR" altLang="el-GR" dirty="0" smtClean="0"/>
              <a:t>Προσθέτει τον αποστολέα στον πίνακα</a:t>
            </a:r>
          </a:p>
          <a:p>
            <a:pPr lvl="2" eaLnBrk="1" hangingPunct="1"/>
            <a:r>
              <a:rPr lang="el-GR" altLang="el-GR" dirty="0" smtClean="0"/>
              <a:t>Δεν προωθεί 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join</a:t>
            </a:r>
            <a:r>
              <a:rPr lang="el-GR" altLang="el-GR" dirty="0" smtClean="0"/>
              <a:t> παραπέρα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Ο αποστολέας έχει συνδεθεί στο δένδρο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69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Προσχώρηση σε ομάδα</a:t>
            </a:r>
          </a:p>
          <a:p>
            <a:pPr lvl="1"/>
            <a:r>
              <a:rPr lang="el-GR" altLang="el-GR" dirty="0" smtClean="0"/>
              <a:t>Αν </a:t>
            </a:r>
            <a:r>
              <a:rPr lang="el-GR" altLang="el-GR" dirty="0"/>
              <a:t>δεν έχει πίνακα προώθησης για την ομάδα</a:t>
            </a:r>
          </a:p>
          <a:p>
            <a:pPr lvl="2"/>
            <a:r>
              <a:rPr lang="el-GR" altLang="el-GR" dirty="0"/>
              <a:t>Δημιουργεί τον πίνακα προώθησης</a:t>
            </a:r>
          </a:p>
          <a:p>
            <a:pPr lvl="2"/>
            <a:r>
              <a:rPr lang="el-GR" altLang="el-GR" dirty="0"/>
              <a:t>Προσθέτει τον αποστολέα στον πίνακα</a:t>
            </a:r>
          </a:p>
          <a:p>
            <a:pPr lvl="2"/>
            <a:r>
              <a:rPr lang="el-GR" altLang="el-GR" dirty="0"/>
              <a:t>Αλλάζει τον αποστολέα του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join</a:t>
            </a:r>
            <a:r>
              <a:rPr lang="el-GR" altLang="el-GR" dirty="0"/>
              <a:t> στον εαυτό του</a:t>
            </a:r>
          </a:p>
          <a:p>
            <a:pPr lvl="2"/>
            <a:r>
              <a:rPr lang="el-GR" altLang="el-GR" dirty="0"/>
              <a:t>Προωθεί το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altLang="el-GR" dirty="0"/>
              <a:t> </a:t>
            </a:r>
            <a:r>
              <a:rPr lang="el-GR" altLang="el-GR" dirty="0"/>
              <a:t>παραπέρα</a:t>
            </a:r>
          </a:p>
          <a:p>
            <a:pPr lvl="1"/>
            <a:r>
              <a:rPr lang="el-GR" altLang="el-GR" dirty="0"/>
              <a:t>Σταδιακή δημιουργία </a:t>
            </a:r>
            <a:r>
              <a:rPr lang="el-GR" altLang="el-GR" dirty="0" smtClean="0"/>
              <a:t>δένδρου </a:t>
            </a:r>
            <a:r>
              <a:rPr lang="el-GR" altLang="el-GR" dirty="0" err="1"/>
              <a:t>πολυεκπομπής</a:t>
            </a:r>
            <a:endParaRPr lang="el-GR" altLang="el-GR" dirty="0"/>
          </a:p>
          <a:p>
            <a:pPr lvl="2"/>
            <a:r>
              <a:rPr lang="el-GR" altLang="el-GR" dirty="0"/>
              <a:t>Από τα φύλλα προς το σημείο ραντεβού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770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Προσχώρηση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pic>
        <p:nvPicPr>
          <p:cNvPr id="12293" name="Picture 7" descr="Παράδειγμα προσχώρησης σε ομάδα στο σύστημα Scrib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154733"/>
            <a:ext cx="33782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37113"/>
            <a:ext cx="8382000" cy="19636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Παράδειγμα προσχώρησης</a:t>
            </a:r>
          </a:p>
          <a:p>
            <a:pPr lvl="1" eaLnBrk="1" hangingPunct="1"/>
            <a:r>
              <a:rPr lang="el-GR" altLang="el-GR" dirty="0" smtClean="0"/>
              <a:t>Ομάδα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d46a1c</a:t>
            </a:r>
            <a:r>
              <a:rPr lang="el-GR" altLang="el-GR" dirty="0" smtClean="0"/>
              <a:t>, προσχωρούν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65a1fc</a:t>
            </a:r>
            <a:r>
              <a:rPr lang="el-GR" altLang="el-GR" dirty="0" smtClean="0"/>
              <a:t> και </a:t>
            </a: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98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fc35</a:t>
            </a:r>
          </a:p>
          <a:p>
            <a:pPr lvl="1" eaLnBrk="1" hangingPunct="1"/>
            <a:r>
              <a:rPr lang="el-GR" altLang="el-GR" dirty="0" smtClean="0"/>
              <a:t>Το δεύτερο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join</a:t>
            </a:r>
            <a:r>
              <a:rPr lang="el-GR" altLang="el-GR" dirty="0" smtClean="0"/>
              <a:t> δεν φτάνει στο σημείο ραντεβού</a:t>
            </a:r>
          </a:p>
          <a:p>
            <a:pPr lvl="2" eaLnBrk="1" hangingPunct="1"/>
            <a:r>
              <a:rPr lang="el-GR" altLang="el-GR" dirty="0" smtClean="0"/>
              <a:t>Σταματάει στον πρώτο κόμβο που είναι ήδη στο δένδρο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43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Αποχώρηση</a:t>
            </a:r>
            <a:endParaRPr lang="en-US" altLang="el-GR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Αποχώρηση από ομάδα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Αποστολή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leave</a:t>
            </a:r>
            <a:r>
              <a:rPr lang="el-GR" altLang="el-GR" dirty="0" smtClean="0"/>
              <a:t> στο σημείο ραντεβού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Κάθε ενδιάμεσος κόμβος εξετάζει το μήνυμα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Αφαίρεση αποστολέα από πίνακα προώθησης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 </a:t>
            </a:r>
            <a:r>
              <a:rPr lang="en-US" altLang="el-GR" dirty="0" smtClean="0"/>
              <a:t>o </a:t>
            </a:r>
            <a:r>
              <a:rPr lang="el-GR" altLang="el-GR" dirty="0" smtClean="0"/>
              <a:t>πίνακα προώθησης δεν μένει κενός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Δεν προωθεί 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leave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παραπέρα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 </a:t>
            </a:r>
            <a:r>
              <a:rPr lang="en-US" altLang="el-GR" dirty="0" smtClean="0"/>
              <a:t>o </a:t>
            </a:r>
            <a:r>
              <a:rPr lang="el-GR" altLang="el-GR" dirty="0" smtClean="0"/>
              <a:t>πίνακα προώθησης μένει κενός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Αλλάζει τον αποστολέα του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leave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στον εαυτό του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Προωθεί το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leave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παραπέρα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13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Αποστολή μηνυμάτων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Αποστολή μηνυμάτων στην ομάδα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Αποστολή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multicast</a:t>
            </a:r>
            <a:r>
              <a:rPr lang="el-GR" altLang="el-GR" dirty="0" smtClean="0"/>
              <a:t> </a:t>
            </a:r>
            <a:r>
              <a:rPr lang="el-GR" altLang="el-GR" dirty="0"/>
              <a:t>στο σημείο ραντεβού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 σημείο ραντεβού προωθεί το </a:t>
            </a:r>
            <a:r>
              <a:rPr lang="el-GR" altLang="el-GR" dirty="0" smtClean="0"/>
              <a:t>μήνυμα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Χρήση πάντα του </a:t>
            </a:r>
            <a:r>
              <a:rPr lang="en-US" altLang="el-GR" dirty="0" smtClean="0"/>
              <a:t>DHT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Αναδρομική προώθηση μέχρι τα </a:t>
            </a:r>
            <a:r>
              <a:rPr lang="el-GR" altLang="el-GR" dirty="0" smtClean="0"/>
              <a:t>φύλλα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Σε κάθε μέλος </a:t>
            </a:r>
            <a:r>
              <a:rPr lang="el-GR" altLang="el-GR" dirty="0" smtClean="0"/>
              <a:t>καλείται </a:t>
            </a:r>
            <a:r>
              <a:rPr lang="el-GR" altLang="el-GR" dirty="0"/>
              <a:t>η μέθοδος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handler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Ουσιαστικά είναι η μέθοδος λήψης μηνυμάτων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Μπορεί να περάσουμε πολλά μέλη στη διαδρομή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577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Απόδοση (1 από 2)</a:t>
            </a:r>
            <a:endParaRPr lang="en-US" altLang="el-GR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Πόσο αποδοτική είναι η </a:t>
            </a:r>
            <a:r>
              <a:rPr lang="el-GR" altLang="el-GR" dirty="0" err="1" smtClean="0"/>
              <a:t>πολυεκπομπή</a:t>
            </a:r>
            <a:r>
              <a:rPr lang="el-GR" altLang="el-GR" dirty="0" smtClean="0"/>
              <a:t>;</a:t>
            </a:r>
          </a:p>
          <a:p>
            <a:pPr lvl="1" eaLnBrk="1" hangingPunct="1"/>
            <a:r>
              <a:rPr lang="el-GR" altLang="el-GR" dirty="0" smtClean="0"/>
              <a:t>Το δένδρο είναι ένωση μονοπατιών</a:t>
            </a:r>
          </a:p>
          <a:p>
            <a:pPr lvl="1" eaLnBrk="1" hangingPunct="1"/>
            <a:r>
              <a:rPr lang="el-GR" altLang="el-GR" dirty="0" smtClean="0"/>
              <a:t>Τα μονοπάτια είναι αντίστροφα των επιθυμητών</a:t>
            </a:r>
          </a:p>
          <a:p>
            <a:pPr lvl="2" eaLnBrk="1" hangingPunct="1"/>
            <a:r>
              <a:rPr lang="el-GR" altLang="el-GR" dirty="0" smtClean="0"/>
              <a:t>Από τα μέλη της ομάδας προς το σημείο ραντεβού</a:t>
            </a:r>
          </a:p>
          <a:p>
            <a:pPr lvl="2" eaLnBrk="1" hangingPunct="1"/>
            <a:r>
              <a:rPr lang="el-GR" altLang="el-GR" dirty="0" smtClean="0"/>
              <a:t>Μπορεί να μην είναι συμμετρικά</a:t>
            </a:r>
          </a:p>
          <a:p>
            <a:pPr lvl="1" eaLnBrk="1" hangingPunct="1"/>
            <a:r>
              <a:rPr lang="el-GR" altLang="el-GR" dirty="0" smtClean="0"/>
              <a:t>Τα μονοπάτια προς τα μέλη δεν είναι βέλτιστα</a:t>
            </a:r>
          </a:p>
          <a:p>
            <a:pPr lvl="2" eaLnBrk="1" hangingPunct="1"/>
            <a:r>
              <a:rPr lang="el-GR" altLang="el-GR" dirty="0" smtClean="0"/>
              <a:t>Ως προς το υποκείμενο δίκτυο</a:t>
            </a:r>
          </a:p>
          <a:p>
            <a:pPr lvl="2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Pastry</a:t>
            </a:r>
            <a:r>
              <a:rPr lang="el-GR" altLang="el-GR" dirty="0" smtClean="0"/>
              <a:t> προσεγγίζει τα </a:t>
            </a:r>
            <a:r>
              <a:rPr lang="el-GR" altLang="el-GR" dirty="0" err="1" smtClean="0"/>
              <a:t>τοπολογικά</a:t>
            </a:r>
            <a:r>
              <a:rPr lang="el-GR" altLang="el-GR" dirty="0" smtClean="0"/>
              <a:t> βέλτιστα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1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Απόδοση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Πόσο αποδοτική είναι η </a:t>
            </a:r>
            <a:r>
              <a:rPr lang="el-GR" altLang="el-GR" dirty="0" err="1"/>
              <a:t>πολυεκπομπή</a:t>
            </a:r>
            <a:r>
              <a:rPr lang="el-GR" altLang="el-GR" dirty="0"/>
              <a:t>;</a:t>
            </a:r>
          </a:p>
          <a:p>
            <a:pPr lvl="1"/>
            <a:r>
              <a:rPr lang="el-GR" altLang="el-GR" dirty="0" smtClean="0"/>
              <a:t>Το </a:t>
            </a:r>
            <a:r>
              <a:rPr lang="el-GR" altLang="el-GR" dirty="0"/>
              <a:t>σημείο ραντεβού δεν είναι βέλτιστο</a:t>
            </a:r>
          </a:p>
          <a:p>
            <a:pPr lvl="2"/>
            <a:r>
              <a:rPr lang="el-GR" altLang="el-GR" dirty="0"/>
              <a:t>Τα μηνύματα κινούνται πρώτα προς </a:t>
            </a:r>
            <a:r>
              <a:rPr lang="el-GR" altLang="el-GR" dirty="0" smtClean="0"/>
              <a:t>σημείο </a:t>
            </a:r>
            <a:r>
              <a:rPr lang="el-GR" altLang="el-GR" dirty="0"/>
              <a:t>ραντεβού</a:t>
            </a:r>
          </a:p>
          <a:p>
            <a:pPr lvl="2"/>
            <a:r>
              <a:rPr lang="el-GR" altLang="el-GR" dirty="0"/>
              <a:t>Μπορεί να απομακρύνονται από τα μέλη της ομάδας</a:t>
            </a:r>
          </a:p>
          <a:p>
            <a:pPr lvl="1"/>
            <a:r>
              <a:rPr lang="el-GR" altLang="el-GR" dirty="0"/>
              <a:t>Το μονοπάτι </a:t>
            </a:r>
            <a:r>
              <a:rPr lang="el-GR" altLang="el-GR" dirty="0" smtClean="0"/>
              <a:t>προς το ραντεβού </a:t>
            </a:r>
            <a:r>
              <a:rPr lang="el-GR" altLang="el-GR" dirty="0"/>
              <a:t>δεν είναι βέλτιστο</a:t>
            </a:r>
          </a:p>
          <a:p>
            <a:pPr lvl="2"/>
            <a:r>
              <a:rPr lang="el-GR" altLang="el-GR" dirty="0"/>
              <a:t>Ο αποστολέας μπορεί να αποθηκεύσει τη </a:t>
            </a:r>
            <a:r>
              <a:rPr lang="el-GR" altLang="el-GR" dirty="0" smtClean="0"/>
              <a:t>διεύθυνση</a:t>
            </a:r>
            <a:endParaRPr lang="en-US" altLang="el-GR" dirty="0"/>
          </a:p>
          <a:p>
            <a:pPr lvl="2"/>
            <a:r>
              <a:rPr lang="el-GR" altLang="el-GR" dirty="0"/>
              <a:t>Στη συνέχεια αποστολή μηνυμάτων μέσω </a:t>
            </a:r>
            <a:r>
              <a:rPr lang="en-US" altLang="el-GR" dirty="0" smtClean="0"/>
              <a:t>IP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9212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Αποτυχίες (1 από 2)</a:t>
            </a:r>
            <a:endParaRPr lang="en-US" altLang="el-G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Αποτυχία / αποχώρηση εσωτερικών κόμβων</a:t>
            </a:r>
          </a:p>
          <a:p>
            <a:pPr lvl="1" eaLnBrk="1" hangingPunct="1"/>
            <a:r>
              <a:rPr lang="el-GR" altLang="el-GR" dirty="0" smtClean="0"/>
              <a:t>Κάθε κόμβος στέλνει περιοδικά μηνύματα </a:t>
            </a:r>
          </a:p>
          <a:p>
            <a:pPr lvl="2"/>
            <a:r>
              <a:rPr lang="el-GR" altLang="el-GR" dirty="0" smtClean="0"/>
              <a:t>Σε όλα τα παιδιά του</a:t>
            </a:r>
          </a:p>
          <a:p>
            <a:pPr lvl="1" eaLnBrk="1" hangingPunct="1"/>
            <a:r>
              <a:rPr lang="el-GR" altLang="el-GR" dirty="0" smtClean="0"/>
              <a:t>Αν ένα παιδί δεν λάβει μήνυμα για αρκετή ώρα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Υποθέτει ότι ο πατέρας του έχει αποτύχει</a:t>
            </a:r>
          </a:p>
          <a:p>
            <a:pPr lvl="2" eaLnBrk="1" hangingPunct="1"/>
            <a:r>
              <a:rPr lang="el-GR" altLang="el-GR" dirty="0" smtClean="0"/>
              <a:t>Στέλνει νέο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join</a:t>
            </a:r>
            <a:r>
              <a:rPr lang="el-GR" altLang="el-GR" dirty="0" smtClean="0"/>
              <a:t> προς το σημείο ραντεβού</a:t>
            </a:r>
          </a:p>
          <a:p>
            <a:pPr lvl="2" eaLnBrk="1" hangingPunct="1"/>
            <a:r>
              <a:rPr lang="el-GR" altLang="el-GR" dirty="0" smtClean="0"/>
              <a:t>Το παιδί επανασυνδέεται με το δένδρο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5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Αποτυχίες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Αποτυχία ή αποχώρηση σημείου ραντεβού</a:t>
            </a:r>
          </a:p>
          <a:p>
            <a:pPr lvl="1"/>
            <a:r>
              <a:rPr lang="el-GR" altLang="el-GR" dirty="0"/>
              <a:t>Το σημείο ραντεβού αναπαράγει την κατάστασή του</a:t>
            </a:r>
          </a:p>
          <a:p>
            <a:pPr lvl="2"/>
            <a:r>
              <a:rPr lang="el-GR" altLang="el-GR" dirty="0"/>
              <a:t>Περιοδική αποστολή κατάστασης στο σύνολο φύλλων</a:t>
            </a:r>
          </a:p>
          <a:p>
            <a:pPr lvl="2"/>
            <a:r>
              <a:rPr lang="el-GR" altLang="el-GR" dirty="0"/>
              <a:t>Αν αποτύχει, κάποιο φύλλο θα γίνει σημείο ραντεβού</a:t>
            </a:r>
            <a:endParaRPr lang="en-US" altLang="el-GR" dirty="0"/>
          </a:p>
          <a:p>
            <a:pPr lvl="1"/>
            <a:r>
              <a:rPr lang="el-GR" altLang="el-GR" dirty="0"/>
              <a:t>Τα παιδιά παρατηρούν την </a:t>
            </a:r>
            <a:r>
              <a:rPr lang="el-GR" altLang="el-GR" dirty="0" smtClean="0"/>
              <a:t>αποτυχία</a:t>
            </a:r>
          </a:p>
          <a:p>
            <a:pPr lvl="2"/>
            <a:r>
              <a:rPr lang="el-GR" altLang="el-GR" dirty="0" smtClean="0"/>
              <a:t>Δεν λαμβάνουν μήνυμα από τον πατέρα</a:t>
            </a:r>
            <a:endParaRPr lang="el-GR" altLang="el-GR" dirty="0"/>
          </a:p>
          <a:p>
            <a:pPr lvl="2"/>
            <a:r>
              <a:rPr lang="el-GR" altLang="el-GR" dirty="0"/>
              <a:t>Στέλνουν νέο μήνυμα</a:t>
            </a:r>
            <a:r>
              <a:rPr lang="en-US" altLang="el-GR" dirty="0"/>
              <a:t>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join</a:t>
            </a:r>
            <a:r>
              <a:rPr lang="el-GR" altLang="el-GR" dirty="0"/>
              <a:t> προς το σημείο ραντεβού</a:t>
            </a:r>
          </a:p>
          <a:p>
            <a:pPr lvl="2"/>
            <a:r>
              <a:rPr lang="el-GR" altLang="el-GR" dirty="0"/>
              <a:t>Τα μηνύματα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join</a:t>
            </a:r>
            <a:r>
              <a:rPr lang="el-GR" altLang="el-GR" dirty="0"/>
              <a:t> καταλήγουν στο νέο σημείο ραντεβού</a:t>
            </a:r>
          </a:p>
          <a:p>
            <a:pPr lvl="1"/>
            <a:r>
              <a:rPr lang="el-GR" altLang="el-GR" dirty="0"/>
              <a:t>Παρόμοια αντιμετώπιση από τους </a:t>
            </a:r>
            <a:r>
              <a:rPr lang="el-GR" altLang="el-GR" dirty="0" smtClean="0"/>
              <a:t>αποστολείς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3078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PAST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Εφαρμογές </a:t>
            </a:r>
            <a:r>
              <a:rPr lang="en-US" dirty="0" smtClean="0"/>
              <a:t>DHT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4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Εισαγωγή στο </a:t>
            </a:r>
            <a:r>
              <a:rPr lang="en-US" altLang="el-GR" dirty="0" smtClean="0"/>
              <a:t>PAST</a:t>
            </a:r>
            <a:r>
              <a:rPr lang="el-GR" altLang="el-GR" dirty="0" smtClean="0"/>
              <a:t> (1 από 5)</a:t>
            </a:r>
            <a:endParaRPr lang="en-US" altLang="el-GR" dirty="0" smtClean="0"/>
          </a:p>
        </p:txBody>
      </p:sp>
      <p:sp>
        <p:nvSpPr>
          <p:cNvPr id="16387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PAST</a:t>
            </a:r>
            <a:r>
              <a:rPr lang="el-GR" altLang="el-GR" dirty="0" smtClean="0"/>
              <a:t>: αποθήκευση αρχείων μέσω </a:t>
            </a:r>
            <a:r>
              <a:rPr lang="en-US" altLang="el-GR" dirty="0" smtClean="0"/>
              <a:t>Pastry</a:t>
            </a:r>
          </a:p>
          <a:p>
            <a:pPr lvl="1" eaLnBrk="1" hangingPunct="1"/>
            <a:r>
              <a:rPr lang="el-GR" altLang="el-GR" dirty="0" smtClean="0"/>
              <a:t>Αντιστοίχιση κάθε αρχείου σε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κόμβους</a:t>
            </a:r>
          </a:p>
          <a:p>
            <a:pPr lvl="2" eaLnBrk="1" hangingPunct="1"/>
            <a:r>
              <a:rPr lang="el-GR" altLang="el-GR" dirty="0" smtClean="0"/>
              <a:t>Αριθμητικά πλησιέστεροι στο κλειδί του αρχείου</a:t>
            </a:r>
          </a:p>
          <a:p>
            <a:pPr lvl="1" eaLnBrk="1" hangingPunct="1"/>
            <a:r>
              <a:rPr lang="el-GR" altLang="el-GR" dirty="0" smtClean="0"/>
              <a:t>Βαθμός αναπαραγωγής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endParaRPr lang="el-GR" altLang="el-GR" i="1" dirty="0" smtClean="0"/>
          </a:p>
          <a:p>
            <a:pPr lvl="2" eaLnBrk="1" hangingPunct="1"/>
            <a:r>
              <a:rPr lang="el-GR" altLang="el-GR" dirty="0" smtClean="0"/>
              <a:t>Αύξηση αξιοπιστίας και αποδοτικότητας</a:t>
            </a:r>
          </a:p>
          <a:p>
            <a:pPr lvl="1" eaLnBrk="1" hangingPunct="1"/>
            <a:r>
              <a:rPr lang="el-GR" altLang="el-GR" dirty="0" smtClean="0"/>
              <a:t>Δεν υποστηρίζει πλήρες σύστημα αρχείων</a:t>
            </a:r>
          </a:p>
          <a:p>
            <a:pPr lvl="2" eaLnBrk="1" hangingPunct="1"/>
            <a:r>
              <a:rPr lang="el-GR" altLang="el-GR" dirty="0" smtClean="0"/>
              <a:t>Απλά αποθηκεύει τα αρχεία αυτόνομα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77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PAST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προσανατολισμένη σε αρχεία</a:t>
            </a:r>
          </a:p>
          <a:p>
            <a:pPr lvl="1"/>
            <a:r>
              <a:rPr lang="el-GR" altLang="el-GR" dirty="0" smtClean="0"/>
              <a:t>Βασίζεται σε σύστημα </a:t>
            </a:r>
            <a:r>
              <a:rPr lang="el-GR" altLang="el-GR" dirty="0"/>
              <a:t>δημόσιας </a:t>
            </a:r>
            <a:r>
              <a:rPr lang="el-GR" altLang="el-GR" dirty="0" smtClean="0"/>
              <a:t>κρυπτογραφίας</a:t>
            </a:r>
          </a:p>
          <a:p>
            <a:pPr lvl="2"/>
            <a:r>
              <a:rPr lang="el-GR" altLang="el-GR" dirty="0" smtClean="0"/>
              <a:t>Θεωρούμε ότι γνωρίζουμε τα δημόσια κλειδιά</a:t>
            </a:r>
            <a:endParaRPr lang="el-GR" altLang="el-GR" dirty="0"/>
          </a:p>
          <a:p>
            <a:pPr lvl="1"/>
            <a:r>
              <a:rPr lang="en-US" altLang="el-GR" dirty="0">
                <a:latin typeface="Courier New" pitchFamily="49" charset="0"/>
              </a:rPr>
              <a:t>key=insert(</a:t>
            </a:r>
            <a:r>
              <a:rPr lang="en-US" altLang="el-GR" dirty="0" err="1">
                <a:latin typeface="Courier New" pitchFamily="49" charset="0"/>
              </a:rPr>
              <a:t>name,k,file</a:t>
            </a:r>
            <a:r>
              <a:rPr lang="en-US" altLang="el-GR" dirty="0">
                <a:latin typeface="Courier New" pitchFamily="49" charset="0"/>
              </a:rPr>
              <a:t>)</a:t>
            </a:r>
            <a:endParaRPr lang="el-GR" altLang="el-GR" dirty="0">
              <a:latin typeface="Courier New" pitchFamily="49" charset="0"/>
            </a:endParaRPr>
          </a:p>
          <a:p>
            <a:pPr lvl="2"/>
            <a:r>
              <a:rPr lang="el-GR" altLang="el-GR" dirty="0"/>
              <a:t>Αποθήκευση </a:t>
            </a:r>
            <a:r>
              <a:rPr lang="en-US" altLang="el-GR" sz="2000" dirty="0" smtClean="0">
                <a:latin typeface="Courier New" pitchFamily="49" charset="0"/>
              </a:rPr>
              <a:t>file</a:t>
            </a:r>
            <a:r>
              <a:rPr lang="en-US" altLang="el-GR" dirty="0" smtClean="0"/>
              <a:t> </a:t>
            </a:r>
            <a:r>
              <a:rPr lang="el-GR" altLang="el-GR" dirty="0"/>
              <a:t>με όνομα </a:t>
            </a:r>
            <a:r>
              <a:rPr lang="en-US" altLang="el-GR" sz="2000" dirty="0">
                <a:latin typeface="Courier New" pitchFamily="49" charset="0"/>
              </a:rPr>
              <a:t>name</a:t>
            </a:r>
            <a:r>
              <a:rPr lang="el-GR" altLang="el-GR" dirty="0"/>
              <a:t> σε </a:t>
            </a:r>
            <a:r>
              <a:rPr lang="en-US" altLang="el-GR" sz="2000" dirty="0">
                <a:latin typeface="Courier New" pitchFamily="49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/>
              <a:t>κόμβους</a:t>
            </a:r>
            <a:endParaRPr lang="en-US" altLang="el-GR" dirty="0"/>
          </a:p>
          <a:p>
            <a:pPr lvl="2"/>
            <a:r>
              <a:rPr lang="el-GR" altLang="el-GR" dirty="0"/>
              <a:t>Το </a:t>
            </a:r>
            <a:r>
              <a:rPr lang="en-US" altLang="el-GR" sz="2000" dirty="0" smtClean="0">
                <a:latin typeface="Courier New" pitchFamily="49" charset="0"/>
              </a:rPr>
              <a:t>key</a:t>
            </a:r>
            <a:r>
              <a:rPr lang="en-US" altLang="el-GR" dirty="0" smtClean="0"/>
              <a:t> </a:t>
            </a:r>
            <a:r>
              <a:rPr lang="el-GR" altLang="el-GR" dirty="0"/>
              <a:t>παράγεται με κατακερματισμό των στοιχείων</a:t>
            </a:r>
          </a:p>
          <a:p>
            <a:pPr lvl="2"/>
            <a:r>
              <a:rPr lang="el-GR" altLang="el-GR" dirty="0" smtClean="0"/>
              <a:t>Όνομα, </a:t>
            </a:r>
            <a:r>
              <a:rPr lang="el-GR" altLang="el-GR" dirty="0"/>
              <a:t>δημόσιο κλειδί και τυχαία επιλεγμένη τιμή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4938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PAST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1741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προσανατολισμένη σε αρχεία</a:t>
            </a:r>
          </a:p>
          <a:p>
            <a:pPr lvl="1" eaLnBrk="1" hangingPunct="1"/>
            <a:r>
              <a:rPr lang="en-US" altLang="el-GR" dirty="0" smtClean="0">
                <a:latin typeface="Courier New" pitchFamily="49" charset="0"/>
              </a:rPr>
              <a:t>file=lookup(key)</a:t>
            </a:r>
            <a:r>
              <a:rPr lang="el-GR" altLang="el-GR" dirty="0" smtClean="0"/>
              <a:t> </a:t>
            </a:r>
          </a:p>
          <a:p>
            <a:pPr lvl="2" eaLnBrk="1" hangingPunct="1"/>
            <a:r>
              <a:rPr lang="el-GR" altLang="el-GR" dirty="0" smtClean="0"/>
              <a:t>Ανάκτηση ενός αντιγράφου του αρχείου με κλειδί </a:t>
            </a:r>
            <a:r>
              <a:rPr lang="en-US" altLang="el-GR" sz="2000" dirty="0" smtClean="0">
                <a:latin typeface="Courier New" pitchFamily="49" charset="0"/>
              </a:rPr>
              <a:t>key</a:t>
            </a:r>
            <a:endParaRPr lang="el-GR" altLang="el-GR" sz="2000" dirty="0" smtClean="0">
              <a:latin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Συνήθως από τον </a:t>
            </a:r>
            <a:r>
              <a:rPr lang="el-GR" altLang="el-GR" dirty="0" err="1" smtClean="0"/>
              <a:t>τοπολογικά</a:t>
            </a:r>
            <a:r>
              <a:rPr lang="el-GR" altLang="el-GR" dirty="0" smtClean="0"/>
              <a:t> πλησιέστερο κόμβο</a:t>
            </a:r>
          </a:p>
          <a:p>
            <a:pPr lvl="1" eaLnBrk="1" hangingPunct="1"/>
            <a:r>
              <a:rPr lang="en-US" altLang="el-GR" dirty="0" smtClean="0">
                <a:latin typeface="Courier New" pitchFamily="49" charset="0"/>
              </a:rPr>
              <a:t>reclaim(key)</a:t>
            </a:r>
            <a:endParaRPr lang="el-GR" altLang="el-GR" dirty="0" smtClean="0">
              <a:latin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Απελευθέρωση του χώρου του αρχείου με κλειδί </a:t>
            </a:r>
            <a:r>
              <a:rPr lang="en-US" altLang="el-GR" sz="2000" dirty="0" smtClean="0">
                <a:latin typeface="Courier New" pitchFamily="49" charset="0"/>
              </a:rPr>
              <a:t>key</a:t>
            </a:r>
            <a:r>
              <a:rPr lang="en-US" altLang="el-GR" dirty="0" smtClean="0"/>
              <a:t> </a:t>
            </a:r>
          </a:p>
          <a:p>
            <a:pPr lvl="2" eaLnBrk="1" hangingPunct="1"/>
            <a:r>
              <a:rPr lang="el-GR" altLang="el-GR" dirty="0" smtClean="0"/>
              <a:t>Δεν εγγυάται ότι θα διαγραφούν όλα τα αντίγραφα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30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PAST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Ιδιαιτερότητες της </a:t>
            </a:r>
            <a:r>
              <a:rPr lang="el-GR" altLang="el-GR" dirty="0" err="1"/>
              <a:t>διεπαφής</a:t>
            </a:r>
            <a:r>
              <a:rPr lang="el-GR" altLang="el-GR" dirty="0"/>
              <a:t> του </a:t>
            </a:r>
            <a:r>
              <a:rPr lang="en-US" altLang="el-GR" dirty="0"/>
              <a:t>PAST</a:t>
            </a:r>
            <a:endParaRPr lang="el-GR" altLang="el-GR" dirty="0"/>
          </a:p>
          <a:p>
            <a:pPr lvl="1"/>
            <a:r>
              <a:rPr lang="el-GR" altLang="el-GR" dirty="0"/>
              <a:t>Δεν επιτρέπει την τροποποίηση των αρχείων</a:t>
            </a:r>
          </a:p>
          <a:p>
            <a:pPr lvl="1"/>
            <a:r>
              <a:rPr lang="el-GR" altLang="el-GR" dirty="0"/>
              <a:t>Αν εισάγουμε ξανά το αρχείο θα </a:t>
            </a:r>
            <a:r>
              <a:rPr lang="el-GR" altLang="el-GR" dirty="0" smtClean="0"/>
              <a:t>αλλάξει κλειδί</a:t>
            </a:r>
            <a:endParaRPr lang="el-GR" altLang="el-GR" dirty="0"/>
          </a:p>
          <a:p>
            <a:pPr lvl="2"/>
            <a:r>
              <a:rPr lang="el-GR" altLang="el-GR" dirty="0"/>
              <a:t>Θα χρησιμοποιηθεί διαφορετική τυχαία τιμή</a:t>
            </a:r>
          </a:p>
          <a:p>
            <a:pPr lvl="2"/>
            <a:r>
              <a:rPr lang="el-GR" altLang="el-GR" dirty="0"/>
              <a:t>Τα αρχεία είναι </a:t>
            </a:r>
            <a:r>
              <a:rPr lang="el-GR" altLang="el-GR" dirty="0" smtClean="0"/>
              <a:t>αμετάβλητα </a:t>
            </a:r>
            <a:r>
              <a:rPr lang="en-US" altLang="el-GR" dirty="0" smtClean="0"/>
              <a:t>(immutable</a:t>
            </a:r>
            <a:r>
              <a:rPr lang="en-US" altLang="el-GR" dirty="0"/>
              <a:t>)</a:t>
            </a:r>
          </a:p>
          <a:p>
            <a:pPr lvl="1"/>
            <a:r>
              <a:rPr lang="el-GR" altLang="el-GR" dirty="0"/>
              <a:t>Μόνο ο ιδιοκτήτης γνωρίζει το κλειδί του αρχείου</a:t>
            </a:r>
          </a:p>
          <a:p>
            <a:pPr lvl="2"/>
            <a:r>
              <a:rPr lang="el-GR" altLang="el-GR" dirty="0"/>
              <a:t>Αυτός έχει την ευθύνη και για τη διανομή </a:t>
            </a:r>
            <a:r>
              <a:rPr lang="el-GR" altLang="el-GR" dirty="0" smtClean="0"/>
              <a:t>του</a:t>
            </a:r>
          </a:p>
          <a:p>
            <a:pPr lvl="1"/>
            <a:r>
              <a:rPr lang="el-GR" altLang="el-GR" dirty="0" smtClean="0"/>
              <a:t>Δεν γίνεται έλεγχος </a:t>
            </a:r>
            <a:r>
              <a:rPr lang="el-GR" altLang="el-GR" dirty="0"/>
              <a:t>πρόσβασης </a:t>
            </a:r>
            <a:r>
              <a:rPr lang="el-GR" altLang="el-GR" dirty="0" smtClean="0"/>
              <a:t>στα </a:t>
            </a:r>
            <a:r>
              <a:rPr lang="en-US" altLang="el-GR" dirty="0" smtClean="0"/>
              <a:t>lookup</a:t>
            </a:r>
            <a:endParaRPr lang="en-US" altLang="el-GR" dirty="0"/>
          </a:p>
          <a:p>
            <a:pPr lvl="2"/>
            <a:r>
              <a:rPr lang="el-GR" altLang="el-GR" dirty="0" smtClean="0"/>
              <a:t>Έλεγχος μόνο </a:t>
            </a:r>
            <a:r>
              <a:rPr lang="el-GR" altLang="el-GR" dirty="0"/>
              <a:t>στη διαγραφή των </a:t>
            </a:r>
            <a:r>
              <a:rPr lang="el-GR" altLang="el-GR" dirty="0" smtClean="0"/>
              <a:t>αρχείων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990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PAST</a:t>
            </a:r>
            <a:r>
              <a:rPr lang="el-GR" altLang="el-GR" dirty="0"/>
              <a:t>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1"/>
            <a:ext cx="8382000" cy="220141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Μοντέλο ανεβάσματος-κατεβάσματος</a:t>
            </a:r>
          </a:p>
          <a:p>
            <a:pPr lvl="1" eaLnBrk="1" hangingPunct="1"/>
            <a:r>
              <a:rPr lang="el-GR" altLang="el-GR" dirty="0" smtClean="0"/>
              <a:t>Παρόμοιο με το </a:t>
            </a:r>
            <a:r>
              <a:rPr lang="en-US" altLang="el-GR" dirty="0" smtClean="0"/>
              <a:t>AFS</a:t>
            </a:r>
            <a:r>
              <a:rPr lang="el-GR" altLang="el-GR" dirty="0" smtClean="0"/>
              <a:t> αλλά χωρίς σύστημα αρχείων</a:t>
            </a:r>
          </a:p>
          <a:p>
            <a:pPr lvl="1" eaLnBrk="1" hangingPunct="1"/>
            <a:r>
              <a:rPr lang="el-GR" altLang="el-GR" dirty="0" smtClean="0"/>
              <a:t>Η εφαρμογή βλέπει τη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PAST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εφαρμογή δεν τρέχει σε όλους τους κόμβους</a:t>
            </a:r>
            <a:endParaRPr lang="en-US" altLang="el-GR" dirty="0" smtClean="0"/>
          </a:p>
        </p:txBody>
      </p:sp>
      <p:pic>
        <p:nvPicPr>
          <p:cNvPr id="18437" name="Picture 6" descr="Επικοινωνία πελατών και εξυπηρετητών στο σύστημα PA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645024"/>
            <a:ext cx="25336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03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Εισαγωγή αρχείων (1 από 3)</a:t>
            </a:r>
            <a:endParaRPr lang="en-US" altLang="el-GR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Εισαγωγή αρχείων στο </a:t>
            </a:r>
            <a:r>
              <a:rPr lang="en-US" altLang="el-GR" dirty="0" smtClean="0"/>
              <a:t>PAST</a:t>
            </a:r>
          </a:p>
          <a:p>
            <a:pPr lvl="1" eaLnBrk="1" hangingPunct="1"/>
            <a:r>
              <a:rPr lang="el-GR" altLang="el-GR" dirty="0" smtClean="0"/>
              <a:t>Υπολογισμός κλειδιού με κατακερματισμό</a:t>
            </a:r>
          </a:p>
          <a:p>
            <a:pPr lvl="2" eaLnBrk="1" hangingPunct="1"/>
            <a:r>
              <a:rPr lang="el-GR" altLang="el-GR" dirty="0" smtClean="0"/>
              <a:t>Όνομα αρχείου, δημόσιο κλειδί, τυχαία τιμή</a:t>
            </a:r>
          </a:p>
          <a:p>
            <a:pPr lvl="1" eaLnBrk="1" hangingPunct="1"/>
            <a:r>
              <a:rPr lang="el-GR" altLang="el-GR" dirty="0" smtClean="0"/>
              <a:t>Δημιουργία πιστοποιητικού αρχείου</a:t>
            </a:r>
          </a:p>
          <a:p>
            <a:pPr lvl="2" eaLnBrk="1" hangingPunct="1"/>
            <a:r>
              <a:rPr lang="el-GR" altLang="el-GR" dirty="0" smtClean="0"/>
              <a:t>Κλειδί</a:t>
            </a:r>
            <a:r>
              <a:rPr lang="en-US" altLang="el-GR" dirty="0" smtClean="0"/>
              <a:t>, hash </a:t>
            </a:r>
            <a:r>
              <a:rPr lang="el-GR" altLang="el-GR" dirty="0" smtClean="0"/>
              <a:t>περιεχομένου</a:t>
            </a:r>
            <a:r>
              <a:rPr lang="en-US" altLang="el-GR" dirty="0" smtClean="0"/>
              <a:t>, </a:t>
            </a:r>
            <a:r>
              <a:rPr lang="el-GR" altLang="el-GR" dirty="0" smtClean="0"/>
              <a:t>τιμή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 smtClean="0"/>
              <a:t>, </a:t>
            </a:r>
            <a:r>
              <a:rPr lang="el-GR" altLang="el-GR" dirty="0" smtClean="0"/>
              <a:t>τυχαία τιμή, ώρα</a:t>
            </a:r>
          </a:p>
          <a:p>
            <a:pPr lvl="2" eaLnBrk="1" hangingPunct="1"/>
            <a:r>
              <a:rPr lang="el-GR" altLang="el-GR" dirty="0" smtClean="0"/>
              <a:t>Δεν μεταβάλλεται αφού το αρχείο δεν αλλάζει</a:t>
            </a:r>
          </a:p>
          <a:p>
            <a:pPr lvl="2" eaLnBrk="1" hangingPunct="1"/>
            <a:r>
              <a:rPr lang="el-GR" altLang="el-GR" dirty="0" smtClean="0"/>
              <a:t>Υπογράφεται ψηφιακά από τον ιδιοκτήτη</a:t>
            </a:r>
          </a:p>
          <a:p>
            <a:pPr lvl="2" eaLnBrk="1" hangingPunct="1"/>
            <a:r>
              <a:rPr lang="el-GR" altLang="el-GR" dirty="0" smtClean="0"/>
              <a:t>Αποθηκεύεται μαζί με το αρχείο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16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αρχείων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Εισαγωγή αρχείων στο </a:t>
            </a:r>
            <a:r>
              <a:rPr lang="en-US" altLang="el-GR" dirty="0"/>
              <a:t>PAST</a:t>
            </a:r>
          </a:p>
          <a:p>
            <a:pPr lvl="1"/>
            <a:r>
              <a:rPr lang="el-GR" altLang="el-GR" dirty="0"/>
              <a:t>Α</a:t>
            </a:r>
            <a:r>
              <a:rPr lang="el-GR" altLang="el-GR" dirty="0" smtClean="0"/>
              <a:t>ρχείο </a:t>
            </a:r>
            <a:r>
              <a:rPr lang="el-GR" altLang="el-GR" dirty="0"/>
              <a:t>και </a:t>
            </a:r>
            <a:r>
              <a:rPr lang="el-GR" altLang="el-GR" dirty="0" smtClean="0"/>
              <a:t>πιστοποιητικό </a:t>
            </a:r>
            <a:r>
              <a:rPr lang="el-GR" altLang="el-GR" dirty="0"/>
              <a:t>δρομολογούνται</a:t>
            </a:r>
          </a:p>
          <a:p>
            <a:pPr lvl="1"/>
            <a:r>
              <a:rPr lang="el-GR" altLang="el-GR" dirty="0"/>
              <a:t>Όταν φτάσουν σε έναν από τους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/>
              <a:t>κόμβους</a:t>
            </a:r>
          </a:p>
          <a:p>
            <a:pPr lvl="2"/>
            <a:r>
              <a:rPr lang="el-GR" altLang="el-GR" dirty="0"/>
              <a:t>Ελέγχεται η εγκυρότητα </a:t>
            </a:r>
            <a:r>
              <a:rPr lang="el-GR" altLang="el-GR" dirty="0" smtClean="0"/>
              <a:t>αρχείου </a:t>
            </a:r>
            <a:r>
              <a:rPr lang="el-GR" altLang="el-GR" dirty="0"/>
              <a:t>και </a:t>
            </a:r>
            <a:r>
              <a:rPr lang="el-GR" altLang="el-GR" dirty="0" smtClean="0"/>
              <a:t>πιστοποιητικού</a:t>
            </a:r>
            <a:endParaRPr lang="el-GR" altLang="el-GR" dirty="0"/>
          </a:p>
          <a:p>
            <a:pPr lvl="2"/>
            <a:r>
              <a:rPr lang="el-GR" altLang="el-GR" dirty="0"/>
              <a:t>Το αρχείο αποθηκεύεται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Το αρχείο στέλνεται στους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>
                <a:latin typeface="Courier New" pitchFamily="49" charset="0"/>
                <a:cs typeface="Courier New" pitchFamily="49" charset="0"/>
              </a:rPr>
              <a:t>-1</a:t>
            </a:r>
            <a:endParaRPr lang="el-GR" altLang="el-GR" dirty="0"/>
          </a:p>
          <a:p>
            <a:pPr lvl="2"/>
            <a:r>
              <a:rPr lang="el-GR" altLang="el-GR" dirty="0"/>
              <a:t>Κάθε παραλήπτης επιστρέφει </a:t>
            </a:r>
            <a:r>
              <a:rPr lang="el-GR" altLang="el-GR" dirty="0" smtClean="0"/>
              <a:t>απόδειξη </a:t>
            </a:r>
            <a:r>
              <a:rPr lang="el-GR" altLang="el-GR" dirty="0"/>
              <a:t>αποθήκευσης</a:t>
            </a:r>
          </a:p>
          <a:p>
            <a:pPr lvl="1"/>
            <a:r>
              <a:rPr lang="el-GR" altLang="el-GR" dirty="0"/>
              <a:t>Ο πελάτης </a:t>
            </a:r>
            <a:r>
              <a:rPr lang="el-GR" altLang="el-GR" dirty="0" smtClean="0"/>
              <a:t>θα λάβει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/>
              <a:t> έγκυρες </a:t>
            </a:r>
            <a:r>
              <a:rPr lang="el-GR" altLang="el-GR" dirty="0" smtClean="0"/>
              <a:t>αποδείξεις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1214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αρχείων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pic>
        <p:nvPicPr>
          <p:cNvPr id="20485" name="Picture 7" descr="Συσχέτιση των πλησιέστερων κόμβων με το σύνολο φύλλω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268760"/>
            <a:ext cx="456565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49500"/>
            <a:ext cx="8382000" cy="40513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Εντοπισμός των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 smtClean="0"/>
              <a:t> πλησιέστερων κόμβων</a:t>
            </a:r>
          </a:p>
          <a:p>
            <a:pPr lvl="1" eaLnBrk="1" hangingPunct="1"/>
            <a:r>
              <a:rPr lang="el-GR" altLang="el-GR" dirty="0" smtClean="0"/>
              <a:t>Τα μηνύματα δρομολογούνται προς το κλειδί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f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Κάθε κόμβος διατηρεί ένα σύνολο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altLang="el-GR" dirty="0" smtClean="0"/>
              <a:t> </a:t>
            </a:r>
            <a:r>
              <a:rPr lang="el-GR" altLang="el-GR" dirty="0" smtClean="0"/>
              <a:t>φύλλων</a:t>
            </a:r>
          </a:p>
          <a:p>
            <a:pPr lvl="2" eaLnBrk="1" hangingPunct="1"/>
            <a:r>
              <a:rPr lang="el-GR" altLang="el-GR" dirty="0" smtClean="0"/>
              <a:t>Οι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l/2</a:t>
            </a:r>
            <a:r>
              <a:rPr lang="el-GR" altLang="el-GR" dirty="0" smtClean="0"/>
              <a:t> μικρότεροι και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l/2</a:t>
            </a:r>
            <a:r>
              <a:rPr lang="el-GR" altLang="el-GR" dirty="0" smtClean="0"/>
              <a:t> μεγαλύτεροι κόμβοι</a:t>
            </a:r>
          </a:p>
          <a:p>
            <a:pPr lvl="2"/>
            <a:r>
              <a:rPr lang="el-GR" altLang="el-GR" dirty="0" smtClean="0"/>
              <a:t>Απαιτούμε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l/2&gt;=k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Έστω ότι το μήνυμα φτάνει στον ακραίο κόμβο</a:t>
            </a:r>
          </a:p>
          <a:p>
            <a:pPr lvl="1" eaLnBrk="1" hangingPunct="1"/>
            <a:r>
              <a:rPr lang="el-GR" altLang="el-GR" dirty="0" smtClean="0"/>
              <a:t>Οι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k-1</a:t>
            </a:r>
            <a:r>
              <a:rPr lang="en-US" altLang="el-GR" dirty="0" smtClean="0"/>
              <a:t> </a:t>
            </a:r>
            <a:r>
              <a:rPr lang="el-GR" altLang="el-GR" dirty="0" smtClean="0"/>
              <a:t>άλλοι κόμβοι βρίσκονται στο σύνολο φύλλων</a:t>
            </a:r>
          </a:p>
          <a:p>
            <a:pPr lvl="1" eaLnBrk="1" hangingPunct="1"/>
            <a:r>
              <a:rPr lang="el-GR" altLang="el-GR" dirty="0" smtClean="0"/>
              <a:t>Άρα ο πρώτος γνωρίζει πάντα τους άλλους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k-1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20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Διαγραφή αρχείων</a:t>
            </a:r>
            <a:endParaRPr lang="en-US" altLang="el-GR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Διαγραφή αρχείων στο </a:t>
            </a:r>
            <a:r>
              <a:rPr lang="en-US" altLang="el-GR" dirty="0" smtClean="0"/>
              <a:t>PAST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Δημιουργία πιστοποιητικού ανάκτησης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Υπογράφεται ψηφιακά από τον ιδιοκτήτη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Η αίτηση και το πιστοποιητικό δρομολογούνται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Όταν φτάσουν σε έναν από τους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κόμβους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Ελέγχεται η εγκυρότητα του πιστοποιητικού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Το αρχείο διαγράφεται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Η αίτηση δρομολογείται στους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k-1</a:t>
            </a:r>
            <a:endParaRPr lang="el-GR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Κάθε παραλήπτης επιστρέφει μια απόδειξη διαγραφής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 πελάτης θα λάβει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 smtClean="0"/>
              <a:t> έγκυρες αποδείξεις (ίσως!)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3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Ανάκτηση αρχείων</a:t>
            </a:r>
            <a:endParaRPr lang="en-US" altLang="el-GR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Ανάκτηση αρχείων στο </a:t>
            </a:r>
            <a:r>
              <a:rPr lang="en-US" altLang="el-GR" dirty="0"/>
              <a:t>PAST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 μήνυμα αποστέλλεται μέσω του </a:t>
            </a:r>
            <a:r>
              <a:rPr lang="en-US" altLang="el-GR" dirty="0"/>
              <a:t>Pastry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 πρώτος από τους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/>
              <a:t>κόμβους απαντά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Επιστρέφεται και το πιστοποιητικό αρχείου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Ο πελάτης </a:t>
            </a:r>
            <a:r>
              <a:rPr lang="el-GR" altLang="el-GR" dirty="0" smtClean="0"/>
              <a:t>επιβεβαιώνει </a:t>
            </a:r>
            <a:r>
              <a:rPr lang="el-GR" altLang="el-GR" dirty="0"/>
              <a:t>την εγκυρότητα του αρχείου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Χρήση πιστοποιητικών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</a:t>
            </a:r>
            <a:r>
              <a:rPr lang="en-US" altLang="el-GR" dirty="0" smtClean="0"/>
              <a:t>PAST</a:t>
            </a:r>
            <a:r>
              <a:rPr lang="el-GR" altLang="el-GR" dirty="0" smtClean="0"/>
              <a:t> δημιουργεί πιστοποιητικά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Κατά την εισαγωγή και διαγραφή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αρχείων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Στις άλλες λειτουργίες απλά τα επιβεβαιώνει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16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Αποθήκευση σε πολλά σημεία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Κάθε αρχείο αποθηκεύεται σε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/>
              <a:t> </a:t>
            </a:r>
            <a:r>
              <a:rPr lang="el-GR" altLang="el-GR" dirty="0" smtClean="0"/>
              <a:t>κόμβους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Οι κόμβοι </a:t>
            </a:r>
            <a:r>
              <a:rPr lang="el-GR" altLang="el-GR" dirty="0" smtClean="0"/>
              <a:t>είναι </a:t>
            </a:r>
            <a:r>
              <a:rPr lang="el-GR" altLang="el-GR" dirty="0"/>
              <a:t>διάσπαρτοι στο σύστημα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Μικρή πιθανότητα ταυτόχρονης αποτυχίας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Κάποιος </a:t>
            </a:r>
            <a:r>
              <a:rPr lang="el-GR" altLang="el-GR" dirty="0" smtClean="0"/>
              <a:t>μπορεί </a:t>
            </a:r>
            <a:r>
              <a:rPr lang="el-GR" altLang="el-GR" dirty="0"/>
              <a:t>να είναι κοντά στον πελάτη</a:t>
            </a:r>
          </a:p>
          <a:p>
            <a:r>
              <a:rPr lang="el-GR" altLang="el-GR" dirty="0" smtClean="0"/>
              <a:t>Προσωρινή </a:t>
            </a:r>
            <a:r>
              <a:rPr lang="el-GR" altLang="el-GR" dirty="0"/>
              <a:t>αποθήκευση αρχείων</a:t>
            </a:r>
          </a:p>
          <a:p>
            <a:pPr lvl="1"/>
            <a:r>
              <a:rPr lang="el-GR" altLang="el-GR" dirty="0"/>
              <a:t>Κάθε κόμβος αξιοποιεί </a:t>
            </a:r>
            <a:r>
              <a:rPr lang="el-GR" altLang="el-GR" dirty="0" smtClean="0"/>
              <a:t>τον </a:t>
            </a:r>
            <a:r>
              <a:rPr lang="el-GR" altLang="el-GR" dirty="0"/>
              <a:t>ελεύθερο χώρο του</a:t>
            </a:r>
          </a:p>
          <a:p>
            <a:pPr lvl="1"/>
            <a:r>
              <a:rPr lang="el-GR" altLang="el-GR" dirty="0"/>
              <a:t>Αποθηκεύει προσωρινά </a:t>
            </a:r>
            <a:r>
              <a:rPr lang="el-GR" altLang="el-GR" dirty="0" smtClean="0"/>
              <a:t>διερχόμενα αρχεία</a:t>
            </a:r>
            <a:endParaRPr lang="el-GR" altLang="el-GR" dirty="0"/>
          </a:p>
          <a:p>
            <a:pPr lvl="1"/>
            <a:r>
              <a:rPr lang="el-GR" altLang="el-GR" dirty="0"/>
              <a:t>Διαχείριση χώρου </a:t>
            </a:r>
            <a:r>
              <a:rPr lang="el-GR" altLang="el-GR" dirty="0" smtClean="0"/>
              <a:t>με </a:t>
            </a:r>
            <a:r>
              <a:rPr lang="el-GR" altLang="el-GR" dirty="0"/>
              <a:t>κάποια πολιτική</a:t>
            </a:r>
          </a:p>
          <a:p>
            <a:pPr lvl="1"/>
            <a:r>
              <a:rPr lang="el-GR" altLang="el-GR" dirty="0"/>
              <a:t>Προτεραιότητα έχουν </a:t>
            </a:r>
            <a:r>
              <a:rPr lang="el-GR" altLang="el-GR" dirty="0" smtClean="0"/>
              <a:t>τα </a:t>
            </a:r>
            <a:r>
              <a:rPr lang="el-GR" altLang="el-GR" dirty="0"/>
              <a:t>αντίγραφα </a:t>
            </a:r>
            <a:r>
              <a:rPr lang="el-GR" altLang="el-GR" dirty="0" smtClean="0"/>
              <a:t>αρχείων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2511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Κατανομή φόρτου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Βασίζεται στην τυχαία κατανομή αρχείων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Αυτό δεν οδηγεί σε ομοιόμορφη κατανομή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Ανομοιόμορφες δυνατότητες κόμβων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Ορισμένοι κόμβοι </a:t>
            </a:r>
            <a:r>
              <a:rPr lang="el-GR" altLang="el-GR" dirty="0" smtClean="0"/>
              <a:t>έχουν </a:t>
            </a:r>
            <a:r>
              <a:rPr lang="el-GR" altLang="el-GR" dirty="0"/>
              <a:t>πολύ διαθέσιμο χώρο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Οι κόμβοι </a:t>
            </a:r>
            <a:r>
              <a:rPr lang="el-GR" altLang="el-GR" dirty="0" smtClean="0"/>
              <a:t>διασπώνται </a:t>
            </a:r>
            <a:r>
              <a:rPr lang="el-GR" altLang="el-GR" dirty="0"/>
              <a:t>σε εικονικούς κόμβους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Μοιράζονται το φυσικό χώρο αποθήκευσης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Ανομοιόμορφη </a:t>
            </a:r>
            <a:r>
              <a:rPr lang="el-GR" altLang="el-GR" dirty="0"/>
              <a:t>κατανομή αρχείων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Αρχεία </a:t>
            </a:r>
            <a:r>
              <a:rPr lang="el-GR" altLang="el-GR" dirty="0"/>
              <a:t>με πάρα πολύ μεγάλο </a:t>
            </a:r>
            <a:r>
              <a:rPr lang="el-GR" altLang="el-GR" dirty="0" smtClean="0"/>
              <a:t>μέγεθος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Κάποιοι κόμβοι μπορεί να φορτωθούν </a:t>
            </a:r>
            <a:r>
              <a:rPr lang="el-GR" altLang="el-GR" dirty="0" smtClean="0"/>
              <a:t>περισσότερο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01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Εκτροπή αντιγράφων (1 από 4)</a:t>
            </a:r>
            <a:endParaRPr lang="en-US" altLang="el-GR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Εκτροπή αντιγράφων</a:t>
            </a:r>
          </a:p>
          <a:p>
            <a:pPr lvl="1" eaLnBrk="1" hangingPunct="1"/>
            <a:r>
              <a:rPr lang="el-GR" altLang="el-GR" dirty="0" smtClean="0"/>
              <a:t>Έστω ότι ο </a:t>
            </a: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Α</a:t>
            </a:r>
            <a:r>
              <a:rPr lang="el-GR" altLang="el-GR" dirty="0" smtClean="0"/>
              <a:t> λαμβάνει μία αίτηση εισαγωγής</a:t>
            </a:r>
          </a:p>
          <a:p>
            <a:pPr lvl="1" eaLnBrk="1" hangingPunct="1"/>
            <a:r>
              <a:rPr lang="el-GR" altLang="el-GR" dirty="0" smtClean="0"/>
              <a:t>Αν δεν μπορεί να την ικανοποιήσει;</a:t>
            </a:r>
          </a:p>
          <a:p>
            <a:pPr lvl="2" eaLnBrk="1" hangingPunct="1"/>
            <a:r>
              <a:rPr lang="el-GR" altLang="el-GR" dirty="0" smtClean="0"/>
              <a:t>Επιλέγει ένα από τα φύλλα του, τον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B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3" eaLnBrk="1" hangingPunct="1"/>
            <a:r>
              <a:rPr lang="el-GR" altLang="el-GR" dirty="0" smtClean="0"/>
              <a:t>Δεν πρέπει να είναι στους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πλησιέστερους</a:t>
            </a:r>
          </a:p>
          <a:p>
            <a:pPr lvl="3" eaLnBrk="1" hangingPunct="1"/>
            <a:r>
              <a:rPr lang="el-GR" altLang="el-GR" dirty="0" smtClean="0"/>
              <a:t>Δεν πρέπει να έχει δεχτεί ήδη άλλο αντίγραφο</a:t>
            </a:r>
          </a:p>
          <a:p>
            <a:pPr lvl="2" eaLnBrk="1" hangingPunct="1"/>
            <a:r>
              <a:rPr lang="el-GR" altLang="el-GR" dirty="0" smtClean="0"/>
              <a:t>Στέλνει το αρχείο στον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B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Αποθηκεύει έναν δείκτη προς το αντίγραφο</a:t>
            </a:r>
          </a:p>
          <a:p>
            <a:pPr lvl="2" eaLnBrk="1" hangingPunct="1"/>
            <a:r>
              <a:rPr lang="el-GR" altLang="el-GR" dirty="0" smtClean="0"/>
              <a:t>Εκδίδει την απόδειξη αποθήκευσης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1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Εκτροπή αντιγράφων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Εκτροπή αντιγράφων</a:t>
            </a:r>
          </a:p>
          <a:p>
            <a:pPr lvl="1"/>
            <a:r>
              <a:rPr lang="el-GR" altLang="el-GR" dirty="0" smtClean="0"/>
              <a:t>Περιοδικά </a:t>
            </a:r>
            <a:r>
              <a:rPr lang="el-GR" altLang="el-GR" dirty="0"/>
              <a:t>οι δείκτες στέλνονται και αλλού</a:t>
            </a:r>
          </a:p>
          <a:p>
            <a:pPr lvl="2"/>
            <a:r>
              <a:rPr lang="el-GR" altLang="el-GR" dirty="0"/>
              <a:t>Για κάθε δείκτη εντοπίζεται 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k+1</a:t>
            </a:r>
            <a:r>
              <a:rPr lang="el-GR" altLang="el-GR" dirty="0"/>
              <a:t> </a:t>
            </a:r>
            <a:r>
              <a:rPr lang="el-GR" altLang="el-GR" dirty="0" smtClean="0"/>
              <a:t>πλησιέστερος</a:t>
            </a:r>
          </a:p>
          <a:p>
            <a:pPr lvl="3"/>
            <a:r>
              <a:rPr lang="el-GR" altLang="el-GR" dirty="0" smtClean="0"/>
              <a:t>Έστω ότι είναι 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C</a:t>
            </a:r>
            <a:endParaRPr lang="en-US" altLang="el-GR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Ο δείκτης εκτροπής στέλνεται και στον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C</a:t>
            </a:r>
          </a:p>
          <a:p>
            <a:pPr lvl="2"/>
            <a:r>
              <a:rPr lang="el-GR" altLang="el-GR" dirty="0"/>
              <a:t>Αν αποτύχει 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l-GR" altLang="el-GR" dirty="0"/>
              <a:t>, </a:t>
            </a:r>
            <a:r>
              <a:rPr lang="el-GR" altLang="el-GR" dirty="0" smtClean="0"/>
              <a:t>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l-GR" altLang="el-GR" dirty="0"/>
              <a:t> παίρνει αυτόματα τη θέση του</a:t>
            </a:r>
          </a:p>
          <a:p>
            <a:pPr lvl="2"/>
            <a:r>
              <a:rPr lang="el-GR" altLang="el-GR" dirty="0"/>
              <a:t>Αν αποτύχει 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l-GR" altLang="el-GR" dirty="0"/>
              <a:t>, </a:t>
            </a:r>
            <a:r>
              <a:rPr lang="el-GR" altLang="el-GR" dirty="0" smtClean="0"/>
              <a:t>ο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l-GR" altLang="el-G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altLang="el-GR" dirty="0"/>
              <a:t>εντοπίζει κάποιον άλλο κόμβο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130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Κατανόηση του τρόπου υλοποίησης </a:t>
            </a:r>
            <a:r>
              <a:rPr lang="el-GR" altLang="el-GR" dirty="0" err="1" smtClean="0"/>
              <a:t>πολυεκπομπής</a:t>
            </a:r>
            <a:r>
              <a:rPr lang="el-GR" altLang="el-GR" dirty="0" smtClean="0"/>
              <a:t> μέσω </a:t>
            </a:r>
            <a:r>
              <a:rPr lang="en-US" altLang="el-GR" dirty="0" smtClean="0"/>
              <a:t>DHT</a:t>
            </a:r>
            <a:r>
              <a:rPr lang="el-GR" altLang="el-GR" dirty="0" smtClean="0"/>
              <a:t>, με παράδειγμα το σύστημα </a:t>
            </a:r>
            <a:r>
              <a:rPr lang="en-US" altLang="el-GR" dirty="0" smtClean="0"/>
              <a:t>Scribe</a:t>
            </a:r>
            <a:r>
              <a:rPr lang="el-GR" altLang="el-GR" dirty="0"/>
              <a:t>.</a:t>
            </a:r>
            <a:endParaRPr lang="en-US" altLang="el-GR" dirty="0"/>
          </a:p>
          <a:p>
            <a:r>
              <a:rPr lang="el-GR" altLang="el-GR" dirty="0" smtClean="0"/>
              <a:t>Εξοικείωση με τον τρόπο χρήσης των </a:t>
            </a:r>
            <a:r>
              <a:rPr lang="en-US" altLang="el-GR" dirty="0" smtClean="0"/>
              <a:t>DHT</a:t>
            </a:r>
            <a:r>
              <a:rPr lang="el-GR" altLang="el-GR" dirty="0" smtClean="0"/>
              <a:t> για αποθήκευση ολόκληρων αρχείων, με παράδειγμα το σύστημα </a:t>
            </a:r>
            <a:r>
              <a:rPr lang="en-US" altLang="el-GR" dirty="0" smtClean="0"/>
              <a:t>PAST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r>
              <a:rPr lang="el-GR" altLang="el-GR" dirty="0"/>
              <a:t>Εξοικείωση με τον τρόπο χρήσης των </a:t>
            </a:r>
            <a:r>
              <a:rPr lang="en-US" altLang="el-GR" dirty="0"/>
              <a:t>DHT</a:t>
            </a:r>
            <a:r>
              <a:rPr lang="el-GR" altLang="el-GR" dirty="0"/>
              <a:t> για αποθήκευση </a:t>
            </a:r>
            <a:r>
              <a:rPr lang="el-GR" altLang="el-GR" dirty="0" smtClean="0"/>
              <a:t>ομάδων αρχείων</a:t>
            </a:r>
            <a:r>
              <a:rPr lang="el-GR" altLang="el-GR" dirty="0"/>
              <a:t>, με παράδειγμα το σύστημα </a:t>
            </a:r>
            <a:r>
              <a:rPr lang="en-US" altLang="el-GR" dirty="0" smtClean="0"/>
              <a:t>CFS</a:t>
            </a:r>
            <a:r>
              <a:rPr lang="el-GR" altLang="el-GR" dirty="0" smtClean="0"/>
              <a:t>.</a:t>
            </a:r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Εκτροπή αντιγράφων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n-US" altLang="el-GR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Κριτήρια εκτροπής αντιγράφων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Κάθε αίτηση εισαγωγής εξετάζεται χωριστά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Εκτρέπονται αρχεία που θέλουν πολύ χώρο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Πάνω από κάποιο ποσοστό του διαθέσιμου χώρου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γίνεται από </a:t>
            </a:r>
            <a:r>
              <a:rPr lang="el-GR" altLang="el-GR" dirty="0" err="1" smtClean="0"/>
              <a:t>υποφορτωμένους</a:t>
            </a:r>
            <a:r>
              <a:rPr lang="el-GR" altLang="el-GR" dirty="0" smtClean="0"/>
              <a:t> κόμβους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Εκτρέπονται κυρίως μεγάλα αρχεία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9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Εκτροπή αντιγράφων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Αν δεν δεχτεί κανένα φύλλο το αρχείο;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Μπορεί όλα τα φύλλα να είναι φορτωμένα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Χρήση παρόμοιας πολιτικής με αυτή της εκτροπής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Αναγκαστικά γίνεται εκτροπή αρχείου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Επιστροφή σφάλματος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 πελάτης δημιουργεί νέο κλειδί για το αρχείο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Απλά αλλάζει την τυχαία τιμή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 αρχείο αποθηκεύεται με το νέο κλειδί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Το παλιό κλειδί διαγράφεται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2038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Διαχείριση αλλαγών (1 από 3)</a:t>
            </a:r>
            <a:endParaRPr lang="en-US" altLang="el-GR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Αποτυχία, αποχώρηση, προσχώρηση κόμβων</a:t>
            </a:r>
          </a:p>
          <a:p>
            <a:pPr lvl="1" eaLnBrk="1" hangingPunct="1"/>
            <a:r>
              <a:rPr lang="el-GR" altLang="el-GR" dirty="0" smtClean="0"/>
              <a:t>Αλλάζει το σύνολο φύλλων ορισμένων κόμβων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Αν αλλάξουν οι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 smtClean="0"/>
              <a:t> πλησιέστεροι ενός αρχείου;</a:t>
            </a:r>
          </a:p>
          <a:p>
            <a:pPr lvl="1" eaLnBrk="1" hangingPunct="1"/>
            <a:r>
              <a:rPr lang="el-GR" altLang="el-GR" dirty="0" smtClean="0"/>
              <a:t>Δημιουργία νέων αντιγράφων του αρχείου</a:t>
            </a:r>
          </a:p>
          <a:p>
            <a:pPr lvl="2" eaLnBrk="1" hangingPunct="1"/>
            <a:r>
              <a:rPr lang="el-GR" altLang="el-GR" dirty="0" smtClean="0"/>
              <a:t>Πρέπει να έχουμε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στους σωστούς κόμβους</a:t>
            </a:r>
          </a:p>
          <a:p>
            <a:pPr lvl="2" eaLnBrk="1" hangingPunct="1"/>
            <a:r>
              <a:rPr lang="el-GR" altLang="el-GR" dirty="0" smtClean="0"/>
              <a:t>Περιλαμβάνονται οι κόμβοι με εκτροπή αντιγράφων</a:t>
            </a:r>
          </a:p>
          <a:p>
            <a:pPr lvl="2" eaLnBrk="1" hangingPunct="1"/>
            <a:r>
              <a:rPr lang="el-GR" altLang="el-GR" dirty="0" smtClean="0"/>
              <a:t>Και αυτοί ανήκουν στο σύνολο φύλλων ενός εκ των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00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Διαχείριση αλλαγών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Αποτυχία ή αποχώρηση</a:t>
            </a:r>
          </a:p>
          <a:p>
            <a:pPr lvl="1"/>
            <a:r>
              <a:rPr lang="el-GR" altLang="el-GR" dirty="0" smtClean="0"/>
              <a:t>Ένα κόμβος </a:t>
            </a:r>
            <a:r>
              <a:rPr lang="el-GR" altLang="el-GR" dirty="0"/>
              <a:t>μπορεί να χρειάζεται </a:t>
            </a:r>
            <a:r>
              <a:rPr lang="el-GR" altLang="el-GR" dirty="0" smtClean="0"/>
              <a:t>αντίγραφα</a:t>
            </a:r>
            <a:endParaRPr lang="en-US" altLang="el-GR" dirty="0"/>
          </a:p>
          <a:p>
            <a:pPr lvl="1"/>
            <a:r>
              <a:rPr lang="el-GR" altLang="el-GR" dirty="0"/>
              <a:t>Οι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>
                <a:latin typeface="Courier New" pitchFamily="49" charset="0"/>
                <a:cs typeface="Courier New" pitchFamily="49" charset="0"/>
              </a:rPr>
              <a:t>-1</a:t>
            </a:r>
            <a:r>
              <a:rPr lang="en-US" altLang="el-GR" dirty="0"/>
              <a:t> </a:t>
            </a:r>
            <a:r>
              <a:rPr lang="el-GR" altLang="el-GR" dirty="0" smtClean="0"/>
              <a:t>θα </a:t>
            </a:r>
            <a:r>
              <a:rPr lang="el-GR" altLang="el-GR" dirty="0"/>
              <a:t>βρίσκονται στο σύνολο φύλλων του</a:t>
            </a:r>
            <a:endParaRPr lang="en-US" altLang="el-GR" dirty="0"/>
          </a:p>
          <a:p>
            <a:pPr lvl="2"/>
            <a:r>
              <a:rPr lang="el-GR" altLang="el-GR" dirty="0"/>
              <a:t>Αρκεί να ρωτήσει τα φύλλα του ποια αρχεία έχουν</a:t>
            </a:r>
          </a:p>
          <a:p>
            <a:pPr lvl="2"/>
            <a:r>
              <a:rPr lang="el-GR" altLang="el-GR" dirty="0"/>
              <a:t>Μετά αποφασίζει ποια αρχεία του αντιστοιχούν</a:t>
            </a:r>
          </a:p>
          <a:p>
            <a:pPr lvl="2"/>
            <a:r>
              <a:rPr lang="el-GR" altLang="el-GR" dirty="0"/>
              <a:t>Τέλος ζητάει τα αρχεία από αυτούς τους κόμβους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168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Διαχείριση αλλαγών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US" altLang="el-GR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Προσχώρηση κόμβων</a:t>
            </a:r>
          </a:p>
          <a:p>
            <a:pPr lvl="1" eaLnBrk="1" hangingPunct="1"/>
            <a:r>
              <a:rPr lang="el-GR" altLang="el-GR" dirty="0" smtClean="0"/>
              <a:t>Το σύστημα περιέχει ήδη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αντίγραφα</a:t>
            </a:r>
          </a:p>
          <a:p>
            <a:pPr lvl="1" eaLnBrk="1" hangingPunct="1"/>
            <a:r>
              <a:rPr lang="el-GR" altLang="el-GR" dirty="0" smtClean="0"/>
              <a:t>Αρκεί ο νέος κόμβος να προσθέσει δείκτες</a:t>
            </a:r>
          </a:p>
          <a:p>
            <a:pPr lvl="2" eaLnBrk="1" hangingPunct="1"/>
            <a:r>
              <a:rPr lang="el-GR" altLang="el-GR" dirty="0" smtClean="0"/>
              <a:t>Αρχικά εντοπίζει τον κόμβο που έφυγε από τους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Στη συνέχεια αποθηκεύει δείκτες προς αυτόν</a:t>
            </a:r>
          </a:p>
          <a:p>
            <a:pPr lvl="1" eaLnBrk="1" hangingPunct="1"/>
            <a:r>
              <a:rPr lang="el-GR" altLang="el-GR" dirty="0" smtClean="0"/>
              <a:t>Σταδιακά τα αντίγραφα έρχονται στον κόμβο</a:t>
            </a:r>
          </a:p>
          <a:p>
            <a:pPr lvl="2" eaLnBrk="1" hangingPunct="1"/>
            <a:r>
              <a:rPr lang="el-GR" altLang="el-GR" dirty="0" smtClean="0"/>
              <a:t>Τα αντίγραφα μπορεί να απομακρυνθούν από τους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>
                <a:cs typeface="Courier New" pitchFamily="49" charset="0"/>
              </a:rPr>
              <a:t>Αν έχουμε αποτυχίες θα μείνουν λιγότερα από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70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CFS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Εφαρμογές </a:t>
            </a:r>
            <a:r>
              <a:rPr lang="en-US" dirty="0" smtClean="0"/>
              <a:t>DHT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4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Εισαγωγή στο </a:t>
            </a:r>
            <a:r>
              <a:rPr lang="en-US" altLang="el-GR" dirty="0" smtClean="0"/>
              <a:t>CFS</a:t>
            </a:r>
            <a:r>
              <a:rPr lang="el-GR" altLang="el-GR" dirty="0" smtClean="0"/>
              <a:t> (1 από 3)</a:t>
            </a:r>
            <a:endParaRPr lang="en-US" altLang="el-GR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1912938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/>
            <a:r>
              <a:rPr lang="en-US" altLang="el-GR" dirty="0" smtClean="0"/>
              <a:t>CFS: </a:t>
            </a:r>
            <a:r>
              <a:rPr lang="el-GR" altLang="el-GR" dirty="0" smtClean="0"/>
              <a:t>Αποθήκευση αρχείων μέσω </a:t>
            </a:r>
            <a:r>
              <a:rPr lang="en-US" altLang="el-GR" dirty="0" smtClean="0"/>
              <a:t>Chord</a:t>
            </a:r>
          </a:p>
          <a:p>
            <a:pPr marL="838200" lvl="1" indent="-381000" eaLnBrk="1" hangingPunct="1"/>
            <a:r>
              <a:rPr lang="en-US" altLang="el-GR" dirty="0" smtClean="0"/>
              <a:t>	</a:t>
            </a:r>
            <a:r>
              <a:rPr lang="el-GR" altLang="el-GR" dirty="0" smtClean="0"/>
              <a:t>Αντιστοίχιση ομάδας δεδομένων σε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κόμβους</a:t>
            </a:r>
          </a:p>
          <a:p>
            <a:pPr marL="838200" lvl="1" indent="-381000" eaLnBrk="1" hangingPunct="1"/>
            <a:r>
              <a:rPr lang="el-GR" altLang="el-GR" dirty="0" smtClean="0"/>
              <a:t>Βαθμός αναπαραγωγής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marL="838200" lvl="1" indent="-381000" eaLnBrk="1" hangingPunct="1"/>
            <a:r>
              <a:rPr lang="el-GR" altLang="el-GR" dirty="0" smtClean="0"/>
              <a:t>Υποστηρίζει πλήρες σύστημα αρχείων</a:t>
            </a:r>
          </a:p>
        </p:txBody>
      </p:sp>
      <p:pic>
        <p:nvPicPr>
          <p:cNvPr id="28677" name="Picture 7" descr="Επικοινωνία πελατών και εξυπηρετητών στο σύστημα CF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306763"/>
            <a:ext cx="253365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97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CFS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Δομή του </a:t>
            </a:r>
            <a:r>
              <a:rPr lang="en-US" altLang="el-GR" dirty="0" smtClean="0"/>
              <a:t>CFS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</a:t>
            </a:r>
            <a:r>
              <a:rPr lang="en-US" altLang="el-GR" dirty="0" smtClean="0"/>
              <a:t>Chord </a:t>
            </a:r>
            <a:r>
              <a:rPr lang="el-GR" altLang="el-GR" dirty="0" smtClean="0"/>
              <a:t>απεικονίζει τα κλειδιά ομάδων σε κόμβους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</a:t>
            </a:r>
            <a:r>
              <a:rPr lang="en-US" altLang="el-GR" dirty="0" err="1" smtClean="0"/>
              <a:t>DHash</a:t>
            </a:r>
            <a:r>
              <a:rPr lang="el-GR" altLang="el-GR" dirty="0" smtClean="0"/>
              <a:t> διαχειρίζεται τις ομάδες των δεδομένων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σύστημα αρχείων συνθέτει αρχεία και ευρετήρια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Ομοιότητες με το </a:t>
            </a:r>
            <a:r>
              <a:rPr lang="en-US" altLang="el-GR" dirty="0" smtClean="0"/>
              <a:t>PAST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Εικονικοί κόμβοι για εξισορρόπηση φόρτου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Διαφορές με το </a:t>
            </a:r>
            <a:r>
              <a:rPr lang="en-US" altLang="el-GR" dirty="0" smtClean="0"/>
              <a:t>PAST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Λειτουργία σε επίπεδο ομάδων και όχι αρχείων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Πιο ομοιόμορφη κατανομή δεδομένων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Απλούστερη διαχείριση αντιγράφων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8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CFS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Διεπαφή</a:t>
            </a:r>
            <a:r>
              <a:rPr lang="el-GR" altLang="el-GR" dirty="0" smtClean="0"/>
              <a:t> αρχείων του </a:t>
            </a:r>
            <a:r>
              <a:rPr lang="en-US" altLang="el-GR" dirty="0" smtClean="0"/>
              <a:t>CFS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Παρόμοια με αυτή του </a:t>
            </a:r>
            <a:r>
              <a:rPr lang="en-US" altLang="el-GR" dirty="0" smtClean="0"/>
              <a:t>UNIX</a:t>
            </a:r>
            <a:endParaRPr lang="el-GR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Υλοποιεί μοντέλο απομακρυσμένης πρόσβασης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Μόνο ο ιδιοκτήτης μπορεί να αλλάξει τα αρχεία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Για τους πελάτες τα αρχεία είναι ανάγνωσης μόνο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Οι ομάδες αποθηκεύονται για περιορισμένο χρόνο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Ο ιδιοκτήτης πρέπει να τις ανανεώνει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Αλλιώς οι ομάδες διαγράφονται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Δεν υπάρχει ρητή κλήση διαγραφής αρχείων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Υποθέτουμε σύστημα δημόσιας κρυπτογραφίας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53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Σύστημα αρχείων (1 από 3)</a:t>
            </a:r>
            <a:endParaRPr lang="en-US" altLang="el-GR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Ξεκινάμε με τις ομάδες δεδομένων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B1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B2</a:t>
            </a:r>
          </a:p>
          <a:p>
            <a:pPr lvl="1"/>
            <a:r>
              <a:rPr lang="el-GR" altLang="el-GR" dirty="0" smtClean="0"/>
              <a:t>Αποθηκεύονται με κλειδιά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h(B1)</a:t>
            </a:r>
            <a:r>
              <a:rPr lang="el-GR" altLang="el-GR" dirty="0" smtClean="0"/>
              <a:t> και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h(B2)</a:t>
            </a:r>
          </a:p>
          <a:p>
            <a:r>
              <a:rPr lang="el-GR" altLang="el-GR" dirty="0" smtClean="0"/>
              <a:t>Το αρχείο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el-GR" altLang="el-GR" dirty="0" smtClean="0"/>
              <a:t> περιέχει τα κλειδιά των ομάδων</a:t>
            </a:r>
          </a:p>
          <a:p>
            <a:pPr lvl="1"/>
            <a:r>
              <a:rPr lang="el-GR" altLang="el-GR" dirty="0" smtClean="0"/>
              <a:t>Αντίστοιχο με το 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-node </a:t>
            </a:r>
            <a:r>
              <a:rPr lang="el-GR" altLang="el-GR" dirty="0" smtClean="0"/>
              <a:t>στο </a:t>
            </a:r>
            <a:r>
              <a:rPr lang="en-US" altLang="el-GR" dirty="0" smtClean="0"/>
              <a:t>UNIX</a:t>
            </a:r>
          </a:p>
          <a:p>
            <a:pPr lvl="1"/>
            <a:r>
              <a:rPr lang="el-GR" altLang="el-GR" dirty="0" smtClean="0"/>
              <a:t>Αποθηκεύεται με κλειδί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h(F)</a:t>
            </a:r>
          </a:p>
          <a:p>
            <a:r>
              <a:rPr lang="el-GR" altLang="el-GR" dirty="0" smtClean="0"/>
              <a:t>Το ευρετήριο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l-GR" altLang="el-GR" dirty="0" smtClean="0"/>
              <a:t> περιέχει τα κλειδιά των αρχείων</a:t>
            </a:r>
          </a:p>
          <a:p>
            <a:pPr lvl="1"/>
            <a:r>
              <a:rPr lang="el-GR" altLang="el-GR" dirty="0" smtClean="0"/>
              <a:t>Αποθηκεύεται με κλειδί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h(D)</a:t>
            </a:r>
          </a:p>
          <a:p>
            <a:r>
              <a:rPr lang="el-GR" altLang="el-GR" dirty="0" smtClean="0"/>
              <a:t>Το ευρετήριο ρίζας υπογράφεται από τον ιδιοκτήτη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Αποθηκεύεται με κλειδί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h(K)</a:t>
            </a:r>
            <a:r>
              <a:rPr lang="el-GR" altLang="el-GR" dirty="0" smtClean="0"/>
              <a:t> </a:t>
            </a:r>
            <a:r>
              <a:rPr lang="en-US" altLang="el-GR" dirty="0" smtClean="0"/>
              <a:t>(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 smtClean="0"/>
              <a:t> είναι το δημόσιο κλειδί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Ένα σύστημα αρχείων ανά δημόσιο κλειδί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51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σύστημα </a:t>
            </a:r>
            <a:r>
              <a:rPr lang="en-US" altLang="el-GR" dirty="0"/>
              <a:t>Scribe</a:t>
            </a:r>
          </a:p>
          <a:p>
            <a:r>
              <a:rPr lang="el-GR" altLang="el-GR" dirty="0" smtClean="0"/>
              <a:t>Το </a:t>
            </a:r>
            <a:r>
              <a:rPr lang="el-GR" altLang="el-GR" dirty="0"/>
              <a:t>σύστημα </a:t>
            </a:r>
            <a:r>
              <a:rPr lang="en-US" altLang="el-GR" dirty="0"/>
              <a:t>PAST</a:t>
            </a:r>
          </a:p>
          <a:p>
            <a:r>
              <a:rPr lang="el-GR" altLang="el-GR" dirty="0" smtClean="0"/>
              <a:t>Το </a:t>
            </a:r>
            <a:r>
              <a:rPr lang="el-GR" altLang="el-GR" dirty="0"/>
              <a:t>σύστημα </a:t>
            </a:r>
            <a:r>
              <a:rPr lang="en-US" altLang="el-GR" dirty="0" smtClean="0"/>
              <a:t>CFS</a:t>
            </a:r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Σύστημα αρχείων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n-US" altLang="el-GR" dirty="0" smtClean="0"/>
          </a:p>
        </p:txBody>
      </p:sp>
      <p:pic>
        <p:nvPicPr>
          <p:cNvPr id="5" name="Picture 7" descr="Σύστημα αρχείων του CF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08301"/>
            <a:ext cx="6768752" cy="146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636911"/>
            <a:ext cx="8229600" cy="3489251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Έλεγχος δεδομένων</a:t>
            </a:r>
          </a:p>
          <a:p>
            <a:pPr lvl="1" eaLnBrk="1" hangingPunct="1"/>
            <a:r>
              <a:rPr lang="el-GR" altLang="el-GR" dirty="0" smtClean="0"/>
              <a:t>Κάθε ομάδα ταιριάζει με το κλειδί της</a:t>
            </a:r>
          </a:p>
          <a:p>
            <a:pPr lvl="1" eaLnBrk="1" hangingPunct="1"/>
            <a:r>
              <a:rPr lang="en-US" altLang="el-GR" dirty="0" smtClean="0"/>
              <a:t>H </a:t>
            </a:r>
            <a:r>
              <a:rPr lang="el-GR" altLang="el-GR" dirty="0" smtClean="0"/>
              <a:t>ρίζα ελέγχεται με βάση την υπογραφή</a:t>
            </a:r>
          </a:p>
          <a:p>
            <a:pPr lvl="2" eaLnBrk="1" hangingPunct="1"/>
            <a:r>
              <a:rPr lang="el-GR" altLang="el-GR" dirty="0" smtClean="0"/>
              <a:t>Πρέπει να ταιριάζει με το κλειδί του ευρετηρίου</a:t>
            </a:r>
          </a:p>
          <a:p>
            <a:pPr lvl="1" eaLnBrk="1" hangingPunct="1"/>
            <a:r>
              <a:rPr lang="el-GR" altLang="el-GR" dirty="0" smtClean="0"/>
              <a:t>Οι ομάδας ελέγχονται με βάση το περιεχόμενο</a:t>
            </a:r>
          </a:p>
          <a:p>
            <a:pPr lvl="2" eaLnBrk="1" hangingPunct="1"/>
            <a:r>
              <a:rPr lang="el-GR" altLang="el-GR" dirty="0" smtClean="0"/>
              <a:t>Πρέπει να ταιριάζουν με τα κλειδιά τους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84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Σύστημα αρχείων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Τροποποίηση αρχείων</a:t>
            </a:r>
          </a:p>
          <a:p>
            <a:pPr lvl="1"/>
            <a:r>
              <a:rPr lang="el-GR" altLang="el-GR" dirty="0"/>
              <a:t>Κάθε αλλαγή σε ομάδα αλλάζει το κλειδί της</a:t>
            </a:r>
          </a:p>
          <a:p>
            <a:pPr lvl="2"/>
            <a:r>
              <a:rPr lang="el-GR" altLang="el-GR" dirty="0" smtClean="0"/>
              <a:t>Προέρχεται </a:t>
            </a:r>
            <a:r>
              <a:rPr lang="el-GR" altLang="el-GR" dirty="0"/>
              <a:t>από κατακερματισμό της ομάδας</a:t>
            </a:r>
          </a:p>
          <a:p>
            <a:pPr lvl="1"/>
            <a:r>
              <a:rPr lang="el-GR" altLang="el-GR" dirty="0" smtClean="0"/>
              <a:t>Τελικά αυτό </a:t>
            </a:r>
            <a:r>
              <a:rPr lang="el-GR" altLang="el-GR" dirty="0"/>
              <a:t>απαιτεί αλλαγή </a:t>
            </a:r>
            <a:r>
              <a:rPr lang="el-GR" altLang="el-GR" dirty="0" smtClean="0"/>
              <a:t>της ρίζας</a:t>
            </a:r>
            <a:endParaRPr lang="el-GR" altLang="el-GR" dirty="0"/>
          </a:p>
          <a:p>
            <a:pPr lvl="2"/>
            <a:r>
              <a:rPr lang="el-GR" altLang="el-GR" dirty="0"/>
              <a:t>Το νέο κλειδί αλλάζει την ομάδα </a:t>
            </a:r>
            <a:r>
              <a:rPr lang="el-GR" altLang="el-GR" dirty="0" smtClean="0"/>
              <a:t>που καταχωρείται</a:t>
            </a:r>
            <a:endParaRPr lang="el-GR" altLang="el-GR" dirty="0"/>
          </a:p>
          <a:p>
            <a:pPr lvl="1"/>
            <a:r>
              <a:rPr lang="el-GR" altLang="el-GR" dirty="0" smtClean="0"/>
              <a:t>Μόνο </a:t>
            </a:r>
            <a:r>
              <a:rPr lang="el-GR" altLang="el-GR" dirty="0"/>
              <a:t>ο ιδιοκτήτης </a:t>
            </a:r>
            <a:r>
              <a:rPr lang="el-GR" altLang="el-GR" dirty="0" smtClean="0"/>
              <a:t>αλλάζει </a:t>
            </a:r>
            <a:r>
              <a:rPr lang="el-GR" altLang="el-GR" dirty="0"/>
              <a:t>τα δεδομένα</a:t>
            </a:r>
          </a:p>
          <a:p>
            <a:pPr lvl="2"/>
            <a:r>
              <a:rPr lang="el-GR" altLang="el-GR" dirty="0"/>
              <a:t>Καταχωρεί </a:t>
            </a:r>
            <a:r>
              <a:rPr lang="el-GR" altLang="el-GR" dirty="0" smtClean="0"/>
              <a:t>νέα ρίζα </a:t>
            </a:r>
            <a:r>
              <a:rPr lang="el-GR" altLang="el-GR" dirty="0"/>
              <a:t>και </a:t>
            </a:r>
            <a:r>
              <a:rPr lang="el-GR" altLang="el-GR" dirty="0" smtClean="0"/>
              <a:t>την υπογράφει </a:t>
            </a:r>
            <a:r>
              <a:rPr lang="el-GR" altLang="el-GR" dirty="0"/>
              <a:t>ψηφιακά</a:t>
            </a:r>
          </a:p>
          <a:p>
            <a:pPr lvl="2"/>
            <a:r>
              <a:rPr lang="el-GR" altLang="el-GR" dirty="0"/>
              <a:t>Πρέπει να χρησιμοποιήσει το ίδιο δημόσιο </a:t>
            </a:r>
            <a:r>
              <a:rPr lang="el-GR" altLang="el-GR" dirty="0" smtClean="0"/>
              <a:t>κλειδί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122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CFS</a:t>
            </a:r>
            <a:r>
              <a:rPr lang="el-GR" altLang="el-GR" dirty="0" smtClean="0"/>
              <a:t> (1 από 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διαχείριση ομάδων γίνεται από το </a:t>
            </a:r>
            <a:r>
              <a:rPr lang="en-US" altLang="el-GR" dirty="0" err="1" smtClean="0"/>
              <a:t>DHash</a:t>
            </a:r>
            <a:endParaRPr lang="en-US" altLang="el-GR" dirty="0" smtClean="0"/>
          </a:p>
          <a:p>
            <a:pPr lvl="1" eaLnBrk="1" hangingPunct="1"/>
            <a:r>
              <a:rPr lang="en-US" altLang="el-GR" dirty="0" smtClean="0"/>
              <a:t>To Chord </a:t>
            </a:r>
            <a:r>
              <a:rPr lang="el-GR" altLang="el-GR" dirty="0" smtClean="0"/>
              <a:t>χρησιμοποιείται για τις αναζητήσεις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err="1" smtClean="0"/>
              <a:t>DHash</a:t>
            </a:r>
            <a:r>
              <a:rPr lang="el-GR" altLang="el-GR" dirty="0" smtClean="0"/>
              <a:t> αξιοποιείται από το σύστημα αρχείων</a:t>
            </a:r>
          </a:p>
          <a:p>
            <a:r>
              <a:rPr lang="el-GR" altLang="el-GR" dirty="0" err="1"/>
              <a:t>Διεπαφή</a:t>
            </a:r>
            <a:r>
              <a:rPr lang="el-GR" altLang="el-GR" dirty="0"/>
              <a:t> του </a:t>
            </a:r>
            <a:r>
              <a:rPr lang="en-US" altLang="el-GR" dirty="0" err="1"/>
              <a:t>DHash</a:t>
            </a:r>
            <a:endParaRPr lang="el-GR" altLang="el-GR" dirty="0"/>
          </a:p>
          <a:p>
            <a:pPr lvl="1" eaLnBrk="1" hangingPunct="1"/>
            <a:r>
              <a:rPr lang="en-US" altLang="el-GR" dirty="0" err="1" smtClean="0">
                <a:latin typeface="Courier New" pitchFamily="49" charset="0"/>
              </a:rPr>
              <a:t>put_h</a:t>
            </a:r>
            <a:r>
              <a:rPr lang="en-US" altLang="el-GR" dirty="0" smtClean="0">
                <a:latin typeface="Courier New" pitchFamily="49" charset="0"/>
              </a:rPr>
              <a:t>(block)</a:t>
            </a:r>
            <a:endParaRPr lang="el-GR" altLang="el-GR" dirty="0" smtClean="0">
              <a:latin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Υπολογίζει το κλειδί κατακερματίζοντας το </a:t>
            </a:r>
            <a:r>
              <a:rPr lang="en-US" altLang="el-GR" sz="2000" dirty="0" smtClean="0">
                <a:latin typeface="Courier New" pitchFamily="49" charset="0"/>
              </a:rPr>
              <a:t>block</a:t>
            </a:r>
          </a:p>
          <a:p>
            <a:pPr lvl="2" eaLnBrk="1" hangingPunct="1"/>
            <a:r>
              <a:rPr lang="el-GR" altLang="el-GR" dirty="0" smtClean="0"/>
              <a:t>Στέλνει την ομάδα για αποθήκευση σε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κόμβους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92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του </a:t>
            </a:r>
            <a:r>
              <a:rPr lang="en-US" altLang="el-GR" dirty="0"/>
              <a:t>CFS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/>
              <a:t>2</a:t>
            </a:r>
            <a:r>
              <a:rPr lang="el-GR" altLang="el-GR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του </a:t>
            </a:r>
            <a:r>
              <a:rPr lang="en-US" altLang="el-GR" dirty="0" err="1"/>
              <a:t>DHash</a:t>
            </a:r>
            <a:endParaRPr lang="el-GR" altLang="el-GR" dirty="0"/>
          </a:p>
          <a:p>
            <a:pPr lvl="1"/>
            <a:r>
              <a:rPr lang="en-US" altLang="el-GR" dirty="0" err="1" smtClean="0">
                <a:latin typeface="Courier New" pitchFamily="49" charset="0"/>
              </a:rPr>
              <a:t>put_s</a:t>
            </a:r>
            <a:r>
              <a:rPr lang="en-US" altLang="el-GR" dirty="0" smtClean="0">
                <a:latin typeface="Courier New" pitchFamily="49" charset="0"/>
              </a:rPr>
              <a:t>(</a:t>
            </a:r>
            <a:r>
              <a:rPr lang="en-US" altLang="el-GR" dirty="0" err="1" smtClean="0">
                <a:latin typeface="Courier New" pitchFamily="49" charset="0"/>
              </a:rPr>
              <a:t>block,pubkey</a:t>
            </a:r>
            <a:r>
              <a:rPr lang="en-US" altLang="el-GR" dirty="0">
                <a:latin typeface="Courier New" pitchFamily="49" charset="0"/>
              </a:rPr>
              <a:t>)</a:t>
            </a:r>
            <a:endParaRPr lang="el-GR" altLang="el-GR" dirty="0">
              <a:latin typeface="Courier New" pitchFamily="49" charset="0"/>
            </a:endParaRPr>
          </a:p>
          <a:p>
            <a:pPr lvl="2"/>
            <a:r>
              <a:rPr lang="el-GR" altLang="el-GR" dirty="0"/>
              <a:t>Επιβεβαιώνει ότι η </a:t>
            </a:r>
            <a:r>
              <a:rPr lang="en-US" altLang="el-GR" sz="2000" dirty="0" smtClean="0">
                <a:latin typeface="Courier New" pitchFamily="49" charset="0"/>
              </a:rPr>
              <a:t>block</a:t>
            </a:r>
            <a:r>
              <a:rPr lang="en-US" altLang="el-GR" dirty="0" smtClean="0"/>
              <a:t> </a:t>
            </a:r>
            <a:r>
              <a:rPr lang="el-GR" altLang="el-GR" dirty="0"/>
              <a:t>είναι έγκυρη</a:t>
            </a:r>
          </a:p>
          <a:p>
            <a:pPr lvl="3"/>
            <a:r>
              <a:rPr lang="el-GR" altLang="el-GR" dirty="0"/>
              <a:t>Πρέπει να είναι ψηφιακά υπογεγραμμένη με </a:t>
            </a:r>
            <a:r>
              <a:rPr lang="en-US" altLang="el-GR" sz="1800" dirty="0" err="1" smtClean="0">
                <a:latin typeface="Courier New" pitchFamily="49" charset="0"/>
              </a:rPr>
              <a:t>pubkey</a:t>
            </a:r>
            <a:endParaRPr lang="el-GR" altLang="el-GR" sz="1800" dirty="0">
              <a:latin typeface="Courier New" pitchFamily="49" charset="0"/>
            </a:endParaRPr>
          </a:p>
          <a:p>
            <a:pPr lvl="3"/>
            <a:r>
              <a:rPr lang="el-GR" altLang="el-GR" dirty="0"/>
              <a:t>Χρησιμοποιείται μόνο για το ριζικό ευρετήριο</a:t>
            </a:r>
            <a:endParaRPr lang="en-US" altLang="el-GR" dirty="0"/>
          </a:p>
          <a:p>
            <a:pPr lvl="2"/>
            <a:r>
              <a:rPr lang="el-GR" altLang="el-GR" dirty="0"/>
              <a:t>Υπολογίζει </a:t>
            </a:r>
            <a:r>
              <a:rPr lang="el-GR" altLang="el-GR" dirty="0" smtClean="0"/>
              <a:t>κλειδί </a:t>
            </a:r>
            <a:r>
              <a:rPr lang="el-GR" altLang="el-GR" dirty="0"/>
              <a:t>με κατακερματισμό του </a:t>
            </a:r>
            <a:r>
              <a:rPr lang="en-US" altLang="el-GR" sz="2000" dirty="0" err="1">
                <a:latin typeface="Courier New" pitchFamily="49" charset="0"/>
              </a:rPr>
              <a:t>pubkey</a:t>
            </a:r>
            <a:endParaRPr lang="el-GR" altLang="el-GR" sz="2000" dirty="0">
              <a:latin typeface="Courier New" pitchFamily="49" charset="0"/>
            </a:endParaRPr>
          </a:p>
          <a:p>
            <a:pPr lvl="2"/>
            <a:r>
              <a:rPr lang="el-GR" altLang="el-GR" dirty="0"/>
              <a:t>Στέλνει την ομάδα για αποθήκευση σε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l-GR" altLang="el-GR" dirty="0"/>
              <a:t> κόμβους</a:t>
            </a:r>
            <a:endParaRPr lang="en-US" altLang="el-GR" dirty="0"/>
          </a:p>
          <a:p>
            <a:pPr lvl="1"/>
            <a:r>
              <a:rPr lang="en-US" altLang="el-GR" dirty="0">
                <a:latin typeface="Courier New" pitchFamily="49" charset="0"/>
              </a:rPr>
              <a:t>block=get(key)</a:t>
            </a:r>
            <a:endParaRPr lang="el-GR" altLang="el-GR" dirty="0">
              <a:latin typeface="Courier New" pitchFamily="49" charset="0"/>
            </a:endParaRPr>
          </a:p>
          <a:p>
            <a:pPr lvl="2"/>
            <a:r>
              <a:rPr lang="el-GR" altLang="el-GR" dirty="0"/>
              <a:t>Ανακτά την ομάδα που προσδιορίζεται από το </a:t>
            </a:r>
            <a:r>
              <a:rPr lang="en-US" altLang="el-GR" sz="2000" dirty="0" smtClean="0">
                <a:latin typeface="Courier New" pitchFamily="49" charset="0"/>
              </a:rPr>
              <a:t>key</a:t>
            </a:r>
            <a:endParaRPr lang="en-US" altLang="el-GR" sz="2000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2404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Αποθήκευση ομάδων (1 από 2)</a:t>
            </a:r>
            <a:endParaRPr lang="en-US" altLang="el-GR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Αποθήκευση ομάδων σε κόμβους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err="1" smtClean="0"/>
              <a:t>DHash</a:t>
            </a:r>
            <a:r>
              <a:rPr lang="el-GR" altLang="el-GR" dirty="0" smtClean="0"/>
              <a:t> εντοπίζει το διάδοχο της ομάδας</a:t>
            </a:r>
            <a:endParaRPr lang="el-GR" altLang="el-GR" dirty="0" smtClean="0">
              <a:latin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Ο κόμβος αποθηκεύει την ομάδα σε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διαδόχους</a:t>
            </a:r>
          </a:p>
          <a:p>
            <a:pPr lvl="1" eaLnBrk="1" hangingPunct="1"/>
            <a:r>
              <a:rPr lang="el-GR" altLang="el-GR" dirty="0" smtClean="0"/>
              <a:t>Οι διάδοχοι βρίσκονται στη λίστα διαδόχων</a:t>
            </a:r>
          </a:p>
          <a:p>
            <a:pPr lvl="2" eaLnBrk="1" hangingPunct="1"/>
            <a:r>
              <a:rPr lang="el-GR" altLang="el-GR" dirty="0" smtClean="0"/>
              <a:t>Η λίστα διαδόχων είναι μεγαλύτερη του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endParaRPr lang="en-US" altLang="el-GR" i="1" dirty="0" smtClean="0"/>
          </a:p>
          <a:p>
            <a:pPr lvl="1" eaLnBrk="1" hangingPunct="1"/>
            <a:r>
              <a:rPr lang="el-GR" altLang="el-GR" dirty="0" smtClean="0"/>
              <a:t>Αν αποτύχει αναλαμβάνει ο νέος διάδοχος</a:t>
            </a:r>
          </a:p>
          <a:p>
            <a:pPr lvl="2" eaLnBrk="1" hangingPunct="1"/>
            <a:r>
              <a:rPr lang="el-GR" altLang="el-GR" dirty="0" smtClean="0"/>
              <a:t>Έχει ήδη αποθηκευμένη την ομάδα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36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Αποθήκευση ομάδων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Τυχαία κατανομή των αντιγράφων</a:t>
            </a:r>
          </a:p>
          <a:p>
            <a:pPr lvl="1"/>
            <a:r>
              <a:rPr lang="el-GR" altLang="el-GR" dirty="0"/>
              <a:t>Οι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 smtClean="0"/>
              <a:t>κόμβοι είναι </a:t>
            </a:r>
            <a:r>
              <a:rPr lang="el-GR" altLang="el-GR" dirty="0"/>
              <a:t>διάσπαρτοι στο δίκτυο</a:t>
            </a:r>
          </a:p>
          <a:p>
            <a:pPr lvl="2"/>
            <a:r>
              <a:rPr lang="el-GR" altLang="el-GR" dirty="0"/>
              <a:t>Πολύ απίθανο να αποτύχουν ταυτόχρονα</a:t>
            </a:r>
            <a:endParaRPr lang="en-US" altLang="el-GR" dirty="0"/>
          </a:p>
          <a:p>
            <a:pPr lvl="1"/>
            <a:r>
              <a:rPr lang="el-GR" altLang="el-GR" dirty="0"/>
              <a:t>Στις ανακτήσεις ο διάδοχος επιστρέφει </a:t>
            </a:r>
            <a:r>
              <a:rPr lang="el-GR" altLang="el-GR" dirty="0" smtClean="0"/>
              <a:t>τους </a:t>
            </a:r>
            <a:r>
              <a:rPr lang="en-US" altLang="el-GR" dirty="0" smtClean="0">
                <a:latin typeface="Courier New" pitchFamily="49" charset="0"/>
                <a:cs typeface="Courier New" pitchFamily="49" charset="0"/>
              </a:rPr>
              <a:t>k</a:t>
            </a:r>
            <a:endParaRPr lang="el-GR" altLang="el-GR" dirty="0"/>
          </a:p>
          <a:p>
            <a:pPr lvl="1"/>
            <a:r>
              <a:rPr lang="el-GR" altLang="el-GR" dirty="0"/>
              <a:t>Ο πελάτης επιλέγει τον </a:t>
            </a:r>
            <a:r>
              <a:rPr lang="el-GR" altLang="el-GR" dirty="0" err="1"/>
              <a:t>τοπολογικά</a:t>
            </a:r>
            <a:r>
              <a:rPr lang="el-GR" altLang="el-GR" dirty="0"/>
              <a:t> πλησιέστερο</a:t>
            </a:r>
          </a:p>
          <a:p>
            <a:pPr lvl="2"/>
            <a:r>
              <a:rPr lang="el-GR" altLang="el-GR" dirty="0"/>
              <a:t>Αρκετά πιθανό κάποιος από τους </a:t>
            </a:r>
            <a:r>
              <a:rPr lang="en-US" altLang="el-GR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/>
              <a:t>να είναι </a:t>
            </a:r>
            <a:r>
              <a:rPr lang="el-GR" altLang="el-GR" dirty="0" smtClean="0"/>
              <a:t>κοντά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8933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Προσωρινή αποθήκευση</a:t>
            </a:r>
            <a:endParaRPr lang="en-US" altLang="el-GR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/>
              <a:t>Προσωρινή αποθήκευση ομάδων</a:t>
            </a:r>
          </a:p>
          <a:p>
            <a:pPr lvl="1" eaLnBrk="1" hangingPunct="1"/>
            <a:r>
              <a:rPr lang="el-GR" altLang="el-GR" dirty="0" smtClean="0"/>
              <a:t>Όταν γίνεται αναζήτηση οι ενδιάμεσοι κόμβοι ερωτώνται</a:t>
            </a:r>
          </a:p>
          <a:p>
            <a:pPr lvl="2" eaLnBrk="1" hangingPunct="1"/>
            <a:r>
              <a:rPr lang="el-GR" altLang="el-GR" dirty="0" smtClean="0"/>
              <a:t>Αν περιέχουν την ομάδα, την επιστρέφουν άμεσα</a:t>
            </a:r>
          </a:p>
          <a:p>
            <a:pPr lvl="2" eaLnBrk="1" hangingPunct="1"/>
            <a:r>
              <a:rPr lang="el-GR" altLang="el-GR" dirty="0" smtClean="0"/>
              <a:t>Αλλιώς θα τη λάβουν από τον πελάτη όταν την ανακτήσει</a:t>
            </a:r>
          </a:p>
          <a:p>
            <a:pPr lvl="1" eaLnBrk="1" hangingPunct="1"/>
            <a:r>
              <a:rPr lang="el-GR" altLang="el-GR" dirty="0" smtClean="0"/>
              <a:t>Δεν απαιτείται έλεγχος εγκυρότητας των ομάδων</a:t>
            </a:r>
          </a:p>
          <a:p>
            <a:pPr lvl="2" eaLnBrk="1" hangingPunct="1"/>
            <a:r>
              <a:rPr lang="el-GR" altLang="el-GR" dirty="0" smtClean="0"/>
              <a:t>Το κλειδί τους πιστοποιεί αν είναι έγκυρες</a:t>
            </a:r>
          </a:p>
          <a:p>
            <a:pPr lvl="2" eaLnBrk="1" hangingPunct="1"/>
            <a:r>
              <a:rPr lang="el-GR" altLang="el-GR" dirty="0" smtClean="0"/>
              <a:t>Αν αλλάξουν, αλλάζει και το κλειδί τους</a:t>
            </a:r>
          </a:p>
          <a:p>
            <a:pPr lvl="1" eaLnBrk="1" hangingPunct="1"/>
            <a:r>
              <a:rPr lang="el-GR" altLang="el-GR" dirty="0" smtClean="0"/>
              <a:t>Εξαιρείται το ευρετήριο ρίζας</a:t>
            </a:r>
          </a:p>
          <a:p>
            <a:pPr lvl="2" eaLnBrk="1" hangingPunct="1"/>
            <a:r>
              <a:rPr lang="el-GR" altLang="el-GR" dirty="0" smtClean="0"/>
              <a:t>Το κλειδί του δεν αλλάζει όταν τροποποιείται</a:t>
            </a:r>
          </a:p>
          <a:p>
            <a:pPr lvl="2" eaLnBrk="1" hangingPunct="1"/>
            <a:r>
              <a:rPr lang="el-GR" altLang="el-GR" dirty="0" smtClean="0"/>
              <a:t>Πρέπει να εξετάζεται πόσο πρόσφατο είναι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29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Ανανέωση αρχείων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Περιοδική ανανέωση αρχείων</a:t>
            </a:r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CFS</a:t>
            </a:r>
            <a:r>
              <a:rPr lang="el-GR" altLang="el-GR" dirty="0" smtClean="0"/>
              <a:t> οι ομάδες δεν διαγράφονται ρητά</a:t>
            </a:r>
          </a:p>
          <a:p>
            <a:pPr lvl="2"/>
            <a:r>
              <a:rPr lang="el-GR" altLang="el-GR" dirty="0" smtClean="0"/>
              <a:t>Απλά διαγράφονται όταν παλιώσουν πολύ</a:t>
            </a:r>
          </a:p>
          <a:p>
            <a:pPr lvl="1"/>
            <a:r>
              <a:rPr lang="el-GR" altLang="el-GR" dirty="0" smtClean="0"/>
              <a:t>Το σύστημα αρχείων διασχίζεται περιοδικά</a:t>
            </a:r>
          </a:p>
          <a:p>
            <a:pPr lvl="2"/>
            <a:r>
              <a:rPr lang="el-GR" altLang="el-GR" dirty="0" smtClean="0"/>
              <a:t>Ξεκινάμε από τη ρίζα και φτάνουμε στα φύλλα</a:t>
            </a:r>
          </a:p>
          <a:p>
            <a:pPr lvl="2"/>
            <a:r>
              <a:rPr lang="el-GR" altLang="el-GR" dirty="0" smtClean="0"/>
              <a:t>Κάθε ομάδα που εντοπίζεται αποθηκεύεται ξανά</a:t>
            </a:r>
          </a:p>
          <a:p>
            <a:pPr lvl="2"/>
            <a:r>
              <a:rPr lang="el-GR" altLang="el-GR" dirty="0" smtClean="0"/>
              <a:t>Οι ομάδες που έχουν διαγραφεί δεν ανανεώνονται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97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Κινητά και Διάχυτα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Εφαρμογές </a:t>
            </a:r>
            <a:r>
              <a:rPr lang="en-US" dirty="0" smtClean="0"/>
              <a:t>DHT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Scribe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Εφαρμογές </a:t>
            </a:r>
            <a:r>
              <a:rPr lang="en-US" dirty="0" smtClean="0"/>
              <a:t>DHT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Chord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Pastry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Ομοιότητες </a:t>
            </a:r>
            <a:r>
              <a:rPr lang="en-US" altLang="el-GR" dirty="0" smtClean="0"/>
              <a:t>Chord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Pastry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Απεικονίζουν κόμβους / κλειδιά σε δακτύλιο</a:t>
            </a:r>
          </a:p>
          <a:p>
            <a:r>
              <a:rPr lang="el-GR" altLang="el-GR" dirty="0"/>
              <a:t>Διαφορές </a:t>
            </a:r>
            <a:r>
              <a:rPr lang="en-US" altLang="el-GR" dirty="0"/>
              <a:t>Chord </a:t>
            </a:r>
            <a:r>
              <a:rPr lang="el-GR" altLang="el-GR" dirty="0"/>
              <a:t>και </a:t>
            </a:r>
            <a:r>
              <a:rPr lang="en-US" altLang="el-GR" dirty="0"/>
              <a:t>Pastry</a:t>
            </a:r>
            <a:endParaRPr lang="el-GR" altLang="el-GR" dirty="0"/>
          </a:p>
          <a:p>
            <a:pPr lvl="1" eaLnBrk="1" hangingPunct="1"/>
            <a:r>
              <a:rPr lang="el-GR" altLang="el-GR" dirty="0" smtClean="0"/>
              <a:t>Σε ποιον κόμβο ανήκει ένα κλειδί;</a:t>
            </a:r>
          </a:p>
          <a:p>
            <a:pPr lvl="2" eaLnBrk="1" hangingPunct="1"/>
            <a:r>
              <a:rPr lang="el-GR" altLang="el-GR" dirty="0" smtClean="0"/>
              <a:t>Στο </a:t>
            </a:r>
            <a:r>
              <a:rPr lang="en-US" altLang="el-GR" dirty="0" smtClean="0"/>
              <a:t>Chord </a:t>
            </a:r>
            <a:r>
              <a:rPr lang="el-GR" altLang="el-GR" dirty="0" smtClean="0"/>
              <a:t>ανήκει στον (αριθμητικά) επόμενο</a:t>
            </a:r>
          </a:p>
          <a:p>
            <a:pPr lvl="2" eaLnBrk="1" hangingPunct="1"/>
            <a:r>
              <a:rPr lang="el-GR" altLang="el-GR" dirty="0" smtClean="0"/>
              <a:t>Στο </a:t>
            </a:r>
            <a:r>
              <a:rPr lang="en-US" altLang="el-GR" dirty="0" smtClean="0"/>
              <a:t>Pastry </a:t>
            </a:r>
            <a:r>
              <a:rPr lang="el-GR" altLang="el-GR" dirty="0" smtClean="0"/>
              <a:t>ανήκει στον (αριθμητικά) πλησιέστερο</a:t>
            </a:r>
          </a:p>
          <a:p>
            <a:pPr lvl="1" eaLnBrk="1" hangingPunct="1"/>
            <a:r>
              <a:rPr lang="el-GR" altLang="el-GR" dirty="0" smtClean="0"/>
              <a:t>Τι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παρέχεται;</a:t>
            </a:r>
          </a:p>
          <a:p>
            <a:pPr lvl="2" eaLnBrk="1" hangingPunct="1"/>
            <a:r>
              <a:rPr lang="el-GR" altLang="el-GR" dirty="0" smtClean="0"/>
              <a:t>Στο </a:t>
            </a:r>
            <a:r>
              <a:rPr lang="en-US" altLang="el-GR" dirty="0" smtClean="0"/>
              <a:t>Chord</a:t>
            </a:r>
            <a:r>
              <a:rPr lang="el-GR" altLang="el-GR" dirty="0" smtClean="0"/>
              <a:t> εντοπίζεται ο επόμενος</a:t>
            </a:r>
          </a:p>
          <a:p>
            <a:pPr lvl="2" eaLnBrk="1" hangingPunct="1"/>
            <a:r>
              <a:rPr lang="el-GR" altLang="el-GR" dirty="0" smtClean="0"/>
              <a:t>Στο </a:t>
            </a:r>
            <a:r>
              <a:rPr lang="en-US" altLang="el-GR" dirty="0" smtClean="0"/>
              <a:t>Pastry</a:t>
            </a:r>
            <a:r>
              <a:rPr lang="el-GR" altLang="el-GR" dirty="0" smtClean="0"/>
              <a:t> στέλνεται μήνυμα στον πλησιέστερο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47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Εισαγωγή στο </a:t>
            </a:r>
            <a:r>
              <a:rPr lang="en-US" altLang="el-GR" dirty="0" smtClean="0"/>
              <a:t>Scribe</a:t>
            </a:r>
            <a:r>
              <a:rPr lang="el-GR" altLang="el-GR" dirty="0" smtClean="0"/>
              <a:t> (</a:t>
            </a:r>
            <a:r>
              <a:rPr lang="en-US" altLang="el-GR" dirty="0" smtClean="0"/>
              <a:t>1 </a:t>
            </a:r>
            <a:r>
              <a:rPr lang="el-GR" altLang="el-GR" dirty="0" smtClean="0"/>
              <a:t>από 4)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Πολυεκπομπή</a:t>
            </a:r>
            <a:r>
              <a:rPr lang="el-GR" altLang="el-GR" dirty="0" smtClean="0"/>
              <a:t> στο </a:t>
            </a:r>
            <a:r>
              <a:rPr lang="en-US" altLang="el-GR" dirty="0" smtClean="0"/>
              <a:t>Scribe</a:t>
            </a:r>
          </a:p>
          <a:p>
            <a:pPr lvl="1" eaLnBrk="1" hangingPunct="1"/>
            <a:r>
              <a:rPr lang="el-GR" altLang="el-GR" dirty="0" smtClean="0"/>
              <a:t>Αξιοποιεί δρομολόγηση με βάση το κλειδί</a:t>
            </a:r>
          </a:p>
          <a:p>
            <a:pPr lvl="1" eaLnBrk="1" hangingPunct="1"/>
            <a:r>
              <a:rPr lang="el-GR" altLang="el-GR" dirty="0" smtClean="0"/>
              <a:t>Σχεδιάστηκε για το </a:t>
            </a:r>
            <a:r>
              <a:rPr lang="en-US" altLang="el-GR" dirty="0" smtClean="0"/>
              <a:t>Pastry</a:t>
            </a:r>
          </a:p>
          <a:p>
            <a:pPr lvl="2" eaLnBrk="1" hangingPunct="1"/>
            <a:r>
              <a:rPr lang="el-GR" altLang="el-GR" dirty="0" err="1"/>
              <a:t>Δ</a:t>
            </a:r>
            <a:r>
              <a:rPr lang="el-GR" altLang="el-GR" dirty="0" err="1" smtClean="0"/>
              <a:t>ιεπαφή</a:t>
            </a:r>
            <a:r>
              <a:rPr lang="el-GR" altLang="el-GR" dirty="0" smtClean="0"/>
              <a:t> δρομολόγησης μηνυμάτων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Μπορεί να χρησιμοποιηθεί με το </a:t>
            </a:r>
            <a:r>
              <a:rPr lang="en-US" altLang="el-GR" dirty="0" smtClean="0"/>
              <a:t>Chord</a:t>
            </a:r>
          </a:p>
          <a:p>
            <a:pPr lvl="2" eaLnBrk="1" hangingPunct="1"/>
            <a:r>
              <a:rPr lang="el-GR" altLang="el-GR" dirty="0" smtClean="0"/>
              <a:t>Πρέπει όμως να τροποποιηθεί η </a:t>
            </a:r>
            <a:r>
              <a:rPr lang="el-GR" altLang="el-GR" dirty="0" err="1" smtClean="0"/>
              <a:t>διεπαφή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56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Scribe</a:t>
            </a:r>
            <a:r>
              <a:rPr lang="el-GR" altLang="el-GR" dirty="0"/>
              <a:t> </a:t>
            </a:r>
            <a:r>
              <a:rPr lang="el-GR" altLang="el-GR" dirty="0" smtClean="0"/>
              <a:t>(2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Ομάδες </a:t>
            </a:r>
            <a:r>
              <a:rPr lang="el-GR" altLang="el-GR" dirty="0" err="1"/>
              <a:t>πολυεκπομπής</a:t>
            </a:r>
            <a:endParaRPr lang="el-GR" altLang="el-GR" dirty="0"/>
          </a:p>
          <a:p>
            <a:pPr lvl="1"/>
            <a:r>
              <a:rPr lang="el-GR" altLang="el-GR" dirty="0"/>
              <a:t>Προσδιορίζονται από ένα κλειδί</a:t>
            </a:r>
            <a:endParaRPr lang="en-US" altLang="el-GR" dirty="0"/>
          </a:p>
          <a:p>
            <a:pPr lvl="2"/>
            <a:r>
              <a:rPr lang="el-GR" altLang="el-GR" dirty="0"/>
              <a:t>Όλες οι λειτουργίες </a:t>
            </a:r>
            <a:r>
              <a:rPr lang="el-GR" altLang="el-GR" dirty="0" smtClean="0"/>
              <a:t>γίνονται με </a:t>
            </a:r>
            <a:r>
              <a:rPr lang="el-GR" altLang="el-GR" dirty="0"/>
              <a:t>βάση το κλειδί</a:t>
            </a:r>
          </a:p>
          <a:p>
            <a:pPr lvl="1"/>
            <a:r>
              <a:rPr lang="el-GR" altLang="el-GR" dirty="0"/>
              <a:t>Δημιουργία ομάδας</a:t>
            </a:r>
          </a:p>
          <a:p>
            <a:pPr lvl="1"/>
            <a:r>
              <a:rPr lang="el-GR" altLang="el-GR" dirty="0"/>
              <a:t>Προσχώρηση και αποχώρηση κόμβων</a:t>
            </a:r>
          </a:p>
          <a:p>
            <a:pPr lvl="1"/>
            <a:r>
              <a:rPr lang="el-GR" altLang="el-GR" dirty="0"/>
              <a:t>Αποστολή δεδομένων στην ομάδα</a:t>
            </a:r>
          </a:p>
          <a:p>
            <a:pPr lvl="2"/>
            <a:r>
              <a:rPr lang="el-GR" altLang="el-GR" dirty="0"/>
              <a:t>Τα δεδομένα λαμβάνονται από όλα τα </a:t>
            </a:r>
            <a:r>
              <a:rPr lang="el-GR" altLang="el-GR" dirty="0" smtClean="0"/>
              <a:t>μέλη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30510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35F4149-485C-4301-8509-1E9BC3CC64A3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2824</Words>
  <Application>Microsoft Office PowerPoint</Application>
  <PresentationFormat>On-screen Show (4:3)</PresentationFormat>
  <Paragraphs>520</Paragraphs>
  <Slides>58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Θέμα του Office</vt:lpstr>
      <vt:lpstr>Κινητά και Διάχυτα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Το σύστημα Scribe</vt:lpstr>
      <vt:lpstr>Chord και Pastry</vt:lpstr>
      <vt:lpstr>Εισαγωγή στο Scribe (1 από 4)</vt:lpstr>
      <vt:lpstr>Εισαγωγή στο Scribe (2 από 4)</vt:lpstr>
      <vt:lpstr>Εισαγωγή στο Scribe (3 από 4)</vt:lpstr>
      <vt:lpstr>Εισαγωγή στο Scribe (4 από 4)</vt:lpstr>
      <vt:lpstr>Δημιουργία δένδρου (1 από 4)</vt:lpstr>
      <vt:lpstr>Δημιουργία δένδρου (2 από 4)</vt:lpstr>
      <vt:lpstr>Δημιουργία δένδρου (3 από 4)</vt:lpstr>
      <vt:lpstr>Δημιουργία δένδρου (4 από 4)</vt:lpstr>
      <vt:lpstr>Προσχώρηση (1 από 3)</vt:lpstr>
      <vt:lpstr>Προσχώρηση (2 από 3)</vt:lpstr>
      <vt:lpstr>Προσχώρηση (3 από 3)</vt:lpstr>
      <vt:lpstr>Αποχώρηση</vt:lpstr>
      <vt:lpstr>Αποστολή μηνυμάτων</vt:lpstr>
      <vt:lpstr>Απόδοση (1 από 2)</vt:lpstr>
      <vt:lpstr>Απόδοση (2 από 2)</vt:lpstr>
      <vt:lpstr>Αποτυχίες (1 από 2)</vt:lpstr>
      <vt:lpstr>Αποτυχίες (2 από 2)</vt:lpstr>
      <vt:lpstr>Το σύστημα PAST</vt:lpstr>
      <vt:lpstr>Εισαγωγή στο PAST (1 από 5)</vt:lpstr>
      <vt:lpstr>Εισαγωγή στο PAST (2 από 5)</vt:lpstr>
      <vt:lpstr>Εισαγωγή στο PAST (3 από 5)</vt:lpstr>
      <vt:lpstr>Εισαγωγή στο PAST (4 από 5)</vt:lpstr>
      <vt:lpstr>Εισαγωγή στο PAST (5 από 5)</vt:lpstr>
      <vt:lpstr>Εισαγωγή αρχείων (1 από 3)</vt:lpstr>
      <vt:lpstr>Εισαγωγή αρχείων (2 από 3)</vt:lpstr>
      <vt:lpstr>Εισαγωγή αρχείων (3 από 3)</vt:lpstr>
      <vt:lpstr>Διαγραφή αρχείων</vt:lpstr>
      <vt:lpstr>Ανάκτηση αρχείων</vt:lpstr>
      <vt:lpstr>Αποθήκευση σε πολλά σημεία</vt:lpstr>
      <vt:lpstr>Κατανομή φόρτου</vt:lpstr>
      <vt:lpstr>Εκτροπή αντιγράφων (1 από 4)</vt:lpstr>
      <vt:lpstr>Εκτροπή αντιγράφων (2 από 4)</vt:lpstr>
      <vt:lpstr>Εκτροπή αντιγράφων (3 από 4)</vt:lpstr>
      <vt:lpstr>Εκτροπή αντιγράφων (4 από 4)</vt:lpstr>
      <vt:lpstr>Διαχείριση αλλαγών (1 από 3)</vt:lpstr>
      <vt:lpstr>Διαχείριση αλλαγών (2 από 3)</vt:lpstr>
      <vt:lpstr>Διαχείριση αλλαγών (3 από 3)</vt:lpstr>
      <vt:lpstr>Το σύστημα CFS</vt:lpstr>
      <vt:lpstr>Εισαγωγή στο CFS (1 από 3)</vt:lpstr>
      <vt:lpstr>Εισαγωγή στο CFS (2 από 3)</vt:lpstr>
      <vt:lpstr>Εισαγωγή στο CFS (3 από 3)</vt:lpstr>
      <vt:lpstr>Σύστημα αρχείων (1 από 3)</vt:lpstr>
      <vt:lpstr>Σύστημα αρχείων (2 από 3)</vt:lpstr>
      <vt:lpstr>Σύστημα αρχείων (3 από 3)</vt:lpstr>
      <vt:lpstr>Διεπαφή του CFS (1 από 2)</vt:lpstr>
      <vt:lpstr>Διεπαφή του CFS (2 από 2)</vt:lpstr>
      <vt:lpstr>Αποθήκευση ομάδων (1 από 2)</vt:lpstr>
      <vt:lpstr>Αποθήκευση ομάδων (2 από 2)</vt:lpstr>
      <vt:lpstr>Προσωρινή αποθήκευση</vt:lpstr>
      <vt:lpstr>Ανανέωση αρχείων</vt:lpstr>
      <vt:lpstr>Τέλος Ενότητας #6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Εφαρμογές DHT</dc:title>
  <dc:subject>Κινητά και Διάχυτα Συστήματα</dc:subject>
  <dc:creator>Γεώργιος Ξυλωμένος</dc:creator>
  <cp:keywords>Πολυεκπομπή; Αποθήκευση; Scribe; Pastry; CFS</cp:keywords>
  <cp:lastModifiedBy>George Xylomenos</cp:lastModifiedBy>
  <cp:revision>290</cp:revision>
  <cp:lastPrinted>2014-02-16T13:16:25Z</cp:lastPrinted>
  <dcterms:created xsi:type="dcterms:W3CDTF">2012-09-06T09:03:05Z</dcterms:created>
  <dcterms:modified xsi:type="dcterms:W3CDTF">2015-03-28T21:52:48Z</dcterms:modified>
</cp:coreProperties>
</file>