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7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8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11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2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57" r:id="rId3"/>
    <p:sldId id="258" r:id="rId4"/>
    <p:sldId id="311" r:id="rId5"/>
    <p:sldId id="282" r:id="rId6"/>
    <p:sldId id="283" r:id="rId7"/>
    <p:sldId id="312" r:id="rId8"/>
    <p:sldId id="313" r:id="rId9"/>
    <p:sldId id="314" r:id="rId10"/>
    <p:sldId id="288" r:id="rId11"/>
    <p:sldId id="299" r:id="rId12"/>
    <p:sldId id="289" r:id="rId13"/>
    <p:sldId id="265" r:id="rId14"/>
    <p:sldId id="310" r:id="rId15"/>
    <p:sldId id="277" r:id="rId16"/>
    <p:sldId id="278" r:id="rId17"/>
    <p:sldId id="279" r:id="rId18"/>
    <p:sldId id="280" r:id="rId19"/>
    <p:sldId id="281" r:id="rId20"/>
    <p:sldId id="315" r:id="rId21"/>
    <p:sldId id="316" r:id="rId22"/>
    <p:sldId id="301" r:id="rId23"/>
    <p:sldId id="305" r:id="rId24"/>
    <p:sldId id="267" r:id="rId25"/>
    <p:sldId id="268" r:id="rId26"/>
    <p:sldId id="271" r:id="rId27"/>
    <p:sldId id="269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BAB892-2D81-FD45-A21F-8CDAC8BBA7FB}" v="4" dt="2020-05-15T10:00:05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85" autoAdjust="0"/>
    <p:restoredTop sz="86383" autoAdjust="0"/>
  </p:normalViewPr>
  <p:slideViewPr>
    <p:cSldViewPr>
      <p:cViewPr varScale="1">
        <p:scale>
          <a:sx n="166" d="100"/>
          <a:sy n="166" d="100"/>
        </p:scale>
        <p:origin x="192" y="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155AD-9ABF-4CA2-8D30-BA3938D8AAC0}" type="doc">
      <dgm:prSet loTypeId="urn:microsoft.com/office/officeart/2005/8/layout/list1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62A8BFC-1DF7-418B-8D4E-CCFE8C7E5406}">
      <dgm:prSet/>
      <dgm:spPr/>
      <dgm:t>
        <a:bodyPr/>
        <a:lstStyle/>
        <a:p>
          <a:r>
            <a:rPr lang="el-GR"/>
            <a:t>Α εταίρος (εγγυητικές εισφορές)</a:t>
          </a:r>
          <a:endParaRPr lang="en-US"/>
        </a:p>
      </dgm:t>
    </dgm:pt>
    <dgm:pt modelId="{D85FA703-4745-4695-BB2F-96D3EE37C3DF}" type="parTrans" cxnId="{0162CF26-78ED-47D4-927F-2FBBFB8AD533}">
      <dgm:prSet/>
      <dgm:spPr/>
      <dgm:t>
        <a:bodyPr/>
        <a:lstStyle/>
        <a:p>
          <a:endParaRPr lang="en-US"/>
        </a:p>
      </dgm:t>
    </dgm:pt>
    <dgm:pt modelId="{173D98F6-BB86-41E9-B8F1-E09F5682A9B7}" type="sibTrans" cxnId="{0162CF26-78ED-47D4-927F-2FBBFB8AD533}">
      <dgm:prSet/>
      <dgm:spPr/>
      <dgm:t>
        <a:bodyPr/>
        <a:lstStyle/>
        <a:p>
          <a:endParaRPr lang="en-US"/>
        </a:p>
      </dgm:t>
    </dgm:pt>
    <dgm:pt modelId="{A82A2D89-A688-4918-9D5C-9BD211447AD2}">
      <dgm:prSet/>
      <dgm:spPr/>
      <dgm:t>
        <a:bodyPr/>
        <a:lstStyle/>
        <a:p>
          <a:r>
            <a:rPr lang="el-GR"/>
            <a:t>Αφού δεν υπάρχει πρόβλεψη στο καταστατικό η αξία των εισφορών είναι 100.000 ευρώ Χ 75% = 75.000 ευρώ</a:t>
          </a:r>
          <a:endParaRPr lang="en-US"/>
        </a:p>
      </dgm:t>
    </dgm:pt>
    <dgm:pt modelId="{C632C8AD-215F-49AC-A04F-D7CEA219DBDF}" type="parTrans" cxnId="{B0B9FD5B-8598-4353-8B32-BA86FE79C364}">
      <dgm:prSet/>
      <dgm:spPr/>
      <dgm:t>
        <a:bodyPr/>
        <a:lstStyle/>
        <a:p>
          <a:endParaRPr lang="en-US"/>
        </a:p>
      </dgm:t>
    </dgm:pt>
    <dgm:pt modelId="{C17E434C-5333-4FCF-8DC7-8A107075C411}" type="sibTrans" cxnId="{B0B9FD5B-8598-4353-8B32-BA86FE79C364}">
      <dgm:prSet/>
      <dgm:spPr/>
      <dgm:t>
        <a:bodyPr/>
        <a:lstStyle/>
        <a:p>
          <a:endParaRPr lang="en-US"/>
        </a:p>
      </dgm:t>
    </dgm:pt>
    <dgm:pt modelId="{DF06ED18-FBC5-4110-9F69-4F83ECAC4916}">
      <dgm:prSet/>
      <dgm:spPr/>
      <dgm:t>
        <a:bodyPr/>
        <a:lstStyle/>
        <a:p>
          <a:r>
            <a:rPr lang="el-GR"/>
            <a:t>Θα λάβει 7500 μερίδια (75.000 ευρώ / 10 ευρώ (ονομαστική αξία)</a:t>
          </a:r>
          <a:endParaRPr lang="en-US"/>
        </a:p>
      </dgm:t>
    </dgm:pt>
    <dgm:pt modelId="{DA547C3D-77E6-43D4-8A78-4E7CD9BDD2E0}" type="parTrans" cxnId="{E47B89A5-91C6-4514-A1CE-A04CEFA96459}">
      <dgm:prSet/>
      <dgm:spPr/>
      <dgm:t>
        <a:bodyPr/>
        <a:lstStyle/>
        <a:p>
          <a:endParaRPr lang="en-US"/>
        </a:p>
      </dgm:t>
    </dgm:pt>
    <dgm:pt modelId="{2B684036-8299-4B28-BDFC-0995A519A4C8}" type="sibTrans" cxnId="{E47B89A5-91C6-4514-A1CE-A04CEFA96459}">
      <dgm:prSet/>
      <dgm:spPr/>
      <dgm:t>
        <a:bodyPr/>
        <a:lstStyle/>
        <a:p>
          <a:endParaRPr lang="en-US"/>
        </a:p>
      </dgm:t>
    </dgm:pt>
    <dgm:pt modelId="{3E99A740-9EAC-4756-9405-BB516962EACB}">
      <dgm:prSet/>
      <dgm:spPr/>
      <dgm:t>
        <a:bodyPr/>
        <a:lstStyle/>
        <a:p>
          <a:r>
            <a:rPr lang="el-GR"/>
            <a:t>Β εταίρος (εξωκεφαλαιακές εισφορές)</a:t>
          </a:r>
          <a:endParaRPr lang="en-US"/>
        </a:p>
      </dgm:t>
    </dgm:pt>
    <dgm:pt modelId="{6DC078F4-4CE2-423C-9BBE-1600C066C244}" type="parTrans" cxnId="{F779C5D2-1E9E-4A1A-AF17-6CD55281996B}">
      <dgm:prSet/>
      <dgm:spPr/>
      <dgm:t>
        <a:bodyPr/>
        <a:lstStyle/>
        <a:p>
          <a:endParaRPr lang="en-US"/>
        </a:p>
      </dgm:t>
    </dgm:pt>
    <dgm:pt modelId="{7D4F683B-01C4-4D21-8DDA-D8A7EE168AAC}" type="sibTrans" cxnId="{F779C5D2-1E9E-4A1A-AF17-6CD55281996B}">
      <dgm:prSet/>
      <dgm:spPr/>
      <dgm:t>
        <a:bodyPr/>
        <a:lstStyle/>
        <a:p>
          <a:endParaRPr lang="en-US"/>
        </a:p>
      </dgm:t>
    </dgm:pt>
    <dgm:pt modelId="{9137143A-3D79-449B-9157-5F74C12F5131}">
      <dgm:prSet/>
      <dgm:spPr/>
      <dgm:t>
        <a:bodyPr/>
        <a:lstStyle/>
        <a:p>
          <a:r>
            <a:rPr lang="el-GR"/>
            <a:t>Θα λάβει 5000 μερίδια </a:t>
          </a:r>
          <a:endParaRPr lang="en-US"/>
        </a:p>
      </dgm:t>
    </dgm:pt>
    <dgm:pt modelId="{C69F7D22-AB2F-4CF8-BEC6-17F18A0169D1}" type="parTrans" cxnId="{F34563D3-2BAD-4821-B528-07A02515DD96}">
      <dgm:prSet/>
      <dgm:spPr/>
      <dgm:t>
        <a:bodyPr/>
        <a:lstStyle/>
        <a:p>
          <a:endParaRPr lang="en-US"/>
        </a:p>
      </dgm:t>
    </dgm:pt>
    <dgm:pt modelId="{8CC84B03-5246-4152-8CC5-6C55C4339AD5}" type="sibTrans" cxnId="{F34563D3-2BAD-4821-B528-07A02515DD96}">
      <dgm:prSet/>
      <dgm:spPr/>
      <dgm:t>
        <a:bodyPr/>
        <a:lstStyle/>
        <a:p>
          <a:endParaRPr lang="en-US"/>
        </a:p>
      </dgm:t>
    </dgm:pt>
    <dgm:pt modelId="{185BBF32-DD81-419D-A8F8-EF2492E222B8}">
      <dgm:prSet/>
      <dgm:spPr/>
      <dgm:t>
        <a:bodyPr/>
        <a:lstStyle/>
        <a:p>
          <a:r>
            <a:rPr lang="el-GR"/>
            <a:t>Γ εταίρος (κεφαλαιακές εισφορές)</a:t>
          </a:r>
          <a:endParaRPr lang="en-US"/>
        </a:p>
      </dgm:t>
    </dgm:pt>
    <dgm:pt modelId="{A993D080-6093-44C0-9135-78F5D784C1F9}" type="parTrans" cxnId="{11212FC0-B3A9-4673-AF01-4452753C8B0F}">
      <dgm:prSet/>
      <dgm:spPr/>
      <dgm:t>
        <a:bodyPr/>
        <a:lstStyle/>
        <a:p>
          <a:endParaRPr lang="en-US"/>
        </a:p>
      </dgm:t>
    </dgm:pt>
    <dgm:pt modelId="{4899853E-83B2-44E4-932B-FD3E625CDF14}" type="sibTrans" cxnId="{11212FC0-B3A9-4673-AF01-4452753C8B0F}">
      <dgm:prSet/>
      <dgm:spPr/>
      <dgm:t>
        <a:bodyPr/>
        <a:lstStyle/>
        <a:p>
          <a:endParaRPr lang="en-US"/>
        </a:p>
      </dgm:t>
    </dgm:pt>
    <dgm:pt modelId="{4127E9E1-C084-4B51-830B-63A5EEB409FB}">
      <dgm:prSet/>
      <dgm:spPr/>
      <dgm:t>
        <a:bodyPr/>
        <a:lstStyle/>
        <a:p>
          <a:r>
            <a:rPr lang="el-GR"/>
            <a:t>Θα λάβει 1000 μερίδια</a:t>
          </a:r>
          <a:endParaRPr lang="en-US"/>
        </a:p>
      </dgm:t>
    </dgm:pt>
    <dgm:pt modelId="{CE85071F-B4CF-4D02-BF4A-109CAF938161}" type="parTrans" cxnId="{F0AE1A3A-2132-47D0-8AA1-F8A6DA098CA7}">
      <dgm:prSet/>
      <dgm:spPr/>
      <dgm:t>
        <a:bodyPr/>
        <a:lstStyle/>
        <a:p>
          <a:endParaRPr lang="en-US"/>
        </a:p>
      </dgm:t>
    </dgm:pt>
    <dgm:pt modelId="{99AFD9D4-A924-44EF-85BB-5E19410E1CBA}" type="sibTrans" cxnId="{F0AE1A3A-2132-47D0-8AA1-F8A6DA098CA7}">
      <dgm:prSet/>
      <dgm:spPr/>
      <dgm:t>
        <a:bodyPr/>
        <a:lstStyle/>
        <a:p>
          <a:endParaRPr lang="en-US"/>
        </a:p>
      </dgm:t>
    </dgm:pt>
    <dgm:pt modelId="{92E5F0E6-3D9B-4E43-8D01-9373AEC30AD3}">
      <dgm:prSet/>
      <dgm:spPr/>
      <dgm:t>
        <a:bodyPr/>
        <a:lstStyle/>
        <a:p>
          <a:r>
            <a:rPr lang="el-GR" b="1"/>
            <a:t>Συνολικός αριθμός μεριδίων 13500</a:t>
          </a:r>
          <a:endParaRPr lang="en-US"/>
        </a:p>
      </dgm:t>
    </dgm:pt>
    <dgm:pt modelId="{25F68206-6686-4ED6-8EC1-C744C1D7436E}" type="parTrans" cxnId="{CD06DDF6-24A5-42F3-8865-08C7033B6BA8}">
      <dgm:prSet/>
      <dgm:spPr/>
      <dgm:t>
        <a:bodyPr/>
        <a:lstStyle/>
        <a:p>
          <a:endParaRPr lang="en-US"/>
        </a:p>
      </dgm:t>
    </dgm:pt>
    <dgm:pt modelId="{24C3C9DF-39D5-4382-82E0-C09CC55BEE4C}" type="sibTrans" cxnId="{CD06DDF6-24A5-42F3-8865-08C7033B6BA8}">
      <dgm:prSet/>
      <dgm:spPr/>
      <dgm:t>
        <a:bodyPr/>
        <a:lstStyle/>
        <a:p>
          <a:endParaRPr lang="en-US"/>
        </a:p>
      </dgm:t>
    </dgm:pt>
    <dgm:pt modelId="{DCD3FC39-25D9-435B-87C3-8B3EC6AEA041}">
      <dgm:prSet/>
      <dgm:spPr/>
      <dgm:t>
        <a:bodyPr/>
        <a:lstStyle/>
        <a:p>
          <a:r>
            <a:rPr lang="el-GR" b="1"/>
            <a:t>ΟΑ 10 ευρώ</a:t>
          </a:r>
          <a:endParaRPr lang="en-US"/>
        </a:p>
      </dgm:t>
    </dgm:pt>
    <dgm:pt modelId="{49BDD3DD-8591-414B-9A95-41D80AC0CA08}" type="parTrans" cxnId="{435157CE-1B7B-4BC9-B991-CC8418B8F6EC}">
      <dgm:prSet/>
      <dgm:spPr/>
      <dgm:t>
        <a:bodyPr/>
        <a:lstStyle/>
        <a:p>
          <a:endParaRPr lang="en-US"/>
        </a:p>
      </dgm:t>
    </dgm:pt>
    <dgm:pt modelId="{8C511CD0-5BEF-4D30-B3BE-ED758365E865}" type="sibTrans" cxnId="{435157CE-1B7B-4BC9-B991-CC8418B8F6EC}">
      <dgm:prSet/>
      <dgm:spPr/>
      <dgm:t>
        <a:bodyPr/>
        <a:lstStyle/>
        <a:p>
          <a:endParaRPr lang="en-US"/>
        </a:p>
      </dgm:t>
    </dgm:pt>
    <dgm:pt modelId="{2102972C-A11D-4B6E-9A0F-EED3A2E82A02}">
      <dgm:prSet/>
      <dgm:spPr/>
      <dgm:t>
        <a:bodyPr/>
        <a:lstStyle/>
        <a:p>
          <a:r>
            <a:rPr lang="el-GR" b="1"/>
            <a:t>Κεφάλαιο = ΜΟΝΟ 10.000 ευρώ</a:t>
          </a:r>
          <a:endParaRPr lang="en-US"/>
        </a:p>
      </dgm:t>
    </dgm:pt>
    <dgm:pt modelId="{D53803CB-1897-4689-88AC-DA2E64864F0A}" type="parTrans" cxnId="{46FAF376-C98A-497A-8774-A326333E4973}">
      <dgm:prSet/>
      <dgm:spPr/>
      <dgm:t>
        <a:bodyPr/>
        <a:lstStyle/>
        <a:p>
          <a:endParaRPr lang="en-US"/>
        </a:p>
      </dgm:t>
    </dgm:pt>
    <dgm:pt modelId="{7C1E5423-DA76-4904-B535-46B295334056}" type="sibTrans" cxnId="{46FAF376-C98A-497A-8774-A326333E4973}">
      <dgm:prSet/>
      <dgm:spPr/>
      <dgm:t>
        <a:bodyPr/>
        <a:lstStyle/>
        <a:p>
          <a:endParaRPr lang="en-US"/>
        </a:p>
      </dgm:t>
    </dgm:pt>
    <dgm:pt modelId="{EEDF61CE-167B-449C-A8C0-B01F7E8C9917}">
      <dgm:prSet/>
      <dgm:spPr/>
      <dgm:t>
        <a:bodyPr/>
        <a:lstStyle/>
        <a:p>
          <a:r>
            <a:rPr lang="el-GR"/>
            <a:t>Ισολογισμός</a:t>
          </a:r>
          <a:endParaRPr lang="en-US"/>
        </a:p>
      </dgm:t>
    </dgm:pt>
    <dgm:pt modelId="{9E0B5F5D-9A0F-4DC9-82B8-741B481FBAA0}" type="parTrans" cxnId="{E2D468A2-34B0-4408-B465-8FCF8EE39BE0}">
      <dgm:prSet/>
      <dgm:spPr/>
      <dgm:t>
        <a:bodyPr/>
        <a:lstStyle/>
        <a:p>
          <a:endParaRPr lang="en-US"/>
        </a:p>
      </dgm:t>
    </dgm:pt>
    <dgm:pt modelId="{ABC96A80-EDC5-4DC5-97FD-F68085ED297A}" type="sibTrans" cxnId="{E2D468A2-34B0-4408-B465-8FCF8EE39BE0}">
      <dgm:prSet/>
      <dgm:spPr/>
      <dgm:t>
        <a:bodyPr/>
        <a:lstStyle/>
        <a:p>
          <a:endParaRPr lang="en-US"/>
        </a:p>
      </dgm:t>
    </dgm:pt>
    <dgm:pt modelId="{B2CDE2B4-7175-4163-9130-371662E140BF}">
      <dgm:prSet/>
      <dgm:spPr/>
      <dgm:t>
        <a:bodyPr/>
        <a:lstStyle/>
        <a:p>
          <a:r>
            <a:rPr lang="el-GR"/>
            <a:t>Ενεργητικό = ταμείο 10.000 ευρώ</a:t>
          </a:r>
          <a:endParaRPr lang="en-US"/>
        </a:p>
      </dgm:t>
    </dgm:pt>
    <dgm:pt modelId="{14378230-C25B-4F6B-A58E-4AAB742756BB}" type="parTrans" cxnId="{194D29D1-830A-49AF-9558-5D276D29E417}">
      <dgm:prSet/>
      <dgm:spPr/>
      <dgm:t>
        <a:bodyPr/>
        <a:lstStyle/>
        <a:p>
          <a:endParaRPr lang="en-US"/>
        </a:p>
      </dgm:t>
    </dgm:pt>
    <dgm:pt modelId="{14C6E8A2-0159-4493-9D9B-0D97D29A546E}" type="sibTrans" cxnId="{194D29D1-830A-49AF-9558-5D276D29E417}">
      <dgm:prSet/>
      <dgm:spPr/>
      <dgm:t>
        <a:bodyPr/>
        <a:lstStyle/>
        <a:p>
          <a:endParaRPr lang="en-US"/>
        </a:p>
      </dgm:t>
    </dgm:pt>
    <dgm:pt modelId="{1694D016-61E9-4821-94F9-C8056B036F78}">
      <dgm:prSet/>
      <dgm:spPr/>
      <dgm:t>
        <a:bodyPr/>
        <a:lstStyle/>
        <a:p>
          <a:r>
            <a:rPr lang="el-GR"/>
            <a:t>Παθητικό = κεφάλαιο 10.000 ευρώ</a:t>
          </a:r>
          <a:endParaRPr lang="en-US"/>
        </a:p>
      </dgm:t>
    </dgm:pt>
    <dgm:pt modelId="{F9110107-5AC7-4694-BADD-91D3627BAD9A}" type="parTrans" cxnId="{9AD8B657-989A-47B4-8D8A-224809ACE3F3}">
      <dgm:prSet/>
      <dgm:spPr/>
      <dgm:t>
        <a:bodyPr/>
        <a:lstStyle/>
        <a:p>
          <a:endParaRPr lang="en-US"/>
        </a:p>
      </dgm:t>
    </dgm:pt>
    <dgm:pt modelId="{A1117772-3A4C-4A14-9D2E-3771968265C3}" type="sibTrans" cxnId="{9AD8B657-989A-47B4-8D8A-224809ACE3F3}">
      <dgm:prSet/>
      <dgm:spPr/>
      <dgm:t>
        <a:bodyPr/>
        <a:lstStyle/>
        <a:p>
          <a:endParaRPr lang="en-US"/>
        </a:p>
      </dgm:t>
    </dgm:pt>
    <dgm:pt modelId="{C55A0A3D-7F5C-4628-ACE0-7C32D52AD79E}">
      <dgm:prSet/>
      <dgm:spPr/>
      <dgm:t>
        <a:bodyPr/>
        <a:lstStyle/>
        <a:p>
          <a:r>
            <a:rPr lang="el-GR"/>
            <a:t>Οι λοιπές εισφορές δεν αποτυπώνονται πουθενά</a:t>
          </a:r>
          <a:endParaRPr lang="en-US"/>
        </a:p>
      </dgm:t>
    </dgm:pt>
    <dgm:pt modelId="{A68B7BB7-56DA-441B-A213-FE18C2B7E577}" type="parTrans" cxnId="{0C1EBE9F-C509-412C-BD10-060CE90ABE16}">
      <dgm:prSet/>
      <dgm:spPr/>
      <dgm:t>
        <a:bodyPr/>
        <a:lstStyle/>
        <a:p>
          <a:endParaRPr lang="en-US"/>
        </a:p>
      </dgm:t>
    </dgm:pt>
    <dgm:pt modelId="{6638D4CD-0331-4DEF-9853-1722B0700EB1}" type="sibTrans" cxnId="{0C1EBE9F-C509-412C-BD10-060CE90ABE16}">
      <dgm:prSet/>
      <dgm:spPr/>
      <dgm:t>
        <a:bodyPr/>
        <a:lstStyle/>
        <a:p>
          <a:endParaRPr lang="en-US"/>
        </a:p>
      </dgm:t>
    </dgm:pt>
    <dgm:pt modelId="{0031E1C7-36DF-FE46-9AF8-74394438F014}" type="pres">
      <dgm:prSet presAssocID="{666155AD-9ABF-4CA2-8D30-BA3938D8AAC0}" presName="linear" presStyleCnt="0">
        <dgm:presLayoutVars>
          <dgm:dir/>
          <dgm:animLvl val="lvl"/>
          <dgm:resizeHandles val="exact"/>
        </dgm:presLayoutVars>
      </dgm:prSet>
      <dgm:spPr/>
    </dgm:pt>
    <dgm:pt modelId="{D85124E7-0C30-314B-B536-776761B1AF09}" type="pres">
      <dgm:prSet presAssocID="{A62A8BFC-1DF7-418B-8D4E-CCFE8C7E5406}" presName="parentLin" presStyleCnt="0"/>
      <dgm:spPr/>
    </dgm:pt>
    <dgm:pt modelId="{48E7DF2E-AE9D-1B4F-89A5-20E0A817D96B}" type="pres">
      <dgm:prSet presAssocID="{A62A8BFC-1DF7-418B-8D4E-CCFE8C7E5406}" presName="parentLeftMargin" presStyleLbl="node1" presStyleIdx="0" presStyleCnt="7"/>
      <dgm:spPr/>
    </dgm:pt>
    <dgm:pt modelId="{4D0E992C-6960-3640-B84C-A5D622F94120}" type="pres">
      <dgm:prSet presAssocID="{A62A8BFC-1DF7-418B-8D4E-CCFE8C7E540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BCCAACBE-0B51-0847-9D0B-F860C808BB49}" type="pres">
      <dgm:prSet presAssocID="{A62A8BFC-1DF7-418B-8D4E-CCFE8C7E5406}" presName="negativeSpace" presStyleCnt="0"/>
      <dgm:spPr/>
    </dgm:pt>
    <dgm:pt modelId="{D133A263-C951-F846-9424-E2071DF3BFBE}" type="pres">
      <dgm:prSet presAssocID="{A62A8BFC-1DF7-418B-8D4E-CCFE8C7E5406}" presName="childText" presStyleLbl="conFgAcc1" presStyleIdx="0" presStyleCnt="7">
        <dgm:presLayoutVars>
          <dgm:bulletEnabled val="1"/>
        </dgm:presLayoutVars>
      </dgm:prSet>
      <dgm:spPr/>
    </dgm:pt>
    <dgm:pt modelId="{BB774464-DAAC-FF4D-82A3-09A2126EB193}" type="pres">
      <dgm:prSet presAssocID="{173D98F6-BB86-41E9-B8F1-E09F5682A9B7}" presName="spaceBetweenRectangles" presStyleCnt="0"/>
      <dgm:spPr/>
    </dgm:pt>
    <dgm:pt modelId="{24985517-B423-BF41-B714-3C8E1C9D82BC}" type="pres">
      <dgm:prSet presAssocID="{3E99A740-9EAC-4756-9405-BB516962EACB}" presName="parentLin" presStyleCnt="0"/>
      <dgm:spPr/>
    </dgm:pt>
    <dgm:pt modelId="{B5EE3D71-9F48-D74A-A669-20FA0231101C}" type="pres">
      <dgm:prSet presAssocID="{3E99A740-9EAC-4756-9405-BB516962EACB}" presName="parentLeftMargin" presStyleLbl="node1" presStyleIdx="0" presStyleCnt="7"/>
      <dgm:spPr/>
    </dgm:pt>
    <dgm:pt modelId="{CFE265E9-4B04-0946-872C-6F2F79EB860C}" type="pres">
      <dgm:prSet presAssocID="{3E99A740-9EAC-4756-9405-BB516962EACB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DD0AC58-094C-2245-9D93-7A08A6C3BC78}" type="pres">
      <dgm:prSet presAssocID="{3E99A740-9EAC-4756-9405-BB516962EACB}" presName="negativeSpace" presStyleCnt="0"/>
      <dgm:spPr/>
    </dgm:pt>
    <dgm:pt modelId="{0F151EBE-3683-B542-A8C4-04ED708E5E4F}" type="pres">
      <dgm:prSet presAssocID="{3E99A740-9EAC-4756-9405-BB516962EACB}" presName="childText" presStyleLbl="conFgAcc1" presStyleIdx="1" presStyleCnt="7">
        <dgm:presLayoutVars>
          <dgm:bulletEnabled val="1"/>
        </dgm:presLayoutVars>
      </dgm:prSet>
      <dgm:spPr/>
    </dgm:pt>
    <dgm:pt modelId="{2D3DEEE7-9405-4046-971F-FE0ECE00CAAB}" type="pres">
      <dgm:prSet presAssocID="{7D4F683B-01C4-4D21-8DDA-D8A7EE168AAC}" presName="spaceBetweenRectangles" presStyleCnt="0"/>
      <dgm:spPr/>
    </dgm:pt>
    <dgm:pt modelId="{10469911-ECCF-8947-8D43-D218CBFD5F83}" type="pres">
      <dgm:prSet presAssocID="{185BBF32-DD81-419D-A8F8-EF2492E222B8}" presName="parentLin" presStyleCnt="0"/>
      <dgm:spPr/>
    </dgm:pt>
    <dgm:pt modelId="{A1BB48EB-5134-FA46-8209-BD242CE54A4D}" type="pres">
      <dgm:prSet presAssocID="{185BBF32-DD81-419D-A8F8-EF2492E222B8}" presName="parentLeftMargin" presStyleLbl="node1" presStyleIdx="1" presStyleCnt="7"/>
      <dgm:spPr/>
    </dgm:pt>
    <dgm:pt modelId="{876BEDD2-DBDA-0646-8C94-5A2A0734A019}" type="pres">
      <dgm:prSet presAssocID="{185BBF32-DD81-419D-A8F8-EF2492E222B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E0052F87-9189-F34E-993C-5D9E8705E10C}" type="pres">
      <dgm:prSet presAssocID="{185BBF32-DD81-419D-A8F8-EF2492E222B8}" presName="negativeSpace" presStyleCnt="0"/>
      <dgm:spPr/>
    </dgm:pt>
    <dgm:pt modelId="{0500A85B-71CF-8642-975B-664C5693B895}" type="pres">
      <dgm:prSet presAssocID="{185BBF32-DD81-419D-A8F8-EF2492E222B8}" presName="childText" presStyleLbl="conFgAcc1" presStyleIdx="2" presStyleCnt="7">
        <dgm:presLayoutVars>
          <dgm:bulletEnabled val="1"/>
        </dgm:presLayoutVars>
      </dgm:prSet>
      <dgm:spPr/>
    </dgm:pt>
    <dgm:pt modelId="{181B100C-3675-B14D-B11A-B6B442BE3736}" type="pres">
      <dgm:prSet presAssocID="{4899853E-83B2-44E4-932B-FD3E625CDF14}" presName="spaceBetweenRectangles" presStyleCnt="0"/>
      <dgm:spPr/>
    </dgm:pt>
    <dgm:pt modelId="{96FA77D3-7D0C-D34A-AA44-6FDE4D8181B8}" type="pres">
      <dgm:prSet presAssocID="{92E5F0E6-3D9B-4E43-8D01-9373AEC30AD3}" presName="parentLin" presStyleCnt="0"/>
      <dgm:spPr/>
    </dgm:pt>
    <dgm:pt modelId="{BCF3A0D2-35EB-2440-8BEF-5944C2E873D2}" type="pres">
      <dgm:prSet presAssocID="{92E5F0E6-3D9B-4E43-8D01-9373AEC30AD3}" presName="parentLeftMargin" presStyleLbl="node1" presStyleIdx="2" presStyleCnt="7"/>
      <dgm:spPr/>
    </dgm:pt>
    <dgm:pt modelId="{D767B1A8-5376-0D49-93DD-5693532A431E}" type="pres">
      <dgm:prSet presAssocID="{92E5F0E6-3D9B-4E43-8D01-9373AEC30AD3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4D88AC6-8ED1-7443-AA72-7060DA49FDA2}" type="pres">
      <dgm:prSet presAssocID="{92E5F0E6-3D9B-4E43-8D01-9373AEC30AD3}" presName="negativeSpace" presStyleCnt="0"/>
      <dgm:spPr/>
    </dgm:pt>
    <dgm:pt modelId="{21C0C103-D99A-4B4C-8069-9F7EBE6B8EDF}" type="pres">
      <dgm:prSet presAssocID="{92E5F0E6-3D9B-4E43-8D01-9373AEC30AD3}" presName="childText" presStyleLbl="conFgAcc1" presStyleIdx="3" presStyleCnt="7">
        <dgm:presLayoutVars>
          <dgm:bulletEnabled val="1"/>
        </dgm:presLayoutVars>
      </dgm:prSet>
      <dgm:spPr/>
    </dgm:pt>
    <dgm:pt modelId="{64EE9385-C6A5-854E-9DE6-E3F2E4D77808}" type="pres">
      <dgm:prSet presAssocID="{24C3C9DF-39D5-4382-82E0-C09CC55BEE4C}" presName="spaceBetweenRectangles" presStyleCnt="0"/>
      <dgm:spPr/>
    </dgm:pt>
    <dgm:pt modelId="{92C5FD80-F1AD-2D46-A55C-CB68E2566EEA}" type="pres">
      <dgm:prSet presAssocID="{DCD3FC39-25D9-435B-87C3-8B3EC6AEA041}" presName="parentLin" presStyleCnt="0"/>
      <dgm:spPr/>
    </dgm:pt>
    <dgm:pt modelId="{37C70A3A-B415-9543-BE45-4716997B3526}" type="pres">
      <dgm:prSet presAssocID="{DCD3FC39-25D9-435B-87C3-8B3EC6AEA041}" presName="parentLeftMargin" presStyleLbl="node1" presStyleIdx="3" presStyleCnt="7"/>
      <dgm:spPr/>
    </dgm:pt>
    <dgm:pt modelId="{2496A2F0-26E7-3449-BA54-3E74030B7315}" type="pres">
      <dgm:prSet presAssocID="{DCD3FC39-25D9-435B-87C3-8B3EC6AEA04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E4A176D-113D-B54A-8857-47E30FC294DA}" type="pres">
      <dgm:prSet presAssocID="{DCD3FC39-25D9-435B-87C3-8B3EC6AEA041}" presName="negativeSpace" presStyleCnt="0"/>
      <dgm:spPr/>
    </dgm:pt>
    <dgm:pt modelId="{3E80501B-4398-4649-9D68-8338A707A140}" type="pres">
      <dgm:prSet presAssocID="{DCD3FC39-25D9-435B-87C3-8B3EC6AEA041}" presName="childText" presStyleLbl="conFgAcc1" presStyleIdx="4" presStyleCnt="7">
        <dgm:presLayoutVars>
          <dgm:bulletEnabled val="1"/>
        </dgm:presLayoutVars>
      </dgm:prSet>
      <dgm:spPr/>
    </dgm:pt>
    <dgm:pt modelId="{9B600CCA-0704-0545-B207-502FE76CDBD8}" type="pres">
      <dgm:prSet presAssocID="{8C511CD0-5BEF-4D30-B3BE-ED758365E865}" presName="spaceBetweenRectangles" presStyleCnt="0"/>
      <dgm:spPr/>
    </dgm:pt>
    <dgm:pt modelId="{C986832A-006A-6745-B564-72D21932C61E}" type="pres">
      <dgm:prSet presAssocID="{2102972C-A11D-4B6E-9A0F-EED3A2E82A02}" presName="parentLin" presStyleCnt="0"/>
      <dgm:spPr/>
    </dgm:pt>
    <dgm:pt modelId="{5751A4A0-7D65-8141-A4C7-E126B6E0CFBC}" type="pres">
      <dgm:prSet presAssocID="{2102972C-A11D-4B6E-9A0F-EED3A2E82A02}" presName="parentLeftMargin" presStyleLbl="node1" presStyleIdx="4" presStyleCnt="7"/>
      <dgm:spPr/>
    </dgm:pt>
    <dgm:pt modelId="{60DF2FA5-A560-EB43-8D4B-DEEAD3C6B1D7}" type="pres">
      <dgm:prSet presAssocID="{2102972C-A11D-4B6E-9A0F-EED3A2E82A0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335939D-5FA0-7341-A2BD-AE7702294E7E}" type="pres">
      <dgm:prSet presAssocID="{2102972C-A11D-4B6E-9A0F-EED3A2E82A02}" presName="negativeSpace" presStyleCnt="0"/>
      <dgm:spPr/>
    </dgm:pt>
    <dgm:pt modelId="{21AFB55D-626D-C44A-89CF-EB3F37890888}" type="pres">
      <dgm:prSet presAssocID="{2102972C-A11D-4B6E-9A0F-EED3A2E82A02}" presName="childText" presStyleLbl="conFgAcc1" presStyleIdx="5" presStyleCnt="7">
        <dgm:presLayoutVars>
          <dgm:bulletEnabled val="1"/>
        </dgm:presLayoutVars>
      </dgm:prSet>
      <dgm:spPr/>
    </dgm:pt>
    <dgm:pt modelId="{EB310AD8-61A8-ED47-9651-9E8775344F39}" type="pres">
      <dgm:prSet presAssocID="{7C1E5423-DA76-4904-B535-46B295334056}" presName="spaceBetweenRectangles" presStyleCnt="0"/>
      <dgm:spPr/>
    </dgm:pt>
    <dgm:pt modelId="{6DD200D3-B820-C94B-AE24-2CCB318AA785}" type="pres">
      <dgm:prSet presAssocID="{EEDF61CE-167B-449C-A8C0-B01F7E8C9917}" presName="parentLin" presStyleCnt="0"/>
      <dgm:spPr/>
    </dgm:pt>
    <dgm:pt modelId="{70D6A438-6E43-D54F-A10E-053CC4268AE4}" type="pres">
      <dgm:prSet presAssocID="{EEDF61CE-167B-449C-A8C0-B01F7E8C9917}" presName="parentLeftMargin" presStyleLbl="node1" presStyleIdx="5" presStyleCnt="7"/>
      <dgm:spPr/>
    </dgm:pt>
    <dgm:pt modelId="{5FE1FB61-0733-5D4B-BF83-EEB7E9D9DC9E}" type="pres">
      <dgm:prSet presAssocID="{EEDF61CE-167B-449C-A8C0-B01F7E8C9917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CE98054E-B999-7946-93D4-988838A8DC23}" type="pres">
      <dgm:prSet presAssocID="{EEDF61CE-167B-449C-A8C0-B01F7E8C9917}" presName="negativeSpace" presStyleCnt="0"/>
      <dgm:spPr/>
    </dgm:pt>
    <dgm:pt modelId="{D1AFED67-79F7-2D47-B49D-F22C2BF6182F}" type="pres">
      <dgm:prSet presAssocID="{EEDF61CE-167B-449C-A8C0-B01F7E8C9917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E9B4E19-FC9D-7449-A0E8-5956686204BD}" type="presOf" srcId="{DCD3FC39-25D9-435B-87C3-8B3EC6AEA041}" destId="{37C70A3A-B415-9543-BE45-4716997B3526}" srcOrd="0" destOrd="0" presId="urn:microsoft.com/office/officeart/2005/8/layout/list1"/>
    <dgm:cxn modelId="{EDFC3F1A-4CA3-344B-B99F-6BA869B244A9}" type="presOf" srcId="{2102972C-A11D-4B6E-9A0F-EED3A2E82A02}" destId="{5751A4A0-7D65-8141-A4C7-E126B6E0CFBC}" srcOrd="0" destOrd="0" presId="urn:microsoft.com/office/officeart/2005/8/layout/list1"/>
    <dgm:cxn modelId="{D065B41D-3D03-9448-9608-30B1B51AEFCE}" type="presOf" srcId="{1694D016-61E9-4821-94F9-C8056B036F78}" destId="{D1AFED67-79F7-2D47-B49D-F22C2BF6182F}" srcOrd="0" destOrd="1" presId="urn:microsoft.com/office/officeart/2005/8/layout/list1"/>
    <dgm:cxn modelId="{0162CF26-78ED-47D4-927F-2FBBFB8AD533}" srcId="{666155AD-9ABF-4CA2-8D30-BA3938D8AAC0}" destId="{A62A8BFC-1DF7-418B-8D4E-CCFE8C7E5406}" srcOrd="0" destOrd="0" parTransId="{D85FA703-4745-4695-BB2F-96D3EE37C3DF}" sibTransId="{173D98F6-BB86-41E9-B8F1-E09F5682A9B7}"/>
    <dgm:cxn modelId="{4EC8A337-3C4B-D748-8980-66907F64A8A7}" type="presOf" srcId="{B2CDE2B4-7175-4163-9130-371662E140BF}" destId="{D1AFED67-79F7-2D47-B49D-F22C2BF6182F}" srcOrd="0" destOrd="0" presId="urn:microsoft.com/office/officeart/2005/8/layout/list1"/>
    <dgm:cxn modelId="{F0AE1A3A-2132-47D0-8AA1-F8A6DA098CA7}" srcId="{185BBF32-DD81-419D-A8F8-EF2492E222B8}" destId="{4127E9E1-C084-4B51-830B-63A5EEB409FB}" srcOrd="0" destOrd="0" parTransId="{CE85071F-B4CF-4D02-BF4A-109CAF938161}" sibTransId="{99AFD9D4-A924-44EF-85BB-5E19410E1CBA}"/>
    <dgm:cxn modelId="{50350346-EF6E-E94E-AE0E-C2A7EBB60FB1}" type="presOf" srcId="{C55A0A3D-7F5C-4628-ACE0-7C32D52AD79E}" destId="{D1AFED67-79F7-2D47-B49D-F22C2BF6182F}" srcOrd="0" destOrd="2" presId="urn:microsoft.com/office/officeart/2005/8/layout/list1"/>
    <dgm:cxn modelId="{CA534A48-A843-344A-927F-E61286B89CDC}" type="presOf" srcId="{EEDF61CE-167B-449C-A8C0-B01F7E8C9917}" destId="{5FE1FB61-0733-5D4B-BF83-EEB7E9D9DC9E}" srcOrd="1" destOrd="0" presId="urn:microsoft.com/office/officeart/2005/8/layout/list1"/>
    <dgm:cxn modelId="{63130E4D-3742-C542-904F-87B0CB42ED45}" type="presOf" srcId="{DCD3FC39-25D9-435B-87C3-8B3EC6AEA041}" destId="{2496A2F0-26E7-3449-BA54-3E74030B7315}" srcOrd="1" destOrd="0" presId="urn:microsoft.com/office/officeart/2005/8/layout/list1"/>
    <dgm:cxn modelId="{9AD8B657-989A-47B4-8D8A-224809ACE3F3}" srcId="{EEDF61CE-167B-449C-A8C0-B01F7E8C9917}" destId="{1694D016-61E9-4821-94F9-C8056B036F78}" srcOrd="1" destOrd="0" parTransId="{F9110107-5AC7-4694-BADD-91D3627BAD9A}" sibTransId="{A1117772-3A4C-4A14-9D2E-3771968265C3}"/>
    <dgm:cxn modelId="{9D72AB5A-82ED-BF41-A787-63ECEF6476F4}" type="presOf" srcId="{185BBF32-DD81-419D-A8F8-EF2492E222B8}" destId="{A1BB48EB-5134-FA46-8209-BD242CE54A4D}" srcOrd="0" destOrd="0" presId="urn:microsoft.com/office/officeart/2005/8/layout/list1"/>
    <dgm:cxn modelId="{B0B9FD5B-8598-4353-8B32-BA86FE79C364}" srcId="{A62A8BFC-1DF7-418B-8D4E-CCFE8C7E5406}" destId="{A82A2D89-A688-4918-9D5C-9BD211447AD2}" srcOrd="0" destOrd="0" parTransId="{C632C8AD-215F-49AC-A04F-D7CEA219DBDF}" sibTransId="{C17E434C-5333-4FCF-8DC7-8A107075C411}"/>
    <dgm:cxn modelId="{46FAF376-C98A-497A-8774-A326333E4973}" srcId="{666155AD-9ABF-4CA2-8D30-BA3938D8AAC0}" destId="{2102972C-A11D-4B6E-9A0F-EED3A2E82A02}" srcOrd="5" destOrd="0" parTransId="{D53803CB-1897-4689-88AC-DA2E64864F0A}" sibTransId="{7C1E5423-DA76-4904-B535-46B295334056}"/>
    <dgm:cxn modelId="{CF68D079-6DB3-8F4C-AE3D-A88C6D577479}" type="presOf" srcId="{2102972C-A11D-4B6E-9A0F-EED3A2E82A02}" destId="{60DF2FA5-A560-EB43-8D4B-DEEAD3C6B1D7}" srcOrd="1" destOrd="0" presId="urn:microsoft.com/office/officeart/2005/8/layout/list1"/>
    <dgm:cxn modelId="{A7790D95-5D4C-9F41-BAFA-D4F23795F4F5}" type="presOf" srcId="{A62A8BFC-1DF7-418B-8D4E-CCFE8C7E5406}" destId="{4D0E992C-6960-3640-B84C-A5D622F94120}" srcOrd="1" destOrd="0" presId="urn:microsoft.com/office/officeart/2005/8/layout/list1"/>
    <dgm:cxn modelId="{0C1EBE9F-C509-412C-BD10-060CE90ABE16}" srcId="{EEDF61CE-167B-449C-A8C0-B01F7E8C9917}" destId="{C55A0A3D-7F5C-4628-ACE0-7C32D52AD79E}" srcOrd="2" destOrd="0" parTransId="{A68B7BB7-56DA-441B-A213-FE18C2B7E577}" sibTransId="{6638D4CD-0331-4DEF-9853-1722B0700EB1}"/>
    <dgm:cxn modelId="{E2D468A2-34B0-4408-B465-8FCF8EE39BE0}" srcId="{666155AD-9ABF-4CA2-8D30-BA3938D8AAC0}" destId="{EEDF61CE-167B-449C-A8C0-B01F7E8C9917}" srcOrd="6" destOrd="0" parTransId="{9E0B5F5D-9A0F-4DC9-82B8-741B481FBAA0}" sibTransId="{ABC96A80-EDC5-4DC5-97FD-F68085ED297A}"/>
    <dgm:cxn modelId="{E47B89A5-91C6-4514-A1CE-A04CEFA96459}" srcId="{A62A8BFC-1DF7-418B-8D4E-CCFE8C7E5406}" destId="{DF06ED18-FBC5-4110-9F69-4F83ECAC4916}" srcOrd="1" destOrd="0" parTransId="{DA547C3D-77E6-43D4-8A78-4E7CD9BDD2E0}" sibTransId="{2B684036-8299-4B28-BDFC-0995A519A4C8}"/>
    <dgm:cxn modelId="{68F9F7A5-307C-5E41-9E37-6F601B5ED4E4}" type="presOf" srcId="{EEDF61CE-167B-449C-A8C0-B01F7E8C9917}" destId="{70D6A438-6E43-D54F-A10E-053CC4268AE4}" srcOrd="0" destOrd="0" presId="urn:microsoft.com/office/officeart/2005/8/layout/list1"/>
    <dgm:cxn modelId="{0B18EDA9-0B21-9C40-9149-AA2FD74842CE}" type="presOf" srcId="{3E99A740-9EAC-4756-9405-BB516962EACB}" destId="{B5EE3D71-9F48-D74A-A669-20FA0231101C}" srcOrd="0" destOrd="0" presId="urn:microsoft.com/office/officeart/2005/8/layout/list1"/>
    <dgm:cxn modelId="{E8CBA8AF-8CCA-BA4B-9DEE-A9CEC23E5DFB}" type="presOf" srcId="{4127E9E1-C084-4B51-830B-63A5EEB409FB}" destId="{0500A85B-71CF-8642-975B-664C5693B895}" srcOrd="0" destOrd="0" presId="urn:microsoft.com/office/officeart/2005/8/layout/list1"/>
    <dgm:cxn modelId="{B108D0B1-CBAF-7741-827D-43B71578F5BF}" type="presOf" srcId="{92E5F0E6-3D9B-4E43-8D01-9373AEC30AD3}" destId="{BCF3A0D2-35EB-2440-8BEF-5944C2E873D2}" srcOrd="0" destOrd="0" presId="urn:microsoft.com/office/officeart/2005/8/layout/list1"/>
    <dgm:cxn modelId="{3FF0E9B2-9DE5-614C-8F1A-F3C36D0B5502}" type="presOf" srcId="{92E5F0E6-3D9B-4E43-8D01-9373AEC30AD3}" destId="{D767B1A8-5376-0D49-93DD-5693532A431E}" srcOrd="1" destOrd="0" presId="urn:microsoft.com/office/officeart/2005/8/layout/list1"/>
    <dgm:cxn modelId="{11212FC0-B3A9-4673-AF01-4452753C8B0F}" srcId="{666155AD-9ABF-4CA2-8D30-BA3938D8AAC0}" destId="{185BBF32-DD81-419D-A8F8-EF2492E222B8}" srcOrd="2" destOrd="0" parTransId="{A993D080-6093-44C0-9135-78F5D784C1F9}" sibTransId="{4899853E-83B2-44E4-932B-FD3E625CDF14}"/>
    <dgm:cxn modelId="{9AE438C1-00AC-BB40-A5AE-F87FB44ECEC6}" type="presOf" srcId="{9137143A-3D79-449B-9157-5F74C12F5131}" destId="{0F151EBE-3683-B542-A8C4-04ED708E5E4F}" srcOrd="0" destOrd="0" presId="urn:microsoft.com/office/officeart/2005/8/layout/list1"/>
    <dgm:cxn modelId="{892C99C1-F486-E144-97F2-082552AE75CA}" type="presOf" srcId="{3E99A740-9EAC-4756-9405-BB516962EACB}" destId="{CFE265E9-4B04-0946-872C-6F2F79EB860C}" srcOrd="1" destOrd="0" presId="urn:microsoft.com/office/officeart/2005/8/layout/list1"/>
    <dgm:cxn modelId="{435157CE-1B7B-4BC9-B991-CC8418B8F6EC}" srcId="{666155AD-9ABF-4CA2-8D30-BA3938D8AAC0}" destId="{DCD3FC39-25D9-435B-87C3-8B3EC6AEA041}" srcOrd="4" destOrd="0" parTransId="{49BDD3DD-8591-414B-9A95-41D80AC0CA08}" sibTransId="{8C511CD0-5BEF-4D30-B3BE-ED758365E865}"/>
    <dgm:cxn modelId="{0E509FCE-8401-4F46-9F36-CB5B28FE1FFE}" type="presOf" srcId="{DF06ED18-FBC5-4110-9F69-4F83ECAC4916}" destId="{D133A263-C951-F846-9424-E2071DF3BFBE}" srcOrd="0" destOrd="1" presId="urn:microsoft.com/office/officeart/2005/8/layout/list1"/>
    <dgm:cxn modelId="{E369E0CE-AE58-8B46-B584-D3FE081DB62C}" type="presOf" srcId="{185BBF32-DD81-419D-A8F8-EF2492E222B8}" destId="{876BEDD2-DBDA-0646-8C94-5A2A0734A019}" srcOrd="1" destOrd="0" presId="urn:microsoft.com/office/officeart/2005/8/layout/list1"/>
    <dgm:cxn modelId="{194D29D1-830A-49AF-9558-5D276D29E417}" srcId="{EEDF61CE-167B-449C-A8C0-B01F7E8C9917}" destId="{B2CDE2B4-7175-4163-9130-371662E140BF}" srcOrd="0" destOrd="0" parTransId="{14378230-C25B-4F6B-A58E-4AAB742756BB}" sibTransId="{14C6E8A2-0159-4493-9D9B-0D97D29A546E}"/>
    <dgm:cxn modelId="{F779C5D2-1E9E-4A1A-AF17-6CD55281996B}" srcId="{666155AD-9ABF-4CA2-8D30-BA3938D8AAC0}" destId="{3E99A740-9EAC-4756-9405-BB516962EACB}" srcOrd="1" destOrd="0" parTransId="{6DC078F4-4CE2-423C-9BBE-1600C066C244}" sibTransId="{7D4F683B-01C4-4D21-8DDA-D8A7EE168AAC}"/>
    <dgm:cxn modelId="{F34563D3-2BAD-4821-B528-07A02515DD96}" srcId="{3E99A740-9EAC-4756-9405-BB516962EACB}" destId="{9137143A-3D79-449B-9157-5F74C12F5131}" srcOrd="0" destOrd="0" parTransId="{C69F7D22-AB2F-4CF8-BEC6-17F18A0169D1}" sibTransId="{8CC84B03-5246-4152-8CC5-6C55C4339AD5}"/>
    <dgm:cxn modelId="{F503D2D3-46C8-4E4A-A7F7-A099CB469FA7}" type="presOf" srcId="{666155AD-9ABF-4CA2-8D30-BA3938D8AAC0}" destId="{0031E1C7-36DF-FE46-9AF8-74394438F014}" srcOrd="0" destOrd="0" presId="urn:microsoft.com/office/officeart/2005/8/layout/list1"/>
    <dgm:cxn modelId="{6DB94CF3-4335-8C49-A421-13A26774044C}" type="presOf" srcId="{A82A2D89-A688-4918-9D5C-9BD211447AD2}" destId="{D133A263-C951-F846-9424-E2071DF3BFBE}" srcOrd="0" destOrd="0" presId="urn:microsoft.com/office/officeart/2005/8/layout/list1"/>
    <dgm:cxn modelId="{CD06DDF6-24A5-42F3-8865-08C7033B6BA8}" srcId="{666155AD-9ABF-4CA2-8D30-BA3938D8AAC0}" destId="{92E5F0E6-3D9B-4E43-8D01-9373AEC30AD3}" srcOrd="3" destOrd="0" parTransId="{25F68206-6686-4ED6-8EC1-C744C1D7436E}" sibTransId="{24C3C9DF-39D5-4382-82E0-C09CC55BEE4C}"/>
    <dgm:cxn modelId="{625002F7-4A78-9344-A2EE-9A6FD1FA67F6}" type="presOf" srcId="{A62A8BFC-1DF7-418B-8D4E-CCFE8C7E5406}" destId="{48E7DF2E-AE9D-1B4F-89A5-20E0A817D96B}" srcOrd="0" destOrd="0" presId="urn:microsoft.com/office/officeart/2005/8/layout/list1"/>
    <dgm:cxn modelId="{E94B42A4-80D0-E342-9A72-1E5D000A0C8C}" type="presParOf" srcId="{0031E1C7-36DF-FE46-9AF8-74394438F014}" destId="{D85124E7-0C30-314B-B536-776761B1AF09}" srcOrd="0" destOrd="0" presId="urn:microsoft.com/office/officeart/2005/8/layout/list1"/>
    <dgm:cxn modelId="{9C7F9AA7-62D9-3B42-ACBF-AE6EADAF58FC}" type="presParOf" srcId="{D85124E7-0C30-314B-B536-776761B1AF09}" destId="{48E7DF2E-AE9D-1B4F-89A5-20E0A817D96B}" srcOrd="0" destOrd="0" presId="urn:microsoft.com/office/officeart/2005/8/layout/list1"/>
    <dgm:cxn modelId="{07CDEDBF-BFB1-C94F-9528-8565FE0CE6A2}" type="presParOf" srcId="{D85124E7-0C30-314B-B536-776761B1AF09}" destId="{4D0E992C-6960-3640-B84C-A5D622F94120}" srcOrd="1" destOrd="0" presId="urn:microsoft.com/office/officeart/2005/8/layout/list1"/>
    <dgm:cxn modelId="{AE838F46-2AA6-6E44-A7D3-EB55F48D1908}" type="presParOf" srcId="{0031E1C7-36DF-FE46-9AF8-74394438F014}" destId="{BCCAACBE-0B51-0847-9D0B-F860C808BB49}" srcOrd="1" destOrd="0" presId="urn:microsoft.com/office/officeart/2005/8/layout/list1"/>
    <dgm:cxn modelId="{A0DD6FCF-A4FB-254C-AF43-0C314FD88B18}" type="presParOf" srcId="{0031E1C7-36DF-FE46-9AF8-74394438F014}" destId="{D133A263-C951-F846-9424-E2071DF3BFBE}" srcOrd="2" destOrd="0" presId="urn:microsoft.com/office/officeart/2005/8/layout/list1"/>
    <dgm:cxn modelId="{9835D9E0-6C82-EF47-B5B3-F6600C10A041}" type="presParOf" srcId="{0031E1C7-36DF-FE46-9AF8-74394438F014}" destId="{BB774464-DAAC-FF4D-82A3-09A2126EB193}" srcOrd="3" destOrd="0" presId="urn:microsoft.com/office/officeart/2005/8/layout/list1"/>
    <dgm:cxn modelId="{05004CFE-01F0-CE4C-9AE8-C08E1222A04D}" type="presParOf" srcId="{0031E1C7-36DF-FE46-9AF8-74394438F014}" destId="{24985517-B423-BF41-B714-3C8E1C9D82BC}" srcOrd="4" destOrd="0" presId="urn:microsoft.com/office/officeart/2005/8/layout/list1"/>
    <dgm:cxn modelId="{07AC8815-2AD1-A640-9EFA-1DAE11764945}" type="presParOf" srcId="{24985517-B423-BF41-B714-3C8E1C9D82BC}" destId="{B5EE3D71-9F48-D74A-A669-20FA0231101C}" srcOrd="0" destOrd="0" presId="urn:microsoft.com/office/officeart/2005/8/layout/list1"/>
    <dgm:cxn modelId="{2A5E6891-7B83-8E48-9EA4-395BEAF3365E}" type="presParOf" srcId="{24985517-B423-BF41-B714-3C8E1C9D82BC}" destId="{CFE265E9-4B04-0946-872C-6F2F79EB860C}" srcOrd="1" destOrd="0" presId="urn:microsoft.com/office/officeart/2005/8/layout/list1"/>
    <dgm:cxn modelId="{9C2EC32A-AE19-AC4B-82F4-3BDFFAEFA487}" type="presParOf" srcId="{0031E1C7-36DF-FE46-9AF8-74394438F014}" destId="{2DD0AC58-094C-2245-9D93-7A08A6C3BC78}" srcOrd="5" destOrd="0" presId="urn:microsoft.com/office/officeart/2005/8/layout/list1"/>
    <dgm:cxn modelId="{6876C084-F044-AA45-83D7-EC45DDFDEB0F}" type="presParOf" srcId="{0031E1C7-36DF-FE46-9AF8-74394438F014}" destId="{0F151EBE-3683-B542-A8C4-04ED708E5E4F}" srcOrd="6" destOrd="0" presId="urn:microsoft.com/office/officeart/2005/8/layout/list1"/>
    <dgm:cxn modelId="{6554E272-1BE2-E949-A3CC-1A83BF9ADF59}" type="presParOf" srcId="{0031E1C7-36DF-FE46-9AF8-74394438F014}" destId="{2D3DEEE7-9405-4046-971F-FE0ECE00CAAB}" srcOrd="7" destOrd="0" presId="urn:microsoft.com/office/officeart/2005/8/layout/list1"/>
    <dgm:cxn modelId="{7936EF4E-9A21-A340-ADFD-CBC5DD129DFE}" type="presParOf" srcId="{0031E1C7-36DF-FE46-9AF8-74394438F014}" destId="{10469911-ECCF-8947-8D43-D218CBFD5F83}" srcOrd="8" destOrd="0" presId="urn:microsoft.com/office/officeart/2005/8/layout/list1"/>
    <dgm:cxn modelId="{F5560656-9391-7246-BFF4-7BAF7420064A}" type="presParOf" srcId="{10469911-ECCF-8947-8D43-D218CBFD5F83}" destId="{A1BB48EB-5134-FA46-8209-BD242CE54A4D}" srcOrd="0" destOrd="0" presId="urn:microsoft.com/office/officeart/2005/8/layout/list1"/>
    <dgm:cxn modelId="{E763AC53-FA84-8D4D-A9A2-4270BD634E5C}" type="presParOf" srcId="{10469911-ECCF-8947-8D43-D218CBFD5F83}" destId="{876BEDD2-DBDA-0646-8C94-5A2A0734A019}" srcOrd="1" destOrd="0" presId="urn:microsoft.com/office/officeart/2005/8/layout/list1"/>
    <dgm:cxn modelId="{8BEA8C1F-0C8E-9946-A567-FFFF9837245D}" type="presParOf" srcId="{0031E1C7-36DF-FE46-9AF8-74394438F014}" destId="{E0052F87-9189-F34E-993C-5D9E8705E10C}" srcOrd="9" destOrd="0" presId="urn:microsoft.com/office/officeart/2005/8/layout/list1"/>
    <dgm:cxn modelId="{88971D68-730C-F74B-8D59-5B2B5528EC98}" type="presParOf" srcId="{0031E1C7-36DF-FE46-9AF8-74394438F014}" destId="{0500A85B-71CF-8642-975B-664C5693B895}" srcOrd="10" destOrd="0" presId="urn:microsoft.com/office/officeart/2005/8/layout/list1"/>
    <dgm:cxn modelId="{2FE09A34-C90C-B642-88B1-EFB99B628EA0}" type="presParOf" srcId="{0031E1C7-36DF-FE46-9AF8-74394438F014}" destId="{181B100C-3675-B14D-B11A-B6B442BE3736}" srcOrd="11" destOrd="0" presId="urn:microsoft.com/office/officeart/2005/8/layout/list1"/>
    <dgm:cxn modelId="{7CB16FF0-DF7A-E643-AD8B-82D4DF9FD9DF}" type="presParOf" srcId="{0031E1C7-36DF-FE46-9AF8-74394438F014}" destId="{96FA77D3-7D0C-D34A-AA44-6FDE4D8181B8}" srcOrd="12" destOrd="0" presId="urn:microsoft.com/office/officeart/2005/8/layout/list1"/>
    <dgm:cxn modelId="{F869DDFD-7091-4446-B076-36F07BA25E8B}" type="presParOf" srcId="{96FA77D3-7D0C-D34A-AA44-6FDE4D8181B8}" destId="{BCF3A0D2-35EB-2440-8BEF-5944C2E873D2}" srcOrd="0" destOrd="0" presId="urn:microsoft.com/office/officeart/2005/8/layout/list1"/>
    <dgm:cxn modelId="{499B36C5-923B-EA49-8B46-8AC9997A7552}" type="presParOf" srcId="{96FA77D3-7D0C-D34A-AA44-6FDE4D8181B8}" destId="{D767B1A8-5376-0D49-93DD-5693532A431E}" srcOrd="1" destOrd="0" presId="urn:microsoft.com/office/officeart/2005/8/layout/list1"/>
    <dgm:cxn modelId="{3CD480E2-9827-2F45-A595-69AEF2AA8D7A}" type="presParOf" srcId="{0031E1C7-36DF-FE46-9AF8-74394438F014}" destId="{D4D88AC6-8ED1-7443-AA72-7060DA49FDA2}" srcOrd="13" destOrd="0" presId="urn:microsoft.com/office/officeart/2005/8/layout/list1"/>
    <dgm:cxn modelId="{559FB09A-1ABE-C243-BE19-F7E0A5AE6DAC}" type="presParOf" srcId="{0031E1C7-36DF-FE46-9AF8-74394438F014}" destId="{21C0C103-D99A-4B4C-8069-9F7EBE6B8EDF}" srcOrd="14" destOrd="0" presId="urn:microsoft.com/office/officeart/2005/8/layout/list1"/>
    <dgm:cxn modelId="{3D92BDE0-E576-3341-830C-099B28060C8A}" type="presParOf" srcId="{0031E1C7-36DF-FE46-9AF8-74394438F014}" destId="{64EE9385-C6A5-854E-9DE6-E3F2E4D77808}" srcOrd="15" destOrd="0" presId="urn:microsoft.com/office/officeart/2005/8/layout/list1"/>
    <dgm:cxn modelId="{9B1B92E1-C28A-594A-9206-1F34B834CFEC}" type="presParOf" srcId="{0031E1C7-36DF-FE46-9AF8-74394438F014}" destId="{92C5FD80-F1AD-2D46-A55C-CB68E2566EEA}" srcOrd="16" destOrd="0" presId="urn:microsoft.com/office/officeart/2005/8/layout/list1"/>
    <dgm:cxn modelId="{7112BA95-D590-0D4F-B040-1946C39BB4CE}" type="presParOf" srcId="{92C5FD80-F1AD-2D46-A55C-CB68E2566EEA}" destId="{37C70A3A-B415-9543-BE45-4716997B3526}" srcOrd="0" destOrd="0" presId="urn:microsoft.com/office/officeart/2005/8/layout/list1"/>
    <dgm:cxn modelId="{7A70291E-D929-FC4A-84CD-9DEAEF8F0935}" type="presParOf" srcId="{92C5FD80-F1AD-2D46-A55C-CB68E2566EEA}" destId="{2496A2F0-26E7-3449-BA54-3E74030B7315}" srcOrd="1" destOrd="0" presId="urn:microsoft.com/office/officeart/2005/8/layout/list1"/>
    <dgm:cxn modelId="{623993F9-3395-9C42-B24A-0D5BA5659947}" type="presParOf" srcId="{0031E1C7-36DF-FE46-9AF8-74394438F014}" destId="{2E4A176D-113D-B54A-8857-47E30FC294DA}" srcOrd="17" destOrd="0" presId="urn:microsoft.com/office/officeart/2005/8/layout/list1"/>
    <dgm:cxn modelId="{093C15ED-C9F1-AB4E-BB06-7CCACB4F04F4}" type="presParOf" srcId="{0031E1C7-36DF-FE46-9AF8-74394438F014}" destId="{3E80501B-4398-4649-9D68-8338A707A140}" srcOrd="18" destOrd="0" presId="urn:microsoft.com/office/officeart/2005/8/layout/list1"/>
    <dgm:cxn modelId="{6A64A761-FBAB-7549-9526-79625CDEC112}" type="presParOf" srcId="{0031E1C7-36DF-FE46-9AF8-74394438F014}" destId="{9B600CCA-0704-0545-B207-502FE76CDBD8}" srcOrd="19" destOrd="0" presId="urn:microsoft.com/office/officeart/2005/8/layout/list1"/>
    <dgm:cxn modelId="{064C7B99-6F06-EE4A-8BBB-387C5DAB5251}" type="presParOf" srcId="{0031E1C7-36DF-FE46-9AF8-74394438F014}" destId="{C986832A-006A-6745-B564-72D21932C61E}" srcOrd="20" destOrd="0" presId="urn:microsoft.com/office/officeart/2005/8/layout/list1"/>
    <dgm:cxn modelId="{CFA6783F-3813-B441-8538-3A90A4F33C00}" type="presParOf" srcId="{C986832A-006A-6745-B564-72D21932C61E}" destId="{5751A4A0-7D65-8141-A4C7-E126B6E0CFBC}" srcOrd="0" destOrd="0" presId="urn:microsoft.com/office/officeart/2005/8/layout/list1"/>
    <dgm:cxn modelId="{16ADD447-7130-444E-BA6D-08627B617BCE}" type="presParOf" srcId="{C986832A-006A-6745-B564-72D21932C61E}" destId="{60DF2FA5-A560-EB43-8D4B-DEEAD3C6B1D7}" srcOrd="1" destOrd="0" presId="urn:microsoft.com/office/officeart/2005/8/layout/list1"/>
    <dgm:cxn modelId="{9518641F-CB2B-1F4F-9D23-48BB31858D75}" type="presParOf" srcId="{0031E1C7-36DF-FE46-9AF8-74394438F014}" destId="{F335939D-5FA0-7341-A2BD-AE7702294E7E}" srcOrd="21" destOrd="0" presId="urn:microsoft.com/office/officeart/2005/8/layout/list1"/>
    <dgm:cxn modelId="{477AFB2E-1197-C344-8976-0A2EFC613D73}" type="presParOf" srcId="{0031E1C7-36DF-FE46-9AF8-74394438F014}" destId="{21AFB55D-626D-C44A-89CF-EB3F37890888}" srcOrd="22" destOrd="0" presId="urn:microsoft.com/office/officeart/2005/8/layout/list1"/>
    <dgm:cxn modelId="{AC04455E-13ED-B34E-851B-45F2A8CBED7A}" type="presParOf" srcId="{0031E1C7-36DF-FE46-9AF8-74394438F014}" destId="{EB310AD8-61A8-ED47-9651-9E8775344F39}" srcOrd="23" destOrd="0" presId="urn:microsoft.com/office/officeart/2005/8/layout/list1"/>
    <dgm:cxn modelId="{C4EA989E-CC01-7A40-95C3-F9B5AF084399}" type="presParOf" srcId="{0031E1C7-36DF-FE46-9AF8-74394438F014}" destId="{6DD200D3-B820-C94B-AE24-2CCB318AA785}" srcOrd="24" destOrd="0" presId="urn:microsoft.com/office/officeart/2005/8/layout/list1"/>
    <dgm:cxn modelId="{2FD211ED-E772-964D-A2A1-6BC9D88549A3}" type="presParOf" srcId="{6DD200D3-B820-C94B-AE24-2CCB318AA785}" destId="{70D6A438-6E43-D54F-A10E-053CC4268AE4}" srcOrd="0" destOrd="0" presId="urn:microsoft.com/office/officeart/2005/8/layout/list1"/>
    <dgm:cxn modelId="{362B347E-8524-5F47-93D1-3673B82ED579}" type="presParOf" srcId="{6DD200D3-B820-C94B-AE24-2CCB318AA785}" destId="{5FE1FB61-0733-5D4B-BF83-EEB7E9D9DC9E}" srcOrd="1" destOrd="0" presId="urn:microsoft.com/office/officeart/2005/8/layout/list1"/>
    <dgm:cxn modelId="{2A214723-E086-9840-89D1-CD14E2D3ED9B}" type="presParOf" srcId="{0031E1C7-36DF-FE46-9AF8-74394438F014}" destId="{CE98054E-B999-7946-93D4-988838A8DC23}" srcOrd="25" destOrd="0" presId="urn:microsoft.com/office/officeart/2005/8/layout/list1"/>
    <dgm:cxn modelId="{0F06710D-E53D-7B42-9612-41A77355E2A2}" type="presParOf" srcId="{0031E1C7-36DF-FE46-9AF8-74394438F014}" destId="{D1AFED67-79F7-2D47-B49D-F22C2BF6182F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FF24B-384C-4FB3-B4A9-27CE3930602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0E97D19-A0F3-46FB-9AD9-4868E47C1DD9}">
      <dgm:prSet/>
      <dgm:spPr/>
      <dgm:t>
        <a:bodyPr/>
        <a:lstStyle/>
        <a:p>
          <a:r>
            <a:rPr lang="el-GR"/>
            <a:t>Φυσικό Πρόσωπο</a:t>
          </a:r>
          <a:endParaRPr lang="en-US"/>
        </a:p>
      </dgm:t>
    </dgm:pt>
    <dgm:pt modelId="{F8FBF4BE-B757-47B9-B7C6-C77676924762}" type="parTrans" cxnId="{E521C18D-54E6-4726-89BF-0F53623A05A4}">
      <dgm:prSet/>
      <dgm:spPr/>
      <dgm:t>
        <a:bodyPr/>
        <a:lstStyle/>
        <a:p>
          <a:endParaRPr lang="en-US"/>
        </a:p>
      </dgm:t>
    </dgm:pt>
    <dgm:pt modelId="{BDC71BCF-1773-4F12-B6D4-0CF0E2D7B35D}" type="sibTrans" cxnId="{E521C18D-54E6-4726-89BF-0F53623A05A4}">
      <dgm:prSet/>
      <dgm:spPr/>
      <dgm:t>
        <a:bodyPr/>
        <a:lstStyle/>
        <a:p>
          <a:endParaRPr lang="en-US"/>
        </a:p>
      </dgm:t>
    </dgm:pt>
    <dgm:pt modelId="{4E4DAEFB-AB7D-4649-86C8-13C72C5DE647}">
      <dgm:prSet/>
      <dgm:spPr/>
      <dgm:t>
        <a:bodyPr/>
        <a:lstStyle/>
        <a:p>
          <a:r>
            <a:rPr lang="el-GR"/>
            <a:t>Εταίρος ή μη</a:t>
          </a:r>
          <a:endParaRPr lang="en-US"/>
        </a:p>
      </dgm:t>
    </dgm:pt>
    <dgm:pt modelId="{BB997EE3-F410-4F63-AC4B-6DB3F98AF640}" type="parTrans" cxnId="{17812813-4A12-45E2-9DFB-BA295EC8E618}">
      <dgm:prSet/>
      <dgm:spPr/>
      <dgm:t>
        <a:bodyPr/>
        <a:lstStyle/>
        <a:p>
          <a:endParaRPr lang="en-US"/>
        </a:p>
      </dgm:t>
    </dgm:pt>
    <dgm:pt modelId="{D0E43240-DA72-4C20-B4BD-2894C6E786C1}" type="sibTrans" cxnId="{17812813-4A12-45E2-9DFB-BA295EC8E618}">
      <dgm:prSet/>
      <dgm:spPr/>
      <dgm:t>
        <a:bodyPr/>
        <a:lstStyle/>
        <a:p>
          <a:endParaRPr lang="en-US"/>
        </a:p>
      </dgm:t>
    </dgm:pt>
    <dgm:pt modelId="{75F2E65D-6464-4F67-ACBF-6862EC4CCE70}">
      <dgm:prSet/>
      <dgm:spPr/>
      <dgm:t>
        <a:bodyPr/>
        <a:lstStyle/>
        <a:p>
          <a:r>
            <a:rPr lang="el-GR"/>
            <a:t>Με θητεία ορισμένου ή αορίστου χρόνου βάσει καταστατικού- Αν δεν ορίζεται στο καταστατικό, θητεία αορίστου χρόνου</a:t>
          </a:r>
          <a:endParaRPr lang="en-US"/>
        </a:p>
      </dgm:t>
    </dgm:pt>
    <dgm:pt modelId="{6EF563EC-51A4-4A5B-8196-E0D35593039A}" type="parTrans" cxnId="{EC941B9D-4DFB-4F66-AA9A-7AAB175E62E2}">
      <dgm:prSet/>
      <dgm:spPr/>
      <dgm:t>
        <a:bodyPr/>
        <a:lstStyle/>
        <a:p>
          <a:endParaRPr lang="en-US"/>
        </a:p>
      </dgm:t>
    </dgm:pt>
    <dgm:pt modelId="{ACB01805-CA6E-4C5C-8E3E-DEF2C32000D9}" type="sibTrans" cxnId="{EC941B9D-4DFB-4F66-AA9A-7AAB175E62E2}">
      <dgm:prSet/>
      <dgm:spPr/>
      <dgm:t>
        <a:bodyPr/>
        <a:lstStyle/>
        <a:p>
          <a:endParaRPr lang="en-US"/>
        </a:p>
      </dgm:t>
    </dgm:pt>
    <dgm:pt modelId="{203F04F0-DB96-446B-8DDF-83B888FADABB}">
      <dgm:prSet/>
      <dgm:spPr/>
      <dgm:t>
        <a:bodyPr/>
        <a:lstStyle/>
        <a:p>
          <a:r>
            <a:rPr lang="el-GR"/>
            <a:t>Αν δεν ορίζεται στο καταστατικό, ο ορισμός γίνεται με απόφαση των εταίρων με απλή πλειοψηφία</a:t>
          </a:r>
          <a:endParaRPr lang="en-US"/>
        </a:p>
      </dgm:t>
    </dgm:pt>
    <dgm:pt modelId="{5C275BF3-B440-41B9-B2E0-758C96915501}" type="parTrans" cxnId="{78940EEE-4FE1-4450-BFE0-F54A1BC91668}">
      <dgm:prSet/>
      <dgm:spPr/>
      <dgm:t>
        <a:bodyPr/>
        <a:lstStyle/>
        <a:p>
          <a:endParaRPr lang="en-US"/>
        </a:p>
      </dgm:t>
    </dgm:pt>
    <dgm:pt modelId="{EB2CBAEE-359A-42B1-81DA-C6C1CB075A75}" type="sibTrans" cxnId="{78940EEE-4FE1-4450-BFE0-F54A1BC91668}">
      <dgm:prSet/>
      <dgm:spPr/>
      <dgm:t>
        <a:bodyPr/>
        <a:lstStyle/>
        <a:p>
          <a:endParaRPr lang="en-US"/>
        </a:p>
      </dgm:t>
    </dgm:pt>
    <dgm:pt modelId="{6E6F917C-B977-4A76-80E1-23B7AF45DAD4}">
      <dgm:prSet/>
      <dgm:spPr/>
      <dgm:t>
        <a:bodyPr/>
        <a:lstStyle/>
        <a:p>
          <a:r>
            <a:rPr lang="el-GR"/>
            <a:t>Διορισμός/ανάκληση/ αντικατάσταση υποβάλλονται σε δημοσιότητα στο Γ.Ε.ΜΗ.</a:t>
          </a:r>
          <a:endParaRPr lang="en-US"/>
        </a:p>
      </dgm:t>
    </dgm:pt>
    <dgm:pt modelId="{6D51DBEF-ED53-4406-BD6D-78B9E8DA0F5D}" type="parTrans" cxnId="{C7C686A0-E75E-46E4-95E3-DA5DB3782486}">
      <dgm:prSet/>
      <dgm:spPr/>
      <dgm:t>
        <a:bodyPr/>
        <a:lstStyle/>
        <a:p>
          <a:endParaRPr lang="en-US"/>
        </a:p>
      </dgm:t>
    </dgm:pt>
    <dgm:pt modelId="{F2E8199F-36C8-411F-B62F-B231EF331BA4}" type="sibTrans" cxnId="{C7C686A0-E75E-46E4-95E3-DA5DB3782486}">
      <dgm:prSet/>
      <dgm:spPr/>
      <dgm:t>
        <a:bodyPr/>
        <a:lstStyle/>
        <a:p>
          <a:endParaRPr lang="en-US"/>
        </a:p>
      </dgm:t>
    </dgm:pt>
    <dgm:pt modelId="{F2218B15-43AD-8846-A048-45A849473B67}" type="pres">
      <dgm:prSet presAssocID="{91FFF24B-384C-4FB3-B4A9-27CE39306021}" presName="vert0" presStyleCnt="0">
        <dgm:presLayoutVars>
          <dgm:dir/>
          <dgm:animOne val="branch"/>
          <dgm:animLvl val="lvl"/>
        </dgm:presLayoutVars>
      </dgm:prSet>
      <dgm:spPr/>
    </dgm:pt>
    <dgm:pt modelId="{A75AE97F-2940-E846-B675-7615F3A0229A}" type="pres">
      <dgm:prSet presAssocID="{40E97D19-A0F3-46FB-9AD9-4868E47C1DD9}" presName="thickLine" presStyleLbl="alignNode1" presStyleIdx="0" presStyleCnt="5"/>
      <dgm:spPr/>
    </dgm:pt>
    <dgm:pt modelId="{6680F063-CB1E-E141-9667-C9D53B955D20}" type="pres">
      <dgm:prSet presAssocID="{40E97D19-A0F3-46FB-9AD9-4868E47C1DD9}" presName="horz1" presStyleCnt="0"/>
      <dgm:spPr/>
    </dgm:pt>
    <dgm:pt modelId="{77A88D10-FE22-D640-8CB5-C7D11691B033}" type="pres">
      <dgm:prSet presAssocID="{40E97D19-A0F3-46FB-9AD9-4868E47C1DD9}" presName="tx1" presStyleLbl="revTx" presStyleIdx="0" presStyleCnt="5"/>
      <dgm:spPr/>
    </dgm:pt>
    <dgm:pt modelId="{34CC4DFF-AB13-AD4F-B22B-55794F84BED9}" type="pres">
      <dgm:prSet presAssocID="{40E97D19-A0F3-46FB-9AD9-4868E47C1DD9}" presName="vert1" presStyleCnt="0"/>
      <dgm:spPr/>
    </dgm:pt>
    <dgm:pt modelId="{D0E4BC01-8A36-D441-91B1-2D414BB34718}" type="pres">
      <dgm:prSet presAssocID="{4E4DAEFB-AB7D-4649-86C8-13C72C5DE647}" presName="thickLine" presStyleLbl="alignNode1" presStyleIdx="1" presStyleCnt="5"/>
      <dgm:spPr/>
    </dgm:pt>
    <dgm:pt modelId="{3D662008-EE70-2247-B4F6-1AAA24EF7863}" type="pres">
      <dgm:prSet presAssocID="{4E4DAEFB-AB7D-4649-86C8-13C72C5DE647}" presName="horz1" presStyleCnt="0"/>
      <dgm:spPr/>
    </dgm:pt>
    <dgm:pt modelId="{1E236DAD-4633-AC4F-87B4-F4AB894C67FD}" type="pres">
      <dgm:prSet presAssocID="{4E4DAEFB-AB7D-4649-86C8-13C72C5DE647}" presName="tx1" presStyleLbl="revTx" presStyleIdx="1" presStyleCnt="5"/>
      <dgm:spPr/>
    </dgm:pt>
    <dgm:pt modelId="{FF23EB91-AE52-4A45-9FAD-548A33356BDA}" type="pres">
      <dgm:prSet presAssocID="{4E4DAEFB-AB7D-4649-86C8-13C72C5DE647}" presName="vert1" presStyleCnt="0"/>
      <dgm:spPr/>
    </dgm:pt>
    <dgm:pt modelId="{893EB58A-4073-A243-A5DF-48392748D95A}" type="pres">
      <dgm:prSet presAssocID="{75F2E65D-6464-4F67-ACBF-6862EC4CCE70}" presName="thickLine" presStyleLbl="alignNode1" presStyleIdx="2" presStyleCnt="5"/>
      <dgm:spPr/>
    </dgm:pt>
    <dgm:pt modelId="{188A710D-A0F2-B846-BE68-54F2BFAEF871}" type="pres">
      <dgm:prSet presAssocID="{75F2E65D-6464-4F67-ACBF-6862EC4CCE70}" presName="horz1" presStyleCnt="0"/>
      <dgm:spPr/>
    </dgm:pt>
    <dgm:pt modelId="{126ABCB2-BF7C-5E45-8241-8C2FF7DAB6E0}" type="pres">
      <dgm:prSet presAssocID="{75F2E65D-6464-4F67-ACBF-6862EC4CCE70}" presName="tx1" presStyleLbl="revTx" presStyleIdx="2" presStyleCnt="5"/>
      <dgm:spPr/>
    </dgm:pt>
    <dgm:pt modelId="{D4974167-D331-5648-A224-5D4C0B0A80DF}" type="pres">
      <dgm:prSet presAssocID="{75F2E65D-6464-4F67-ACBF-6862EC4CCE70}" presName="vert1" presStyleCnt="0"/>
      <dgm:spPr/>
    </dgm:pt>
    <dgm:pt modelId="{E10324B2-0EC0-E140-B149-7DD301A1DB6A}" type="pres">
      <dgm:prSet presAssocID="{203F04F0-DB96-446B-8DDF-83B888FADABB}" presName="thickLine" presStyleLbl="alignNode1" presStyleIdx="3" presStyleCnt="5"/>
      <dgm:spPr/>
    </dgm:pt>
    <dgm:pt modelId="{955B0B39-3038-7347-B507-D6FBB62DD4F5}" type="pres">
      <dgm:prSet presAssocID="{203F04F0-DB96-446B-8DDF-83B888FADABB}" presName="horz1" presStyleCnt="0"/>
      <dgm:spPr/>
    </dgm:pt>
    <dgm:pt modelId="{E0BF3C55-E4AB-5A44-85A8-0ECA46C0ABD2}" type="pres">
      <dgm:prSet presAssocID="{203F04F0-DB96-446B-8DDF-83B888FADABB}" presName="tx1" presStyleLbl="revTx" presStyleIdx="3" presStyleCnt="5"/>
      <dgm:spPr/>
    </dgm:pt>
    <dgm:pt modelId="{C48E3380-6981-B849-BE90-6259D369C171}" type="pres">
      <dgm:prSet presAssocID="{203F04F0-DB96-446B-8DDF-83B888FADABB}" presName="vert1" presStyleCnt="0"/>
      <dgm:spPr/>
    </dgm:pt>
    <dgm:pt modelId="{3708419F-EA4F-B848-8AA2-352746B2B8A1}" type="pres">
      <dgm:prSet presAssocID="{6E6F917C-B977-4A76-80E1-23B7AF45DAD4}" presName="thickLine" presStyleLbl="alignNode1" presStyleIdx="4" presStyleCnt="5"/>
      <dgm:spPr/>
    </dgm:pt>
    <dgm:pt modelId="{6E810612-DA6A-7149-85C8-BA28A770CF17}" type="pres">
      <dgm:prSet presAssocID="{6E6F917C-B977-4A76-80E1-23B7AF45DAD4}" presName="horz1" presStyleCnt="0"/>
      <dgm:spPr/>
    </dgm:pt>
    <dgm:pt modelId="{9A3B676F-1C9F-8A42-AD0C-B3F6FC697034}" type="pres">
      <dgm:prSet presAssocID="{6E6F917C-B977-4A76-80E1-23B7AF45DAD4}" presName="tx1" presStyleLbl="revTx" presStyleIdx="4" presStyleCnt="5"/>
      <dgm:spPr/>
    </dgm:pt>
    <dgm:pt modelId="{A086CFE7-1F9F-2D43-9700-D6544404D704}" type="pres">
      <dgm:prSet presAssocID="{6E6F917C-B977-4A76-80E1-23B7AF45DAD4}" presName="vert1" presStyleCnt="0"/>
      <dgm:spPr/>
    </dgm:pt>
  </dgm:ptLst>
  <dgm:cxnLst>
    <dgm:cxn modelId="{17812813-4A12-45E2-9DFB-BA295EC8E618}" srcId="{91FFF24B-384C-4FB3-B4A9-27CE39306021}" destId="{4E4DAEFB-AB7D-4649-86C8-13C72C5DE647}" srcOrd="1" destOrd="0" parTransId="{BB997EE3-F410-4F63-AC4B-6DB3F98AF640}" sibTransId="{D0E43240-DA72-4C20-B4BD-2894C6E786C1}"/>
    <dgm:cxn modelId="{B3447137-82A3-3249-B358-FB5BBC854D41}" type="presOf" srcId="{6E6F917C-B977-4A76-80E1-23B7AF45DAD4}" destId="{9A3B676F-1C9F-8A42-AD0C-B3F6FC697034}" srcOrd="0" destOrd="0" presId="urn:microsoft.com/office/officeart/2008/layout/LinedList"/>
    <dgm:cxn modelId="{AA6F6342-5771-2D41-8AF6-253FB4C46818}" type="presOf" srcId="{40E97D19-A0F3-46FB-9AD9-4868E47C1DD9}" destId="{77A88D10-FE22-D640-8CB5-C7D11691B033}" srcOrd="0" destOrd="0" presId="urn:microsoft.com/office/officeart/2008/layout/LinedList"/>
    <dgm:cxn modelId="{68B1B576-A511-A64F-9008-AE75DA78FE49}" type="presOf" srcId="{91FFF24B-384C-4FB3-B4A9-27CE39306021}" destId="{F2218B15-43AD-8846-A048-45A849473B67}" srcOrd="0" destOrd="0" presId="urn:microsoft.com/office/officeart/2008/layout/LinedList"/>
    <dgm:cxn modelId="{7C4BB67F-01B0-F347-A503-184CDB861625}" type="presOf" srcId="{203F04F0-DB96-446B-8DDF-83B888FADABB}" destId="{E0BF3C55-E4AB-5A44-85A8-0ECA46C0ABD2}" srcOrd="0" destOrd="0" presId="urn:microsoft.com/office/officeart/2008/layout/LinedList"/>
    <dgm:cxn modelId="{D2899C82-2AC4-C045-BECA-4BFC4738FFD5}" type="presOf" srcId="{4E4DAEFB-AB7D-4649-86C8-13C72C5DE647}" destId="{1E236DAD-4633-AC4F-87B4-F4AB894C67FD}" srcOrd="0" destOrd="0" presId="urn:microsoft.com/office/officeart/2008/layout/LinedList"/>
    <dgm:cxn modelId="{E521C18D-54E6-4726-89BF-0F53623A05A4}" srcId="{91FFF24B-384C-4FB3-B4A9-27CE39306021}" destId="{40E97D19-A0F3-46FB-9AD9-4868E47C1DD9}" srcOrd="0" destOrd="0" parTransId="{F8FBF4BE-B757-47B9-B7C6-C77676924762}" sibTransId="{BDC71BCF-1773-4F12-B6D4-0CF0E2D7B35D}"/>
    <dgm:cxn modelId="{EC941B9D-4DFB-4F66-AA9A-7AAB175E62E2}" srcId="{91FFF24B-384C-4FB3-B4A9-27CE39306021}" destId="{75F2E65D-6464-4F67-ACBF-6862EC4CCE70}" srcOrd="2" destOrd="0" parTransId="{6EF563EC-51A4-4A5B-8196-E0D35593039A}" sibTransId="{ACB01805-CA6E-4C5C-8E3E-DEF2C32000D9}"/>
    <dgm:cxn modelId="{C7C686A0-E75E-46E4-95E3-DA5DB3782486}" srcId="{91FFF24B-384C-4FB3-B4A9-27CE39306021}" destId="{6E6F917C-B977-4A76-80E1-23B7AF45DAD4}" srcOrd="4" destOrd="0" parTransId="{6D51DBEF-ED53-4406-BD6D-78B9E8DA0F5D}" sibTransId="{F2E8199F-36C8-411F-B62F-B231EF331BA4}"/>
    <dgm:cxn modelId="{4D0F14D3-A69F-C54C-9089-92D3C209B2CA}" type="presOf" srcId="{75F2E65D-6464-4F67-ACBF-6862EC4CCE70}" destId="{126ABCB2-BF7C-5E45-8241-8C2FF7DAB6E0}" srcOrd="0" destOrd="0" presId="urn:microsoft.com/office/officeart/2008/layout/LinedList"/>
    <dgm:cxn modelId="{78940EEE-4FE1-4450-BFE0-F54A1BC91668}" srcId="{91FFF24B-384C-4FB3-B4A9-27CE39306021}" destId="{203F04F0-DB96-446B-8DDF-83B888FADABB}" srcOrd="3" destOrd="0" parTransId="{5C275BF3-B440-41B9-B2E0-758C96915501}" sibTransId="{EB2CBAEE-359A-42B1-81DA-C6C1CB075A75}"/>
    <dgm:cxn modelId="{BC4899C3-FD00-694F-87D2-3CDF41796BBF}" type="presParOf" srcId="{F2218B15-43AD-8846-A048-45A849473B67}" destId="{A75AE97F-2940-E846-B675-7615F3A0229A}" srcOrd="0" destOrd="0" presId="urn:microsoft.com/office/officeart/2008/layout/LinedList"/>
    <dgm:cxn modelId="{D8DE2827-B8A9-8448-B760-4BCC9DCBF346}" type="presParOf" srcId="{F2218B15-43AD-8846-A048-45A849473B67}" destId="{6680F063-CB1E-E141-9667-C9D53B955D20}" srcOrd="1" destOrd="0" presId="urn:microsoft.com/office/officeart/2008/layout/LinedList"/>
    <dgm:cxn modelId="{4BE7244E-6CDE-1B46-9ACA-EB5EC662E713}" type="presParOf" srcId="{6680F063-CB1E-E141-9667-C9D53B955D20}" destId="{77A88D10-FE22-D640-8CB5-C7D11691B033}" srcOrd="0" destOrd="0" presId="urn:microsoft.com/office/officeart/2008/layout/LinedList"/>
    <dgm:cxn modelId="{D900D823-E495-C04B-9D90-12DC345B58C4}" type="presParOf" srcId="{6680F063-CB1E-E141-9667-C9D53B955D20}" destId="{34CC4DFF-AB13-AD4F-B22B-55794F84BED9}" srcOrd="1" destOrd="0" presId="urn:microsoft.com/office/officeart/2008/layout/LinedList"/>
    <dgm:cxn modelId="{66B0E7AC-FB99-814F-A6E2-41D0B7F46B6B}" type="presParOf" srcId="{F2218B15-43AD-8846-A048-45A849473B67}" destId="{D0E4BC01-8A36-D441-91B1-2D414BB34718}" srcOrd="2" destOrd="0" presId="urn:microsoft.com/office/officeart/2008/layout/LinedList"/>
    <dgm:cxn modelId="{EAB81203-5C83-F245-9B2B-99DAB12254A9}" type="presParOf" srcId="{F2218B15-43AD-8846-A048-45A849473B67}" destId="{3D662008-EE70-2247-B4F6-1AAA24EF7863}" srcOrd="3" destOrd="0" presId="urn:microsoft.com/office/officeart/2008/layout/LinedList"/>
    <dgm:cxn modelId="{C6584A63-01A0-E940-8550-35D4D5461934}" type="presParOf" srcId="{3D662008-EE70-2247-B4F6-1AAA24EF7863}" destId="{1E236DAD-4633-AC4F-87B4-F4AB894C67FD}" srcOrd="0" destOrd="0" presId="urn:microsoft.com/office/officeart/2008/layout/LinedList"/>
    <dgm:cxn modelId="{C675E172-839C-5F4A-8680-DA781F307186}" type="presParOf" srcId="{3D662008-EE70-2247-B4F6-1AAA24EF7863}" destId="{FF23EB91-AE52-4A45-9FAD-548A33356BDA}" srcOrd="1" destOrd="0" presId="urn:microsoft.com/office/officeart/2008/layout/LinedList"/>
    <dgm:cxn modelId="{6FBB9D73-315F-4547-9209-F40A98B27ED3}" type="presParOf" srcId="{F2218B15-43AD-8846-A048-45A849473B67}" destId="{893EB58A-4073-A243-A5DF-48392748D95A}" srcOrd="4" destOrd="0" presId="urn:microsoft.com/office/officeart/2008/layout/LinedList"/>
    <dgm:cxn modelId="{AACB6F03-29F5-7C49-929F-EB45B1D2337E}" type="presParOf" srcId="{F2218B15-43AD-8846-A048-45A849473B67}" destId="{188A710D-A0F2-B846-BE68-54F2BFAEF871}" srcOrd="5" destOrd="0" presId="urn:microsoft.com/office/officeart/2008/layout/LinedList"/>
    <dgm:cxn modelId="{89CE6AF8-2109-3242-8993-5D69090CA52B}" type="presParOf" srcId="{188A710D-A0F2-B846-BE68-54F2BFAEF871}" destId="{126ABCB2-BF7C-5E45-8241-8C2FF7DAB6E0}" srcOrd="0" destOrd="0" presId="urn:microsoft.com/office/officeart/2008/layout/LinedList"/>
    <dgm:cxn modelId="{0F8F6B98-3767-B648-A81A-EA0F493E20EF}" type="presParOf" srcId="{188A710D-A0F2-B846-BE68-54F2BFAEF871}" destId="{D4974167-D331-5648-A224-5D4C0B0A80DF}" srcOrd="1" destOrd="0" presId="urn:microsoft.com/office/officeart/2008/layout/LinedList"/>
    <dgm:cxn modelId="{E14F1E9B-4C3A-634E-917C-292152D9E892}" type="presParOf" srcId="{F2218B15-43AD-8846-A048-45A849473B67}" destId="{E10324B2-0EC0-E140-B149-7DD301A1DB6A}" srcOrd="6" destOrd="0" presId="urn:microsoft.com/office/officeart/2008/layout/LinedList"/>
    <dgm:cxn modelId="{8865DEE3-D39F-FF44-BEB4-4C0FC51AF78E}" type="presParOf" srcId="{F2218B15-43AD-8846-A048-45A849473B67}" destId="{955B0B39-3038-7347-B507-D6FBB62DD4F5}" srcOrd="7" destOrd="0" presId="urn:microsoft.com/office/officeart/2008/layout/LinedList"/>
    <dgm:cxn modelId="{26D2183D-FEBE-C644-BF72-98339D9162CD}" type="presParOf" srcId="{955B0B39-3038-7347-B507-D6FBB62DD4F5}" destId="{E0BF3C55-E4AB-5A44-85A8-0ECA46C0ABD2}" srcOrd="0" destOrd="0" presId="urn:microsoft.com/office/officeart/2008/layout/LinedList"/>
    <dgm:cxn modelId="{D26F1A0B-60D3-7540-84ED-3D578AE7B7F0}" type="presParOf" srcId="{955B0B39-3038-7347-B507-D6FBB62DD4F5}" destId="{C48E3380-6981-B849-BE90-6259D369C171}" srcOrd="1" destOrd="0" presId="urn:microsoft.com/office/officeart/2008/layout/LinedList"/>
    <dgm:cxn modelId="{C4A50FBD-60DB-7E4D-A27B-26E703B449D8}" type="presParOf" srcId="{F2218B15-43AD-8846-A048-45A849473B67}" destId="{3708419F-EA4F-B848-8AA2-352746B2B8A1}" srcOrd="8" destOrd="0" presId="urn:microsoft.com/office/officeart/2008/layout/LinedList"/>
    <dgm:cxn modelId="{09C87C73-F0B3-C741-BBEE-8FFF810952F6}" type="presParOf" srcId="{F2218B15-43AD-8846-A048-45A849473B67}" destId="{6E810612-DA6A-7149-85C8-BA28A770CF17}" srcOrd="9" destOrd="0" presId="urn:microsoft.com/office/officeart/2008/layout/LinedList"/>
    <dgm:cxn modelId="{B421755C-EFE7-6A46-9D1D-B7E7BEEE2471}" type="presParOf" srcId="{6E810612-DA6A-7149-85C8-BA28A770CF17}" destId="{9A3B676F-1C9F-8A42-AD0C-B3F6FC697034}" srcOrd="0" destOrd="0" presId="urn:microsoft.com/office/officeart/2008/layout/LinedList"/>
    <dgm:cxn modelId="{64A72E04-52E0-3248-ADCD-475BC25476C1}" type="presParOf" srcId="{6E810612-DA6A-7149-85C8-BA28A770CF17}" destId="{A086CFE7-1F9F-2D43-9700-D6544404D70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D60993-2D84-42BF-B2F5-67501FD1300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5D1770-4E9F-43BC-9138-32EDB4E8033A}">
      <dgm:prSet/>
      <dgm:spPr/>
      <dgm:t>
        <a:bodyPr/>
        <a:lstStyle/>
        <a:p>
          <a:r>
            <a:rPr lang="el-GR"/>
            <a:t>Εξουσίες απεριόριστες και μη περιορίσιμες απέναντι σε τρίτους</a:t>
          </a:r>
          <a:endParaRPr lang="en-US"/>
        </a:p>
      </dgm:t>
    </dgm:pt>
    <dgm:pt modelId="{CA14C9E0-DDAA-413A-A498-77E887697F67}" type="parTrans" cxnId="{1886DEA6-5791-4702-BE92-DDD54C15DD4B}">
      <dgm:prSet/>
      <dgm:spPr/>
      <dgm:t>
        <a:bodyPr/>
        <a:lstStyle/>
        <a:p>
          <a:endParaRPr lang="en-US"/>
        </a:p>
      </dgm:t>
    </dgm:pt>
    <dgm:pt modelId="{99BCA156-F43A-488F-8129-BA1AD500B4B7}" type="sibTrans" cxnId="{1886DEA6-5791-4702-BE92-DDD54C15DD4B}">
      <dgm:prSet/>
      <dgm:spPr/>
      <dgm:t>
        <a:bodyPr/>
        <a:lstStyle/>
        <a:p>
          <a:endParaRPr lang="en-US"/>
        </a:p>
      </dgm:t>
    </dgm:pt>
    <dgm:pt modelId="{7E71481C-E5C2-42ED-8F96-E79F0FCBC771}">
      <dgm:prSet/>
      <dgm:spPr/>
      <dgm:t>
        <a:bodyPr/>
        <a:lstStyle/>
        <a:p>
          <a:r>
            <a:rPr lang="el-GR"/>
            <a:t>Δέσμευση εταιρείας με μόνη την υπογραφή</a:t>
          </a:r>
          <a:endParaRPr lang="en-US"/>
        </a:p>
      </dgm:t>
    </dgm:pt>
    <dgm:pt modelId="{C4266A23-F97B-421B-9362-C20C9701926C}" type="parTrans" cxnId="{952652AD-F5AE-40D4-A59D-ECC332DF849B}">
      <dgm:prSet/>
      <dgm:spPr/>
      <dgm:t>
        <a:bodyPr/>
        <a:lstStyle/>
        <a:p>
          <a:endParaRPr lang="en-US"/>
        </a:p>
      </dgm:t>
    </dgm:pt>
    <dgm:pt modelId="{E8822548-FCA7-43F3-85E0-5C2D96A3CA9F}" type="sibTrans" cxnId="{952652AD-F5AE-40D4-A59D-ECC332DF849B}">
      <dgm:prSet/>
      <dgm:spPr/>
      <dgm:t>
        <a:bodyPr/>
        <a:lstStyle/>
        <a:p>
          <a:endParaRPr lang="en-US"/>
        </a:p>
      </dgm:t>
    </dgm:pt>
    <dgm:pt modelId="{AACB4331-5048-4300-A503-D98A5BE3836E}">
      <dgm:prSet/>
      <dgm:spPr/>
      <dgm:t>
        <a:bodyPr/>
        <a:lstStyle/>
        <a:p>
          <a:r>
            <a:rPr lang="el-GR"/>
            <a:t>Ανάθεση, με ελεύθερη ανάκληση, των εξουσιών σε εταίρους ή τρίτους εφόσον επιτρέπεται από το καταστατικό</a:t>
          </a:r>
          <a:endParaRPr lang="en-US"/>
        </a:p>
      </dgm:t>
    </dgm:pt>
    <dgm:pt modelId="{FE4D10CC-21A1-4330-86D0-F68D39E9CCBD}" type="parTrans" cxnId="{CC32CBE6-958D-4672-99B9-ED1FD7D65FA7}">
      <dgm:prSet/>
      <dgm:spPr/>
      <dgm:t>
        <a:bodyPr/>
        <a:lstStyle/>
        <a:p>
          <a:endParaRPr lang="en-US"/>
        </a:p>
      </dgm:t>
    </dgm:pt>
    <dgm:pt modelId="{BE476756-75F3-4FBB-8FB2-C9F7C51F5B52}" type="sibTrans" cxnId="{CC32CBE6-958D-4672-99B9-ED1FD7D65FA7}">
      <dgm:prSet/>
      <dgm:spPr/>
      <dgm:t>
        <a:bodyPr/>
        <a:lstStyle/>
        <a:p>
          <a:endParaRPr lang="en-US"/>
        </a:p>
      </dgm:t>
    </dgm:pt>
    <dgm:pt modelId="{6B6CB3A8-A383-4039-B582-C73E5BDA9148}">
      <dgm:prSet/>
      <dgm:spPr/>
      <dgm:t>
        <a:bodyPr/>
        <a:lstStyle/>
        <a:p>
          <a:r>
            <a:rPr lang="el-GR"/>
            <a:t>Κατά κανόνα ο διαχειριστής δεν λαμβάνει αμοιβή, εκτός αν προβλέπεται διαφορετικά από το καταστατικό ή με απόφαση των εταίρων</a:t>
          </a:r>
          <a:endParaRPr lang="en-US"/>
        </a:p>
      </dgm:t>
    </dgm:pt>
    <dgm:pt modelId="{2DC465F6-7B7A-4DC1-9130-E9699195D6F9}" type="parTrans" cxnId="{E2192252-F3DA-477B-89E6-ED56AD329B82}">
      <dgm:prSet/>
      <dgm:spPr/>
      <dgm:t>
        <a:bodyPr/>
        <a:lstStyle/>
        <a:p>
          <a:endParaRPr lang="en-US"/>
        </a:p>
      </dgm:t>
    </dgm:pt>
    <dgm:pt modelId="{AB5A1E06-4C96-4B8F-A18D-B6BA08C73214}" type="sibTrans" cxnId="{E2192252-F3DA-477B-89E6-ED56AD329B82}">
      <dgm:prSet/>
      <dgm:spPr/>
      <dgm:t>
        <a:bodyPr/>
        <a:lstStyle/>
        <a:p>
          <a:endParaRPr lang="en-US"/>
        </a:p>
      </dgm:t>
    </dgm:pt>
    <dgm:pt modelId="{BAE0D4D3-921C-F841-968E-CFA848E61BDC}" type="pres">
      <dgm:prSet presAssocID="{75D60993-2D84-42BF-B2F5-67501FD13003}" presName="linear" presStyleCnt="0">
        <dgm:presLayoutVars>
          <dgm:animLvl val="lvl"/>
          <dgm:resizeHandles val="exact"/>
        </dgm:presLayoutVars>
      </dgm:prSet>
      <dgm:spPr/>
    </dgm:pt>
    <dgm:pt modelId="{AFF8B379-A2ED-CD42-8333-E0D259942246}" type="pres">
      <dgm:prSet presAssocID="{585D1770-4E9F-43BC-9138-32EDB4E8033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2DEF84D-BB33-0946-942D-EFF24B8A9F13}" type="pres">
      <dgm:prSet presAssocID="{99BCA156-F43A-488F-8129-BA1AD500B4B7}" presName="spacer" presStyleCnt="0"/>
      <dgm:spPr/>
    </dgm:pt>
    <dgm:pt modelId="{DA7D547A-C174-5D46-86B4-610C0733231E}" type="pres">
      <dgm:prSet presAssocID="{7E71481C-E5C2-42ED-8F96-E79F0FCBC77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F243D34-791B-D24A-9114-78E02B86E6B9}" type="pres">
      <dgm:prSet presAssocID="{E8822548-FCA7-43F3-85E0-5C2D96A3CA9F}" presName="spacer" presStyleCnt="0"/>
      <dgm:spPr/>
    </dgm:pt>
    <dgm:pt modelId="{159B4E0A-7677-7045-8D62-8F08C2E98B2D}" type="pres">
      <dgm:prSet presAssocID="{AACB4331-5048-4300-A503-D98A5BE3836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AA74611-18C2-4C40-996C-23E1AE1BE6CE}" type="pres">
      <dgm:prSet presAssocID="{BE476756-75F3-4FBB-8FB2-C9F7C51F5B52}" presName="spacer" presStyleCnt="0"/>
      <dgm:spPr/>
    </dgm:pt>
    <dgm:pt modelId="{CDB89DC6-7570-9445-A21C-4650F956DFB0}" type="pres">
      <dgm:prSet presAssocID="{6B6CB3A8-A383-4039-B582-C73E5BDA914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74C439-3C82-8247-AD48-5DA46032B291}" type="presOf" srcId="{585D1770-4E9F-43BC-9138-32EDB4E8033A}" destId="{AFF8B379-A2ED-CD42-8333-E0D259942246}" srcOrd="0" destOrd="0" presId="urn:microsoft.com/office/officeart/2005/8/layout/vList2"/>
    <dgm:cxn modelId="{B079013A-F32C-DF45-8C90-36C39786EB9D}" type="presOf" srcId="{AACB4331-5048-4300-A503-D98A5BE3836E}" destId="{159B4E0A-7677-7045-8D62-8F08C2E98B2D}" srcOrd="0" destOrd="0" presId="urn:microsoft.com/office/officeart/2005/8/layout/vList2"/>
    <dgm:cxn modelId="{E2192252-F3DA-477B-89E6-ED56AD329B82}" srcId="{75D60993-2D84-42BF-B2F5-67501FD13003}" destId="{6B6CB3A8-A383-4039-B582-C73E5BDA9148}" srcOrd="3" destOrd="0" parTransId="{2DC465F6-7B7A-4DC1-9130-E9699195D6F9}" sibTransId="{AB5A1E06-4C96-4B8F-A18D-B6BA08C73214}"/>
    <dgm:cxn modelId="{CA1FFF5B-5F4C-0E49-83F1-72E40B625D29}" type="presOf" srcId="{7E71481C-E5C2-42ED-8F96-E79F0FCBC771}" destId="{DA7D547A-C174-5D46-86B4-610C0733231E}" srcOrd="0" destOrd="0" presId="urn:microsoft.com/office/officeart/2005/8/layout/vList2"/>
    <dgm:cxn modelId="{F38ABB79-D2F7-1B4D-BB5D-7F5E6338C228}" type="presOf" srcId="{6B6CB3A8-A383-4039-B582-C73E5BDA9148}" destId="{CDB89DC6-7570-9445-A21C-4650F956DFB0}" srcOrd="0" destOrd="0" presId="urn:microsoft.com/office/officeart/2005/8/layout/vList2"/>
    <dgm:cxn modelId="{1886DEA6-5791-4702-BE92-DDD54C15DD4B}" srcId="{75D60993-2D84-42BF-B2F5-67501FD13003}" destId="{585D1770-4E9F-43BC-9138-32EDB4E8033A}" srcOrd="0" destOrd="0" parTransId="{CA14C9E0-DDAA-413A-A498-77E887697F67}" sibTransId="{99BCA156-F43A-488F-8129-BA1AD500B4B7}"/>
    <dgm:cxn modelId="{952652AD-F5AE-40D4-A59D-ECC332DF849B}" srcId="{75D60993-2D84-42BF-B2F5-67501FD13003}" destId="{7E71481C-E5C2-42ED-8F96-E79F0FCBC771}" srcOrd="1" destOrd="0" parTransId="{C4266A23-F97B-421B-9362-C20C9701926C}" sibTransId="{E8822548-FCA7-43F3-85E0-5C2D96A3CA9F}"/>
    <dgm:cxn modelId="{0F9A15AF-4AD8-9D4A-B3FB-242714511B56}" type="presOf" srcId="{75D60993-2D84-42BF-B2F5-67501FD13003}" destId="{BAE0D4D3-921C-F841-968E-CFA848E61BDC}" srcOrd="0" destOrd="0" presId="urn:microsoft.com/office/officeart/2005/8/layout/vList2"/>
    <dgm:cxn modelId="{CC32CBE6-958D-4672-99B9-ED1FD7D65FA7}" srcId="{75D60993-2D84-42BF-B2F5-67501FD13003}" destId="{AACB4331-5048-4300-A503-D98A5BE3836E}" srcOrd="2" destOrd="0" parTransId="{FE4D10CC-21A1-4330-86D0-F68D39E9CCBD}" sibTransId="{BE476756-75F3-4FBB-8FB2-C9F7C51F5B52}"/>
    <dgm:cxn modelId="{235128B1-5F89-3140-877E-D7442E7B8298}" type="presParOf" srcId="{BAE0D4D3-921C-F841-968E-CFA848E61BDC}" destId="{AFF8B379-A2ED-CD42-8333-E0D259942246}" srcOrd="0" destOrd="0" presId="urn:microsoft.com/office/officeart/2005/8/layout/vList2"/>
    <dgm:cxn modelId="{746E68FB-1C9D-BE46-BCC9-109E2ACC1A6C}" type="presParOf" srcId="{BAE0D4D3-921C-F841-968E-CFA848E61BDC}" destId="{32DEF84D-BB33-0946-942D-EFF24B8A9F13}" srcOrd="1" destOrd="0" presId="urn:microsoft.com/office/officeart/2005/8/layout/vList2"/>
    <dgm:cxn modelId="{06041247-51CA-014D-B789-B269C7047BEC}" type="presParOf" srcId="{BAE0D4D3-921C-F841-968E-CFA848E61BDC}" destId="{DA7D547A-C174-5D46-86B4-610C0733231E}" srcOrd="2" destOrd="0" presId="urn:microsoft.com/office/officeart/2005/8/layout/vList2"/>
    <dgm:cxn modelId="{B25B409A-3DF2-EE4D-BB51-C943D214B0C3}" type="presParOf" srcId="{BAE0D4D3-921C-F841-968E-CFA848E61BDC}" destId="{DF243D34-791B-D24A-9114-78E02B86E6B9}" srcOrd="3" destOrd="0" presId="urn:microsoft.com/office/officeart/2005/8/layout/vList2"/>
    <dgm:cxn modelId="{5FC6FCE0-2CF0-2241-A9A1-4E46BAEAE177}" type="presParOf" srcId="{BAE0D4D3-921C-F841-968E-CFA848E61BDC}" destId="{159B4E0A-7677-7045-8D62-8F08C2E98B2D}" srcOrd="4" destOrd="0" presId="urn:microsoft.com/office/officeart/2005/8/layout/vList2"/>
    <dgm:cxn modelId="{5143E961-EB96-E84A-A3F8-60F1999563BC}" type="presParOf" srcId="{BAE0D4D3-921C-F841-968E-CFA848E61BDC}" destId="{0AA74611-18C2-4C40-996C-23E1AE1BE6CE}" srcOrd="5" destOrd="0" presId="urn:microsoft.com/office/officeart/2005/8/layout/vList2"/>
    <dgm:cxn modelId="{A06CAC27-759D-054C-AB74-36F42B173C71}" type="presParOf" srcId="{BAE0D4D3-921C-F841-968E-CFA848E61BDC}" destId="{CDB89DC6-7570-9445-A21C-4650F956DFB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431AF0-720F-42CD-9295-F3C306AB88F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3221717-94FD-401D-ACDB-A5BE036A9888}">
      <dgm:prSet/>
      <dgm:spPr/>
      <dgm:t>
        <a:bodyPr/>
        <a:lstStyle/>
        <a:p>
          <a:r>
            <a:rPr lang="el-GR"/>
            <a:t>Γενική εκ του νόμου αρμοδιότητα λήψης αποφάσεων από το σώμα των εταίρων για κάθε εταιρική υπόθεση, ακόμα και για διαχειριστικά θέματα</a:t>
          </a:r>
          <a:endParaRPr lang="en-US"/>
        </a:p>
      </dgm:t>
    </dgm:pt>
    <dgm:pt modelId="{FAA177D2-CED6-4AD3-AE49-B2FB014E3D82}" type="parTrans" cxnId="{DD0E16D4-31FF-42F9-A02C-FBB3CB6F69FA}">
      <dgm:prSet/>
      <dgm:spPr/>
      <dgm:t>
        <a:bodyPr/>
        <a:lstStyle/>
        <a:p>
          <a:endParaRPr lang="en-US"/>
        </a:p>
      </dgm:t>
    </dgm:pt>
    <dgm:pt modelId="{BBB98D53-2749-43D4-8A3A-14250CA68D33}" type="sibTrans" cxnId="{DD0E16D4-31FF-42F9-A02C-FBB3CB6F69FA}">
      <dgm:prSet/>
      <dgm:spPr/>
      <dgm:t>
        <a:bodyPr/>
        <a:lstStyle/>
        <a:p>
          <a:endParaRPr lang="en-US"/>
        </a:p>
      </dgm:t>
    </dgm:pt>
    <dgm:pt modelId="{79BC935E-9422-4FBB-8C9B-12189B30C15F}">
      <dgm:prSet/>
      <dgm:spPr/>
      <dgm:t>
        <a:bodyPr/>
        <a:lstStyle/>
        <a:p>
          <a:r>
            <a:rPr lang="el-GR"/>
            <a:t>Κατ’ αποκλειστικότητα αρμόδιοι να λαμβάνουν αποφάσεις για</a:t>
          </a:r>
          <a:r>
            <a:rPr lang="en-GB"/>
            <a:t>:</a:t>
          </a:r>
          <a:endParaRPr lang="en-US"/>
        </a:p>
      </dgm:t>
    </dgm:pt>
    <dgm:pt modelId="{1ED8F43D-B315-429D-8097-46EEC66FD562}" type="parTrans" cxnId="{2673104B-ED63-459E-B2E4-07A7CA4AF857}">
      <dgm:prSet/>
      <dgm:spPr/>
      <dgm:t>
        <a:bodyPr/>
        <a:lstStyle/>
        <a:p>
          <a:endParaRPr lang="en-US"/>
        </a:p>
      </dgm:t>
    </dgm:pt>
    <dgm:pt modelId="{E5B3F677-338E-4C88-B568-2356E0CDCE19}" type="sibTrans" cxnId="{2673104B-ED63-459E-B2E4-07A7CA4AF857}">
      <dgm:prSet/>
      <dgm:spPr/>
      <dgm:t>
        <a:bodyPr/>
        <a:lstStyle/>
        <a:p>
          <a:endParaRPr lang="en-US"/>
        </a:p>
      </dgm:t>
    </dgm:pt>
    <dgm:pt modelId="{6F49A8EA-AD25-44B9-9071-F3CF2844F0AF}">
      <dgm:prSet/>
      <dgm:spPr/>
      <dgm:t>
        <a:bodyPr/>
        <a:lstStyle/>
        <a:p>
          <a:r>
            <a:rPr lang="el-GR"/>
            <a:t>Τροποποιήσεις του καταστατικού</a:t>
          </a:r>
          <a:endParaRPr lang="en-US"/>
        </a:p>
      </dgm:t>
    </dgm:pt>
    <dgm:pt modelId="{8501B8C7-668F-4A93-9EDC-46AAE56E768E}" type="parTrans" cxnId="{681C49B9-1D8A-4D83-8020-3BA52D90F2F0}">
      <dgm:prSet/>
      <dgm:spPr/>
      <dgm:t>
        <a:bodyPr/>
        <a:lstStyle/>
        <a:p>
          <a:endParaRPr lang="en-US"/>
        </a:p>
      </dgm:t>
    </dgm:pt>
    <dgm:pt modelId="{29E30F25-99F3-4E12-A214-4576EC88EF90}" type="sibTrans" cxnId="{681C49B9-1D8A-4D83-8020-3BA52D90F2F0}">
      <dgm:prSet/>
      <dgm:spPr/>
      <dgm:t>
        <a:bodyPr/>
        <a:lstStyle/>
        <a:p>
          <a:endParaRPr lang="en-US"/>
        </a:p>
      </dgm:t>
    </dgm:pt>
    <dgm:pt modelId="{EBC8DE60-AB0F-4BB2-AE09-95C8C66B9DA6}">
      <dgm:prSet/>
      <dgm:spPr/>
      <dgm:t>
        <a:bodyPr/>
        <a:lstStyle/>
        <a:p>
          <a:r>
            <a:rPr lang="el-GR"/>
            <a:t>Διορισμό διαχειριστή και απαλλαγή του από κάθε ευθύνη</a:t>
          </a:r>
          <a:endParaRPr lang="en-US"/>
        </a:p>
      </dgm:t>
    </dgm:pt>
    <dgm:pt modelId="{12F7F71B-6564-4751-A4D0-31957A1D3ECE}" type="parTrans" cxnId="{023FB9BE-F4A3-48D4-819F-B073988D63A3}">
      <dgm:prSet/>
      <dgm:spPr/>
      <dgm:t>
        <a:bodyPr/>
        <a:lstStyle/>
        <a:p>
          <a:endParaRPr lang="en-US"/>
        </a:p>
      </dgm:t>
    </dgm:pt>
    <dgm:pt modelId="{49BEE4EA-766B-4AF3-8DF3-8520F5D5074E}" type="sibTrans" cxnId="{023FB9BE-F4A3-48D4-819F-B073988D63A3}">
      <dgm:prSet/>
      <dgm:spPr/>
      <dgm:t>
        <a:bodyPr/>
        <a:lstStyle/>
        <a:p>
          <a:endParaRPr lang="en-US"/>
        </a:p>
      </dgm:t>
    </dgm:pt>
    <dgm:pt modelId="{284E99EE-2DD2-4F7A-B3A8-CFD7E29BFC13}">
      <dgm:prSet/>
      <dgm:spPr/>
      <dgm:t>
        <a:bodyPr/>
        <a:lstStyle/>
        <a:p>
          <a:r>
            <a:rPr lang="el-GR"/>
            <a:t>Έγκριση ετήσιων οικονομικών καταστάσεων</a:t>
          </a:r>
          <a:endParaRPr lang="en-US"/>
        </a:p>
      </dgm:t>
    </dgm:pt>
    <dgm:pt modelId="{90496CDE-704B-4192-97AA-0B529101FD7E}" type="parTrans" cxnId="{FC5EC0C1-6CF6-4673-943E-E34EDCB40E47}">
      <dgm:prSet/>
      <dgm:spPr/>
      <dgm:t>
        <a:bodyPr/>
        <a:lstStyle/>
        <a:p>
          <a:endParaRPr lang="en-US"/>
        </a:p>
      </dgm:t>
    </dgm:pt>
    <dgm:pt modelId="{5AE6E8C0-F3BC-44E8-8B4D-78646CCCAF14}" type="sibTrans" cxnId="{FC5EC0C1-6CF6-4673-943E-E34EDCB40E47}">
      <dgm:prSet/>
      <dgm:spPr/>
      <dgm:t>
        <a:bodyPr/>
        <a:lstStyle/>
        <a:p>
          <a:endParaRPr lang="en-US"/>
        </a:p>
      </dgm:t>
    </dgm:pt>
    <dgm:pt modelId="{5F029464-A25A-46C5-A966-DCA27CEEB159}">
      <dgm:prSet/>
      <dgm:spPr/>
      <dgm:t>
        <a:bodyPr/>
        <a:lstStyle/>
        <a:p>
          <a:r>
            <a:rPr lang="el-GR"/>
            <a:t>Διανομή κερδών</a:t>
          </a:r>
          <a:endParaRPr lang="en-US"/>
        </a:p>
      </dgm:t>
    </dgm:pt>
    <dgm:pt modelId="{571301AD-06C2-4C02-9D6B-7649F0C9DDBD}" type="parTrans" cxnId="{20397E87-50C2-45A8-A2CE-5FADB1D3770E}">
      <dgm:prSet/>
      <dgm:spPr/>
      <dgm:t>
        <a:bodyPr/>
        <a:lstStyle/>
        <a:p>
          <a:endParaRPr lang="en-US"/>
        </a:p>
      </dgm:t>
    </dgm:pt>
    <dgm:pt modelId="{83F429BA-DF14-419A-970E-1246773F6831}" type="sibTrans" cxnId="{20397E87-50C2-45A8-A2CE-5FADB1D3770E}">
      <dgm:prSet/>
      <dgm:spPr/>
      <dgm:t>
        <a:bodyPr/>
        <a:lstStyle/>
        <a:p>
          <a:endParaRPr lang="en-US"/>
        </a:p>
      </dgm:t>
    </dgm:pt>
    <dgm:pt modelId="{8FFC2530-9C37-4EA3-9639-548D53774B3C}">
      <dgm:prSet/>
      <dgm:spPr/>
      <dgm:t>
        <a:bodyPr/>
        <a:lstStyle/>
        <a:p>
          <a:r>
            <a:rPr lang="el-GR"/>
            <a:t>Διορισμό ελεγκτή</a:t>
          </a:r>
          <a:endParaRPr lang="en-US"/>
        </a:p>
      </dgm:t>
    </dgm:pt>
    <dgm:pt modelId="{7288CB8E-F9CE-429E-A09C-8CF88D7D29A2}" type="parTrans" cxnId="{D7F4F131-14A6-404D-91C3-16233F0698A8}">
      <dgm:prSet/>
      <dgm:spPr/>
      <dgm:t>
        <a:bodyPr/>
        <a:lstStyle/>
        <a:p>
          <a:endParaRPr lang="en-US"/>
        </a:p>
      </dgm:t>
    </dgm:pt>
    <dgm:pt modelId="{6E802F15-D444-49BA-87A9-DF62F4F9BC01}" type="sibTrans" cxnId="{D7F4F131-14A6-404D-91C3-16233F0698A8}">
      <dgm:prSet/>
      <dgm:spPr/>
      <dgm:t>
        <a:bodyPr/>
        <a:lstStyle/>
        <a:p>
          <a:endParaRPr lang="en-US"/>
        </a:p>
      </dgm:t>
    </dgm:pt>
    <dgm:pt modelId="{326FAE28-AFB3-4031-9D7C-BB8CD86FF1C4}">
      <dgm:prSet/>
      <dgm:spPr/>
      <dgm:t>
        <a:bodyPr/>
        <a:lstStyle/>
        <a:p>
          <a:r>
            <a:rPr lang="el-GR"/>
            <a:t>Λύση εταιρείας</a:t>
          </a:r>
          <a:endParaRPr lang="en-US"/>
        </a:p>
      </dgm:t>
    </dgm:pt>
    <dgm:pt modelId="{961A851F-AD23-41F2-9853-BB944DC44A0C}" type="parTrans" cxnId="{0571F893-0A2E-43EA-85C8-45690DE01EAA}">
      <dgm:prSet/>
      <dgm:spPr/>
      <dgm:t>
        <a:bodyPr/>
        <a:lstStyle/>
        <a:p>
          <a:endParaRPr lang="en-US"/>
        </a:p>
      </dgm:t>
    </dgm:pt>
    <dgm:pt modelId="{47BD2221-CE78-4E95-9E8D-AA117BF8B6CA}" type="sibTrans" cxnId="{0571F893-0A2E-43EA-85C8-45690DE01EAA}">
      <dgm:prSet/>
      <dgm:spPr/>
      <dgm:t>
        <a:bodyPr/>
        <a:lstStyle/>
        <a:p>
          <a:endParaRPr lang="en-US"/>
        </a:p>
      </dgm:t>
    </dgm:pt>
    <dgm:pt modelId="{6B6217F9-A8FC-4891-AD75-402F92956E83}">
      <dgm:prSet/>
      <dgm:spPr/>
      <dgm:t>
        <a:bodyPr/>
        <a:lstStyle/>
        <a:p>
          <a:r>
            <a:rPr lang="el-GR"/>
            <a:t>Παράταση διάρκειας εταιρείας</a:t>
          </a:r>
          <a:endParaRPr lang="en-US"/>
        </a:p>
      </dgm:t>
    </dgm:pt>
    <dgm:pt modelId="{F92337F8-B8E6-4AD3-B9F6-4C5052DC9112}" type="parTrans" cxnId="{C50F4B0B-2F5F-4A7F-AF2D-A3CC9EA2D64C}">
      <dgm:prSet/>
      <dgm:spPr/>
      <dgm:t>
        <a:bodyPr/>
        <a:lstStyle/>
        <a:p>
          <a:endParaRPr lang="en-US"/>
        </a:p>
      </dgm:t>
    </dgm:pt>
    <dgm:pt modelId="{3EFE3C40-097F-4D6A-8508-CEC54CC88386}" type="sibTrans" cxnId="{C50F4B0B-2F5F-4A7F-AF2D-A3CC9EA2D64C}">
      <dgm:prSet/>
      <dgm:spPr/>
      <dgm:t>
        <a:bodyPr/>
        <a:lstStyle/>
        <a:p>
          <a:endParaRPr lang="en-US"/>
        </a:p>
      </dgm:t>
    </dgm:pt>
    <dgm:pt modelId="{A36DD496-1F48-4233-91DD-7536ED1FC5F1}">
      <dgm:prSet/>
      <dgm:spPr/>
      <dgm:t>
        <a:bodyPr/>
        <a:lstStyle/>
        <a:p>
          <a:r>
            <a:rPr lang="el-GR"/>
            <a:t>Μετατροπή εταιρείας σε άλλη </a:t>
          </a:r>
          <a:endParaRPr lang="en-US"/>
        </a:p>
      </dgm:t>
    </dgm:pt>
    <dgm:pt modelId="{6DC2F2E6-7598-429F-8C3C-277F8EF61D4F}" type="parTrans" cxnId="{A0C3BAAF-355B-406F-88B5-2584F71310A1}">
      <dgm:prSet/>
      <dgm:spPr/>
      <dgm:t>
        <a:bodyPr/>
        <a:lstStyle/>
        <a:p>
          <a:endParaRPr lang="en-US"/>
        </a:p>
      </dgm:t>
    </dgm:pt>
    <dgm:pt modelId="{FCEF98B6-4EE3-4E9D-B8DB-A4C261FF7C34}" type="sibTrans" cxnId="{A0C3BAAF-355B-406F-88B5-2584F71310A1}">
      <dgm:prSet/>
      <dgm:spPr/>
      <dgm:t>
        <a:bodyPr/>
        <a:lstStyle/>
        <a:p>
          <a:endParaRPr lang="en-US"/>
        </a:p>
      </dgm:t>
    </dgm:pt>
    <dgm:pt modelId="{8B19417B-7B1C-4D04-853C-10D515A95E58}">
      <dgm:prSet/>
      <dgm:spPr/>
      <dgm:t>
        <a:bodyPr/>
        <a:lstStyle/>
        <a:p>
          <a:r>
            <a:rPr lang="el-GR"/>
            <a:t>Συγχώνευση εταιρείας με άλλη</a:t>
          </a:r>
          <a:endParaRPr lang="en-US"/>
        </a:p>
      </dgm:t>
    </dgm:pt>
    <dgm:pt modelId="{8A172645-9BD8-4139-8C99-A3E0C19DB85C}" type="parTrans" cxnId="{293339CA-FFF7-4B46-8BAF-4043B734D58C}">
      <dgm:prSet/>
      <dgm:spPr/>
      <dgm:t>
        <a:bodyPr/>
        <a:lstStyle/>
        <a:p>
          <a:endParaRPr lang="en-US"/>
        </a:p>
      </dgm:t>
    </dgm:pt>
    <dgm:pt modelId="{9DA59F40-63FD-45AC-8013-C04377FF80A4}" type="sibTrans" cxnId="{293339CA-FFF7-4B46-8BAF-4043B734D58C}">
      <dgm:prSet/>
      <dgm:spPr/>
      <dgm:t>
        <a:bodyPr/>
        <a:lstStyle/>
        <a:p>
          <a:endParaRPr lang="en-US"/>
        </a:p>
      </dgm:t>
    </dgm:pt>
    <dgm:pt modelId="{A2B83F2C-ABDD-B24C-AE93-6C4FB4E2C027}" type="pres">
      <dgm:prSet presAssocID="{57431AF0-720F-42CD-9295-F3C306AB88F8}" presName="linear" presStyleCnt="0">
        <dgm:presLayoutVars>
          <dgm:animLvl val="lvl"/>
          <dgm:resizeHandles val="exact"/>
        </dgm:presLayoutVars>
      </dgm:prSet>
      <dgm:spPr/>
    </dgm:pt>
    <dgm:pt modelId="{80F75331-C0FD-0046-91C2-557E71D492A1}" type="pres">
      <dgm:prSet presAssocID="{73221717-94FD-401D-ACDB-A5BE036A98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2D6C39A-4F93-4E40-B099-E1C240E54904}" type="pres">
      <dgm:prSet presAssocID="{BBB98D53-2749-43D4-8A3A-14250CA68D33}" presName="spacer" presStyleCnt="0"/>
      <dgm:spPr/>
    </dgm:pt>
    <dgm:pt modelId="{E5698507-2A15-A74E-9F04-D466EF311956}" type="pres">
      <dgm:prSet presAssocID="{79BC935E-9422-4FBB-8C9B-12189B30C15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65D4E08-E5B1-3046-8278-A39185513933}" type="pres">
      <dgm:prSet presAssocID="{79BC935E-9422-4FBB-8C9B-12189B30C15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50F4B0B-2F5F-4A7F-AF2D-A3CC9EA2D64C}" srcId="{79BC935E-9422-4FBB-8C9B-12189B30C15F}" destId="{6B6217F9-A8FC-4891-AD75-402F92956E83}" srcOrd="6" destOrd="0" parTransId="{F92337F8-B8E6-4AD3-B9F6-4C5052DC9112}" sibTransId="{3EFE3C40-097F-4D6A-8508-CEC54CC88386}"/>
    <dgm:cxn modelId="{314D8E26-29F4-1944-9AD0-FC111C68C67B}" type="presOf" srcId="{326FAE28-AFB3-4031-9D7C-BB8CD86FF1C4}" destId="{465D4E08-E5B1-3046-8278-A39185513933}" srcOrd="0" destOrd="5" presId="urn:microsoft.com/office/officeart/2005/8/layout/vList2"/>
    <dgm:cxn modelId="{1DF41428-E66A-994E-9D19-E3D961DE3174}" type="presOf" srcId="{6B6217F9-A8FC-4891-AD75-402F92956E83}" destId="{465D4E08-E5B1-3046-8278-A39185513933}" srcOrd="0" destOrd="6" presId="urn:microsoft.com/office/officeart/2005/8/layout/vList2"/>
    <dgm:cxn modelId="{D7F4F131-14A6-404D-91C3-16233F0698A8}" srcId="{79BC935E-9422-4FBB-8C9B-12189B30C15F}" destId="{8FFC2530-9C37-4EA3-9639-548D53774B3C}" srcOrd="4" destOrd="0" parTransId="{7288CB8E-F9CE-429E-A09C-8CF88D7D29A2}" sibTransId="{6E802F15-D444-49BA-87A9-DF62F4F9BC01}"/>
    <dgm:cxn modelId="{9B6FD23A-063F-7747-B5D6-B100F22D8125}" type="presOf" srcId="{6F49A8EA-AD25-44B9-9071-F3CF2844F0AF}" destId="{465D4E08-E5B1-3046-8278-A39185513933}" srcOrd="0" destOrd="0" presId="urn:microsoft.com/office/officeart/2005/8/layout/vList2"/>
    <dgm:cxn modelId="{6E707A44-A641-B047-B763-3D487217002C}" type="presOf" srcId="{8B19417B-7B1C-4D04-853C-10D515A95E58}" destId="{465D4E08-E5B1-3046-8278-A39185513933}" srcOrd="0" destOrd="8" presId="urn:microsoft.com/office/officeart/2005/8/layout/vList2"/>
    <dgm:cxn modelId="{2673104B-ED63-459E-B2E4-07A7CA4AF857}" srcId="{57431AF0-720F-42CD-9295-F3C306AB88F8}" destId="{79BC935E-9422-4FBB-8C9B-12189B30C15F}" srcOrd="1" destOrd="0" parTransId="{1ED8F43D-B315-429D-8097-46EEC66FD562}" sibTransId="{E5B3F677-338E-4C88-B568-2356E0CDCE19}"/>
    <dgm:cxn modelId="{18F03255-1F12-674C-89F5-11E507596504}" type="presOf" srcId="{EBC8DE60-AB0F-4BB2-AE09-95C8C66B9DA6}" destId="{465D4E08-E5B1-3046-8278-A39185513933}" srcOrd="0" destOrd="1" presId="urn:microsoft.com/office/officeart/2005/8/layout/vList2"/>
    <dgm:cxn modelId="{6C6BBB62-BB0F-594A-8573-D549CCCA4C9A}" type="presOf" srcId="{5F029464-A25A-46C5-A966-DCA27CEEB159}" destId="{465D4E08-E5B1-3046-8278-A39185513933}" srcOrd="0" destOrd="3" presId="urn:microsoft.com/office/officeart/2005/8/layout/vList2"/>
    <dgm:cxn modelId="{E202CE64-85FC-0C47-9C9B-A30A439345B9}" type="presOf" srcId="{8FFC2530-9C37-4EA3-9639-548D53774B3C}" destId="{465D4E08-E5B1-3046-8278-A39185513933}" srcOrd="0" destOrd="4" presId="urn:microsoft.com/office/officeart/2005/8/layout/vList2"/>
    <dgm:cxn modelId="{FB875674-C81F-E049-8771-E70AA7DE7898}" type="presOf" srcId="{284E99EE-2DD2-4F7A-B3A8-CFD7E29BFC13}" destId="{465D4E08-E5B1-3046-8278-A39185513933}" srcOrd="0" destOrd="2" presId="urn:microsoft.com/office/officeart/2005/8/layout/vList2"/>
    <dgm:cxn modelId="{20397E87-50C2-45A8-A2CE-5FADB1D3770E}" srcId="{79BC935E-9422-4FBB-8C9B-12189B30C15F}" destId="{5F029464-A25A-46C5-A966-DCA27CEEB159}" srcOrd="3" destOrd="0" parTransId="{571301AD-06C2-4C02-9D6B-7649F0C9DDBD}" sibTransId="{83F429BA-DF14-419A-970E-1246773F6831}"/>
    <dgm:cxn modelId="{0571F893-0A2E-43EA-85C8-45690DE01EAA}" srcId="{79BC935E-9422-4FBB-8C9B-12189B30C15F}" destId="{326FAE28-AFB3-4031-9D7C-BB8CD86FF1C4}" srcOrd="5" destOrd="0" parTransId="{961A851F-AD23-41F2-9853-BB944DC44A0C}" sibTransId="{47BD2221-CE78-4E95-9E8D-AA117BF8B6CA}"/>
    <dgm:cxn modelId="{3B7CEBA0-A678-B142-8648-972195D7F7F1}" type="presOf" srcId="{A36DD496-1F48-4233-91DD-7536ED1FC5F1}" destId="{465D4E08-E5B1-3046-8278-A39185513933}" srcOrd="0" destOrd="7" presId="urn:microsoft.com/office/officeart/2005/8/layout/vList2"/>
    <dgm:cxn modelId="{475223A6-9666-024F-B989-FBB7E619A8D1}" type="presOf" srcId="{73221717-94FD-401D-ACDB-A5BE036A9888}" destId="{80F75331-C0FD-0046-91C2-557E71D492A1}" srcOrd="0" destOrd="0" presId="urn:microsoft.com/office/officeart/2005/8/layout/vList2"/>
    <dgm:cxn modelId="{CB467FAC-3067-A146-AF7C-66BB5F9A6925}" type="presOf" srcId="{79BC935E-9422-4FBB-8C9B-12189B30C15F}" destId="{E5698507-2A15-A74E-9F04-D466EF311956}" srcOrd="0" destOrd="0" presId="urn:microsoft.com/office/officeart/2005/8/layout/vList2"/>
    <dgm:cxn modelId="{A0C3BAAF-355B-406F-88B5-2584F71310A1}" srcId="{79BC935E-9422-4FBB-8C9B-12189B30C15F}" destId="{A36DD496-1F48-4233-91DD-7536ED1FC5F1}" srcOrd="7" destOrd="0" parTransId="{6DC2F2E6-7598-429F-8C3C-277F8EF61D4F}" sibTransId="{FCEF98B6-4EE3-4E9D-B8DB-A4C261FF7C34}"/>
    <dgm:cxn modelId="{681C49B9-1D8A-4D83-8020-3BA52D90F2F0}" srcId="{79BC935E-9422-4FBB-8C9B-12189B30C15F}" destId="{6F49A8EA-AD25-44B9-9071-F3CF2844F0AF}" srcOrd="0" destOrd="0" parTransId="{8501B8C7-668F-4A93-9EDC-46AAE56E768E}" sibTransId="{29E30F25-99F3-4E12-A214-4576EC88EF90}"/>
    <dgm:cxn modelId="{023FB9BE-F4A3-48D4-819F-B073988D63A3}" srcId="{79BC935E-9422-4FBB-8C9B-12189B30C15F}" destId="{EBC8DE60-AB0F-4BB2-AE09-95C8C66B9DA6}" srcOrd="1" destOrd="0" parTransId="{12F7F71B-6564-4751-A4D0-31957A1D3ECE}" sibTransId="{49BEE4EA-766B-4AF3-8DF3-8520F5D5074E}"/>
    <dgm:cxn modelId="{FC5EC0C1-6CF6-4673-943E-E34EDCB40E47}" srcId="{79BC935E-9422-4FBB-8C9B-12189B30C15F}" destId="{284E99EE-2DD2-4F7A-B3A8-CFD7E29BFC13}" srcOrd="2" destOrd="0" parTransId="{90496CDE-704B-4192-97AA-0B529101FD7E}" sibTransId="{5AE6E8C0-F3BC-44E8-8B4D-78646CCCAF14}"/>
    <dgm:cxn modelId="{293339CA-FFF7-4B46-8BAF-4043B734D58C}" srcId="{79BC935E-9422-4FBB-8C9B-12189B30C15F}" destId="{8B19417B-7B1C-4D04-853C-10D515A95E58}" srcOrd="8" destOrd="0" parTransId="{8A172645-9BD8-4139-8C99-A3E0C19DB85C}" sibTransId="{9DA59F40-63FD-45AC-8013-C04377FF80A4}"/>
    <dgm:cxn modelId="{DD0E16D4-31FF-42F9-A02C-FBB3CB6F69FA}" srcId="{57431AF0-720F-42CD-9295-F3C306AB88F8}" destId="{73221717-94FD-401D-ACDB-A5BE036A9888}" srcOrd="0" destOrd="0" parTransId="{FAA177D2-CED6-4AD3-AE49-B2FB014E3D82}" sibTransId="{BBB98D53-2749-43D4-8A3A-14250CA68D33}"/>
    <dgm:cxn modelId="{EF98CEE2-CBF4-004E-B342-BFEC8A52514E}" type="presOf" srcId="{57431AF0-720F-42CD-9295-F3C306AB88F8}" destId="{A2B83F2C-ABDD-B24C-AE93-6C4FB4E2C027}" srcOrd="0" destOrd="0" presId="urn:microsoft.com/office/officeart/2005/8/layout/vList2"/>
    <dgm:cxn modelId="{C0AF9748-8E83-3D41-A10D-B9ADE3A6B123}" type="presParOf" srcId="{A2B83F2C-ABDD-B24C-AE93-6C4FB4E2C027}" destId="{80F75331-C0FD-0046-91C2-557E71D492A1}" srcOrd="0" destOrd="0" presId="urn:microsoft.com/office/officeart/2005/8/layout/vList2"/>
    <dgm:cxn modelId="{6436F13B-AAF0-ED4C-8C7B-3773D948E50B}" type="presParOf" srcId="{A2B83F2C-ABDD-B24C-AE93-6C4FB4E2C027}" destId="{22D6C39A-4F93-4E40-B099-E1C240E54904}" srcOrd="1" destOrd="0" presId="urn:microsoft.com/office/officeart/2005/8/layout/vList2"/>
    <dgm:cxn modelId="{608CDDA1-DFFF-BA4F-BB59-45509E77AAD6}" type="presParOf" srcId="{A2B83F2C-ABDD-B24C-AE93-6C4FB4E2C027}" destId="{E5698507-2A15-A74E-9F04-D466EF311956}" srcOrd="2" destOrd="0" presId="urn:microsoft.com/office/officeart/2005/8/layout/vList2"/>
    <dgm:cxn modelId="{7EA85E8F-88DF-9B43-AFF0-1E85E574A41F}" type="presParOf" srcId="{A2B83F2C-ABDD-B24C-AE93-6C4FB4E2C027}" destId="{465D4E08-E5B1-3046-8278-A391855139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54D157-4651-4F89-93BA-62A86251EC1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2E7FE9-7005-448B-91DF-C9EA37A8906A}">
      <dgm:prSet/>
      <dgm:spPr/>
      <dgm:t>
        <a:bodyPr/>
        <a:lstStyle/>
        <a:p>
          <a:r>
            <a:rPr lang="el-GR" b="0" u="none" dirty="0"/>
            <a:t>Είσοδος Νέου Εταίρου</a:t>
          </a:r>
          <a:endParaRPr lang="en-US" b="0" u="none" dirty="0"/>
        </a:p>
      </dgm:t>
    </dgm:pt>
    <dgm:pt modelId="{A98B6F2F-B75E-4860-93EA-D181E54AC233}" type="parTrans" cxnId="{1B1D2059-13C3-40CA-BF13-2C72EC424E01}">
      <dgm:prSet/>
      <dgm:spPr/>
      <dgm:t>
        <a:bodyPr/>
        <a:lstStyle/>
        <a:p>
          <a:endParaRPr lang="en-US"/>
        </a:p>
      </dgm:t>
    </dgm:pt>
    <dgm:pt modelId="{DDD6E3E4-B528-4B10-B777-8921D8441E87}" type="sibTrans" cxnId="{1B1D2059-13C3-40CA-BF13-2C72EC424E01}">
      <dgm:prSet/>
      <dgm:spPr/>
      <dgm:t>
        <a:bodyPr/>
        <a:lstStyle/>
        <a:p>
          <a:endParaRPr lang="en-US"/>
        </a:p>
      </dgm:t>
    </dgm:pt>
    <dgm:pt modelId="{599D8D45-D48C-4062-B0C7-0AF7F58BD4D4}">
      <dgm:prSet/>
      <dgm:spPr/>
      <dgm:t>
        <a:bodyPr/>
        <a:lstStyle/>
        <a:p>
          <a:r>
            <a:rPr lang="el-GR" dirty="0"/>
            <a:t>Α. Με ανάληψη </a:t>
          </a:r>
          <a:r>
            <a:rPr lang="el-GR" dirty="0" err="1"/>
            <a:t>εξωκεφαλαιακών</a:t>
          </a:r>
          <a:r>
            <a:rPr lang="el-GR" dirty="0"/>
            <a:t> ή/και εγγυητικών εισφορών</a:t>
          </a:r>
          <a:endParaRPr lang="en-US" dirty="0"/>
        </a:p>
      </dgm:t>
    </dgm:pt>
    <dgm:pt modelId="{62CD3CC6-74D6-41B8-8D54-932B207FFEDE}" type="parTrans" cxnId="{62C1D946-67DA-480F-876A-39C5263854DB}">
      <dgm:prSet/>
      <dgm:spPr/>
      <dgm:t>
        <a:bodyPr/>
        <a:lstStyle/>
        <a:p>
          <a:endParaRPr lang="en-US"/>
        </a:p>
      </dgm:t>
    </dgm:pt>
    <dgm:pt modelId="{5CF22014-95E2-4006-A995-333003683AF1}" type="sibTrans" cxnId="{62C1D946-67DA-480F-876A-39C5263854DB}">
      <dgm:prSet/>
      <dgm:spPr/>
      <dgm:t>
        <a:bodyPr/>
        <a:lstStyle/>
        <a:p>
          <a:endParaRPr lang="en-US"/>
        </a:p>
      </dgm:t>
    </dgm:pt>
    <dgm:pt modelId="{0CA1FD91-1778-413B-97B5-138AE13837FE}">
      <dgm:prSet/>
      <dgm:spPr/>
      <dgm:t>
        <a:bodyPr/>
        <a:lstStyle/>
        <a:p>
          <a:r>
            <a:rPr lang="el-GR" dirty="0"/>
            <a:t>Β. Με ανάληψη (και) κεφαλαιακών εισφορών (απαραίτητη η αύξηση κεφαλαίου)</a:t>
          </a:r>
          <a:endParaRPr lang="en-US" dirty="0"/>
        </a:p>
      </dgm:t>
    </dgm:pt>
    <dgm:pt modelId="{B6084253-DE2F-47E4-8367-2C1A21EC485B}" type="parTrans" cxnId="{6E40D525-9B29-4DEF-89D5-2BC994C61F29}">
      <dgm:prSet/>
      <dgm:spPr/>
      <dgm:t>
        <a:bodyPr/>
        <a:lstStyle/>
        <a:p>
          <a:endParaRPr lang="en-US"/>
        </a:p>
      </dgm:t>
    </dgm:pt>
    <dgm:pt modelId="{C7FB5E8D-27EA-4582-B755-6183A2E1AADB}" type="sibTrans" cxnId="{6E40D525-9B29-4DEF-89D5-2BC994C61F29}">
      <dgm:prSet/>
      <dgm:spPr/>
      <dgm:t>
        <a:bodyPr/>
        <a:lstStyle/>
        <a:p>
          <a:endParaRPr lang="en-US"/>
        </a:p>
      </dgm:t>
    </dgm:pt>
    <dgm:pt modelId="{D49B80A9-AB3F-4334-911D-7A3D52B2E51B}">
      <dgm:prSet/>
      <dgm:spPr/>
      <dgm:t>
        <a:bodyPr/>
        <a:lstStyle/>
        <a:p>
          <a:r>
            <a:rPr lang="el-GR" dirty="0"/>
            <a:t>Έξοδος Εταίρου</a:t>
          </a:r>
          <a:endParaRPr lang="en-US" dirty="0"/>
        </a:p>
      </dgm:t>
    </dgm:pt>
    <dgm:pt modelId="{2032B21B-84F5-4E4A-842E-3D5976A0D15F}" type="parTrans" cxnId="{78A2CCC7-1292-47B6-81FD-EF2526E91577}">
      <dgm:prSet/>
      <dgm:spPr/>
      <dgm:t>
        <a:bodyPr/>
        <a:lstStyle/>
        <a:p>
          <a:endParaRPr lang="en-US"/>
        </a:p>
      </dgm:t>
    </dgm:pt>
    <dgm:pt modelId="{54B63C5F-3227-42F3-BA3E-C2C52EA8823E}" type="sibTrans" cxnId="{78A2CCC7-1292-47B6-81FD-EF2526E91577}">
      <dgm:prSet/>
      <dgm:spPr/>
      <dgm:t>
        <a:bodyPr/>
        <a:lstStyle/>
        <a:p>
          <a:endParaRPr lang="en-US"/>
        </a:p>
      </dgm:t>
    </dgm:pt>
    <dgm:pt modelId="{16A5B5EC-9FFF-4C9D-A898-C8CBCA0CEF3F}">
      <dgm:prSet/>
      <dgm:spPr/>
      <dgm:t>
        <a:bodyPr/>
        <a:lstStyle/>
        <a:p>
          <a:r>
            <a:rPr lang="el-GR" dirty="0"/>
            <a:t>Αποκλεισμός Εταίρου</a:t>
          </a:r>
          <a:endParaRPr lang="en-US" dirty="0"/>
        </a:p>
      </dgm:t>
    </dgm:pt>
    <dgm:pt modelId="{2F9D4A60-A7AB-4529-99E2-30B22B4C91FF}" type="parTrans" cxnId="{A9F9A182-DFD5-44D8-B8C2-EC309B06075E}">
      <dgm:prSet/>
      <dgm:spPr/>
      <dgm:t>
        <a:bodyPr/>
        <a:lstStyle/>
        <a:p>
          <a:endParaRPr lang="en-US"/>
        </a:p>
      </dgm:t>
    </dgm:pt>
    <dgm:pt modelId="{86AAC052-025C-49F2-9F73-0D5DC5A8AA38}" type="sibTrans" cxnId="{A9F9A182-DFD5-44D8-B8C2-EC309B06075E}">
      <dgm:prSet/>
      <dgm:spPr/>
      <dgm:t>
        <a:bodyPr/>
        <a:lstStyle/>
        <a:p>
          <a:endParaRPr lang="en-US"/>
        </a:p>
      </dgm:t>
    </dgm:pt>
    <dgm:pt modelId="{5DD5CED1-78C4-1B49-9113-C57ADC9BFC6B}" type="pres">
      <dgm:prSet presAssocID="{0754D157-4651-4F89-93BA-62A86251EC14}" presName="linear" presStyleCnt="0">
        <dgm:presLayoutVars>
          <dgm:animLvl val="lvl"/>
          <dgm:resizeHandles val="exact"/>
        </dgm:presLayoutVars>
      </dgm:prSet>
      <dgm:spPr/>
    </dgm:pt>
    <dgm:pt modelId="{9C5EA736-FA6E-5546-84B2-06C7386522FB}" type="pres">
      <dgm:prSet presAssocID="{952E7FE9-7005-448B-91DF-C9EA37A8906A}" presName="parentText" presStyleLbl="node1" presStyleIdx="0" presStyleCnt="3" custLinFactNeighborX="-828" custLinFactNeighborY="-2949">
        <dgm:presLayoutVars>
          <dgm:chMax val="0"/>
          <dgm:bulletEnabled val="1"/>
        </dgm:presLayoutVars>
      </dgm:prSet>
      <dgm:spPr/>
    </dgm:pt>
    <dgm:pt modelId="{911EA532-4AAC-F541-A3B0-47E8747FB183}" type="pres">
      <dgm:prSet presAssocID="{952E7FE9-7005-448B-91DF-C9EA37A8906A}" presName="childText" presStyleLbl="revTx" presStyleIdx="0" presStyleCnt="1">
        <dgm:presLayoutVars>
          <dgm:bulletEnabled val="1"/>
        </dgm:presLayoutVars>
      </dgm:prSet>
      <dgm:spPr/>
    </dgm:pt>
    <dgm:pt modelId="{AD6DD9D9-A894-3140-9A81-705D64BB80F1}" type="pres">
      <dgm:prSet presAssocID="{D49B80A9-AB3F-4334-911D-7A3D52B2E51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211AFCB-B5DE-DE42-A9B1-B7D4AFE95126}" type="pres">
      <dgm:prSet presAssocID="{54B63C5F-3227-42F3-BA3E-C2C52EA8823E}" presName="spacer" presStyleCnt="0"/>
      <dgm:spPr/>
    </dgm:pt>
    <dgm:pt modelId="{C4CD21CA-93BB-294C-A6AE-A5A505A0DDA3}" type="pres">
      <dgm:prSet presAssocID="{16A5B5EC-9FFF-4C9D-A898-C8CBCA0CEF3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E40D525-9B29-4DEF-89D5-2BC994C61F29}" srcId="{952E7FE9-7005-448B-91DF-C9EA37A8906A}" destId="{0CA1FD91-1778-413B-97B5-138AE13837FE}" srcOrd="1" destOrd="0" parTransId="{B6084253-DE2F-47E4-8367-2C1A21EC485B}" sibTransId="{C7FB5E8D-27EA-4582-B755-6183A2E1AADB}"/>
    <dgm:cxn modelId="{2276EA31-F242-BA42-AEC1-A767CF8FE1C5}" type="presOf" srcId="{0754D157-4651-4F89-93BA-62A86251EC14}" destId="{5DD5CED1-78C4-1B49-9113-C57ADC9BFC6B}" srcOrd="0" destOrd="0" presId="urn:microsoft.com/office/officeart/2005/8/layout/vList2"/>
    <dgm:cxn modelId="{720A6B34-0300-E54B-85EB-F2E2C283325E}" type="presOf" srcId="{0CA1FD91-1778-413B-97B5-138AE13837FE}" destId="{911EA532-4AAC-F541-A3B0-47E8747FB183}" srcOrd="0" destOrd="1" presId="urn:microsoft.com/office/officeart/2005/8/layout/vList2"/>
    <dgm:cxn modelId="{62C1D946-67DA-480F-876A-39C5263854DB}" srcId="{952E7FE9-7005-448B-91DF-C9EA37A8906A}" destId="{599D8D45-D48C-4062-B0C7-0AF7F58BD4D4}" srcOrd="0" destOrd="0" parTransId="{62CD3CC6-74D6-41B8-8D54-932B207FFEDE}" sibTransId="{5CF22014-95E2-4006-A995-333003683AF1}"/>
    <dgm:cxn modelId="{1B1D2059-13C3-40CA-BF13-2C72EC424E01}" srcId="{0754D157-4651-4F89-93BA-62A86251EC14}" destId="{952E7FE9-7005-448B-91DF-C9EA37A8906A}" srcOrd="0" destOrd="0" parTransId="{A98B6F2F-B75E-4860-93EA-D181E54AC233}" sibTransId="{DDD6E3E4-B528-4B10-B777-8921D8441E87}"/>
    <dgm:cxn modelId="{B4D2647B-AE40-454A-ACA4-2518AFCC3048}" type="presOf" srcId="{16A5B5EC-9FFF-4C9D-A898-C8CBCA0CEF3F}" destId="{C4CD21CA-93BB-294C-A6AE-A5A505A0DDA3}" srcOrd="0" destOrd="0" presId="urn:microsoft.com/office/officeart/2005/8/layout/vList2"/>
    <dgm:cxn modelId="{A9F9A182-DFD5-44D8-B8C2-EC309B06075E}" srcId="{0754D157-4651-4F89-93BA-62A86251EC14}" destId="{16A5B5EC-9FFF-4C9D-A898-C8CBCA0CEF3F}" srcOrd="2" destOrd="0" parTransId="{2F9D4A60-A7AB-4529-99E2-30B22B4C91FF}" sibTransId="{86AAC052-025C-49F2-9F73-0D5DC5A8AA38}"/>
    <dgm:cxn modelId="{9C3C1E8D-2839-6446-B218-3B9CD7FB22D2}" type="presOf" srcId="{952E7FE9-7005-448B-91DF-C9EA37A8906A}" destId="{9C5EA736-FA6E-5546-84B2-06C7386522FB}" srcOrd="0" destOrd="0" presId="urn:microsoft.com/office/officeart/2005/8/layout/vList2"/>
    <dgm:cxn modelId="{4E8236B2-20A4-8147-B4C8-AD687D8AD31D}" type="presOf" srcId="{599D8D45-D48C-4062-B0C7-0AF7F58BD4D4}" destId="{911EA532-4AAC-F541-A3B0-47E8747FB183}" srcOrd="0" destOrd="0" presId="urn:microsoft.com/office/officeart/2005/8/layout/vList2"/>
    <dgm:cxn modelId="{78A2CCC7-1292-47B6-81FD-EF2526E91577}" srcId="{0754D157-4651-4F89-93BA-62A86251EC14}" destId="{D49B80A9-AB3F-4334-911D-7A3D52B2E51B}" srcOrd="1" destOrd="0" parTransId="{2032B21B-84F5-4E4A-842E-3D5976A0D15F}" sibTransId="{54B63C5F-3227-42F3-BA3E-C2C52EA8823E}"/>
    <dgm:cxn modelId="{BF8EB4E8-4149-E04F-B369-B0E7FB2E37A5}" type="presOf" srcId="{D49B80A9-AB3F-4334-911D-7A3D52B2E51B}" destId="{AD6DD9D9-A894-3140-9A81-705D64BB80F1}" srcOrd="0" destOrd="0" presId="urn:microsoft.com/office/officeart/2005/8/layout/vList2"/>
    <dgm:cxn modelId="{1834613A-A99A-AA44-B188-4D4FE31C26F7}" type="presParOf" srcId="{5DD5CED1-78C4-1B49-9113-C57ADC9BFC6B}" destId="{9C5EA736-FA6E-5546-84B2-06C7386522FB}" srcOrd="0" destOrd="0" presId="urn:microsoft.com/office/officeart/2005/8/layout/vList2"/>
    <dgm:cxn modelId="{E9FE5C7D-0ED5-2844-9169-5182198B1E5F}" type="presParOf" srcId="{5DD5CED1-78C4-1B49-9113-C57ADC9BFC6B}" destId="{911EA532-4AAC-F541-A3B0-47E8747FB183}" srcOrd="1" destOrd="0" presId="urn:microsoft.com/office/officeart/2005/8/layout/vList2"/>
    <dgm:cxn modelId="{13C8AC8A-381C-F549-AF83-E4ADB486B936}" type="presParOf" srcId="{5DD5CED1-78C4-1B49-9113-C57ADC9BFC6B}" destId="{AD6DD9D9-A894-3140-9A81-705D64BB80F1}" srcOrd="2" destOrd="0" presId="urn:microsoft.com/office/officeart/2005/8/layout/vList2"/>
    <dgm:cxn modelId="{CC38B552-A69D-2347-AF17-C74971B633AF}" type="presParOf" srcId="{5DD5CED1-78C4-1B49-9113-C57ADC9BFC6B}" destId="{5211AFCB-B5DE-DE42-A9B1-B7D4AFE95126}" srcOrd="3" destOrd="0" presId="urn:microsoft.com/office/officeart/2005/8/layout/vList2"/>
    <dgm:cxn modelId="{6DD97BE8-877D-9A40-84C0-8407EDB769E0}" type="presParOf" srcId="{5DD5CED1-78C4-1B49-9113-C57ADC9BFC6B}" destId="{C4CD21CA-93BB-294C-A6AE-A5A505A0DDA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D1F9B4-24C7-4E93-BD05-34D125EBBE0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8F785D-0495-4456-8296-E1CA9441E907}">
      <dgm:prSet/>
      <dgm:spPr/>
      <dgm:t>
        <a:bodyPr/>
        <a:lstStyle/>
        <a:p>
          <a:r>
            <a:rPr lang="en-GB"/>
            <a:t>A. </a:t>
          </a:r>
          <a:r>
            <a:rPr lang="el-GR"/>
            <a:t>Με δικαστική απόφαση</a:t>
          </a:r>
          <a:endParaRPr lang="en-US"/>
        </a:p>
      </dgm:t>
    </dgm:pt>
    <dgm:pt modelId="{85A36B32-7AF5-44D5-AD90-D322CA4BB8BB}" type="parTrans" cxnId="{C267E138-953D-43D9-ADB3-5324FB9700DA}">
      <dgm:prSet/>
      <dgm:spPr/>
      <dgm:t>
        <a:bodyPr/>
        <a:lstStyle/>
        <a:p>
          <a:endParaRPr lang="en-US"/>
        </a:p>
      </dgm:t>
    </dgm:pt>
    <dgm:pt modelId="{6CB9C284-7DCD-4509-8A0A-316ACF92E239}" type="sibTrans" cxnId="{C267E138-953D-43D9-ADB3-5324FB9700DA}">
      <dgm:prSet/>
      <dgm:spPr/>
      <dgm:t>
        <a:bodyPr/>
        <a:lstStyle/>
        <a:p>
          <a:endParaRPr lang="en-US"/>
        </a:p>
      </dgm:t>
    </dgm:pt>
    <dgm:pt modelId="{2FF13E8F-104C-471B-9001-F3138848C816}">
      <dgm:prSet/>
      <dgm:spPr/>
      <dgm:t>
        <a:bodyPr/>
        <a:lstStyle/>
        <a:p>
          <a:r>
            <a:rPr lang="el-GR"/>
            <a:t>αν συντρέχει σπουδαίος λόγος</a:t>
          </a:r>
          <a:endParaRPr lang="en-US"/>
        </a:p>
      </dgm:t>
    </dgm:pt>
    <dgm:pt modelId="{E33D3568-1D68-486B-A0D5-E8DAD4D1D854}" type="parTrans" cxnId="{0C3BF085-4E22-4F41-9D57-5F2988438512}">
      <dgm:prSet/>
      <dgm:spPr/>
      <dgm:t>
        <a:bodyPr/>
        <a:lstStyle/>
        <a:p>
          <a:endParaRPr lang="en-US"/>
        </a:p>
      </dgm:t>
    </dgm:pt>
    <dgm:pt modelId="{118BD3DC-02F9-41D0-8567-31E6460D4944}" type="sibTrans" cxnId="{0C3BF085-4E22-4F41-9D57-5F2988438512}">
      <dgm:prSet/>
      <dgm:spPr/>
      <dgm:t>
        <a:bodyPr/>
        <a:lstStyle/>
        <a:p>
          <a:endParaRPr lang="en-US"/>
        </a:p>
      </dgm:t>
    </dgm:pt>
    <dgm:pt modelId="{733BE4DD-5E36-4391-85AA-4BC9CAF071FF}">
      <dgm:prSet/>
      <dgm:spPr/>
      <dgm:t>
        <a:bodyPr/>
        <a:lstStyle/>
        <a:p>
          <a:r>
            <a:rPr lang="el-GR"/>
            <a:t>Β. Με καταστατική πρόβλεψη</a:t>
          </a:r>
          <a:endParaRPr lang="en-US"/>
        </a:p>
      </dgm:t>
    </dgm:pt>
    <dgm:pt modelId="{983C59FA-EABB-49E7-AD70-E6EC11D6D47C}" type="parTrans" cxnId="{37D10ACA-D3C4-4E05-92B6-C4BFF393812C}">
      <dgm:prSet/>
      <dgm:spPr/>
      <dgm:t>
        <a:bodyPr/>
        <a:lstStyle/>
        <a:p>
          <a:endParaRPr lang="en-US"/>
        </a:p>
      </dgm:t>
    </dgm:pt>
    <dgm:pt modelId="{E94C63BE-FD4A-4C97-8A22-7CCB93FAF0BA}" type="sibTrans" cxnId="{37D10ACA-D3C4-4E05-92B6-C4BFF393812C}">
      <dgm:prSet/>
      <dgm:spPr/>
      <dgm:t>
        <a:bodyPr/>
        <a:lstStyle/>
        <a:p>
          <a:endParaRPr lang="en-US"/>
        </a:p>
      </dgm:t>
    </dgm:pt>
    <dgm:pt modelId="{78E26550-5C8F-4BF0-A74E-7C3F61543899}">
      <dgm:prSet/>
      <dgm:spPr/>
      <dgm:t>
        <a:bodyPr/>
        <a:lstStyle/>
        <a:p>
          <a:r>
            <a:rPr lang="el-GR" dirty="0"/>
            <a:t>Για περιστατικά που αφορούν την εταιρεία (π.χ. αν είναι επί σειρά ετών ζημιογόνα) ή τον ίδιο τον εταίρο (π.χ. αν ασθενήσει)</a:t>
          </a:r>
          <a:endParaRPr lang="en-US" dirty="0"/>
        </a:p>
      </dgm:t>
    </dgm:pt>
    <dgm:pt modelId="{A5FE3D6F-BFEF-4BD4-BDA1-D32CBEEF3A00}" type="parTrans" cxnId="{C220E15E-9C9D-4114-9590-46BB3E082A68}">
      <dgm:prSet/>
      <dgm:spPr/>
      <dgm:t>
        <a:bodyPr/>
        <a:lstStyle/>
        <a:p>
          <a:endParaRPr lang="en-US"/>
        </a:p>
      </dgm:t>
    </dgm:pt>
    <dgm:pt modelId="{B4BEC3A2-B634-482D-A284-149CEEF0EFCB}" type="sibTrans" cxnId="{C220E15E-9C9D-4114-9590-46BB3E082A68}">
      <dgm:prSet/>
      <dgm:spPr/>
      <dgm:t>
        <a:bodyPr/>
        <a:lstStyle/>
        <a:p>
          <a:endParaRPr lang="en-US"/>
        </a:p>
      </dgm:t>
    </dgm:pt>
    <dgm:pt modelId="{E03D752E-B9FA-4050-AA9A-9BB5A16690E8}">
      <dgm:prSet/>
      <dgm:spPr/>
      <dgm:t>
        <a:bodyPr/>
        <a:lstStyle/>
        <a:p>
          <a:r>
            <a:rPr lang="el-GR"/>
            <a:t>Ενεργοποίηση δικαιώματος</a:t>
          </a:r>
          <a:r>
            <a:rPr lang="en-GB"/>
            <a:t>: </a:t>
          </a:r>
          <a:endParaRPr lang="en-US"/>
        </a:p>
      </dgm:t>
    </dgm:pt>
    <dgm:pt modelId="{740206E6-F588-42C6-821B-2EEFB9436F99}" type="parTrans" cxnId="{98B5429D-D261-4178-BF2B-9E11ABB67446}">
      <dgm:prSet/>
      <dgm:spPr/>
      <dgm:t>
        <a:bodyPr/>
        <a:lstStyle/>
        <a:p>
          <a:endParaRPr lang="en-US"/>
        </a:p>
      </dgm:t>
    </dgm:pt>
    <dgm:pt modelId="{1F6F114B-2CFB-44D3-AFD2-E8C9D65A1CDF}" type="sibTrans" cxnId="{98B5429D-D261-4178-BF2B-9E11ABB67446}">
      <dgm:prSet/>
      <dgm:spPr/>
      <dgm:t>
        <a:bodyPr/>
        <a:lstStyle/>
        <a:p>
          <a:endParaRPr lang="en-US"/>
        </a:p>
      </dgm:t>
    </dgm:pt>
    <dgm:pt modelId="{ACE59687-1DD1-46D5-B764-F396B4A849DD}">
      <dgm:prSet/>
      <dgm:spPr/>
      <dgm:t>
        <a:bodyPr/>
        <a:lstStyle/>
        <a:p>
          <a:r>
            <a:rPr lang="el-GR" dirty="0"/>
            <a:t>Α. με δήλωση εξόδου του εταίρου στον διαχειριστή</a:t>
          </a:r>
          <a:endParaRPr lang="en-US" dirty="0"/>
        </a:p>
      </dgm:t>
    </dgm:pt>
    <dgm:pt modelId="{E98CE6C8-06DD-4856-B018-8CF2C9A50FCA}" type="parTrans" cxnId="{E97A8C9A-2BEE-4D44-9482-71F0A7F68C26}">
      <dgm:prSet/>
      <dgm:spPr/>
      <dgm:t>
        <a:bodyPr/>
        <a:lstStyle/>
        <a:p>
          <a:endParaRPr lang="en-US"/>
        </a:p>
      </dgm:t>
    </dgm:pt>
    <dgm:pt modelId="{DCDCD2C0-D163-4295-88A0-BF8BF6E5432A}" type="sibTrans" cxnId="{E97A8C9A-2BEE-4D44-9482-71F0A7F68C26}">
      <dgm:prSet/>
      <dgm:spPr/>
      <dgm:t>
        <a:bodyPr/>
        <a:lstStyle/>
        <a:p>
          <a:endParaRPr lang="en-US"/>
        </a:p>
      </dgm:t>
    </dgm:pt>
    <dgm:pt modelId="{CA964DAD-C9B4-447C-A6D4-9CB3CC213701}">
      <dgm:prSet/>
      <dgm:spPr/>
      <dgm:t>
        <a:bodyPr/>
        <a:lstStyle/>
        <a:p>
          <a:r>
            <a:rPr lang="el-GR" dirty="0"/>
            <a:t>Β. με δικαστική απόφαση μετά από αίτηση του εταίρου</a:t>
          </a:r>
          <a:endParaRPr lang="en-US" dirty="0"/>
        </a:p>
      </dgm:t>
    </dgm:pt>
    <dgm:pt modelId="{A5D267F0-CC29-4952-9FA0-FDAB7666FB4D}" type="parTrans" cxnId="{E4FF81B3-7553-4CF1-924E-292F1AC0DB0D}">
      <dgm:prSet/>
      <dgm:spPr/>
      <dgm:t>
        <a:bodyPr/>
        <a:lstStyle/>
        <a:p>
          <a:endParaRPr lang="en-US"/>
        </a:p>
      </dgm:t>
    </dgm:pt>
    <dgm:pt modelId="{3E8271F4-C911-42EC-8DF9-51A8340971E9}" type="sibTrans" cxnId="{E4FF81B3-7553-4CF1-924E-292F1AC0DB0D}">
      <dgm:prSet/>
      <dgm:spPr/>
      <dgm:t>
        <a:bodyPr/>
        <a:lstStyle/>
        <a:p>
          <a:endParaRPr lang="en-US"/>
        </a:p>
      </dgm:t>
    </dgm:pt>
    <dgm:pt modelId="{A64B5BC4-6A64-C849-8FF6-CFDA13FD6E95}" type="pres">
      <dgm:prSet presAssocID="{25D1F9B4-24C7-4E93-BD05-34D125EBBE05}" presName="linear" presStyleCnt="0">
        <dgm:presLayoutVars>
          <dgm:animLvl val="lvl"/>
          <dgm:resizeHandles val="exact"/>
        </dgm:presLayoutVars>
      </dgm:prSet>
      <dgm:spPr/>
    </dgm:pt>
    <dgm:pt modelId="{835D64B0-A750-904D-83C6-D740EB142DFE}" type="pres">
      <dgm:prSet presAssocID="{9D8F785D-0495-4456-8296-E1CA9441E90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16EBF8-26C9-434B-B9AA-B3B0D81BDDD7}" type="pres">
      <dgm:prSet presAssocID="{9D8F785D-0495-4456-8296-E1CA9441E907}" presName="childText" presStyleLbl="revTx" presStyleIdx="0" presStyleCnt="3">
        <dgm:presLayoutVars>
          <dgm:bulletEnabled val="1"/>
        </dgm:presLayoutVars>
      </dgm:prSet>
      <dgm:spPr/>
    </dgm:pt>
    <dgm:pt modelId="{19C589EA-59E7-D14D-A48A-7D71F55CDBCA}" type="pres">
      <dgm:prSet presAssocID="{733BE4DD-5E36-4391-85AA-4BC9CAF071F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0576E8-F7DD-B346-A643-D97869F4ACF9}" type="pres">
      <dgm:prSet presAssocID="{733BE4DD-5E36-4391-85AA-4BC9CAF071FF}" presName="childText" presStyleLbl="revTx" presStyleIdx="1" presStyleCnt="3">
        <dgm:presLayoutVars>
          <dgm:bulletEnabled val="1"/>
        </dgm:presLayoutVars>
      </dgm:prSet>
      <dgm:spPr/>
    </dgm:pt>
    <dgm:pt modelId="{92742903-A4D5-1148-A1B2-03EB244F6EC3}" type="pres">
      <dgm:prSet presAssocID="{E03D752E-B9FA-4050-AA9A-9BB5A16690E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905C7A5-2D17-5C4E-B006-DF4157485CA6}" type="pres">
      <dgm:prSet presAssocID="{E03D752E-B9FA-4050-AA9A-9BB5A16690E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CB20621-4D12-FE49-9C8A-C57D68A3CF0D}" type="presOf" srcId="{CA964DAD-C9B4-447C-A6D4-9CB3CC213701}" destId="{C905C7A5-2D17-5C4E-B006-DF4157485CA6}" srcOrd="0" destOrd="1" presId="urn:microsoft.com/office/officeart/2005/8/layout/vList2"/>
    <dgm:cxn modelId="{2B911E37-42AD-2F40-A962-5F77E6C477FA}" type="presOf" srcId="{9D8F785D-0495-4456-8296-E1CA9441E907}" destId="{835D64B0-A750-904D-83C6-D740EB142DFE}" srcOrd="0" destOrd="0" presId="urn:microsoft.com/office/officeart/2005/8/layout/vList2"/>
    <dgm:cxn modelId="{C267E138-953D-43D9-ADB3-5324FB9700DA}" srcId="{25D1F9B4-24C7-4E93-BD05-34D125EBBE05}" destId="{9D8F785D-0495-4456-8296-E1CA9441E907}" srcOrd="0" destOrd="0" parTransId="{85A36B32-7AF5-44D5-AD90-D322CA4BB8BB}" sibTransId="{6CB9C284-7DCD-4509-8A0A-316ACF92E239}"/>
    <dgm:cxn modelId="{AC24C93C-AF92-CE4C-9828-172E96975EDB}" type="presOf" srcId="{E03D752E-B9FA-4050-AA9A-9BB5A16690E8}" destId="{92742903-A4D5-1148-A1B2-03EB244F6EC3}" srcOrd="0" destOrd="0" presId="urn:microsoft.com/office/officeart/2005/8/layout/vList2"/>
    <dgm:cxn modelId="{190EC45E-B861-5849-A2AD-1CE493265DD1}" type="presOf" srcId="{ACE59687-1DD1-46D5-B764-F396B4A849DD}" destId="{C905C7A5-2D17-5C4E-B006-DF4157485CA6}" srcOrd="0" destOrd="0" presId="urn:microsoft.com/office/officeart/2005/8/layout/vList2"/>
    <dgm:cxn modelId="{C220E15E-9C9D-4114-9590-46BB3E082A68}" srcId="{733BE4DD-5E36-4391-85AA-4BC9CAF071FF}" destId="{78E26550-5C8F-4BF0-A74E-7C3F61543899}" srcOrd="0" destOrd="0" parTransId="{A5FE3D6F-BFEF-4BD4-BDA1-D32CBEEF3A00}" sibTransId="{B4BEC3A2-B634-482D-A284-149CEEF0EFCB}"/>
    <dgm:cxn modelId="{0C3BF085-4E22-4F41-9D57-5F2988438512}" srcId="{9D8F785D-0495-4456-8296-E1CA9441E907}" destId="{2FF13E8F-104C-471B-9001-F3138848C816}" srcOrd="0" destOrd="0" parTransId="{E33D3568-1D68-486B-A0D5-E8DAD4D1D854}" sibTransId="{118BD3DC-02F9-41D0-8567-31E6460D4944}"/>
    <dgm:cxn modelId="{E97A8C9A-2BEE-4D44-9482-71F0A7F68C26}" srcId="{E03D752E-B9FA-4050-AA9A-9BB5A16690E8}" destId="{ACE59687-1DD1-46D5-B764-F396B4A849DD}" srcOrd="0" destOrd="0" parTransId="{E98CE6C8-06DD-4856-B018-8CF2C9A50FCA}" sibTransId="{DCDCD2C0-D163-4295-88A0-BF8BF6E5432A}"/>
    <dgm:cxn modelId="{98B5429D-D261-4178-BF2B-9E11ABB67446}" srcId="{25D1F9B4-24C7-4E93-BD05-34D125EBBE05}" destId="{E03D752E-B9FA-4050-AA9A-9BB5A16690E8}" srcOrd="2" destOrd="0" parTransId="{740206E6-F588-42C6-821B-2EEFB9436F99}" sibTransId="{1F6F114B-2CFB-44D3-AFD2-E8C9D65A1CDF}"/>
    <dgm:cxn modelId="{D10286B0-22B4-064A-BF62-E0D4051F5063}" type="presOf" srcId="{25D1F9B4-24C7-4E93-BD05-34D125EBBE05}" destId="{A64B5BC4-6A64-C849-8FF6-CFDA13FD6E95}" srcOrd="0" destOrd="0" presId="urn:microsoft.com/office/officeart/2005/8/layout/vList2"/>
    <dgm:cxn modelId="{E4FF81B3-7553-4CF1-924E-292F1AC0DB0D}" srcId="{E03D752E-B9FA-4050-AA9A-9BB5A16690E8}" destId="{CA964DAD-C9B4-447C-A6D4-9CB3CC213701}" srcOrd="1" destOrd="0" parTransId="{A5D267F0-CC29-4952-9FA0-FDAB7666FB4D}" sibTransId="{3E8271F4-C911-42EC-8DF9-51A8340971E9}"/>
    <dgm:cxn modelId="{4FF3CAB8-D02D-824B-A608-749CA1AE0442}" type="presOf" srcId="{733BE4DD-5E36-4391-85AA-4BC9CAF071FF}" destId="{19C589EA-59E7-D14D-A48A-7D71F55CDBCA}" srcOrd="0" destOrd="0" presId="urn:microsoft.com/office/officeart/2005/8/layout/vList2"/>
    <dgm:cxn modelId="{37D10ACA-D3C4-4E05-92B6-C4BFF393812C}" srcId="{25D1F9B4-24C7-4E93-BD05-34D125EBBE05}" destId="{733BE4DD-5E36-4391-85AA-4BC9CAF071FF}" srcOrd="1" destOrd="0" parTransId="{983C59FA-EABB-49E7-AD70-E6EC11D6D47C}" sibTransId="{E94C63BE-FD4A-4C97-8A22-7CCB93FAF0BA}"/>
    <dgm:cxn modelId="{51743BDD-9F81-9744-A0DA-7FA03F962CDE}" type="presOf" srcId="{2FF13E8F-104C-471B-9001-F3138848C816}" destId="{6616EBF8-26C9-434B-B9AA-B3B0D81BDDD7}" srcOrd="0" destOrd="0" presId="urn:microsoft.com/office/officeart/2005/8/layout/vList2"/>
    <dgm:cxn modelId="{0B6654FF-9F92-7747-AD58-A521F0C22A93}" type="presOf" srcId="{78E26550-5C8F-4BF0-A74E-7C3F61543899}" destId="{550576E8-F7DD-B346-A643-D97869F4ACF9}" srcOrd="0" destOrd="0" presId="urn:microsoft.com/office/officeart/2005/8/layout/vList2"/>
    <dgm:cxn modelId="{4F9C3C99-144C-5C47-A523-98B5BFE83B15}" type="presParOf" srcId="{A64B5BC4-6A64-C849-8FF6-CFDA13FD6E95}" destId="{835D64B0-A750-904D-83C6-D740EB142DFE}" srcOrd="0" destOrd="0" presId="urn:microsoft.com/office/officeart/2005/8/layout/vList2"/>
    <dgm:cxn modelId="{15F7F036-4CEC-CD43-8DE8-C8A5FE3B49F3}" type="presParOf" srcId="{A64B5BC4-6A64-C849-8FF6-CFDA13FD6E95}" destId="{6616EBF8-26C9-434B-B9AA-B3B0D81BDDD7}" srcOrd="1" destOrd="0" presId="urn:microsoft.com/office/officeart/2005/8/layout/vList2"/>
    <dgm:cxn modelId="{CC82EA4B-0BE2-3841-801B-8D409DDF668F}" type="presParOf" srcId="{A64B5BC4-6A64-C849-8FF6-CFDA13FD6E95}" destId="{19C589EA-59E7-D14D-A48A-7D71F55CDBCA}" srcOrd="2" destOrd="0" presId="urn:microsoft.com/office/officeart/2005/8/layout/vList2"/>
    <dgm:cxn modelId="{6FBC00AE-220A-604C-A8C7-64684F11670B}" type="presParOf" srcId="{A64B5BC4-6A64-C849-8FF6-CFDA13FD6E95}" destId="{550576E8-F7DD-B346-A643-D97869F4ACF9}" srcOrd="3" destOrd="0" presId="urn:microsoft.com/office/officeart/2005/8/layout/vList2"/>
    <dgm:cxn modelId="{6106533D-6BCE-1348-BE9F-D40613A70CA3}" type="presParOf" srcId="{A64B5BC4-6A64-C849-8FF6-CFDA13FD6E95}" destId="{92742903-A4D5-1148-A1B2-03EB244F6EC3}" srcOrd="4" destOrd="0" presId="urn:microsoft.com/office/officeart/2005/8/layout/vList2"/>
    <dgm:cxn modelId="{C7E86492-3A66-7D4E-B566-D455CE4AB17C}" type="presParOf" srcId="{A64B5BC4-6A64-C849-8FF6-CFDA13FD6E95}" destId="{C905C7A5-2D17-5C4E-B006-DF4157485CA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65D5B8-579B-495C-A8D5-77BB3623662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81EBD8-687A-49CE-9977-0E5BF260AD2E}">
      <dgm:prSet/>
      <dgm:spPr/>
      <dgm:t>
        <a:bodyPr/>
        <a:lstStyle/>
        <a:p>
          <a:r>
            <a:rPr lang="el-GR"/>
            <a:t>Ισότητα μεριδίων  = ίση ονομαστική αξία, ίση ψηφοδοτική δύναμη, ίσα δικαιώματα λήψης κερδών και προϊόντος εκκαθάρισης, συμμετοχή όλων των μεριδίων στην αξία της εταιρικής περιουσίας</a:t>
          </a:r>
          <a:endParaRPr lang="en-US"/>
        </a:p>
      </dgm:t>
    </dgm:pt>
    <dgm:pt modelId="{5E53FD76-E529-4E3D-B3AF-FDDED9A20CEC}" type="parTrans" cxnId="{598BE4CB-B824-4088-A257-21BE9C34DAC0}">
      <dgm:prSet/>
      <dgm:spPr/>
      <dgm:t>
        <a:bodyPr/>
        <a:lstStyle/>
        <a:p>
          <a:endParaRPr lang="en-US"/>
        </a:p>
      </dgm:t>
    </dgm:pt>
    <dgm:pt modelId="{C15F32FB-3472-40CB-BF20-3B17E944B986}" type="sibTrans" cxnId="{598BE4CB-B824-4088-A257-21BE9C34DAC0}">
      <dgm:prSet/>
      <dgm:spPr/>
      <dgm:t>
        <a:bodyPr/>
        <a:lstStyle/>
        <a:p>
          <a:endParaRPr lang="en-US"/>
        </a:p>
      </dgm:t>
    </dgm:pt>
    <dgm:pt modelId="{E011D9E7-AFEE-4ED4-8BDD-9B78DC1590ED}">
      <dgm:prSet/>
      <dgm:spPr/>
      <dgm:t>
        <a:bodyPr/>
        <a:lstStyle/>
        <a:p>
          <a:r>
            <a:rPr lang="el-GR"/>
            <a:t>δυνατότητα αντίθετης καταστατικής πρόβλεψης</a:t>
          </a:r>
          <a:r>
            <a:rPr lang="en-GB"/>
            <a:t> </a:t>
          </a:r>
          <a:r>
            <a:rPr lang="el-GR"/>
            <a:t>βάσει νόμου π.χ</a:t>
          </a:r>
          <a:r>
            <a:rPr lang="en-GB"/>
            <a:t>:</a:t>
          </a:r>
          <a:endParaRPr lang="en-US"/>
        </a:p>
      </dgm:t>
    </dgm:pt>
    <dgm:pt modelId="{C94BDC32-4FE0-4413-B8BB-1D75D65981AA}" type="parTrans" cxnId="{03A17E73-3CC0-4E03-B24A-6910E404DA8D}">
      <dgm:prSet/>
      <dgm:spPr/>
      <dgm:t>
        <a:bodyPr/>
        <a:lstStyle/>
        <a:p>
          <a:endParaRPr lang="en-US"/>
        </a:p>
      </dgm:t>
    </dgm:pt>
    <dgm:pt modelId="{33536C36-49D4-435D-9509-361BB10E7EE5}" type="sibTrans" cxnId="{03A17E73-3CC0-4E03-B24A-6910E404DA8D}">
      <dgm:prSet/>
      <dgm:spPr/>
      <dgm:t>
        <a:bodyPr/>
        <a:lstStyle/>
        <a:p>
          <a:endParaRPr lang="en-US"/>
        </a:p>
      </dgm:t>
    </dgm:pt>
    <dgm:pt modelId="{FF7A90E0-93A7-4269-ADCF-DDC1EE869C4B}">
      <dgm:prSet/>
      <dgm:spPr/>
      <dgm:t>
        <a:bodyPr/>
        <a:lstStyle/>
        <a:p>
          <a:r>
            <a:rPr lang="el-GR"/>
            <a:t>Μέγιστος αριθμός ψήφων ανά εταίρο (αντίθετα με την αρχή «κάθε μερίδιο και μία ψήφος»)</a:t>
          </a:r>
          <a:endParaRPr lang="en-US"/>
        </a:p>
      </dgm:t>
    </dgm:pt>
    <dgm:pt modelId="{44D6FB69-A9A8-4B63-AFAE-9B91E5D9A7D9}" type="parTrans" cxnId="{E88F6D7D-55B8-4D34-9D21-6F0EE8394AE2}">
      <dgm:prSet/>
      <dgm:spPr/>
      <dgm:t>
        <a:bodyPr/>
        <a:lstStyle/>
        <a:p>
          <a:endParaRPr lang="en-US"/>
        </a:p>
      </dgm:t>
    </dgm:pt>
    <dgm:pt modelId="{51CA6D04-9BC8-4E55-B4A2-0C1D635A41B7}" type="sibTrans" cxnId="{E88F6D7D-55B8-4D34-9D21-6F0EE8394AE2}">
      <dgm:prSet/>
      <dgm:spPr/>
      <dgm:t>
        <a:bodyPr/>
        <a:lstStyle/>
        <a:p>
          <a:endParaRPr lang="en-US"/>
        </a:p>
      </dgm:t>
    </dgm:pt>
    <dgm:pt modelId="{A8A66EF3-F442-4F8E-85BB-A38DBDAD6F54}">
      <dgm:prSet/>
      <dgm:spPr/>
      <dgm:t>
        <a:bodyPr/>
        <a:lstStyle/>
        <a:p>
          <a:r>
            <a:rPr lang="el-GR"/>
            <a:t>Αποστέρηση ψήφου ή δικαιώματος συμμετοχής εταίρου στη συνέλευση</a:t>
          </a:r>
          <a:endParaRPr lang="en-US"/>
        </a:p>
      </dgm:t>
    </dgm:pt>
    <dgm:pt modelId="{94C96520-D8CA-4506-A650-D137639E46AB}" type="parTrans" cxnId="{C0407B8F-C4C9-49D5-9C30-258D1717E8E4}">
      <dgm:prSet/>
      <dgm:spPr/>
      <dgm:t>
        <a:bodyPr/>
        <a:lstStyle/>
        <a:p>
          <a:endParaRPr lang="en-US"/>
        </a:p>
      </dgm:t>
    </dgm:pt>
    <dgm:pt modelId="{CB3ABEC4-A525-4CDE-A082-83096AA2EDF9}" type="sibTrans" cxnId="{C0407B8F-C4C9-49D5-9C30-258D1717E8E4}">
      <dgm:prSet/>
      <dgm:spPr/>
      <dgm:t>
        <a:bodyPr/>
        <a:lstStyle/>
        <a:p>
          <a:endParaRPr lang="en-US"/>
        </a:p>
      </dgm:t>
    </dgm:pt>
    <dgm:pt modelId="{A3FA2AA4-82A7-4552-98A1-20E523AA4604}">
      <dgm:prSet/>
      <dgm:spPr/>
      <dgm:t>
        <a:bodyPr/>
        <a:lstStyle/>
        <a:p>
          <a:r>
            <a:rPr lang="el-GR"/>
            <a:t>Δικαίωμα </a:t>
          </a:r>
          <a:r>
            <a:rPr lang="en-GB"/>
            <a:t>veto </a:t>
          </a:r>
          <a:r>
            <a:rPr lang="el-GR"/>
            <a:t>σε εταίρο για συγκεκριμένες αποφάσεις</a:t>
          </a:r>
          <a:endParaRPr lang="en-US"/>
        </a:p>
      </dgm:t>
    </dgm:pt>
    <dgm:pt modelId="{DD73D012-49D9-4481-8A71-7AD4687B578F}" type="parTrans" cxnId="{EFEB7885-472F-4678-A7F1-15CDD15A0A77}">
      <dgm:prSet/>
      <dgm:spPr/>
      <dgm:t>
        <a:bodyPr/>
        <a:lstStyle/>
        <a:p>
          <a:endParaRPr lang="en-US"/>
        </a:p>
      </dgm:t>
    </dgm:pt>
    <dgm:pt modelId="{CC96B88E-A027-44C8-BC77-9013EB88688D}" type="sibTrans" cxnId="{EFEB7885-472F-4678-A7F1-15CDD15A0A77}">
      <dgm:prSet/>
      <dgm:spPr/>
      <dgm:t>
        <a:bodyPr/>
        <a:lstStyle/>
        <a:p>
          <a:endParaRPr lang="en-US"/>
        </a:p>
      </dgm:t>
    </dgm:pt>
    <dgm:pt modelId="{55E91709-6460-4550-A984-D4EF3C0B366B}">
      <dgm:prSet/>
      <dgm:spPr/>
      <dgm:t>
        <a:bodyPr/>
        <a:lstStyle/>
        <a:p>
          <a:r>
            <a:rPr lang="el-GR"/>
            <a:t>Περιορισμός δικαιώματος μεταβίβασης μεριδίων</a:t>
          </a:r>
          <a:endParaRPr lang="en-US"/>
        </a:p>
      </dgm:t>
    </dgm:pt>
    <dgm:pt modelId="{FC1A576E-3698-470C-98DA-414068694126}" type="parTrans" cxnId="{C898A8E9-7A11-4403-81E6-46696831FE72}">
      <dgm:prSet/>
      <dgm:spPr/>
      <dgm:t>
        <a:bodyPr/>
        <a:lstStyle/>
        <a:p>
          <a:endParaRPr lang="en-US"/>
        </a:p>
      </dgm:t>
    </dgm:pt>
    <dgm:pt modelId="{AE4ABA4B-6DB7-4958-A560-00772B0AD8F1}" type="sibTrans" cxnId="{C898A8E9-7A11-4403-81E6-46696831FE72}">
      <dgm:prSet/>
      <dgm:spPr/>
      <dgm:t>
        <a:bodyPr/>
        <a:lstStyle/>
        <a:p>
          <a:endParaRPr lang="en-US"/>
        </a:p>
      </dgm:t>
    </dgm:pt>
    <dgm:pt modelId="{5592FE28-6B15-416F-9477-A30490816F0C}">
      <dgm:prSet/>
      <dgm:spPr/>
      <dgm:t>
        <a:bodyPr/>
        <a:lstStyle/>
        <a:p>
          <a:r>
            <a:rPr lang="el-GR"/>
            <a:t>Μπορούν να χορηγηθούν «ειδικά δικαιώματα» σε εταίρο με ειδική συμφωνία, αντίστοιχα με τις εξωεταιρικές συμβάσεις σε άλλες εταιρικές μορφές.</a:t>
          </a:r>
          <a:endParaRPr lang="en-US"/>
        </a:p>
      </dgm:t>
    </dgm:pt>
    <dgm:pt modelId="{EEA196E1-CCC7-45F0-B556-222E81A6F039}" type="parTrans" cxnId="{1DB0128E-C8F9-436C-88E4-C91B63C28167}">
      <dgm:prSet/>
      <dgm:spPr/>
      <dgm:t>
        <a:bodyPr/>
        <a:lstStyle/>
        <a:p>
          <a:endParaRPr lang="en-US"/>
        </a:p>
      </dgm:t>
    </dgm:pt>
    <dgm:pt modelId="{C353D328-164C-4ABE-A1C8-EDF5048E2F9E}" type="sibTrans" cxnId="{1DB0128E-C8F9-436C-88E4-C91B63C28167}">
      <dgm:prSet/>
      <dgm:spPr/>
      <dgm:t>
        <a:bodyPr/>
        <a:lstStyle/>
        <a:p>
          <a:endParaRPr lang="en-US"/>
        </a:p>
      </dgm:t>
    </dgm:pt>
    <dgm:pt modelId="{0E80F612-4A8D-1042-92E0-D944B651C4F5}" type="pres">
      <dgm:prSet presAssocID="{3265D5B8-579B-495C-A8D5-77BB36236625}" presName="linear" presStyleCnt="0">
        <dgm:presLayoutVars>
          <dgm:animLvl val="lvl"/>
          <dgm:resizeHandles val="exact"/>
        </dgm:presLayoutVars>
      </dgm:prSet>
      <dgm:spPr/>
    </dgm:pt>
    <dgm:pt modelId="{C02B5F3F-209A-B341-9F69-68CBF3663F07}" type="pres">
      <dgm:prSet presAssocID="{5E81EBD8-687A-49CE-9977-0E5BF260AD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A2DC9AA-06CB-1844-AF52-799A24050966}" type="pres">
      <dgm:prSet presAssocID="{C15F32FB-3472-40CB-BF20-3B17E944B986}" presName="spacer" presStyleCnt="0"/>
      <dgm:spPr/>
    </dgm:pt>
    <dgm:pt modelId="{95889E06-22BF-2840-AD4B-5539415F60C7}" type="pres">
      <dgm:prSet presAssocID="{E011D9E7-AFEE-4ED4-8BDD-9B78DC1590E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2849C2F-A859-8A4D-83DD-24AC9B8F1998}" type="pres">
      <dgm:prSet presAssocID="{E011D9E7-AFEE-4ED4-8BDD-9B78DC1590ED}" presName="childText" presStyleLbl="revTx" presStyleIdx="0" presStyleCnt="1">
        <dgm:presLayoutVars>
          <dgm:bulletEnabled val="1"/>
        </dgm:presLayoutVars>
      </dgm:prSet>
      <dgm:spPr/>
    </dgm:pt>
    <dgm:pt modelId="{01837971-78A0-F94F-9A4D-8C3FA753D8F9}" type="pres">
      <dgm:prSet presAssocID="{5592FE28-6B15-416F-9477-A30490816F0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26AD3D-0041-2848-B6F4-35D94825CF85}" type="presOf" srcId="{55E91709-6460-4550-A984-D4EF3C0B366B}" destId="{32849C2F-A859-8A4D-83DD-24AC9B8F1998}" srcOrd="0" destOrd="3" presId="urn:microsoft.com/office/officeart/2005/8/layout/vList2"/>
    <dgm:cxn modelId="{0DB1D44B-96D5-EC4E-A6AC-6304F914FFC4}" type="presOf" srcId="{A3FA2AA4-82A7-4552-98A1-20E523AA4604}" destId="{32849C2F-A859-8A4D-83DD-24AC9B8F1998}" srcOrd="0" destOrd="2" presId="urn:microsoft.com/office/officeart/2005/8/layout/vList2"/>
    <dgm:cxn modelId="{0CEE3E69-0CD3-914C-BC3B-510D641F6807}" type="presOf" srcId="{3265D5B8-579B-495C-A8D5-77BB36236625}" destId="{0E80F612-4A8D-1042-92E0-D944B651C4F5}" srcOrd="0" destOrd="0" presId="urn:microsoft.com/office/officeart/2005/8/layout/vList2"/>
    <dgm:cxn modelId="{03A17E73-3CC0-4E03-B24A-6910E404DA8D}" srcId="{3265D5B8-579B-495C-A8D5-77BB36236625}" destId="{E011D9E7-AFEE-4ED4-8BDD-9B78DC1590ED}" srcOrd="1" destOrd="0" parTransId="{C94BDC32-4FE0-4413-B8BB-1D75D65981AA}" sibTransId="{33536C36-49D4-435D-9509-361BB10E7EE5}"/>
    <dgm:cxn modelId="{95972179-5BAA-384A-9FFF-DDD122CC2A04}" type="presOf" srcId="{E011D9E7-AFEE-4ED4-8BDD-9B78DC1590ED}" destId="{95889E06-22BF-2840-AD4B-5539415F60C7}" srcOrd="0" destOrd="0" presId="urn:microsoft.com/office/officeart/2005/8/layout/vList2"/>
    <dgm:cxn modelId="{E88F6D7D-55B8-4D34-9D21-6F0EE8394AE2}" srcId="{E011D9E7-AFEE-4ED4-8BDD-9B78DC1590ED}" destId="{FF7A90E0-93A7-4269-ADCF-DDC1EE869C4B}" srcOrd="0" destOrd="0" parTransId="{44D6FB69-A9A8-4B63-AFAE-9B91E5D9A7D9}" sibTransId="{51CA6D04-9BC8-4E55-B4A2-0C1D635A41B7}"/>
    <dgm:cxn modelId="{EFEB7885-472F-4678-A7F1-15CDD15A0A77}" srcId="{E011D9E7-AFEE-4ED4-8BDD-9B78DC1590ED}" destId="{A3FA2AA4-82A7-4552-98A1-20E523AA4604}" srcOrd="2" destOrd="0" parTransId="{DD73D012-49D9-4481-8A71-7AD4687B578F}" sibTransId="{CC96B88E-A027-44C8-BC77-9013EB88688D}"/>
    <dgm:cxn modelId="{1DB0128E-C8F9-436C-88E4-C91B63C28167}" srcId="{3265D5B8-579B-495C-A8D5-77BB36236625}" destId="{5592FE28-6B15-416F-9477-A30490816F0C}" srcOrd="2" destOrd="0" parTransId="{EEA196E1-CCC7-45F0-B556-222E81A6F039}" sibTransId="{C353D328-164C-4ABE-A1C8-EDF5048E2F9E}"/>
    <dgm:cxn modelId="{C0407B8F-C4C9-49D5-9C30-258D1717E8E4}" srcId="{E011D9E7-AFEE-4ED4-8BDD-9B78DC1590ED}" destId="{A8A66EF3-F442-4F8E-85BB-A38DBDAD6F54}" srcOrd="1" destOrd="0" parTransId="{94C96520-D8CA-4506-A650-D137639E46AB}" sibTransId="{CB3ABEC4-A525-4CDE-A082-83096AA2EDF9}"/>
    <dgm:cxn modelId="{AAD747C0-3B71-2640-AC3E-E09AE40E9B98}" type="presOf" srcId="{5E81EBD8-687A-49CE-9977-0E5BF260AD2E}" destId="{C02B5F3F-209A-B341-9F69-68CBF3663F07}" srcOrd="0" destOrd="0" presId="urn:microsoft.com/office/officeart/2005/8/layout/vList2"/>
    <dgm:cxn modelId="{4A497CC2-2AF4-5F4E-9475-4DD01AAA15EC}" type="presOf" srcId="{5592FE28-6B15-416F-9477-A30490816F0C}" destId="{01837971-78A0-F94F-9A4D-8C3FA753D8F9}" srcOrd="0" destOrd="0" presId="urn:microsoft.com/office/officeart/2005/8/layout/vList2"/>
    <dgm:cxn modelId="{598BE4CB-B824-4088-A257-21BE9C34DAC0}" srcId="{3265D5B8-579B-495C-A8D5-77BB36236625}" destId="{5E81EBD8-687A-49CE-9977-0E5BF260AD2E}" srcOrd="0" destOrd="0" parTransId="{5E53FD76-E529-4E3D-B3AF-FDDED9A20CEC}" sibTransId="{C15F32FB-3472-40CB-BF20-3B17E944B986}"/>
    <dgm:cxn modelId="{7587D8E7-B538-C642-9623-C71008309BED}" type="presOf" srcId="{A8A66EF3-F442-4F8E-85BB-A38DBDAD6F54}" destId="{32849C2F-A859-8A4D-83DD-24AC9B8F1998}" srcOrd="0" destOrd="1" presId="urn:microsoft.com/office/officeart/2005/8/layout/vList2"/>
    <dgm:cxn modelId="{C898A8E9-7A11-4403-81E6-46696831FE72}" srcId="{E011D9E7-AFEE-4ED4-8BDD-9B78DC1590ED}" destId="{55E91709-6460-4550-A984-D4EF3C0B366B}" srcOrd="3" destOrd="0" parTransId="{FC1A576E-3698-470C-98DA-414068694126}" sibTransId="{AE4ABA4B-6DB7-4958-A560-00772B0AD8F1}"/>
    <dgm:cxn modelId="{4EAC6CFB-2F25-DD4A-A6FD-FCBD5A987ADF}" type="presOf" srcId="{FF7A90E0-93A7-4269-ADCF-DDC1EE869C4B}" destId="{32849C2F-A859-8A4D-83DD-24AC9B8F1998}" srcOrd="0" destOrd="0" presId="urn:microsoft.com/office/officeart/2005/8/layout/vList2"/>
    <dgm:cxn modelId="{F0D075F4-2DD6-9341-B9A0-A599B624F8E0}" type="presParOf" srcId="{0E80F612-4A8D-1042-92E0-D944B651C4F5}" destId="{C02B5F3F-209A-B341-9F69-68CBF3663F07}" srcOrd="0" destOrd="0" presId="urn:microsoft.com/office/officeart/2005/8/layout/vList2"/>
    <dgm:cxn modelId="{D8F6A924-983C-E04A-B0D6-F0C9877419A6}" type="presParOf" srcId="{0E80F612-4A8D-1042-92E0-D944B651C4F5}" destId="{3A2DC9AA-06CB-1844-AF52-799A24050966}" srcOrd="1" destOrd="0" presId="urn:microsoft.com/office/officeart/2005/8/layout/vList2"/>
    <dgm:cxn modelId="{4BF6C471-2DF0-8E4F-B888-3F000C789400}" type="presParOf" srcId="{0E80F612-4A8D-1042-92E0-D944B651C4F5}" destId="{95889E06-22BF-2840-AD4B-5539415F60C7}" srcOrd="2" destOrd="0" presId="urn:microsoft.com/office/officeart/2005/8/layout/vList2"/>
    <dgm:cxn modelId="{2028E5D3-0FE0-9C46-9483-8D209200B9E2}" type="presParOf" srcId="{0E80F612-4A8D-1042-92E0-D944B651C4F5}" destId="{32849C2F-A859-8A4D-83DD-24AC9B8F1998}" srcOrd="3" destOrd="0" presId="urn:microsoft.com/office/officeart/2005/8/layout/vList2"/>
    <dgm:cxn modelId="{4476A692-7DC6-4F47-8AAE-17F14FB02495}" type="presParOf" srcId="{0E80F612-4A8D-1042-92E0-D944B651C4F5}" destId="{01837971-78A0-F94F-9A4D-8C3FA753D8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3A263-C951-F846-9424-E2071DF3BFBE}">
      <dsp:nvSpPr>
        <dsp:cNvPr id="0" name=""/>
        <dsp:cNvSpPr/>
      </dsp:nvSpPr>
      <dsp:spPr>
        <a:xfrm>
          <a:off x="0" y="445010"/>
          <a:ext cx="5000124" cy="796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229108" rIns="388065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Αφού δεν υπάρχει πρόβλεψη στο καταστατικό η αξία των εισφορών είναι 100.000 ευρώ Χ 75% = 75.000 ευρώ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Θα λάβει 7500 μερίδια (75.000 ευρώ / 10 ευρώ (ονομαστική αξία)</a:t>
          </a:r>
          <a:endParaRPr lang="en-US" sz="1100" kern="1200"/>
        </a:p>
      </dsp:txBody>
      <dsp:txXfrm>
        <a:off x="0" y="445010"/>
        <a:ext cx="5000124" cy="796950"/>
      </dsp:txXfrm>
    </dsp:sp>
    <dsp:sp modelId="{4D0E992C-6960-3640-B84C-A5D622F94120}">
      <dsp:nvSpPr>
        <dsp:cNvPr id="0" name=""/>
        <dsp:cNvSpPr/>
      </dsp:nvSpPr>
      <dsp:spPr>
        <a:xfrm>
          <a:off x="250006" y="28265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Α εταίρος (εγγυητικές εισφορές)</a:t>
          </a:r>
          <a:endParaRPr lang="en-US" sz="1100" kern="1200"/>
        </a:p>
      </dsp:txBody>
      <dsp:txXfrm>
        <a:off x="265858" y="298502"/>
        <a:ext cx="3468382" cy="293016"/>
      </dsp:txXfrm>
    </dsp:sp>
    <dsp:sp modelId="{0F151EBE-3683-B542-A8C4-04ED708E5E4F}">
      <dsp:nvSpPr>
        <dsp:cNvPr id="0" name=""/>
        <dsp:cNvSpPr/>
      </dsp:nvSpPr>
      <dsp:spPr>
        <a:xfrm>
          <a:off x="0" y="1463720"/>
          <a:ext cx="5000124" cy="467774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229108" rIns="388065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Θα λάβει 5000 μερίδια </a:t>
          </a:r>
          <a:endParaRPr lang="en-US" sz="1100" kern="1200"/>
        </a:p>
      </dsp:txBody>
      <dsp:txXfrm>
        <a:off x="0" y="1463720"/>
        <a:ext cx="5000124" cy="467774"/>
      </dsp:txXfrm>
    </dsp:sp>
    <dsp:sp modelId="{CFE265E9-4B04-0946-872C-6F2F79EB860C}">
      <dsp:nvSpPr>
        <dsp:cNvPr id="0" name=""/>
        <dsp:cNvSpPr/>
      </dsp:nvSpPr>
      <dsp:spPr>
        <a:xfrm>
          <a:off x="250006" y="130136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Β εταίρος (εξωκεφαλαιακές εισφορές)</a:t>
          </a:r>
          <a:endParaRPr lang="en-US" sz="1100" kern="1200"/>
        </a:p>
      </dsp:txBody>
      <dsp:txXfrm>
        <a:off x="265858" y="1317212"/>
        <a:ext cx="3468382" cy="293016"/>
      </dsp:txXfrm>
    </dsp:sp>
    <dsp:sp modelId="{0500A85B-71CF-8642-975B-664C5693B895}">
      <dsp:nvSpPr>
        <dsp:cNvPr id="0" name=""/>
        <dsp:cNvSpPr/>
      </dsp:nvSpPr>
      <dsp:spPr>
        <a:xfrm>
          <a:off x="0" y="2153255"/>
          <a:ext cx="5000124" cy="467774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229108" rIns="388065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Θα λάβει 1000 μερίδια</a:t>
          </a:r>
          <a:endParaRPr lang="en-US" sz="1100" kern="1200"/>
        </a:p>
      </dsp:txBody>
      <dsp:txXfrm>
        <a:off x="0" y="2153255"/>
        <a:ext cx="5000124" cy="467774"/>
      </dsp:txXfrm>
    </dsp:sp>
    <dsp:sp modelId="{876BEDD2-DBDA-0646-8C94-5A2A0734A019}">
      <dsp:nvSpPr>
        <dsp:cNvPr id="0" name=""/>
        <dsp:cNvSpPr/>
      </dsp:nvSpPr>
      <dsp:spPr>
        <a:xfrm>
          <a:off x="250006" y="1990895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Γ εταίρος (κεφαλαιακές εισφορές)</a:t>
          </a:r>
          <a:endParaRPr lang="en-US" sz="1100" kern="1200"/>
        </a:p>
      </dsp:txBody>
      <dsp:txXfrm>
        <a:off x="265858" y="2006747"/>
        <a:ext cx="3468382" cy="293016"/>
      </dsp:txXfrm>
    </dsp:sp>
    <dsp:sp modelId="{21C0C103-D99A-4B4C-8069-9F7EBE6B8EDF}">
      <dsp:nvSpPr>
        <dsp:cNvPr id="0" name=""/>
        <dsp:cNvSpPr/>
      </dsp:nvSpPr>
      <dsp:spPr>
        <a:xfrm>
          <a:off x="0" y="2842790"/>
          <a:ext cx="5000124" cy="2771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7B1A8-5376-0D49-93DD-5693532A431E}">
      <dsp:nvSpPr>
        <dsp:cNvPr id="0" name=""/>
        <dsp:cNvSpPr/>
      </dsp:nvSpPr>
      <dsp:spPr>
        <a:xfrm>
          <a:off x="250006" y="268043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Συνολικός αριθμός μεριδίων 13500</a:t>
          </a:r>
          <a:endParaRPr lang="en-US" sz="1100" kern="1200"/>
        </a:p>
      </dsp:txBody>
      <dsp:txXfrm>
        <a:off x="265858" y="2696282"/>
        <a:ext cx="3468382" cy="293016"/>
      </dsp:txXfrm>
    </dsp:sp>
    <dsp:sp modelId="{3E80501B-4398-4649-9D68-8338A707A140}">
      <dsp:nvSpPr>
        <dsp:cNvPr id="0" name=""/>
        <dsp:cNvSpPr/>
      </dsp:nvSpPr>
      <dsp:spPr>
        <a:xfrm>
          <a:off x="0" y="3341750"/>
          <a:ext cx="5000124" cy="2771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6A2F0-26E7-3449-BA54-3E74030B7315}">
      <dsp:nvSpPr>
        <dsp:cNvPr id="0" name=""/>
        <dsp:cNvSpPr/>
      </dsp:nvSpPr>
      <dsp:spPr>
        <a:xfrm>
          <a:off x="250006" y="317939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ΟΑ 10 ευρώ</a:t>
          </a:r>
          <a:endParaRPr lang="en-US" sz="1100" kern="1200"/>
        </a:p>
      </dsp:txBody>
      <dsp:txXfrm>
        <a:off x="265858" y="3195242"/>
        <a:ext cx="3468382" cy="293016"/>
      </dsp:txXfrm>
    </dsp:sp>
    <dsp:sp modelId="{21AFB55D-626D-C44A-89CF-EB3F37890888}">
      <dsp:nvSpPr>
        <dsp:cNvPr id="0" name=""/>
        <dsp:cNvSpPr/>
      </dsp:nvSpPr>
      <dsp:spPr>
        <a:xfrm>
          <a:off x="0" y="3840710"/>
          <a:ext cx="5000124" cy="2771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F2FA5-A560-EB43-8D4B-DEEAD3C6B1D7}">
      <dsp:nvSpPr>
        <dsp:cNvPr id="0" name=""/>
        <dsp:cNvSpPr/>
      </dsp:nvSpPr>
      <dsp:spPr>
        <a:xfrm>
          <a:off x="250006" y="367835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Κεφάλαιο = ΜΟΝΟ 10.000 ευρώ</a:t>
          </a:r>
          <a:endParaRPr lang="en-US" sz="1100" kern="1200"/>
        </a:p>
      </dsp:txBody>
      <dsp:txXfrm>
        <a:off x="265858" y="3694202"/>
        <a:ext cx="3468382" cy="293016"/>
      </dsp:txXfrm>
    </dsp:sp>
    <dsp:sp modelId="{D1AFED67-79F7-2D47-B49D-F22C2BF6182F}">
      <dsp:nvSpPr>
        <dsp:cNvPr id="0" name=""/>
        <dsp:cNvSpPr/>
      </dsp:nvSpPr>
      <dsp:spPr>
        <a:xfrm>
          <a:off x="0" y="4339670"/>
          <a:ext cx="5000124" cy="8315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229108" rIns="388065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Ενεργητικό = ταμείο 10.000 ευρώ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Παθητικό = κεφάλαιο 10.000 ευρώ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Οι λοιπές εισφορές δεν αποτυπώνονται πουθενά</a:t>
          </a:r>
          <a:endParaRPr lang="en-US" sz="1100" kern="1200"/>
        </a:p>
      </dsp:txBody>
      <dsp:txXfrm>
        <a:off x="0" y="4339670"/>
        <a:ext cx="5000124" cy="831599"/>
      </dsp:txXfrm>
    </dsp:sp>
    <dsp:sp modelId="{5FE1FB61-0733-5D4B-BF83-EEB7E9D9DC9E}">
      <dsp:nvSpPr>
        <dsp:cNvPr id="0" name=""/>
        <dsp:cNvSpPr/>
      </dsp:nvSpPr>
      <dsp:spPr>
        <a:xfrm>
          <a:off x="250006" y="4177310"/>
          <a:ext cx="3500086" cy="32472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Ισολογισμός</a:t>
          </a:r>
          <a:endParaRPr lang="en-US" sz="1100" kern="1200"/>
        </a:p>
      </dsp:txBody>
      <dsp:txXfrm>
        <a:off x="265858" y="4193162"/>
        <a:ext cx="3468382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AE97F-2940-E846-B675-7615F3A0229A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A88D10-FE22-D640-8CB5-C7D11691B033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Φυσικό Πρόσωπο</a:t>
          </a:r>
          <a:endParaRPr lang="en-US" sz="2200" kern="1200"/>
        </a:p>
      </dsp:txBody>
      <dsp:txXfrm>
        <a:off x="0" y="665"/>
        <a:ext cx="5000124" cy="1090517"/>
      </dsp:txXfrm>
    </dsp:sp>
    <dsp:sp modelId="{D0E4BC01-8A36-D441-91B1-2D414BB34718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-209531"/>
                <a:satOff val="-2415"/>
                <a:lumOff val="5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9531"/>
                <a:satOff val="-2415"/>
                <a:lumOff val="5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9531"/>
                <a:satOff val="-2415"/>
                <a:lumOff val="5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09531"/>
              <a:satOff val="-2415"/>
              <a:lumOff val="54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236DAD-4633-AC4F-87B4-F4AB894C67FD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Εταίρος ή μη</a:t>
          </a:r>
          <a:endParaRPr lang="en-US" sz="2200" kern="1200"/>
        </a:p>
      </dsp:txBody>
      <dsp:txXfrm>
        <a:off x="0" y="1091183"/>
        <a:ext cx="5000124" cy="1090517"/>
      </dsp:txXfrm>
    </dsp:sp>
    <dsp:sp modelId="{893EB58A-4073-A243-A5DF-48392748D95A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9062"/>
                <a:satOff val="-4829"/>
                <a:lumOff val="10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6ABCB2-BF7C-5E45-8241-8C2FF7DAB6E0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Με θητεία ορισμένου ή αορίστου χρόνου βάσει καταστατικού- Αν δεν ορίζεται στο καταστατικό, θητεία αορίστου χρόνου</a:t>
          </a:r>
          <a:endParaRPr lang="en-US" sz="2200" kern="1200"/>
        </a:p>
      </dsp:txBody>
      <dsp:txXfrm>
        <a:off x="0" y="2181701"/>
        <a:ext cx="5000124" cy="1090517"/>
      </dsp:txXfrm>
    </dsp:sp>
    <dsp:sp modelId="{E10324B2-0EC0-E140-B149-7DD301A1DB6A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-628592"/>
                <a:satOff val="-7244"/>
                <a:lumOff val="16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8592"/>
                <a:satOff val="-7244"/>
                <a:lumOff val="16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8592"/>
                <a:satOff val="-7244"/>
                <a:lumOff val="16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28592"/>
              <a:satOff val="-7244"/>
              <a:lumOff val="161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BF3C55-E4AB-5A44-85A8-0ECA46C0ABD2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Αν δεν ορίζεται στο καταστατικό, ο ορισμός γίνεται με απόφαση των εταίρων με απλή πλειοψηφία</a:t>
          </a:r>
          <a:endParaRPr lang="en-US" sz="2200" kern="1200"/>
        </a:p>
      </dsp:txBody>
      <dsp:txXfrm>
        <a:off x="0" y="3272218"/>
        <a:ext cx="5000124" cy="1090517"/>
      </dsp:txXfrm>
    </dsp:sp>
    <dsp:sp modelId="{3708419F-EA4F-B848-8AA2-352746B2B8A1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3B676F-1C9F-8A42-AD0C-B3F6FC697034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Διορισμός/ανάκληση/ αντικατάσταση υποβάλλονται σε δημοσιότητα στο Γ.Ε.ΜΗ.</a:t>
          </a:r>
          <a:endParaRPr lang="en-US" sz="2200" kern="1200"/>
        </a:p>
      </dsp:txBody>
      <dsp:txXfrm>
        <a:off x="0" y="4362736"/>
        <a:ext cx="5000124" cy="1090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8B379-A2ED-CD42-8333-E0D259942246}">
      <dsp:nvSpPr>
        <dsp:cNvPr id="0" name=""/>
        <dsp:cNvSpPr/>
      </dsp:nvSpPr>
      <dsp:spPr>
        <a:xfrm>
          <a:off x="0" y="519136"/>
          <a:ext cx="5000124" cy="1062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Εξουσίες απεριόριστες και μη περιορίσιμες απέναντι σε τρίτους</a:t>
          </a:r>
          <a:endParaRPr lang="en-US" sz="1900" kern="1200"/>
        </a:p>
      </dsp:txBody>
      <dsp:txXfrm>
        <a:off x="51885" y="571021"/>
        <a:ext cx="4896354" cy="959101"/>
      </dsp:txXfrm>
    </dsp:sp>
    <dsp:sp modelId="{DA7D547A-C174-5D46-86B4-610C0733231E}">
      <dsp:nvSpPr>
        <dsp:cNvPr id="0" name=""/>
        <dsp:cNvSpPr/>
      </dsp:nvSpPr>
      <dsp:spPr>
        <a:xfrm>
          <a:off x="0" y="1636728"/>
          <a:ext cx="5000124" cy="1062871"/>
        </a:xfrm>
        <a:prstGeom prst="roundRect">
          <a:avLst/>
        </a:prstGeom>
        <a:gradFill rotWithShape="0">
          <a:gsLst>
            <a:gs pos="0">
              <a:schemeClr val="accent2">
                <a:hueOff val="-279374"/>
                <a:satOff val="-3219"/>
                <a:lumOff val="72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79374"/>
                <a:satOff val="-3219"/>
                <a:lumOff val="72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79374"/>
                <a:satOff val="-3219"/>
                <a:lumOff val="72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Δέσμευση εταιρείας με μόνη την υπογραφή</a:t>
          </a:r>
          <a:endParaRPr lang="en-US" sz="1900" kern="1200"/>
        </a:p>
      </dsp:txBody>
      <dsp:txXfrm>
        <a:off x="51885" y="1688613"/>
        <a:ext cx="4896354" cy="959101"/>
      </dsp:txXfrm>
    </dsp:sp>
    <dsp:sp modelId="{159B4E0A-7677-7045-8D62-8F08C2E98B2D}">
      <dsp:nvSpPr>
        <dsp:cNvPr id="0" name=""/>
        <dsp:cNvSpPr/>
      </dsp:nvSpPr>
      <dsp:spPr>
        <a:xfrm>
          <a:off x="0" y="2754320"/>
          <a:ext cx="5000124" cy="1062871"/>
        </a:xfrm>
        <a:prstGeom prst="roundRect">
          <a:avLst/>
        </a:prstGeom>
        <a:gradFill rotWithShape="0">
          <a:gsLst>
            <a:gs pos="0">
              <a:schemeClr val="accent2">
                <a:hueOff val="-558749"/>
                <a:satOff val="-6439"/>
                <a:lumOff val="14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58749"/>
                <a:satOff val="-6439"/>
                <a:lumOff val="14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58749"/>
                <a:satOff val="-6439"/>
                <a:lumOff val="14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Ανάθεση, με ελεύθερη ανάκληση, των εξουσιών σε εταίρους ή τρίτους εφόσον επιτρέπεται από το καταστατικό</a:t>
          </a:r>
          <a:endParaRPr lang="en-US" sz="1900" kern="1200"/>
        </a:p>
      </dsp:txBody>
      <dsp:txXfrm>
        <a:off x="51885" y="2806205"/>
        <a:ext cx="4896354" cy="959101"/>
      </dsp:txXfrm>
    </dsp:sp>
    <dsp:sp modelId="{CDB89DC6-7570-9445-A21C-4650F956DFB0}">
      <dsp:nvSpPr>
        <dsp:cNvPr id="0" name=""/>
        <dsp:cNvSpPr/>
      </dsp:nvSpPr>
      <dsp:spPr>
        <a:xfrm>
          <a:off x="0" y="3871911"/>
          <a:ext cx="5000124" cy="1062871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Κατά κανόνα ο διαχειριστής δεν λαμβάνει αμοιβή, εκτός αν προβλέπεται διαφορετικά από το καταστατικό ή με απόφαση των εταίρων</a:t>
          </a:r>
          <a:endParaRPr lang="en-US" sz="1900" kern="1200"/>
        </a:p>
      </dsp:txBody>
      <dsp:txXfrm>
        <a:off x="51885" y="3923796"/>
        <a:ext cx="4896354" cy="959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75331-C0FD-0046-91C2-557E71D492A1}">
      <dsp:nvSpPr>
        <dsp:cNvPr id="0" name=""/>
        <dsp:cNvSpPr/>
      </dsp:nvSpPr>
      <dsp:spPr>
        <a:xfrm>
          <a:off x="0" y="183334"/>
          <a:ext cx="5000124" cy="13560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Γενική εκ του νόμου αρμοδιότητα λήψης αποφάσεων από το σώμα των εταίρων για κάθε εταιρική υπόθεση, ακόμα και για διαχειριστικά θέματα</a:t>
          </a:r>
          <a:endParaRPr lang="en-US" sz="1900" kern="1200"/>
        </a:p>
      </dsp:txBody>
      <dsp:txXfrm>
        <a:off x="66196" y="249530"/>
        <a:ext cx="4867732" cy="1223637"/>
      </dsp:txXfrm>
    </dsp:sp>
    <dsp:sp modelId="{E5698507-2A15-A74E-9F04-D466EF311956}">
      <dsp:nvSpPr>
        <dsp:cNvPr id="0" name=""/>
        <dsp:cNvSpPr/>
      </dsp:nvSpPr>
      <dsp:spPr>
        <a:xfrm>
          <a:off x="0" y="1594084"/>
          <a:ext cx="5000124" cy="1356029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Κατ’ αποκλειστικότητα αρμόδιοι να λαμβάνουν αποφάσεις για</a:t>
          </a:r>
          <a:r>
            <a:rPr lang="en-GB" sz="1900" kern="1200"/>
            <a:t>:</a:t>
          </a:r>
          <a:endParaRPr lang="en-US" sz="1900" kern="1200"/>
        </a:p>
      </dsp:txBody>
      <dsp:txXfrm>
        <a:off x="66196" y="1660280"/>
        <a:ext cx="4867732" cy="1223637"/>
      </dsp:txXfrm>
    </dsp:sp>
    <dsp:sp modelId="{465D4E08-E5B1-3046-8278-A39185513933}">
      <dsp:nvSpPr>
        <dsp:cNvPr id="0" name=""/>
        <dsp:cNvSpPr/>
      </dsp:nvSpPr>
      <dsp:spPr>
        <a:xfrm>
          <a:off x="0" y="2950114"/>
          <a:ext cx="5000124" cy="2320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Τροποποιήσεις του καταστατικού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Διορισμό διαχειριστή και απαλλαγή του από κάθε ευθύνη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Έγκριση ετήσιων οικονομικών καταστάσεων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Διανομή κερδών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Διορισμό ελεγκτή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Λύση εταιρείας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Παράταση διάρκειας εταιρείας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Μετατροπή εταιρείας σε άλλη 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Συγχώνευση εταιρείας με άλλη</a:t>
          </a:r>
          <a:endParaRPr lang="en-US" sz="1500" kern="1200"/>
        </a:p>
      </dsp:txBody>
      <dsp:txXfrm>
        <a:off x="0" y="2950114"/>
        <a:ext cx="5000124" cy="23204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EA736-FA6E-5546-84B2-06C7386522FB}">
      <dsp:nvSpPr>
        <dsp:cNvPr id="0" name=""/>
        <dsp:cNvSpPr/>
      </dsp:nvSpPr>
      <dsp:spPr>
        <a:xfrm>
          <a:off x="0" y="0"/>
          <a:ext cx="5000124" cy="839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0" u="none" kern="1200" dirty="0"/>
            <a:t>Είσοδος Νέου Εταίρου</a:t>
          </a:r>
          <a:endParaRPr lang="en-US" sz="3500" b="0" u="none" kern="1200" dirty="0"/>
        </a:p>
      </dsp:txBody>
      <dsp:txXfrm>
        <a:off x="40980" y="40980"/>
        <a:ext cx="4918164" cy="757514"/>
      </dsp:txXfrm>
    </dsp:sp>
    <dsp:sp modelId="{911EA532-4AAC-F541-A3B0-47E8747FB183}">
      <dsp:nvSpPr>
        <dsp:cNvPr id="0" name=""/>
        <dsp:cNvSpPr/>
      </dsp:nvSpPr>
      <dsp:spPr>
        <a:xfrm>
          <a:off x="0" y="844047"/>
          <a:ext cx="5000124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Α. Με ανάληψη </a:t>
          </a:r>
          <a:r>
            <a:rPr lang="el-GR" sz="2700" kern="1200" dirty="0" err="1"/>
            <a:t>εξωκεφαλαιακών</a:t>
          </a:r>
          <a:r>
            <a:rPr lang="el-GR" sz="2700" kern="1200" dirty="0"/>
            <a:t> ή/και εγγυητικών εισφορών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Β. Με ανάληψη (και) κεφαλαιακών εισφορών (απαραίτητη η αύξηση κεφαλαίου)</a:t>
          </a:r>
          <a:endParaRPr lang="en-US" sz="2700" kern="1200" dirty="0"/>
        </a:p>
      </dsp:txBody>
      <dsp:txXfrm>
        <a:off x="0" y="844047"/>
        <a:ext cx="5000124" cy="2825550"/>
      </dsp:txXfrm>
    </dsp:sp>
    <dsp:sp modelId="{AD6DD9D9-A894-3140-9A81-705D64BB80F1}">
      <dsp:nvSpPr>
        <dsp:cNvPr id="0" name=""/>
        <dsp:cNvSpPr/>
      </dsp:nvSpPr>
      <dsp:spPr>
        <a:xfrm>
          <a:off x="0" y="3669597"/>
          <a:ext cx="5000124" cy="839474"/>
        </a:xfrm>
        <a:prstGeom prst="roundRec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9062"/>
                <a:satOff val="-4829"/>
                <a:lumOff val="10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Έξοδος Εταίρου</a:t>
          </a:r>
          <a:endParaRPr lang="en-US" sz="3500" kern="1200" dirty="0"/>
        </a:p>
      </dsp:txBody>
      <dsp:txXfrm>
        <a:off x="40980" y="3710577"/>
        <a:ext cx="4918164" cy="757514"/>
      </dsp:txXfrm>
    </dsp:sp>
    <dsp:sp modelId="{C4CD21CA-93BB-294C-A6AE-A5A505A0DDA3}">
      <dsp:nvSpPr>
        <dsp:cNvPr id="0" name=""/>
        <dsp:cNvSpPr/>
      </dsp:nvSpPr>
      <dsp:spPr>
        <a:xfrm>
          <a:off x="0" y="4609872"/>
          <a:ext cx="5000124" cy="839474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Αποκλεισμός Εταίρου</a:t>
          </a:r>
          <a:endParaRPr lang="en-US" sz="3500" kern="1200" dirty="0"/>
        </a:p>
      </dsp:txBody>
      <dsp:txXfrm>
        <a:off x="40980" y="4650852"/>
        <a:ext cx="4918164" cy="7575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D64B0-A750-904D-83C6-D740EB142DFE}">
      <dsp:nvSpPr>
        <dsp:cNvPr id="0" name=""/>
        <dsp:cNvSpPr/>
      </dsp:nvSpPr>
      <dsp:spPr>
        <a:xfrm>
          <a:off x="0" y="32787"/>
          <a:ext cx="5000124" cy="6955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A. </a:t>
          </a:r>
          <a:r>
            <a:rPr lang="el-GR" sz="2900" kern="1200"/>
            <a:t>Με δικαστική απόφαση</a:t>
          </a:r>
          <a:endParaRPr lang="en-US" sz="2900" kern="1200"/>
        </a:p>
      </dsp:txBody>
      <dsp:txXfrm>
        <a:off x="33955" y="66742"/>
        <a:ext cx="4932214" cy="627655"/>
      </dsp:txXfrm>
    </dsp:sp>
    <dsp:sp modelId="{6616EBF8-26C9-434B-B9AA-B3B0D81BDDD7}">
      <dsp:nvSpPr>
        <dsp:cNvPr id="0" name=""/>
        <dsp:cNvSpPr/>
      </dsp:nvSpPr>
      <dsp:spPr>
        <a:xfrm>
          <a:off x="0" y="728352"/>
          <a:ext cx="5000124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300" kern="1200"/>
            <a:t>αν συντρέχει σπουδαίος λόγος</a:t>
          </a:r>
          <a:endParaRPr lang="en-US" sz="2300" kern="1200"/>
        </a:p>
      </dsp:txBody>
      <dsp:txXfrm>
        <a:off x="0" y="728352"/>
        <a:ext cx="5000124" cy="480240"/>
      </dsp:txXfrm>
    </dsp:sp>
    <dsp:sp modelId="{19C589EA-59E7-D14D-A48A-7D71F55CDBCA}">
      <dsp:nvSpPr>
        <dsp:cNvPr id="0" name=""/>
        <dsp:cNvSpPr/>
      </dsp:nvSpPr>
      <dsp:spPr>
        <a:xfrm>
          <a:off x="0" y="1208592"/>
          <a:ext cx="5000124" cy="695565"/>
        </a:xfrm>
        <a:prstGeom prst="roundRec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9062"/>
                <a:satOff val="-4829"/>
                <a:lumOff val="10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Β. Με καταστατική πρόβλεψη</a:t>
          </a:r>
          <a:endParaRPr lang="en-US" sz="2900" kern="1200"/>
        </a:p>
      </dsp:txBody>
      <dsp:txXfrm>
        <a:off x="33955" y="1242547"/>
        <a:ext cx="4932214" cy="627655"/>
      </dsp:txXfrm>
    </dsp:sp>
    <dsp:sp modelId="{550576E8-F7DD-B346-A643-D97869F4ACF9}">
      <dsp:nvSpPr>
        <dsp:cNvPr id="0" name=""/>
        <dsp:cNvSpPr/>
      </dsp:nvSpPr>
      <dsp:spPr>
        <a:xfrm>
          <a:off x="0" y="1904157"/>
          <a:ext cx="5000124" cy="138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300" kern="1200" dirty="0"/>
            <a:t>Για περιστατικά που αφορούν την εταιρεία (π.χ. αν είναι επί σειρά ετών ζημιογόνα) ή τον ίδιο τον εταίρο (π.χ. αν ασθενήσει)</a:t>
          </a:r>
          <a:endParaRPr lang="en-US" sz="2300" kern="1200" dirty="0"/>
        </a:p>
      </dsp:txBody>
      <dsp:txXfrm>
        <a:off x="0" y="1904157"/>
        <a:ext cx="5000124" cy="1380689"/>
      </dsp:txXfrm>
    </dsp:sp>
    <dsp:sp modelId="{92742903-A4D5-1148-A1B2-03EB244F6EC3}">
      <dsp:nvSpPr>
        <dsp:cNvPr id="0" name=""/>
        <dsp:cNvSpPr/>
      </dsp:nvSpPr>
      <dsp:spPr>
        <a:xfrm>
          <a:off x="0" y="3284847"/>
          <a:ext cx="5000124" cy="695565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Ενεργοποίηση δικαιώματος</a:t>
          </a:r>
          <a:r>
            <a:rPr lang="en-GB" sz="2900" kern="1200"/>
            <a:t>: </a:t>
          </a:r>
          <a:endParaRPr lang="en-US" sz="2900" kern="1200"/>
        </a:p>
      </dsp:txBody>
      <dsp:txXfrm>
        <a:off x="33955" y="3318802"/>
        <a:ext cx="4932214" cy="627655"/>
      </dsp:txXfrm>
    </dsp:sp>
    <dsp:sp modelId="{C905C7A5-2D17-5C4E-B006-DF4157485CA6}">
      <dsp:nvSpPr>
        <dsp:cNvPr id="0" name=""/>
        <dsp:cNvSpPr/>
      </dsp:nvSpPr>
      <dsp:spPr>
        <a:xfrm>
          <a:off x="0" y="3980412"/>
          <a:ext cx="5000124" cy="1440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300" kern="1200" dirty="0"/>
            <a:t>Α. με δήλωση εξόδου του εταίρου στον διαχειριστή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300" kern="1200" dirty="0"/>
            <a:t>Β. με δικαστική απόφαση μετά από αίτηση του εταίρου</a:t>
          </a:r>
          <a:endParaRPr lang="en-US" sz="2300" kern="1200" dirty="0"/>
        </a:p>
      </dsp:txBody>
      <dsp:txXfrm>
        <a:off x="0" y="3980412"/>
        <a:ext cx="5000124" cy="14407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B5F3F-209A-B341-9F69-68CBF3663F07}">
      <dsp:nvSpPr>
        <dsp:cNvPr id="0" name=""/>
        <dsp:cNvSpPr/>
      </dsp:nvSpPr>
      <dsp:spPr>
        <a:xfrm>
          <a:off x="0" y="249125"/>
          <a:ext cx="5000124" cy="12132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Ισότητα μεριδίων  = ίση ονομαστική αξία, ίση ψηφοδοτική δύναμη, ίσα δικαιώματα λήψης κερδών και προϊόντος εκκαθάρισης, συμμετοχή όλων των μεριδίων στην αξία της εταιρικής περιουσίας</a:t>
          </a:r>
          <a:endParaRPr lang="en-US" sz="1700" kern="1200"/>
        </a:p>
      </dsp:txBody>
      <dsp:txXfrm>
        <a:off x="59228" y="308353"/>
        <a:ext cx="4881668" cy="1094833"/>
      </dsp:txXfrm>
    </dsp:sp>
    <dsp:sp modelId="{95889E06-22BF-2840-AD4B-5539415F60C7}">
      <dsp:nvSpPr>
        <dsp:cNvPr id="0" name=""/>
        <dsp:cNvSpPr/>
      </dsp:nvSpPr>
      <dsp:spPr>
        <a:xfrm>
          <a:off x="0" y="1511375"/>
          <a:ext cx="5000124" cy="1213289"/>
        </a:xfrm>
        <a:prstGeom prst="roundRec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9062"/>
                <a:satOff val="-4829"/>
                <a:lumOff val="10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δυνατότητα αντίθετης καταστατικής πρόβλεψης</a:t>
          </a:r>
          <a:r>
            <a:rPr lang="en-GB" sz="1700" kern="1200"/>
            <a:t> </a:t>
          </a:r>
          <a:r>
            <a:rPr lang="el-GR" sz="1700" kern="1200"/>
            <a:t>βάσει νόμου π.χ</a:t>
          </a:r>
          <a:r>
            <a:rPr lang="en-GB" sz="1700" kern="1200"/>
            <a:t>:</a:t>
          </a:r>
          <a:endParaRPr lang="en-US" sz="1700" kern="1200"/>
        </a:p>
      </dsp:txBody>
      <dsp:txXfrm>
        <a:off x="59228" y="1570603"/>
        <a:ext cx="4881668" cy="1094833"/>
      </dsp:txXfrm>
    </dsp:sp>
    <dsp:sp modelId="{32849C2F-A859-8A4D-83DD-24AC9B8F1998}">
      <dsp:nvSpPr>
        <dsp:cNvPr id="0" name=""/>
        <dsp:cNvSpPr/>
      </dsp:nvSpPr>
      <dsp:spPr>
        <a:xfrm>
          <a:off x="0" y="2724665"/>
          <a:ext cx="5000124" cy="126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300" kern="1200"/>
            <a:t>Μέγιστος αριθμός ψήφων ανά εταίρο (αντίθετα με την αρχή «κάθε μερίδιο και μία ψήφος»)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300" kern="1200"/>
            <a:t>Αποστέρηση ψήφου ή δικαιώματος συμμετοχής εταίρου στη συνέλευση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300" kern="1200"/>
            <a:t>Δικαίωμα </a:t>
          </a:r>
          <a:r>
            <a:rPr lang="en-GB" sz="1300" kern="1200"/>
            <a:t>veto </a:t>
          </a:r>
          <a:r>
            <a:rPr lang="el-GR" sz="1300" kern="1200"/>
            <a:t>σε εταίρο για συγκεκριμένες αποφάσεις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300" kern="1200"/>
            <a:t>Περιορισμός δικαιώματος μεταβίβασης μεριδίων</a:t>
          </a:r>
          <a:endParaRPr lang="en-US" sz="1300" kern="1200"/>
        </a:p>
      </dsp:txBody>
      <dsp:txXfrm>
        <a:off x="0" y="2724665"/>
        <a:ext cx="5000124" cy="1266840"/>
      </dsp:txXfrm>
    </dsp:sp>
    <dsp:sp modelId="{01837971-78A0-F94F-9A4D-8C3FA753D8F9}">
      <dsp:nvSpPr>
        <dsp:cNvPr id="0" name=""/>
        <dsp:cNvSpPr/>
      </dsp:nvSpPr>
      <dsp:spPr>
        <a:xfrm>
          <a:off x="0" y="3991505"/>
          <a:ext cx="5000124" cy="1213289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Μπορούν να χορηγηθούν «ειδικά δικαιώματα» σε εταίρο με ειδική συμφωνία, αντίστοιχα με τις εξωεταιρικές συμβάσεις σε άλλες εταιρικές μορφές.</a:t>
          </a:r>
          <a:endParaRPr lang="en-US" sz="1700" kern="1200"/>
        </a:p>
      </dsp:txBody>
      <dsp:txXfrm>
        <a:off x="59228" y="4050733"/>
        <a:ext cx="4881668" cy="1094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48CD7-1B97-4A20-8662-7FF2A59642DD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DFB57-71E0-4954-848E-6ADFAD76CA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9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FF21-D16F-465D-958E-498E308679FD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7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4F13-2FA8-4B7B-A927-0BF1540F3C6C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07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4538-AF43-45BE-8CAF-0E509407F0FD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48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FC66-0DEF-4776-854F-4F21F1309199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5206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CE4B-5C4E-4E3B-9CD2-C3625346BD6C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40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AFE-07D1-47A4-A6E7-580D9B996C84}" type="datetime1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55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FAFE-60EA-4630-92A2-A298EF85DF6C}" type="datetime1">
              <a:rPr lang="en-GB" smtClean="0"/>
              <a:t>06/12/2023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4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47CF-4A08-4C99-9613-D4FCC31815AC}" type="datetime1">
              <a:rPr lang="en-GB" smtClean="0"/>
              <a:t>06/12/2023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3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FC66-0DEF-4776-854F-4F21F1309199}" type="datetime1">
              <a:rPr lang="en-GB" smtClean="0"/>
              <a:t>06/12/2023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6267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5EB3-589F-4537-A163-BE7FF22FA0CE}" type="datetime1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1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0D73-AEDB-4F6C-9BAA-0108DC34C587}" type="datetime1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51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FC66-0DEF-4776-854F-4F21F1309199}" type="datetime1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A5435-7228-4B6B-97DB-063B11A3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7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97324" y="1146412"/>
            <a:ext cx="6760761" cy="24020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el-GR" sz="4200" b="1"/>
              <a:t>ΙΔΙΩΤΙΚΗ ΚΕΦΑΛΑΙΟΥΧΙΚΗ ΕΤΑΙΡΕΙΑ</a:t>
            </a:r>
            <a:endParaRPr lang="en-GB" sz="4200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6" y="4374554"/>
            <a:ext cx="9144005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105491" y="4374554"/>
            <a:ext cx="3038508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9143988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" y="4380927"/>
            <a:ext cx="9144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7323" y="4892722"/>
            <a:ext cx="4790367" cy="107817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el-GR" sz="1700" b="1">
                <a:solidFill>
                  <a:srgbClr val="FFFFFF"/>
                </a:solidFill>
              </a:rPr>
              <a:t>Ν 4072/2012 άρθρα 43 – 120</a:t>
            </a:r>
          </a:p>
          <a:p>
            <a:pPr algn="l"/>
            <a:r>
              <a:rPr lang="el-GR" sz="1700" b="1">
                <a:solidFill>
                  <a:srgbClr val="FFFFFF"/>
                </a:solidFill>
              </a:rPr>
              <a:t>ΦΕΚ Α΄86/11.04.2012</a:t>
            </a:r>
          </a:p>
          <a:p>
            <a:pPr algn="l"/>
            <a:r>
              <a:rPr lang="el-GR" sz="1700" b="1">
                <a:solidFill>
                  <a:srgbClr val="FFFFFF"/>
                </a:solidFill>
              </a:rPr>
              <a:t>όπως τροπ. με τον Ν. 4155/2013</a:t>
            </a:r>
            <a:endParaRPr lang="en-GB" sz="1700">
              <a:solidFill>
                <a:srgbClr val="FFFFFF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46837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GB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7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200">
                <a:solidFill>
                  <a:srgbClr val="FFFFFF"/>
                </a:solidFill>
              </a:rPr>
              <a:t>ΛΟΓΙΣΤΙΚΗ ΠΑΡΑΚΟΛΟΥΘΗΣΗ ΕΙΣΦΟΡΩΝ</a:t>
            </a:r>
            <a:endParaRPr lang="en-GB" sz="22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700"/>
              <a:t>Σε αντίθεση με την αρχική πρόβλεψη του νόμου, η κατά το καταστατικό αποτίμηση των εξωκεφαλαιακών και των εγγυητικών εισφορών δεν καταχωρίζεται ούτε σε </a:t>
            </a:r>
            <a:r>
              <a:rPr lang="el-GR" sz="1700" b="1"/>
              <a:t>λογαριασμούς τάξεως πλεον </a:t>
            </a:r>
            <a:r>
              <a:rPr lang="el-GR" sz="1700"/>
              <a:t>ούτε σε λογαριασμούς των ιδίων κεφαλαίων.</a:t>
            </a:r>
          </a:p>
          <a:p>
            <a:r>
              <a:rPr lang="el-GR" sz="1700"/>
              <a:t>Παράδειγμα:</a:t>
            </a:r>
          </a:p>
          <a:p>
            <a:r>
              <a:rPr lang="el-GR" sz="1700"/>
              <a:t>Α εταίρος εγγύηση 100.000 ευρώ</a:t>
            </a:r>
          </a:p>
          <a:p>
            <a:r>
              <a:rPr lang="el-GR" sz="1700"/>
              <a:t>Β εταίρος εργασία για δύο χρόνια με αποτίμηση 50.000 ευρώ</a:t>
            </a:r>
          </a:p>
          <a:p>
            <a:r>
              <a:rPr lang="el-GR" sz="1700"/>
              <a:t>Γ εταίρος μετρητά 10.000 ευρώ</a:t>
            </a:r>
          </a:p>
          <a:p>
            <a:r>
              <a:rPr lang="el-GR" sz="1700"/>
              <a:t>Ονομαστική αξία μεριδίου 10 ευρώ.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148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2200">
                <a:solidFill>
                  <a:srgbClr val="FFFFFF"/>
                </a:solidFill>
              </a:rPr>
              <a:t>ΛΟΓΙΣΤΙΚΗ ΠΑΡΑΚΟΛΟΥΘΗΣΗ ΕΙΣΦΟΡΩΝ</a:t>
            </a:r>
            <a:endParaRPr lang="en-GB" sz="2200">
              <a:solidFill>
                <a:srgbClr val="FFFFFF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3" name="Θέση περιεχομένου 2">
            <a:extLst>
              <a:ext uri="{FF2B5EF4-FFF2-40B4-BE49-F238E27FC236}">
                <a16:creationId xmlns:a16="http://schemas.microsoft.com/office/drawing/2014/main" id="{BB9BAF02-693F-98ED-71EB-A0162660F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70789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5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ΕΤΑΙΡΙΚΑ ΜΕΡΙΔΙΑ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400"/>
              <a:t>Τα μερίδια, ανεξάρτητα από την εισφορά στην οποία αντιστοιχούν (ένα είδος εισφοράς ανά μερίδιο), καθορίζουν την συμμετοχή των εταίρων στην Ι.Κ.Ε. </a:t>
            </a:r>
          </a:p>
          <a:p>
            <a:pPr marL="0" indent="0">
              <a:buNone/>
            </a:pPr>
            <a:r>
              <a:rPr lang="el-GR" sz="1400" b="1"/>
              <a:t>Χαρακτηριστικά εταιρικών μεριδίων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Αδιαίρετα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Ονομαστικά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Παρέχουν ίσα δικαιώματα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Κατά κανόνα μεταβιβαστά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Ονομαστικής αξίας τουλάχιστον 1 ευρώ. Η ονομαστική αξία είναι ίδια για όλα τα εταιρικά μερίδια, ανεξάρτητα από το είδος της εισφοράς στην οποία αντιστοιχούν.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Αποτελούν αντικείμενο εμπράγματων δικαιωμάτων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Ορισμός κοινού εκπροσώπου για τα μερίδια που κατέχονται από κοινού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l-GR" sz="1400"/>
              <a:t>Καταχωρίζονται στο «βιβλίο εταίρων» (αριθμός , είδος εισφοράς, χρονολογίας κτήσης και μεταβίβασης, τυχόντα ειδικά δικαιώματα)</a:t>
            </a:r>
          </a:p>
          <a:p>
            <a:pPr marL="914400" lvl="2" indent="0">
              <a:buNone/>
            </a:pPr>
            <a:endParaRPr lang="en-GB" sz="140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4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 dirty="0">
                <a:solidFill>
                  <a:srgbClr val="FFFFFF"/>
                </a:solidFill>
              </a:rPr>
              <a:t>ΔΙΑΧΕΙΡΙΣΗ</a:t>
            </a:r>
            <a:endParaRPr lang="en-GB" sz="3500" dirty="0">
              <a:solidFill>
                <a:srgbClr val="FFFFFF"/>
              </a:solidFill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27DB3E6-AD22-35EA-D99F-CACBB198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 lnSpcReduction="10000"/>
          </a:bodyPr>
          <a:lstStyle/>
          <a:p>
            <a:r>
              <a:rPr lang="el-GR" sz="1800" b="1" dirty="0">
                <a:latin typeface="+mj-lt"/>
                <a:ea typeface="+mj-ea"/>
                <a:cs typeface="+mj-cs"/>
              </a:rPr>
              <a:t> ΝΟΜΙΜΗ ΔΙΑΧΕΙΡΙΣΗ </a:t>
            </a:r>
            <a:r>
              <a:rPr lang="el-GR" sz="1800" dirty="0">
                <a:latin typeface="+mj-lt"/>
                <a:ea typeface="+mj-ea"/>
                <a:cs typeface="+mj-cs"/>
              </a:rPr>
              <a:t>(όταν δεν υπάρχει καταστατική πρόβλεψη)</a:t>
            </a:r>
          </a:p>
          <a:p>
            <a:pPr lvl="1"/>
            <a:r>
              <a:rPr lang="el-GR" sz="1400" dirty="0">
                <a:latin typeface="+mj-lt"/>
                <a:ea typeface="+mj-ea"/>
                <a:cs typeface="+mj-cs"/>
              </a:rPr>
              <a:t>Συλλογική κατά κανόνα</a:t>
            </a:r>
          </a:p>
          <a:p>
            <a:pPr lvl="1"/>
            <a:r>
              <a:rPr lang="el-GR" sz="1400" b="1" dirty="0">
                <a:latin typeface="+mj-lt"/>
                <a:ea typeface="+mj-ea"/>
                <a:cs typeface="+mj-cs"/>
              </a:rPr>
              <a:t>Οι αποφάσεις λαμβάνονται ομόφωνα και η εκπροσώπηση γίνεται από όλους τους εταίρους μαζί</a:t>
            </a:r>
          </a:p>
          <a:p>
            <a:pPr lvl="1"/>
            <a:r>
              <a:rPr lang="el-GR" sz="1400" b="1" dirty="0">
                <a:latin typeface="+mj-lt"/>
                <a:ea typeface="+mj-ea"/>
                <a:cs typeface="+mj-cs"/>
              </a:rPr>
              <a:t>Ατομική κατ’ εξαίρεση για επείγουσες πράξεις «από την παράλειψη των οποίων απειλείται σοβαρή ζημία της εταιρείας» Υποχρέωση του εταίρου που έδρασε χωριστά να ειδοποιήσει τους λοιπούς εταίρους</a:t>
            </a:r>
          </a:p>
          <a:p>
            <a:r>
              <a:rPr lang="en-US" sz="1800" b="1" dirty="0">
                <a:latin typeface="+mj-lt"/>
                <a:ea typeface="+mj-ea"/>
                <a:cs typeface="+mj-cs"/>
              </a:rPr>
              <a:t>ΚΑΤΑΣΤΑΤΙΚΗ ΔΙΑΧΕΙΡΙΣΗ </a:t>
            </a:r>
            <a:r>
              <a:rPr lang="en-US" sz="1800" dirty="0">
                <a:latin typeface="+mj-lt"/>
                <a:ea typeface="+mj-ea"/>
                <a:cs typeface="+mj-cs"/>
              </a:rPr>
              <a:t>(</a:t>
            </a:r>
            <a:r>
              <a:rPr lang="en-US" sz="1800" dirty="0" err="1">
                <a:latin typeface="+mj-lt"/>
                <a:ea typeface="+mj-ea"/>
                <a:cs typeface="+mj-cs"/>
              </a:rPr>
              <a:t>μεγάλη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ελευθερί</a:t>
            </a:r>
            <a:r>
              <a:rPr lang="en-US" sz="1800" dirty="0">
                <a:latin typeface="+mj-lt"/>
                <a:ea typeface="+mj-ea"/>
                <a:cs typeface="+mj-cs"/>
              </a:rPr>
              <a:t>α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εκ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του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νόμου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οι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ετ</a:t>
            </a:r>
            <a:r>
              <a:rPr lang="en-US" sz="1800" dirty="0">
                <a:latin typeface="+mj-lt"/>
                <a:ea typeface="+mj-ea"/>
                <a:cs typeface="+mj-cs"/>
              </a:rPr>
              <a:t>α</a:t>
            </a:r>
            <a:r>
              <a:rPr lang="en-US" sz="1800" dirty="0" err="1">
                <a:latin typeface="+mj-lt"/>
                <a:ea typeface="+mj-ea"/>
                <a:cs typeface="+mj-cs"/>
              </a:rPr>
              <a:t>ίροι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ν</a:t>
            </a:r>
            <a:r>
              <a:rPr lang="en-US" sz="1800" dirty="0">
                <a:latin typeface="+mj-lt"/>
                <a:ea typeface="+mj-ea"/>
                <a:cs typeface="+mj-cs"/>
              </a:rPr>
              <a:t>α π</a:t>
            </a:r>
            <a:r>
              <a:rPr lang="en-US" sz="1800" dirty="0" err="1">
                <a:latin typeface="+mj-lt"/>
                <a:ea typeface="+mj-ea"/>
                <a:cs typeface="+mj-cs"/>
              </a:rPr>
              <a:t>ρο</a:t>
            </a:r>
            <a:r>
              <a:rPr lang="en-US" sz="1800" dirty="0">
                <a:latin typeface="+mj-lt"/>
                <a:ea typeface="+mj-ea"/>
                <a:cs typeface="+mj-cs"/>
              </a:rPr>
              <a:t>β</a:t>
            </a:r>
            <a:r>
              <a:rPr lang="en-US" sz="1800" dirty="0" err="1">
                <a:latin typeface="+mj-lt"/>
                <a:ea typeface="+mj-ea"/>
                <a:cs typeface="+mj-cs"/>
              </a:rPr>
              <a:t>λέψουν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κ</a:t>
            </a:r>
            <a:r>
              <a:rPr lang="en-US" sz="1800" dirty="0">
                <a:latin typeface="+mj-lt"/>
                <a:ea typeface="+mj-ea"/>
                <a:cs typeface="+mj-cs"/>
              </a:rPr>
              <a:t>α</a:t>
            </a:r>
            <a:r>
              <a:rPr lang="en-US" sz="1800" dirty="0" err="1">
                <a:latin typeface="+mj-lt"/>
                <a:ea typeface="+mj-ea"/>
                <a:cs typeface="+mj-cs"/>
              </a:rPr>
              <a:t>τ</a:t>
            </a:r>
            <a:r>
              <a:rPr lang="en-US" sz="1800" dirty="0">
                <a:latin typeface="+mj-lt"/>
                <a:ea typeface="+mj-ea"/>
                <a:cs typeface="+mj-cs"/>
              </a:rPr>
              <a:t>α</a:t>
            </a:r>
            <a:r>
              <a:rPr lang="en-US" sz="1800" dirty="0" err="1">
                <a:latin typeface="+mj-lt"/>
                <a:ea typeface="+mj-ea"/>
                <a:cs typeface="+mj-cs"/>
              </a:rPr>
              <a:t>στ</a:t>
            </a:r>
            <a:r>
              <a:rPr lang="en-US" sz="1800" dirty="0">
                <a:latin typeface="+mj-lt"/>
                <a:ea typeface="+mj-ea"/>
                <a:cs typeface="+mj-cs"/>
              </a:rPr>
              <a:t>α</a:t>
            </a:r>
            <a:r>
              <a:rPr lang="en-US" sz="1800" dirty="0" err="1">
                <a:latin typeface="+mj-lt"/>
                <a:ea typeface="+mj-ea"/>
                <a:cs typeface="+mj-cs"/>
              </a:rPr>
              <a:t>τικά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ό</a:t>
            </a:r>
            <a:r>
              <a:rPr lang="en-US" sz="1800" dirty="0">
                <a:latin typeface="+mj-lt"/>
                <a:ea typeface="+mj-ea"/>
                <a:cs typeface="+mj-cs"/>
              </a:rPr>
              <a:t>π</a:t>
            </a:r>
            <a:r>
              <a:rPr lang="en-US" sz="1800" dirty="0" err="1">
                <a:latin typeface="+mj-lt"/>
                <a:ea typeface="+mj-ea"/>
                <a:cs typeface="+mj-cs"/>
              </a:rPr>
              <a:t>οι</a:t>
            </a:r>
            <a:r>
              <a:rPr lang="en-US" sz="1800" dirty="0">
                <a:latin typeface="+mj-lt"/>
                <a:ea typeface="+mj-ea"/>
                <a:cs typeface="+mj-cs"/>
              </a:rPr>
              <a:t>α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μορφή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δι</a:t>
            </a:r>
            <a:r>
              <a:rPr lang="en-US" sz="1800" dirty="0">
                <a:latin typeface="+mj-lt"/>
                <a:ea typeface="+mj-ea"/>
                <a:cs typeface="+mj-cs"/>
              </a:rPr>
              <a:t>α</a:t>
            </a:r>
            <a:r>
              <a:rPr lang="en-US" sz="1800" dirty="0" err="1">
                <a:latin typeface="+mj-lt"/>
                <a:ea typeface="+mj-ea"/>
                <a:cs typeface="+mj-cs"/>
              </a:rPr>
              <a:t>χείρισης</a:t>
            </a:r>
            <a:r>
              <a:rPr lang="en-US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ε</a:t>
            </a:r>
            <a:r>
              <a:rPr lang="en-US" sz="1800" dirty="0">
                <a:latin typeface="+mj-lt"/>
                <a:ea typeface="+mj-ea"/>
                <a:cs typeface="+mj-cs"/>
              </a:rPr>
              <a:t>π</a:t>
            </a:r>
            <a:r>
              <a:rPr lang="en-US" sz="1800" dirty="0" err="1">
                <a:latin typeface="+mj-lt"/>
                <a:ea typeface="+mj-ea"/>
                <a:cs typeface="+mj-cs"/>
              </a:rPr>
              <a:t>ιθυμούν</a:t>
            </a:r>
            <a:r>
              <a:rPr lang="en-US" sz="1800" dirty="0">
                <a:latin typeface="+mj-lt"/>
                <a:ea typeface="+mj-ea"/>
                <a:cs typeface="+mj-cs"/>
              </a:rPr>
              <a:t>)</a:t>
            </a:r>
            <a:r>
              <a:rPr lang="el-GR" sz="1800" dirty="0">
                <a:latin typeface="+mj-lt"/>
                <a:ea typeface="+mj-ea"/>
                <a:cs typeface="+mj-cs"/>
              </a:rPr>
              <a:t> </a:t>
            </a:r>
            <a:r>
              <a:rPr lang="en-US" sz="1800" dirty="0" err="1">
                <a:latin typeface="+mj-lt"/>
                <a:ea typeface="+mj-ea"/>
                <a:cs typeface="+mj-cs"/>
              </a:rPr>
              <a:t>Ενδεικτικά</a:t>
            </a:r>
            <a:r>
              <a:rPr lang="en-US" sz="1800" dirty="0">
                <a:latin typeface="+mj-lt"/>
                <a:ea typeface="+mj-ea"/>
                <a:cs typeface="+mj-cs"/>
              </a:rPr>
              <a:t>: </a:t>
            </a:r>
            <a:endParaRPr lang="el-GR" sz="1800" dirty="0">
              <a:latin typeface="+mj-lt"/>
              <a:ea typeface="+mj-ea"/>
              <a:cs typeface="+mj-cs"/>
            </a:endParaRPr>
          </a:p>
          <a:p>
            <a:pPr lvl="1">
              <a:lnSpc>
                <a:spcPct val="100000"/>
              </a:lnSpc>
            </a:pP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ερισσότεροι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χειριστές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με</a:t>
            </a:r>
            <a:r>
              <a:rPr lang="en-US" sz="1400" b="1" dirty="0">
                <a:latin typeface="+mj-lt"/>
                <a:ea typeface="+mj-ea"/>
                <a:cs typeface="+mj-cs"/>
              </a:rPr>
              <a:t> 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τομική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χείρισ</a:t>
            </a:r>
            <a:r>
              <a:rPr lang="el-GR" sz="1400" b="1" dirty="0">
                <a:latin typeface="+mj-lt"/>
                <a:ea typeface="+mj-ea"/>
                <a:cs typeface="+mj-cs"/>
              </a:rPr>
              <a:t>η</a:t>
            </a:r>
          </a:p>
          <a:p>
            <a:pPr lvl="1">
              <a:lnSpc>
                <a:spcPct val="100000"/>
              </a:lnSpc>
            </a:pP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λειοψηφική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χείριση</a:t>
            </a:r>
            <a:endParaRPr lang="el-GR" sz="1400" b="1" dirty="0">
              <a:latin typeface="+mj-lt"/>
              <a:ea typeface="+mj-ea"/>
              <a:cs typeface="+mj-cs"/>
            </a:endParaRPr>
          </a:p>
          <a:p>
            <a:pPr lvl="1">
              <a:lnSpc>
                <a:spcPct val="100000"/>
              </a:lnSpc>
            </a:pP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χείριση</a:t>
            </a:r>
            <a:r>
              <a:rPr lang="en-US" sz="1400" b="1" dirty="0">
                <a:latin typeface="+mj-lt"/>
                <a:ea typeface="+mj-ea"/>
                <a:cs typeface="+mj-cs"/>
              </a:rPr>
              <a:t> απ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ό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έν</a:t>
            </a:r>
            <a:r>
              <a:rPr lang="en-US" sz="1400" b="1" dirty="0">
                <a:latin typeface="+mj-lt"/>
                <a:ea typeface="+mj-ea"/>
                <a:cs typeface="+mj-cs"/>
              </a:rPr>
              <a:t>α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μόνο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χειριστή</a:t>
            </a:r>
            <a:endParaRPr lang="el-GR" sz="1400" b="1" dirty="0">
              <a:latin typeface="+mj-lt"/>
              <a:ea typeface="+mj-ea"/>
              <a:cs typeface="+mj-cs"/>
            </a:endParaRPr>
          </a:p>
          <a:p>
            <a:pPr lvl="1">
              <a:lnSpc>
                <a:spcPct val="100000"/>
              </a:lnSpc>
            </a:pPr>
            <a:r>
              <a:rPr lang="en-US" sz="1400" b="1" dirty="0" err="1">
                <a:latin typeface="+mj-lt"/>
                <a:ea typeface="+mj-ea"/>
                <a:cs typeface="+mj-cs"/>
              </a:rPr>
              <a:t>Αν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υ</a:t>
            </a: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άρχουν</a:t>
            </a:r>
            <a:r>
              <a:rPr lang="en-US" sz="1400" b="1" dirty="0">
                <a:latin typeface="+mj-lt"/>
                <a:ea typeface="+mj-ea"/>
                <a:cs typeface="+mj-cs"/>
              </a:rPr>
              <a:t> 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ερισσότεροι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χειριστές</a:t>
            </a:r>
            <a:r>
              <a:rPr lang="en-US" sz="1400" b="1" dirty="0">
                <a:latin typeface="+mj-lt"/>
                <a:ea typeface="+mj-ea"/>
                <a:cs typeface="+mj-cs"/>
              </a:rPr>
              <a:t>,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σε</a:t>
            </a:r>
            <a:r>
              <a:rPr lang="en-US" sz="1400" b="1" dirty="0">
                <a:latin typeface="+mj-lt"/>
                <a:ea typeface="+mj-ea"/>
                <a:cs typeface="+mj-cs"/>
              </a:rPr>
              <a:t> 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ερί</a:t>
            </a: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τωση</a:t>
            </a:r>
            <a:r>
              <a:rPr lang="en-US" sz="1400" b="1" dirty="0">
                <a:latin typeface="+mj-lt"/>
                <a:ea typeface="+mj-ea"/>
                <a:cs typeface="+mj-cs"/>
              </a:rPr>
              <a:t> 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μφι</a:t>
            </a:r>
            <a:r>
              <a:rPr lang="en-US" sz="1400" b="1" dirty="0">
                <a:latin typeface="+mj-lt"/>
                <a:ea typeface="+mj-ea"/>
                <a:cs typeface="+mj-cs"/>
              </a:rPr>
              <a:t>β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ολί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ς</a:t>
            </a:r>
            <a:r>
              <a:rPr lang="en-US" sz="1400" b="1" dirty="0">
                <a:latin typeface="+mj-lt"/>
                <a:ea typeface="+mj-ea"/>
                <a:cs typeface="+mj-cs"/>
              </a:rPr>
              <a:t>,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η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χείριση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κ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ι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η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εκ</a:t>
            </a: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ροσώ</a:t>
            </a:r>
            <a:r>
              <a:rPr lang="en-US" sz="1400" b="1" dirty="0">
                <a:latin typeface="+mj-lt"/>
                <a:ea typeface="+mj-ea"/>
                <a:cs typeface="+mj-cs"/>
              </a:rPr>
              <a:t>π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ηση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διενεργούντ</a:t>
            </a:r>
            <a:r>
              <a:rPr lang="en-US" sz="1400" b="1" dirty="0">
                <a:latin typeface="+mj-lt"/>
                <a:ea typeface="+mj-ea"/>
                <a:cs typeface="+mj-cs"/>
              </a:rPr>
              <a:t>α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ι</a:t>
            </a:r>
            <a:r>
              <a:rPr lang="en-US" sz="1400" b="1" dirty="0"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atin typeface="+mj-lt"/>
                <a:ea typeface="+mj-ea"/>
                <a:cs typeface="+mj-cs"/>
              </a:rPr>
              <a:t>συλλογικά</a:t>
            </a:r>
            <a:r>
              <a:rPr lang="en-US" sz="1400" b="1" dirty="0">
                <a:latin typeface="+mj-lt"/>
                <a:ea typeface="+mj-ea"/>
                <a:cs typeface="+mj-cs"/>
              </a:rPr>
              <a:t>.</a:t>
            </a:r>
            <a:endParaRPr lang="en-GB" sz="1400" b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l-GR" sz="17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03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9221B06-ED28-DF48-C3E7-6FFE07B0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000">
                <a:solidFill>
                  <a:srgbClr val="FFFFFF"/>
                </a:solidFill>
              </a:rPr>
              <a:t>ΔΙΑΧΕΙΡΙΣΤΗΣ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56E560-0C92-215D-AEAF-18125156D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Θέση περιεχομένου 2">
            <a:extLst>
              <a:ext uri="{FF2B5EF4-FFF2-40B4-BE49-F238E27FC236}">
                <a16:creationId xmlns:a16="http://schemas.microsoft.com/office/drawing/2014/main" id="{9E907233-D57F-BF45-DD9C-28195AEFA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98568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1630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200">
                <a:solidFill>
                  <a:srgbClr val="FFFFFF"/>
                </a:solidFill>
              </a:rPr>
              <a:t>ΕΞΟΥΣΙΕΣ ΔΙΑΧΕΙΡΙΣΤΗ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Θέση περιεχομένου 2">
            <a:extLst>
              <a:ext uri="{FF2B5EF4-FFF2-40B4-BE49-F238E27FC236}">
                <a16:creationId xmlns:a16="http://schemas.microsoft.com/office/drawing/2014/main" id="{A824FCF5-B0B0-63D3-B4FB-B1F7406A5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47455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8945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3000">
                <a:solidFill>
                  <a:srgbClr val="FFFFFF"/>
                </a:solidFill>
              </a:rPr>
              <a:t>ΥΠΟΧΡΕΩΣΕΙΣ ΔΙΑΧΕΙΡΙΣΤΗ</a:t>
            </a:r>
            <a:endParaRPr lang="en-GB" sz="30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700" dirty="0"/>
              <a:t>Τήρηση νόμων, διατάξεων καταστατικού, αποφάσεων εταίρων</a:t>
            </a:r>
          </a:p>
          <a:p>
            <a:pPr lvl="1"/>
            <a:r>
              <a:rPr lang="el-GR" sz="1300" dirty="0"/>
              <a:t>Ευθύνη απέναντι στην εταιρεία και απέναντι σε τρίτους</a:t>
            </a:r>
          </a:p>
          <a:p>
            <a:r>
              <a:rPr lang="el-GR" sz="1700" dirty="0"/>
              <a:t>Ορθή διαχείριση προς το συμφέρον της εταιρείας (</a:t>
            </a:r>
            <a:r>
              <a:rPr lang="en-GB" sz="1700" dirty="0"/>
              <a:t>duty of care)</a:t>
            </a:r>
            <a:endParaRPr lang="el-GR" sz="1700" dirty="0"/>
          </a:p>
          <a:p>
            <a:pPr lvl="1"/>
            <a:r>
              <a:rPr lang="el-GR" sz="1300" dirty="0"/>
              <a:t>Επιχειρηματικές πράξεις και επιλογές του διαχειριστή και για τις εσωτερικές υποθέσεις της εταιρείας	</a:t>
            </a:r>
            <a:endParaRPr lang="en-GB" sz="1300" dirty="0"/>
          </a:p>
          <a:p>
            <a:r>
              <a:rPr lang="el-GR" sz="1700" dirty="0"/>
              <a:t>Τήρηση πίστης απέναντι στην εταιρεία (</a:t>
            </a:r>
            <a:r>
              <a:rPr lang="en-GB" sz="1700" dirty="0"/>
              <a:t>duty of loyalty)</a:t>
            </a:r>
            <a:endParaRPr lang="el-GR" sz="1700" dirty="0"/>
          </a:p>
          <a:p>
            <a:pPr lvl="1"/>
            <a:r>
              <a:rPr lang="el-GR" sz="1300" dirty="0"/>
              <a:t>Π.χ. μη επιδίωξη ιδίων συμφερόντων, έγκαιρη αποκάλυψη συγκρούσεων συμφερόντων, μη διενέργεια ανταγωνιστικών πράξεων, τήρηση εχεμύθειας</a:t>
            </a:r>
            <a:endParaRPr lang="en-GB" sz="13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46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ΑΠΟΦΑΣΕΙΣ ΣΩΜΑΤΟΣ ΕΤΑΙΡΩΝ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8" name="Θέση περιεχομένου 2">
            <a:extLst>
              <a:ext uri="{FF2B5EF4-FFF2-40B4-BE49-F238E27FC236}">
                <a16:creationId xmlns:a16="http://schemas.microsoft.com/office/drawing/2014/main" id="{FEC44626-CE12-85EE-E52E-2E5CD06C6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93723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857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ΣΥΝΕΛΕΥΣΗ ΣΩΜΑΤΟΣ ΕΤΑΙΡΩΝ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600" dirty="0"/>
              <a:t>Κατά κανόνα οι αποφάσεις λαμβάνονται σε συνέλευση</a:t>
            </a:r>
          </a:p>
          <a:p>
            <a:pPr lvl="2"/>
            <a:r>
              <a:rPr lang="el-GR" sz="1600" dirty="0"/>
              <a:t>≠Δυνατότητα «πρακτικού δια περιφοράς»</a:t>
            </a:r>
          </a:p>
          <a:p>
            <a:r>
              <a:rPr lang="el-GR" sz="1600" dirty="0"/>
              <a:t>Η συνέλευση με προσωπική πρόσκληση των εταίρων με κάθε πρόσφορο μέσο τουλάχιστον οκτώ ημέρες πριν από τη διεξαγωγή της.</a:t>
            </a:r>
            <a:endParaRPr lang="en-US" sz="1600" dirty="0"/>
          </a:p>
          <a:p>
            <a:r>
              <a:rPr lang="el-GR" sz="1600" dirty="0"/>
              <a:t>Η </a:t>
            </a:r>
            <a:r>
              <a:rPr lang="el-GR" sz="1600" dirty="0" err="1"/>
              <a:t>ημέρα</a:t>
            </a:r>
            <a:r>
              <a:rPr lang="el-GR" sz="1600" dirty="0"/>
              <a:t> της </a:t>
            </a:r>
            <a:r>
              <a:rPr lang="el-GR" sz="1600" dirty="0" err="1"/>
              <a:t>σύγκλησης</a:t>
            </a:r>
            <a:r>
              <a:rPr lang="el-GR" sz="1600" dirty="0"/>
              <a:t> και η </a:t>
            </a:r>
            <a:r>
              <a:rPr lang="el-GR" sz="1600" dirty="0" err="1"/>
              <a:t>ημέρα</a:t>
            </a:r>
            <a:r>
              <a:rPr lang="el-GR" sz="1600" dirty="0"/>
              <a:t> της </a:t>
            </a:r>
            <a:r>
              <a:rPr lang="el-GR" sz="1600" dirty="0" err="1"/>
              <a:t>συνέλευσης</a:t>
            </a:r>
            <a:r>
              <a:rPr lang="el-GR" sz="1600" dirty="0"/>
              <a:t> δεν </a:t>
            </a:r>
            <a:r>
              <a:rPr lang="el-GR" sz="1600" dirty="0" err="1"/>
              <a:t>υπολογίζονται</a:t>
            </a:r>
            <a:r>
              <a:rPr lang="el-GR" sz="1600" dirty="0"/>
              <a:t> στην </a:t>
            </a:r>
            <a:r>
              <a:rPr lang="el-GR" sz="1600" dirty="0" err="1"/>
              <a:t>προθεσμία</a:t>
            </a:r>
            <a:r>
              <a:rPr lang="el-GR" sz="1600" dirty="0"/>
              <a:t> </a:t>
            </a:r>
            <a:r>
              <a:rPr lang="el-GR" sz="1600" dirty="0" err="1"/>
              <a:t>αυτη</a:t>
            </a:r>
            <a:r>
              <a:rPr lang="el-GR" sz="1600" dirty="0"/>
              <a:t>́. </a:t>
            </a:r>
          </a:p>
          <a:p>
            <a:r>
              <a:rPr lang="el-GR" sz="1600" dirty="0" err="1"/>
              <a:t>Απαιτείται</a:t>
            </a:r>
            <a:r>
              <a:rPr lang="el-GR" sz="1600" dirty="0"/>
              <a:t> </a:t>
            </a:r>
            <a:r>
              <a:rPr lang="el-GR" sz="1600" dirty="0" err="1"/>
              <a:t>προσωπικη</a:t>
            </a:r>
            <a:r>
              <a:rPr lang="el-GR" sz="1600" dirty="0"/>
              <a:t>́ </a:t>
            </a:r>
            <a:r>
              <a:rPr lang="el-GR" sz="1600" dirty="0" err="1"/>
              <a:t>πρόσκληση</a:t>
            </a:r>
            <a:r>
              <a:rPr lang="el-GR" sz="1600" dirty="0"/>
              <a:t> των </a:t>
            </a:r>
            <a:r>
              <a:rPr lang="el-GR" sz="1600" dirty="0" err="1"/>
              <a:t>εταίρων</a:t>
            </a:r>
            <a:r>
              <a:rPr lang="el-GR" sz="1600" dirty="0"/>
              <a:t> με </a:t>
            </a:r>
            <a:r>
              <a:rPr lang="el-GR" sz="1600" dirty="0" err="1"/>
              <a:t>κάθε</a:t>
            </a:r>
            <a:r>
              <a:rPr lang="el-GR" sz="1600" dirty="0"/>
              <a:t> </a:t>
            </a:r>
            <a:r>
              <a:rPr lang="el-GR" sz="1600" dirty="0" err="1"/>
              <a:t>κατάλληλο</a:t>
            </a:r>
            <a:r>
              <a:rPr lang="el-GR" sz="1600" dirty="0"/>
              <a:t> </a:t>
            </a:r>
            <a:r>
              <a:rPr lang="el-GR" sz="1600" dirty="0" err="1"/>
              <a:t>μέσο</a:t>
            </a:r>
            <a:r>
              <a:rPr lang="el-GR" sz="1600" dirty="0"/>
              <a:t>, </a:t>
            </a:r>
            <a:r>
              <a:rPr lang="el-GR" sz="1600" dirty="0" err="1"/>
              <a:t>περιλαμβανομένου</a:t>
            </a:r>
            <a:r>
              <a:rPr lang="el-GR" sz="1600" dirty="0"/>
              <a:t> του </a:t>
            </a:r>
            <a:r>
              <a:rPr lang="el-GR" sz="1600" dirty="0" err="1"/>
              <a:t>ηλεκτρονικου</a:t>
            </a:r>
            <a:r>
              <a:rPr lang="el-GR" sz="1600" dirty="0"/>
              <a:t>́ </a:t>
            </a:r>
            <a:r>
              <a:rPr lang="el-GR" sz="1600" dirty="0" err="1"/>
              <a:t>ταχυδρομείου</a:t>
            </a:r>
            <a:r>
              <a:rPr lang="el-GR" sz="1600" dirty="0"/>
              <a:t> (</a:t>
            </a:r>
            <a:r>
              <a:rPr lang="en-US" sz="1600" dirty="0"/>
              <a:t>e-mail).</a:t>
            </a:r>
            <a:endParaRPr lang="el-GR" sz="1600" dirty="0"/>
          </a:p>
          <a:p>
            <a:r>
              <a:rPr lang="el-GR" sz="1600" dirty="0"/>
              <a:t>Υποχρέωση σύγκλησης συνέλευσης από το διαχειριστή με αίτημα των εταίρων που έχουν το 1/10 του συνόλου των εταιρικών μεριδίων</a:t>
            </a:r>
          </a:p>
          <a:p>
            <a:r>
              <a:rPr lang="el-GR" sz="1600" dirty="0"/>
              <a:t>Τόπος συνέλευσης ορίζεται στο καταστατικό, άλλως η έδρα της εταιρείας</a:t>
            </a:r>
          </a:p>
          <a:p>
            <a:r>
              <a:rPr lang="el-GR" sz="1600" dirty="0"/>
              <a:t>Έγκυρη η λήψη αποφάσεων  από «Καθολική Συνέλευση» μολονότι δεν υπήρξε νομότυπη σύγκληση (όπως και στις Α.Ε.)</a:t>
            </a:r>
            <a:endParaRPr lang="en-GB" sz="1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43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3200">
                <a:solidFill>
                  <a:srgbClr val="FFFFFF"/>
                </a:solidFill>
              </a:rPr>
              <a:t>ΛΗΨΗ ΑΠΟΦΑΣΕΩΝ ΣΩΜΑΤΟΣ ΕΤΑΙΡΩΝ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400" dirty="0"/>
              <a:t>Συμμετοχή στην συνέλευση με φυσική παρουσία, ή με αντιπροσώπευση ή δια τηλεδιάσκεψης αν προβλέπεται στο καταστατικό</a:t>
            </a:r>
          </a:p>
          <a:p>
            <a:r>
              <a:rPr lang="el-GR" sz="1400" dirty="0"/>
              <a:t>Για την συγκρότηση της συνέλευσης κι την λήψη αποφάσεων δεν απαιτείται απαρτία</a:t>
            </a:r>
          </a:p>
          <a:p>
            <a:r>
              <a:rPr lang="el-GR" sz="1400" dirty="0"/>
              <a:t>για λήψη αποφάσεων </a:t>
            </a:r>
            <a:r>
              <a:rPr lang="el-GR" sz="1400" b="1" dirty="0"/>
              <a:t>απλή πλειοψηφία</a:t>
            </a:r>
          </a:p>
          <a:p>
            <a:r>
              <a:rPr lang="el-GR" sz="1400" dirty="0"/>
              <a:t>εξαιρούνται ορισμένες περιπτώσεις που απαιτείται α. αυξημένη πλειοψηφία 2/3  ή ομοφωνία</a:t>
            </a:r>
            <a:endParaRPr lang="el-GR" sz="1400" u="sng" dirty="0"/>
          </a:p>
          <a:p>
            <a:r>
              <a:rPr lang="el-GR" sz="1400" dirty="0"/>
              <a:t>Η πλειοψηφία υπολογίζεται επί του συνολικού αριθμού των εταιρικών μεριδίων</a:t>
            </a:r>
            <a:r>
              <a:rPr lang="en-US" sz="1400" dirty="0"/>
              <a:t> (</a:t>
            </a:r>
            <a:r>
              <a:rPr lang="el-GR" sz="1400" dirty="0"/>
              <a:t>Ενδοτικού δικαίου –δυνατότητα καθορισμού συστήματος απαρτίας ή και άλλων </a:t>
            </a:r>
            <a:r>
              <a:rPr lang="el-GR" sz="1400" dirty="0" err="1"/>
              <a:t>ποσοστ</a:t>
            </a:r>
            <a:r>
              <a:rPr lang="en-US" sz="1400" dirty="0" err="1"/>
              <a:t>ώ</a:t>
            </a:r>
            <a:r>
              <a:rPr lang="el-GR" sz="1400" dirty="0"/>
              <a:t>ν)</a:t>
            </a:r>
          </a:p>
          <a:p>
            <a:r>
              <a:rPr lang="el-GR" sz="1400" dirty="0"/>
              <a:t>Δυνατότητα περιορισμού των ψήφων με βάσει το καταστατικό</a:t>
            </a:r>
          </a:p>
          <a:p>
            <a:r>
              <a:rPr lang="el-GR" sz="1400" dirty="0"/>
              <a:t>Αποκλεισμός εταίρου από ψηφοφορία για λήψη αποφάσεων για θέματα που τον αφορούν. Σε αυτές τις περιπτώσεις για τον υπολογισμό της πλειοψηφίας δεν θα υπολογιστούν τα μερίδια του κωλυόμενου</a:t>
            </a:r>
            <a:endParaRPr lang="en-GB" sz="1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9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ΣΥΣΤΑΣΗ Ι.Κ.Ε.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1772816"/>
            <a:ext cx="7992887" cy="44644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800" dirty="0"/>
              <a:t>Συνιστάται από ένα (μονοπρόσωπη Ι.Κ.Ε.) ή περισσότερα φυσικά ή νομικά πρόσωπα με δικαιοπρακτική ικανότητα</a:t>
            </a:r>
          </a:p>
          <a:p>
            <a:r>
              <a:rPr lang="el-GR" sz="1800" dirty="0"/>
              <a:t>Αρκεί ιδιωτικό συμφωνητικό και όχι συμβολαιογραφικό έγγραφο όπως π.χ. στην Α.Ε.</a:t>
            </a:r>
          </a:p>
          <a:p>
            <a:r>
              <a:rPr lang="el-GR" sz="1800" dirty="0"/>
              <a:t>Το ιδιωτικό συμφωνητικό (έγγραφο σύστασης) καταχωρίζεται στο Γ.Ε.ΜΗ. και ελέγχεται από την Υπηρεσία Μίας Στάσης </a:t>
            </a:r>
          </a:p>
          <a:p>
            <a:pPr marL="228600" lvl="1">
              <a:spcBef>
                <a:spcPts val="1000"/>
              </a:spcBef>
            </a:pPr>
            <a:r>
              <a:rPr lang="el-GR" sz="1800" dirty="0"/>
              <a:t>Πρόκειται για περιορισμένο έλεγχο νομιμότητας βάσει των υποβαλλόμενων εγγράφων</a:t>
            </a:r>
            <a:r>
              <a:rPr lang="en-US" sz="1800" dirty="0"/>
              <a:t> </a:t>
            </a:r>
            <a:r>
              <a:rPr lang="el-GR" sz="1800" dirty="0"/>
              <a:t>(</a:t>
            </a:r>
            <a:r>
              <a:rPr lang="el-GR" sz="1800" dirty="0" err="1"/>
              <a:t>ύπαρξη</a:t>
            </a:r>
            <a:r>
              <a:rPr lang="el-GR" sz="1800" dirty="0"/>
              <a:t> </a:t>
            </a:r>
            <a:r>
              <a:rPr lang="el-GR" sz="1800" dirty="0" err="1"/>
              <a:t>απαραιτήτων</a:t>
            </a:r>
            <a:r>
              <a:rPr lang="el-GR" sz="1800" dirty="0"/>
              <a:t> </a:t>
            </a:r>
            <a:r>
              <a:rPr lang="el-GR" sz="1800" dirty="0" err="1"/>
              <a:t>στοιχείων</a:t>
            </a:r>
            <a:r>
              <a:rPr lang="el-GR" sz="1800" dirty="0"/>
              <a:t> του </a:t>
            </a:r>
            <a:r>
              <a:rPr lang="el-GR" sz="1800" dirty="0" err="1"/>
              <a:t>νόμου</a:t>
            </a:r>
            <a:r>
              <a:rPr lang="el-GR" sz="1800" dirty="0"/>
              <a:t>, πχ. </a:t>
            </a:r>
            <a:r>
              <a:rPr lang="el-GR" sz="1800" dirty="0" err="1"/>
              <a:t>επωνυμία</a:t>
            </a:r>
            <a:r>
              <a:rPr lang="el-GR" sz="1800" dirty="0"/>
              <a:t>, </a:t>
            </a:r>
            <a:r>
              <a:rPr lang="el-GR" sz="1800" dirty="0" err="1"/>
              <a:t>σκοπός</a:t>
            </a:r>
            <a:r>
              <a:rPr lang="el-GR" sz="1800" dirty="0"/>
              <a:t>, </a:t>
            </a:r>
            <a:r>
              <a:rPr lang="el-GR" sz="1800" dirty="0" err="1"/>
              <a:t>ύψος</a:t>
            </a:r>
            <a:r>
              <a:rPr lang="el-GR" sz="1800" dirty="0"/>
              <a:t> </a:t>
            </a:r>
            <a:r>
              <a:rPr lang="el-GR" sz="1800" dirty="0" err="1"/>
              <a:t>κεφαλαίου</a:t>
            </a:r>
            <a:r>
              <a:rPr lang="el-GR" sz="1800" dirty="0"/>
              <a:t>, </a:t>
            </a:r>
            <a:r>
              <a:rPr lang="el-GR" sz="1800" dirty="0" err="1"/>
              <a:t>έλεγχος</a:t>
            </a:r>
            <a:r>
              <a:rPr lang="el-GR" sz="1800" dirty="0"/>
              <a:t> </a:t>
            </a:r>
            <a:r>
              <a:rPr lang="el-GR" sz="1800" dirty="0" err="1"/>
              <a:t>σκοπου</a:t>
            </a:r>
            <a:r>
              <a:rPr lang="el-GR" sz="1800" dirty="0"/>
              <a:t>́ αν </a:t>
            </a:r>
            <a:r>
              <a:rPr lang="el-GR" sz="1800" dirty="0" err="1"/>
              <a:t>είναι</a:t>
            </a:r>
            <a:r>
              <a:rPr lang="el-GR" sz="1800" dirty="0"/>
              <a:t> </a:t>
            </a:r>
            <a:r>
              <a:rPr lang="el-GR" sz="1800" dirty="0" err="1"/>
              <a:t>παράνομος</a:t>
            </a:r>
            <a:r>
              <a:rPr lang="el-GR" sz="1800" dirty="0"/>
              <a:t>) </a:t>
            </a:r>
            <a:endParaRPr lang="en-US" sz="1800" dirty="0"/>
          </a:p>
          <a:p>
            <a:pPr marL="228600" lvl="1">
              <a:spcBef>
                <a:spcPts val="1000"/>
              </a:spcBef>
            </a:pPr>
            <a:r>
              <a:rPr lang="el-GR" sz="1800" dirty="0"/>
              <a:t>Ως ΥΜΣ ορίζονται τα επιμελητήρια αλλά και τα ΚΕΠ</a:t>
            </a:r>
          </a:p>
          <a:p>
            <a:r>
              <a:rPr lang="el-GR" sz="1800" dirty="0"/>
              <a:t>Η σύσταση της Ι.ΚΕ. Και η απόκτηση νομικής προσωπικότητας επέρχεται από την εγγραφή της στο Γ.Ε.ΜΗ.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50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 dirty="0">
                <a:solidFill>
                  <a:srgbClr val="FFFFFF"/>
                </a:solidFill>
              </a:rPr>
              <a:t>ΜΕΤΑΒΙΒΑΣΗ ΜΕΡΙΔΙΩΝ</a:t>
            </a:r>
            <a:endParaRPr lang="en-GB" sz="3500" dirty="0">
              <a:solidFill>
                <a:srgbClr val="FFFFFF"/>
              </a:solidFill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27DB3E6-AD22-35EA-D99F-CACBB198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1800" b="1" dirty="0">
                <a:latin typeface="+mj-lt"/>
                <a:ea typeface="+mj-ea"/>
                <a:cs typeface="+mj-cs"/>
              </a:rPr>
              <a:t>Κατά κανόνα ελεύθερα </a:t>
            </a:r>
            <a:r>
              <a:rPr lang="el-GR" sz="1800" b="1" dirty="0" err="1">
                <a:latin typeface="+mj-lt"/>
                <a:ea typeface="+mj-ea"/>
                <a:cs typeface="+mj-cs"/>
              </a:rPr>
              <a:t>μεταβιβαστά</a:t>
            </a:r>
            <a:r>
              <a:rPr lang="el-GR" sz="1800" b="1" dirty="0">
                <a:latin typeface="+mj-lt"/>
                <a:ea typeface="+mj-ea"/>
                <a:cs typeface="+mj-cs"/>
              </a:rPr>
              <a:t> </a:t>
            </a:r>
          </a:p>
          <a:p>
            <a:r>
              <a:rPr lang="el-GR" sz="1800" b="1" dirty="0">
                <a:latin typeface="+mj-lt"/>
                <a:ea typeface="+mj-ea"/>
                <a:cs typeface="+mj-cs"/>
              </a:rPr>
              <a:t>Δεν επιτρέπεται η μεταβίβαση για τα μερίδια που αντιστοιχούν σε </a:t>
            </a:r>
            <a:r>
              <a:rPr lang="el-GR" sz="1800" b="1" dirty="0" err="1">
                <a:latin typeface="+mj-lt"/>
                <a:ea typeface="+mj-ea"/>
                <a:cs typeface="+mj-cs"/>
              </a:rPr>
              <a:t>εξωκεφαλαιακές</a:t>
            </a:r>
            <a:r>
              <a:rPr lang="el-GR" sz="1800" b="1" dirty="0">
                <a:latin typeface="+mj-lt"/>
                <a:ea typeface="+mj-ea"/>
                <a:cs typeface="+mj-cs"/>
              </a:rPr>
              <a:t> και εγγυητικές εισφορές γιατί οι υπόλοιποι εταίροι έχουν αποβλέψει στο πρόσωπο του συγκεκριμένου εταίρου (είτε πχ πρόκειται για την εργασία του είτε για την φερεγγυότητά του),</a:t>
            </a:r>
          </a:p>
          <a:p>
            <a:pPr lvl="1"/>
            <a:r>
              <a:rPr lang="el-GR" sz="1400" b="1" dirty="0">
                <a:latin typeface="+mj-lt"/>
                <a:ea typeface="+mj-ea"/>
                <a:cs typeface="+mj-cs"/>
              </a:rPr>
              <a:t>αν οι υποχρεώσεις εκπληρωθούν πλήρως ή εξαγοραστούν από τον εταίρο, τα μερίδια γίνονται ελεύθερα </a:t>
            </a:r>
            <a:r>
              <a:rPr lang="el-GR" sz="1400" b="1" dirty="0" err="1">
                <a:latin typeface="+mj-lt"/>
                <a:ea typeface="+mj-ea"/>
                <a:cs typeface="+mj-cs"/>
              </a:rPr>
              <a:t>μεταβιβαστά</a:t>
            </a:r>
            <a:endParaRPr lang="el-GR" sz="1400" b="1" dirty="0">
              <a:latin typeface="+mj-lt"/>
              <a:ea typeface="+mj-ea"/>
              <a:cs typeface="+mj-cs"/>
            </a:endParaRPr>
          </a:p>
          <a:p>
            <a:r>
              <a:rPr lang="el-GR" sz="1800" b="1" dirty="0">
                <a:latin typeface="+mj-lt"/>
                <a:ea typeface="+mj-ea"/>
                <a:cs typeface="+mj-cs"/>
              </a:rPr>
              <a:t>Δεν επιτρέπεται η μεταβίβαση για τα μερίδια που έχουν χαρακτηριστεί από το καταστατικό ως «δεσμευμένα» </a:t>
            </a:r>
          </a:p>
          <a:p>
            <a:r>
              <a:rPr lang="el-GR" sz="1800" b="1" dirty="0">
                <a:latin typeface="+mj-lt"/>
                <a:ea typeface="+mj-ea"/>
                <a:cs typeface="+mj-cs"/>
              </a:rPr>
              <a:t>Επιτρέπονται στο καταστατικό κάθε είδους περιορισμοί όσον αφορά στην  μεταβίβαση των μεριδίων.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34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2700">
                <a:solidFill>
                  <a:srgbClr val="FFFFFF"/>
                </a:solidFill>
              </a:rPr>
              <a:t>ΜΕΤΑΒΟΛΕΣ ΣΤΗΝ ΣΥΝΘΕΣΗ ΤΗΣ ΙΚΕ</a:t>
            </a:r>
            <a:br>
              <a:rPr lang="el-GR" sz="2700">
                <a:solidFill>
                  <a:srgbClr val="FFFFFF"/>
                </a:solidFill>
              </a:rPr>
            </a:br>
            <a:r>
              <a:rPr lang="el-GR" sz="2700">
                <a:solidFill>
                  <a:srgbClr val="FFFFFF"/>
                </a:solidFill>
              </a:rPr>
              <a:t>(Πέρα από τη μεταβίβαση μεριδίων)</a:t>
            </a:r>
            <a:endParaRPr lang="en-GB" sz="27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65A4333-75F2-2675-B120-57E35200F6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10218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6065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l-GR" sz="2800" b="1" u="sng" dirty="0"/>
              <a:t>ΙΙ. Αύξηση κεφαλαίου</a:t>
            </a:r>
            <a:br>
              <a:rPr lang="el-GR" sz="2800" b="1" u="sng" dirty="0"/>
            </a:br>
            <a:r>
              <a:rPr lang="el-GR" sz="2400" dirty="0"/>
              <a:t>- Για την αύξηση ή μείωση του αριθμού των εταιρικών μεριδίων που αντιστοιχούν σε </a:t>
            </a:r>
            <a:r>
              <a:rPr lang="el-GR" sz="2400" b="1" dirty="0"/>
              <a:t>κεφαλαιακή εισφορά </a:t>
            </a:r>
            <a:r>
              <a:rPr lang="el-GR" sz="2400" dirty="0"/>
              <a:t>είναι απαραίτητη η αντίστοιχη αύξηση ή μείωση του κεφαλαίου.</a:t>
            </a:r>
            <a:br>
              <a:rPr lang="el-GR" sz="2400" dirty="0"/>
            </a:br>
            <a:r>
              <a:rPr lang="el-GR" sz="2400" dirty="0"/>
              <a:t>- Η αύξηση του κεφαλαίου γίνεται με αύξηση του αριθμού των εταιρικών μεριδίων (και όχι της ονομαστικής τους αξίας)</a:t>
            </a:r>
            <a:br>
              <a:rPr lang="el-GR" sz="2400" dirty="0"/>
            </a:br>
            <a:r>
              <a:rPr lang="el-GR" sz="2400" dirty="0"/>
              <a:t>- Αύξηση κεφαλαίου θεωρείται και η έκδοση για πρώτη φορά εταιρικών μεριδίων που αντιστοιχούν σε κεφαλαιακή εισφορά (όταν δηλ. προηγουμένως το κεφάλαιο ήταν μηδενικό)</a:t>
            </a:r>
            <a:br>
              <a:rPr lang="el-GR" sz="2400" dirty="0"/>
            </a:br>
            <a:br>
              <a:rPr lang="el-GR" sz="2400" dirty="0"/>
            </a:br>
            <a:r>
              <a:rPr lang="el-GR" sz="2400" u="sng" dirty="0"/>
              <a:t>Για την αύξηση απαιτείται</a:t>
            </a:r>
            <a:r>
              <a:rPr lang="en-GB" sz="2400" u="sng" dirty="0"/>
              <a:t>:</a:t>
            </a:r>
            <a:br>
              <a:rPr lang="en-GB" sz="2400" dirty="0"/>
            </a:br>
            <a:r>
              <a:rPr lang="el-GR" sz="2400" dirty="0"/>
              <a:t>-Απόφαση όλων των εταίρων</a:t>
            </a:r>
            <a:br>
              <a:rPr lang="el-GR" sz="2400" dirty="0"/>
            </a:br>
            <a:r>
              <a:rPr lang="el-GR" sz="2400" dirty="0"/>
              <a:t>-Αυξημένη πλειοψηφία των 2/3 (εκτός αντίθετης καταστατικής πρόβλεψης για υψηλότερα ποσοστά)</a:t>
            </a:r>
            <a:br>
              <a:rPr lang="el-GR" sz="2400" dirty="0"/>
            </a:br>
            <a:r>
              <a:rPr lang="el-GR" sz="2400" dirty="0"/>
              <a:t>- Τροποποίηση καταστατικού</a:t>
            </a:r>
            <a:br>
              <a:rPr lang="el-GR" sz="2400" dirty="0"/>
            </a:br>
            <a:r>
              <a:rPr lang="el-GR" sz="2400" dirty="0"/>
              <a:t>- Δημοσιότητα στο Γ.Ε.ΜΗ. (συστατική)</a:t>
            </a:r>
            <a:br>
              <a:rPr lang="el-GR" sz="2400" dirty="0"/>
            </a:br>
            <a:r>
              <a:rPr lang="el-GR" sz="2400" dirty="0"/>
              <a:t>-Αναφορά της αύξησης στα έντυπα και την ιστοσελίδα της εταιρείας</a:t>
            </a:r>
            <a:br>
              <a:rPr lang="el-GR" sz="2400" dirty="0"/>
            </a:br>
            <a:br>
              <a:rPr lang="el-GR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8318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E</a:t>
            </a:r>
            <a:r>
              <a:rPr lang="el-GR" sz="3500">
                <a:solidFill>
                  <a:srgbClr val="FFFFFF"/>
                </a:solidFill>
              </a:rPr>
              <a:t>ΞΟΔΟΣ ΕΤΑΙΡΟΥ</a:t>
            </a:r>
            <a:endParaRPr lang="en-GB" sz="3500">
              <a:solidFill>
                <a:srgbClr val="FFFFFF"/>
              </a:solidFill>
            </a:endParaRPr>
          </a:p>
        </p:txBody>
      </p:sp>
      <p:graphicFrame>
        <p:nvGraphicFramePr>
          <p:cNvPr id="6" name="Θέση περιεχομένου 2">
            <a:extLst>
              <a:ext uri="{FF2B5EF4-FFF2-40B4-BE49-F238E27FC236}">
                <a16:creationId xmlns:a16="http://schemas.microsoft.com/office/drawing/2014/main" id="{24F612FB-3494-A287-1B79-F6C688FAF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08795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0300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ΑΠΟΚΛΕΙΣΜΟΣ ΕΤΑΙΡΟΥ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700" dirty="0"/>
              <a:t>Προϋποθέσεις</a:t>
            </a:r>
            <a:r>
              <a:rPr lang="en-GB" sz="1700" dirty="0"/>
              <a:t>:</a:t>
            </a:r>
          </a:p>
          <a:p>
            <a:pPr lvl="1"/>
            <a:r>
              <a:rPr lang="el-GR" sz="1300" dirty="0"/>
              <a:t>Σπουδαίος λόγος (ο λόγος πρέπει να αφορά το πρόσωπο του εταίρου- δεν απαιτείται υπαιτιότητα, όπως και στην Ε.Π.Ε.)</a:t>
            </a:r>
          </a:p>
          <a:p>
            <a:pPr lvl="1"/>
            <a:r>
              <a:rPr lang="el-GR" sz="1300" dirty="0"/>
              <a:t>Απόφαση εταίρων με απλή πλειοψηφία (χωρίς συμμετοχή </a:t>
            </a:r>
            <a:r>
              <a:rPr lang="el-GR" sz="1300" dirty="0" err="1"/>
              <a:t>αποκλειόμενου</a:t>
            </a:r>
            <a:r>
              <a:rPr lang="el-GR" sz="1300" dirty="0"/>
              <a:t>)</a:t>
            </a:r>
          </a:p>
          <a:p>
            <a:pPr lvl="1"/>
            <a:r>
              <a:rPr lang="el-GR" sz="1300" dirty="0"/>
              <a:t>Δικαστική απόφαση (μετά από αίτημα διαχειριστή ή εταίρου)</a:t>
            </a:r>
          </a:p>
          <a:p>
            <a:pPr lvl="1"/>
            <a:r>
              <a:rPr lang="el-GR" sz="1300" dirty="0"/>
              <a:t>Καταβολή στον </a:t>
            </a:r>
            <a:r>
              <a:rPr lang="el-GR" sz="1300" dirty="0" err="1"/>
              <a:t>αποκλειόμενο</a:t>
            </a:r>
            <a:r>
              <a:rPr lang="el-GR" sz="1300" dirty="0"/>
              <a:t> εταίρο της πλήρους αξίας των μεριδίων του</a:t>
            </a:r>
          </a:p>
          <a:p>
            <a:pPr lvl="1"/>
            <a:r>
              <a:rPr lang="el-GR" sz="1300" dirty="0"/>
              <a:t>Ακύρωση μεριδίων από διαχειριστή ή εξαγορά αυτών από υποδεικνυόμενο πρόσωπο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181372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200">
                <a:solidFill>
                  <a:srgbClr val="FFFFFF"/>
                </a:solidFill>
              </a:rPr>
              <a:t>ΔΙΚΑΙΩΜΑΤΑ ΕΤΑΙΡΩΝ</a:t>
            </a:r>
            <a:endParaRPr lang="en-GB" sz="32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BFD0EDB-452C-7E19-0B02-91C527505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08847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2052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700">
                <a:solidFill>
                  <a:srgbClr val="FFFFFF"/>
                </a:solidFill>
              </a:rPr>
              <a:t>ΔΙΚΑΙΩΜΑ ΠΛΗΡΟΦΟΡΙΩΝ ΚΑΙ ΔΙΚΑΙΩΜΑΤΑ ΜΕΙΟΨΗΦΙΑΣ</a:t>
            </a:r>
            <a:endParaRPr lang="en-GB" sz="27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1700" b="1" dirty="0"/>
              <a:t>Δικαίωμα πληροφοριών</a:t>
            </a:r>
            <a:r>
              <a:rPr lang="en-GB" sz="1700" b="1" dirty="0"/>
              <a:t>: </a:t>
            </a:r>
            <a:r>
              <a:rPr lang="el-GR" sz="1700" b="1" dirty="0"/>
              <a:t>ατομικό δικαίωμα εταίρου</a:t>
            </a:r>
          </a:p>
          <a:p>
            <a:r>
              <a:rPr lang="el-GR" sz="1700" dirty="0"/>
              <a:t> Ενημέρωση για την πορεία των εταιρικών υποθέσεων ( εξέταση βιβλίων και εγγράφων εταιρίας)</a:t>
            </a:r>
          </a:p>
          <a:p>
            <a:r>
              <a:rPr lang="el-GR" sz="1700" dirty="0"/>
              <a:t> Λήψη αποσπασμάτων του βιβλίου εταίρων και βιβλίου πρακτικών με δαπάνες εταίρου</a:t>
            </a:r>
          </a:p>
          <a:p>
            <a:pPr marL="0" indent="0">
              <a:buNone/>
            </a:pPr>
            <a:r>
              <a:rPr lang="el-GR" sz="1700" dirty="0"/>
              <a:t>Το δικαίωμα ασκείται κατά πάντα χρόνο ή μπορεί να περιορίζεται με καταστατική πρόβλεψη σε τακτά χρονικά διαστήματα (όχι μεγαλύτερα τριμήνου)</a:t>
            </a:r>
          </a:p>
          <a:p>
            <a:pPr marL="0" indent="0">
              <a:buNone/>
            </a:pPr>
            <a:r>
              <a:rPr lang="el-GR" sz="1700" b="1" dirty="0"/>
              <a:t>Δικαιώματα μειοψηφίας (1/10 επί του συνόλου των μεριδίων) με αίτηση στο δικαστήριο</a:t>
            </a:r>
            <a:r>
              <a:rPr lang="en-GB" sz="1700" b="1" dirty="0"/>
              <a:t>:</a:t>
            </a:r>
          </a:p>
          <a:p>
            <a:r>
              <a:rPr lang="el-GR" sz="1700" dirty="0"/>
              <a:t>Ανάκληση διαχειριστή για σπουδαίο λόγο</a:t>
            </a:r>
          </a:p>
          <a:p>
            <a:r>
              <a:rPr lang="el-GR" sz="1700" dirty="0"/>
              <a:t>Διορισμό ορκωτού ελεγκτή-λογιστή για σοβαρές υπόνοιες παράβασης του νόμου/καταστατικού (ανάλογος με τον έκτακτο έλεγχο για τις Α.Ε.)</a:t>
            </a:r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423806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ΥΠΟΧΡΕΩΣΕΙΣ ΕΤΑΙΡΩΝ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700"/>
              <a:t>Πέρα από τις υποχρεώσεις που ορίζονται από το νόμο, π.χ. υποχρεώσεις από μερίδια που αντιστοιχούν σε εξωκεφαλαιακές εισφορές, είναι δυνατή και η </a:t>
            </a:r>
            <a:r>
              <a:rPr lang="el-GR" sz="1700" b="1"/>
              <a:t>επιβολή υποχρεώσεων </a:t>
            </a:r>
            <a:r>
              <a:rPr lang="el-GR" sz="1700"/>
              <a:t>σε εταίρο με συμφωνία (σε άλλες εταιρείες π.χ. Α.Ε, θα αντιστοιχούσαν σε εξωεταιρικές συμβάσεις)</a:t>
            </a:r>
          </a:p>
          <a:p>
            <a:r>
              <a:rPr lang="el-GR" sz="1700"/>
              <a:t>Π.χ. δωρεάν παραχώρηση προς χρήση από την εταιρία αντικειμένων κυριότητας του εταίρου</a:t>
            </a:r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630275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rgbClr val="FFFFFF"/>
                </a:solidFill>
              </a:rPr>
              <a:t>ΤΟ ΖΗΤΗΜΑ ΤΗΣ «ΥΠΟΧΡΕΩΣΗΣ ΠΙΣΤΕΩΣ» 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700" dirty="0"/>
              <a:t>Ο εταίρος ΙΚΕ – σε αντίθεση με τον διαχειριστή- δεν έχει κατά κανόνα υποχρέωση πίστεως (ομοίως μέτοχος Α.Ε. και  εταίρος Ε.Π.Ε.)</a:t>
            </a:r>
          </a:p>
          <a:p>
            <a:r>
              <a:rPr lang="el-GR" sz="1700" dirty="0"/>
              <a:t>Παρότι δεν υπάρχει υποχρέωση πίστεως εκ του νόμου- ο εταίρος πρέπει να σέβεται το εταιρικό συμφέρον και να μην ενεργεί εναντίον του</a:t>
            </a:r>
          </a:p>
          <a:p>
            <a:r>
              <a:rPr lang="el-GR" sz="1700" dirty="0"/>
              <a:t>μπορεί να προβλέπονται επιμέρους υποχρεώσεις με καταστατική πρόβλεψη (ακόμη και γενικευμένης υποχρέωσης πίστεως) </a:t>
            </a:r>
          </a:p>
          <a:p>
            <a:pPr lvl="1"/>
            <a:r>
              <a:rPr lang="el-GR" sz="1300" dirty="0"/>
              <a:t>π.χ. ο εταίρος με </a:t>
            </a:r>
            <a:r>
              <a:rPr lang="el-GR" sz="1300" dirty="0" err="1"/>
              <a:t>εξωκεφαλαιακές</a:t>
            </a:r>
            <a:r>
              <a:rPr lang="el-GR" sz="1300" dirty="0"/>
              <a:t> εισφορές που παρέχει εργασία, έχει υποχρέωση άρτιας παροχής εργασίας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161789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rgbClr val="FFFFFF"/>
                </a:solidFill>
              </a:rPr>
              <a:t>ΑΠΑΡΑΙΤΗΤΑ ΣΤΟΙΧΕΙΑ ΕΓΓΡΑΦΟΥ ΣΥΣΤΑΣΗΣ-ΚΑΤΑΣΤΑΤΙΚΟΥ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4513" y="2348880"/>
            <a:ext cx="8402402" cy="410655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62500" lnSpcReduction="20000"/>
          </a:bodyPr>
          <a:lstStyle/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Ονοματεπώνυμο, διεύθυνση κατοικίας και ηλεκτρονική διεύθυνση εταίρων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Εταιρική επωνυμία </a:t>
            </a:r>
          </a:p>
          <a:p>
            <a:pPr lvl="1"/>
            <a:r>
              <a:rPr lang="el-GR" sz="2000" dirty="0">
                <a:solidFill>
                  <a:schemeClr val="tx1"/>
                </a:solidFill>
                <a:ea typeface="+mj-ea"/>
                <a:cs typeface="+mj-cs"/>
              </a:rPr>
              <a:t>Όνομα / ονόματα εταίρων ή</a:t>
            </a:r>
          </a:p>
          <a:p>
            <a:pPr lvl="1"/>
            <a:r>
              <a:rPr lang="el-GR" sz="2000" dirty="0">
                <a:solidFill>
                  <a:schemeClr val="tx1"/>
                </a:solidFill>
                <a:ea typeface="+mj-ea"/>
                <a:cs typeface="+mj-cs"/>
              </a:rPr>
              <a:t>Αντικείμενο επιχείρησης ή</a:t>
            </a:r>
          </a:p>
          <a:p>
            <a:pPr lvl="1"/>
            <a:r>
              <a:rPr lang="el-GR" sz="2000" dirty="0">
                <a:solidFill>
                  <a:schemeClr val="tx1"/>
                </a:solidFill>
                <a:ea typeface="+mj-ea"/>
                <a:cs typeface="+mj-cs"/>
              </a:rPr>
              <a:t>Φανταστική  επωνυμία </a:t>
            </a:r>
          </a:p>
          <a:p>
            <a:pPr lvl="1"/>
            <a:r>
              <a:rPr lang="el-GR" sz="2000" dirty="0">
                <a:solidFill>
                  <a:schemeClr val="tx1"/>
                </a:solidFill>
                <a:ea typeface="+mj-ea"/>
                <a:cs typeface="+mj-cs"/>
              </a:rPr>
              <a:t>+ προσθήκη κατάληξης Ι.Κ.Ε.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Έδρα εταιρείας 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Η καταστατική έδρα πρέπει να βρίσκεται στην Ελλάδα ≠ όχι απαραίτητα η πραγματική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Σκοπός εταιρείας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Ιδιότητα της εταιρείας ως Ι.Κ.Ε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Εισφορές εταίρων και κεφάλαιο εταιρείας (ακόμη και αν είναι μηδενικό)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Συνολικός αριθμός εταιρικών μεριδίων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Αρχικός αριθμός μεριδίων κάθε εταίρου και το είδος της εισφοράς που εκπροσωπούν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Τρόπος διαχείρισης και εκπροσώπησης εταιρείας (αν δεν αναφέρεται, η διαχείριση είναι συλλογική)</a:t>
            </a:r>
          </a:p>
          <a:p>
            <a:r>
              <a:rPr lang="el-GR" sz="2400" dirty="0">
                <a:solidFill>
                  <a:schemeClr val="tx1"/>
                </a:solidFill>
                <a:ea typeface="+mj-ea"/>
                <a:cs typeface="+mj-cs"/>
              </a:rPr>
              <a:t>Διάρκεια εταιρείας (αν δεν αναφέρεται, η διάρκεια είναι δωδεκαετής - Δυνατότητα παράτασης της διάρκειας με απόφαση των εταίρων)</a:t>
            </a:r>
          </a:p>
          <a:p>
            <a:endParaRPr lang="en-GB" sz="2400" dirty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el-GR" sz="17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4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C7DBCCF-CB48-A3EC-A098-AE28621A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εισφορές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43D4FD-33EE-AC86-CFD0-D42017DC7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3011" y="4870824"/>
            <a:ext cx="7504463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Κεφαλαιακές </a:t>
            </a:r>
          </a:p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Εξωκεφαλαιακές</a:t>
            </a:r>
          </a:p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Εγγυητικές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5DB5DF1-817A-FDE1-7967-E77FE3AD0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46837"/>
            <a:ext cx="33604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F5A5435-7228-4B6B-97DB-063B11A3CE82}" type="slidenum"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 defTabSz="914400">
                <a:spcAft>
                  <a:spcPts val="600"/>
                </a:spcAft>
              </a:pPr>
              <a:t>4</a:t>
            </a:fld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6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800" dirty="0">
                <a:solidFill>
                  <a:srgbClr val="FFFFFF"/>
                </a:solidFill>
              </a:rPr>
              <a:t>ΚΕΦΑΛΑΙΑΚΕΣ ΕΙΣΦΟΡΕΣ</a:t>
            </a:r>
            <a:endParaRPr lang="en-GB" sz="2800" dirty="0">
              <a:solidFill>
                <a:srgbClr val="FFFFFF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l-GR" sz="1400" dirty="0"/>
              <a:t>Εισφορές σε χρήμα ή σε είδος (οτιδήποτε αποτιμάται χρηματικά) για τις οποίες εκδίδονται αντίστοιχα μερίδια</a:t>
            </a:r>
          </a:p>
          <a:p>
            <a:r>
              <a:rPr lang="el-GR" sz="1400" dirty="0"/>
              <a:t>Δεν είναι υποχρεωτικές. «Το κεφάλαιο… μπορεί… να είναι και μηδενικό»</a:t>
            </a:r>
            <a:r>
              <a:rPr lang="el-GR" sz="1400" b="1" dirty="0"/>
              <a:t> </a:t>
            </a:r>
            <a:r>
              <a:rPr lang="el-GR" sz="1400" dirty="0"/>
              <a:t>μηδενική τιμή κεφαλαίου δεν σημαίνει έλλειψη κεφαλαίου (όπως στις προσωπικές εταιρείες)</a:t>
            </a:r>
          </a:p>
          <a:p>
            <a:r>
              <a:rPr lang="el-GR" sz="1400" dirty="0"/>
              <a:t>Όπως και στις Α.Ε. για την αποτίμηση των εισφορών σε είδος κατά την σύσταση της εταιρείας και σε κάθε αύξηση του κεφαλαίου της, συντάσσεται </a:t>
            </a:r>
            <a:r>
              <a:rPr lang="el-GR" sz="1400" b="1" dirty="0"/>
              <a:t>έκθεση αποτίμησης </a:t>
            </a:r>
            <a:r>
              <a:rPr lang="el-GR" sz="1400" dirty="0"/>
              <a:t>από δύο ορκωτούς ελεγκτές λογιστές ή ελεγκτική εταιρεία ή από δύο ανεξάρτητους πιστοποιημένους εκτιμητές.</a:t>
            </a:r>
          </a:p>
          <a:p>
            <a:r>
              <a:rPr lang="el-GR" sz="1400" dirty="0"/>
              <a:t>Ειδικά στην Ι.Κ.Ε. η αποτίμηση δεν είναι απαραίτητη όταν η αξία της εισφοράς δεν υπερβαίνει τα 5.000€.</a:t>
            </a:r>
          </a:p>
          <a:p>
            <a:r>
              <a:rPr lang="el-GR" sz="1400" dirty="0"/>
              <a:t>Οι κεφαλαιακές εισφορές πρέπει να καταβάλλονται ολοσχερώς (αντιθ. Α.Ε.) κατά την σύσταση της εταιρείας ή την αύξηση του κεφαλαίου και εντός μηνός η πιστοποίηση της καταβολής να υποβάλλεται σε δημοσιότητα στο Γ.Ε.ΜΗ.</a:t>
            </a:r>
          </a:p>
          <a:p>
            <a:r>
              <a:rPr lang="el-GR" sz="1400" dirty="0"/>
              <a:t>Ωστόσο, υπάρχει η δυνατότητα σταδιακής </a:t>
            </a:r>
            <a:r>
              <a:rPr lang="el-GR" sz="1400" dirty="0" err="1"/>
              <a:t>αποπλήρωσης</a:t>
            </a:r>
            <a:r>
              <a:rPr lang="el-GR" sz="1400" dirty="0"/>
              <a:t> με προγραμματισμένες καταβολές σε χρονικό σημείο που έπεται της αύξησης/ίδρυσης («εγκεκριμένο κεφάλαιο»)</a:t>
            </a:r>
          </a:p>
          <a:p>
            <a:r>
              <a:rPr lang="el-GR" sz="1400" dirty="0"/>
              <a:t>Δυνατότητα καταστατικής πρόβλεψης ότι εταίροι που εισέφεραν κεφάλαιο ευνοούνται σε ορισμένες περιπτώσεις </a:t>
            </a:r>
            <a:r>
              <a:rPr lang="el-GR" sz="1400" dirty="0" err="1"/>
              <a:t>Π.χ</a:t>
            </a:r>
            <a:r>
              <a:rPr lang="el-GR" sz="1400" dirty="0"/>
              <a:t> δικαίωμα προτίμησης σε περίπτωση αύξησης κεφαλαίου και διανομής προϊόντος εκκαθάρισης</a:t>
            </a:r>
          </a:p>
          <a:p>
            <a:pPr marL="0" indent="0">
              <a:buNone/>
            </a:pPr>
            <a:endParaRPr lang="el-GR" sz="1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8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000" dirty="0">
                <a:solidFill>
                  <a:srgbClr val="FFFFFF"/>
                </a:solidFill>
              </a:rPr>
              <a:t>ΕΞΩΚΕΦΑΛΑΙΑΚΕΣ</a:t>
            </a:r>
            <a:br>
              <a:rPr lang="el-GR" sz="2000" dirty="0">
                <a:solidFill>
                  <a:srgbClr val="FFFFFF"/>
                </a:solidFill>
              </a:rPr>
            </a:br>
            <a:r>
              <a:rPr lang="el-GR" sz="2000" dirty="0">
                <a:solidFill>
                  <a:srgbClr val="FFFFFF"/>
                </a:solidFill>
              </a:rPr>
              <a:t>ΕΙΣΦΟΡΕΣ</a:t>
            </a: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i="1" dirty="0"/>
              <a:t>«Παροχές που δεν μπορούν να αποτελέσουν αντικείμενο κεφαλαιακής εισφοράς»</a:t>
            </a:r>
          </a:p>
          <a:p>
            <a:r>
              <a:rPr lang="el-GR" sz="1800" i="1" dirty="0">
                <a:solidFill>
                  <a:schemeClr val="accent2"/>
                </a:solidFill>
              </a:rPr>
              <a:t>εργασία (άνευ αμοιβής ή μισθού)</a:t>
            </a:r>
          </a:p>
          <a:p>
            <a:r>
              <a:rPr lang="el-GR" sz="1800" i="1" dirty="0">
                <a:solidFill>
                  <a:schemeClr val="accent2"/>
                </a:solidFill>
              </a:rPr>
              <a:t>εμπειρία</a:t>
            </a:r>
          </a:p>
          <a:p>
            <a:r>
              <a:rPr lang="el-GR" sz="1800" i="1" dirty="0">
                <a:solidFill>
                  <a:schemeClr val="accent2"/>
                </a:solidFill>
              </a:rPr>
              <a:t>τεχνογνωσία	</a:t>
            </a:r>
          </a:p>
          <a:p>
            <a:r>
              <a:rPr lang="el-GR" sz="1800" i="1" dirty="0">
                <a:solidFill>
                  <a:schemeClr val="accent2"/>
                </a:solidFill>
              </a:rPr>
              <a:t>παροχές υπό αίρεση</a:t>
            </a:r>
          </a:p>
          <a:p>
            <a:pPr marL="0" indent="0">
              <a:buNone/>
            </a:pPr>
            <a:r>
              <a:rPr lang="el-GR" sz="1800" dirty="0"/>
              <a:t>Στο καταστατικό θα πρέπει να προσδιορίζεται με ακρίβεια  το είδος των παροχών που αποτελούν αντικείμενο </a:t>
            </a:r>
            <a:r>
              <a:rPr lang="el-GR" sz="1800" dirty="0" err="1"/>
              <a:t>εξωκεφαλαιακής</a:t>
            </a:r>
            <a:r>
              <a:rPr lang="el-GR" sz="1800" dirty="0"/>
              <a:t> εισφοράς και το διάστημα που θα εκτελούνται οι υποχρεώσει που απορρέουν από αυτές.</a:t>
            </a:r>
          </a:p>
          <a:p>
            <a:pPr marL="0" indent="0">
              <a:buNone/>
            </a:pPr>
            <a:r>
              <a:rPr lang="el-GR" sz="1800" dirty="0"/>
              <a:t>Αποτίμηση των </a:t>
            </a:r>
            <a:r>
              <a:rPr lang="el-GR" sz="1800" dirty="0" err="1"/>
              <a:t>εξωκεφαλαιακών</a:t>
            </a:r>
            <a:r>
              <a:rPr lang="el-GR" sz="1800" dirty="0"/>
              <a:t> εισφορών δεν προβλέπεται από τον νόμο. Η αποτίμηση γίνεται από τους εταίρους και η αξία ορίζεται στο καταστατικό. </a:t>
            </a:r>
          </a:p>
          <a:p>
            <a:pPr marL="0" indent="0">
              <a:buNone/>
            </a:pPr>
            <a:r>
              <a:rPr lang="el-GR" sz="1800" dirty="0"/>
              <a:t>Σε </a:t>
            </a:r>
            <a:r>
              <a:rPr lang="el-GR" sz="1800" dirty="0" err="1"/>
              <a:t>περίπτωση</a:t>
            </a:r>
            <a:r>
              <a:rPr lang="el-GR" sz="1800" dirty="0"/>
              <a:t> μη </a:t>
            </a:r>
            <a:r>
              <a:rPr lang="el-GR" sz="1800" dirty="0" err="1"/>
              <a:t>παροχής</a:t>
            </a:r>
            <a:r>
              <a:rPr lang="el-GR" sz="1800" dirty="0"/>
              <a:t> της </a:t>
            </a:r>
            <a:r>
              <a:rPr lang="el-GR" sz="1800" dirty="0" err="1"/>
              <a:t>εξωκεφαλαιακής</a:t>
            </a:r>
            <a:r>
              <a:rPr lang="el-GR" sz="1800" dirty="0"/>
              <a:t> </a:t>
            </a:r>
            <a:r>
              <a:rPr lang="el-GR" sz="1800" dirty="0" err="1"/>
              <a:t>εισφοράς</a:t>
            </a:r>
            <a:r>
              <a:rPr lang="el-GR" sz="1800" dirty="0"/>
              <a:t> η </a:t>
            </a:r>
            <a:r>
              <a:rPr lang="el-GR" sz="1800" dirty="0" err="1"/>
              <a:t>εταιρεία</a:t>
            </a:r>
            <a:r>
              <a:rPr lang="el-GR" sz="1800" dirty="0"/>
              <a:t> </a:t>
            </a:r>
            <a:r>
              <a:rPr lang="el-GR" sz="1800" dirty="0" err="1"/>
              <a:t>μπορει</a:t>
            </a:r>
            <a:r>
              <a:rPr lang="el-GR" sz="1800" dirty="0"/>
              <a:t>́ να </a:t>
            </a:r>
            <a:r>
              <a:rPr lang="el-GR" sz="1800" dirty="0" err="1"/>
              <a:t>ζητήσει</a:t>
            </a:r>
            <a:r>
              <a:rPr lang="el-GR" sz="1800" dirty="0"/>
              <a:t> </a:t>
            </a:r>
            <a:r>
              <a:rPr lang="el-GR" sz="1800" dirty="0" err="1"/>
              <a:t>απο</a:t>
            </a:r>
            <a:r>
              <a:rPr lang="el-GR" sz="1800" dirty="0"/>
              <a:t>́ το </a:t>
            </a:r>
            <a:r>
              <a:rPr lang="el-GR" sz="1800" dirty="0" err="1"/>
              <a:t>δικαστήριο</a:t>
            </a:r>
            <a:r>
              <a:rPr lang="el-GR" sz="1800" dirty="0"/>
              <a:t> </a:t>
            </a:r>
            <a:r>
              <a:rPr lang="el-GR" sz="1800" dirty="0" err="1"/>
              <a:t>είτε</a:t>
            </a:r>
            <a:r>
              <a:rPr lang="el-GR" sz="1800" dirty="0"/>
              <a:t> την </a:t>
            </a:r>
            <a:r>
              <a:rPr lang="el-GR" sz="1800" dirty="0" err="1"/>
              <a:t>εκπλήρωση</a:t>
            </a:r>
            <a:r>
              <a:rPr lang="el-GR" sz="1800" dirty="0"/>
              <a:t> </a:t>
            </a:r>
            <a:r>
              <a:rPr lang="el-GR" sz="1800" dirty="0" err="1"/>
              <a:t>είτε</a:t>
            </a:r>
            <a:r>
              <a:rPr lang="el-GR" sz="1800" dirty="0"/>
              <a:t> την </a:t>
            </a:r>
            <a:r>
              <a:rPr lang="el-GR" sz="1800" dirty="0" err="1"/>
              <a:t>ακύρωση</a:t>
            </a:r>
            <a:r>
              <a:rPr lang="el-GR" sz="1800" dirty="0"/>
              <a:t> των </a:t>
            </a:r>
            <a:r>
              <a:rPr lang="el-GR" sz="1800" dirty="0" err="1"/>
              <a:t>μεριδίων</a:t>
            </a:r>
            <a:r>
              <a:rPr lang="el-GR" sz="1800" dirty="0"/>
              <a:t> που </a:t>
            </a:r>
            <a:r>
              <a:rPr lang="el-GR" sz="1800" dirty="0" err="1"/>
              <a:t>αντιστοιχούν</a:t>
            </a:r>
            <a:r>
              <a:rPr lang="el-GR" sz="1800" dirty="0"/>
              <a:t> στην </a:t>
            </a:r>
            <a:r>
              <a:rPr lang="el-GR" sz="1800" dirty="0" err="1"/>
              <a:t>εισφορα</a:t>
            </a:r>
            <a:r>
              <a:rPr lang="el-GR" sz="1800" dirty="0"/>
              <a:t>́ η </a:t>
            </a:r>
            <a:r>
              <a:rPr lang="el-GR" sz="1800" dirty="0" err="1"/>
              <a:t>οποία</a:t>
            </a:r>
            <a:r>
              <a:rPr lang="el-GR" sz="1800" dirty="0"/>
              <a:t> δεν </a:t>
            </a:r>
            <a:r>
              <a:rPr lang="el-GR" sz="1800" dirty="0" err="1"/>
              <a:t>παρασχέθηκε</a:t>
            </a:r>
            <a:r>
              <a:rPr lang="el-GR" sz="1800" dirty="0"/>
              <a:t>. </a:t>
            </a:r>
          </a:p>
          <a:p>
            <a:pPr marL="0" indent="0">
              <a:buNone/>
            </a:pPr>
            <a:r>
              <a:rPr lang="el-GR" sz="1800" dirty="0"/>
              <a:t>Οι </a:t>
            </a:r>
            <a:r>
              <a:rPr lang="el-GR" sz="1800" dirty="0" err="1"/>
              <a:t>εταίροι</a:t>
            </a:r>
            <a:r>
              <a:rPr lang="el-GR" sz="1800" dirty="0"/>
              <a:t> οι </a:t>
            </a:r>
            <a:r>
              <a:rPr lang="el-GR" sz="1800" dirty="0" err="1"/>
              <a:t>οποίοι</a:t>
            </a:r>
            <a:r>
              <a:rPr lang="el-GR" sz="1800" dirty="0"/>
              <a:t> </a:t>
            </a:r>
            <a:r>
              <a:rPr lang="el-GR" sz="1800" dirty="0" err="1"/>
              <a:t>αναλαμβάνουν</a:t>
            </a:r>
            <a:r>
              <a:rPr lang="el-GR" sz="1800" dirty="0"/>
              <a:t> </a:t>
            </a:r>
            <a:r>
              <a:rPr lang="el-GR" sz="1800" dirty="0" err="1"/>
              <a:t>εξωκεφαλαιακές</a:t>
            </a:r>
            <a:r>
              <a:rPr lang="el-GR" sz="1800" dirty="0"/>
              <a:t> </a:t>
            </a:r>
            <a:r>
              <a:rPr lang="el-GR" sz="1800" dirty="0" err="1"/>
              <a:t>εισφορές</a:t>
            </a:r>
            <a:r>
              <a:rPr lang="el-GR" sz="1800" dirty="0"/>
              <a:t> δεν </a:t>
            </a:r>
            <a:r>
              <a:rPr lang="el-GR" sz="1800" dirty="0" err="1"/>
              <a:t>έχουν</a:t>
            </a:r>
            <a:r>
              <a:rPr lang="el-GR" sz="1800" dirty="0"/>
              <a:t> το </a:t>
            </a:r>
            <a:r>
              <a:rPr lang="el-GR" sz="1800" dirty="0" err="1"/>
              <a:t>δικαίωμα</a:t>
            </a:r>
            <a:r>
              <a:rPr lang="el-GR" sz="1800" dirty="0"/>
              <a:t> </a:t>
            </a:r>
            <a:r>
              <a:rPr lang="el-GR" sz="1800" dirty="0" err="1"/>
              <a:t>αμοιβής</a:t>
            </a:r>
            <a:r>
              <a:rPr lang="el-GR" sz="1800" dirty="0"/>
              <a:t> ως προς την </a:t>
            </a:r>
            <a:r>
              <a:rPr lang="el-GR" sz="1800" dirty="0" err="1"/>
              <a:t>εργασία</a:t>
            </a:r>
            <a:r>
              <a:rPr lang="el-GR" sz="1800" dirty="0"/>
              <a:t> τους, </a:t>
            </a:r>
            <a:r>
              <a:rPr lang="el-GR" sz="1800" dirty="0" err="1"/>
              <a:t>αλλα</a:t>
            </a:r>
            <a:r>
              <a:rPr lang="el-GR" sz="1800" dirty="0"/>
              <a:t>́ </a:t>
            </a:r>
            <a:r>
              <a:rPr lang="el-GR" sz="1800" dirty="0" err="1"/>
              <a:t>μόνο</a:t>
            </a:r>
            <a:r>
              <a:rPr lang="el-GR" sz="1800" dirty="0"/>
              <a:t> το </a:t>
            </a:r>
            <a:r>
              <a:rPr lang="el-GR" sz="1800" dirty="0" err="1"/>
              <a:t>μερίδιο</a:t>
            </a:r>
            <a:r>
              <a:rPr lang="el-GR" sz="1800" dirty="0"/>
              <a:t>́ τους ως </a:t>
            </a:r>
            <a:r>
              <a:rPr lang="el-GR" sz="1800" dirty="0" err="1"/>
              <a:t>εταίροι</a:t>
            </a:r>
            <a:r>
              <a:rPr lang="el-GR" sz="1800" dirty="0"/>
              <a:t> </a:t>
            </a:r>
            <a:r>
              <a:rPr lang="el-GR" sz="1800" dirty="0" err="1"/>
              <a:t>ακόμη</a:t>
            </a:r>
            <a:r>
              <a:rPr lang="el-GR" sz="1800" dirty="0"/>
              <a:t> και αν το </a:t>
            </a:r>
            <a:r>
              <a:rPr lang="el-GR" sz="1800" dirty="0" err="1"/>
              <a:t>περιεχόμενο</a:t>
            </a:r>
            <a:r>
              <a:rPr lang="el-GR" sz="1800" dirty="0"/>
              <a:t> της </a:t>
            </a:r>
            <a:r>
              <a:rPr lang="el-GR" sz="1800" dirty="0" err="1"/>
              <a:t>εισφοράς</a:t>
            </a:r>
            <a:r>
              <a:rPr lang="el-GR" sz="1800" dirty="0"/>
              <a:t> </a:t>
            </a:r>
            <a:r>
              <a:rPr lang="el-GR" sz="1800" dirty="0" err="1"/>
              <a:t>αυτής</a:t>
            </a:r>
            <a:r>
              <a:rPr lang="el-GR" sz="1800" dirty="0"/>
              <a:t> </a:t>
            </a:r>
            <a:r>
              <a:rPr lang="el-GR" sz="1800" dirty="0" err="1"/>
              <a:t>είναι</a:t>
            </a:r>
            <a:r>
              <a:rPr lang="el-GR" sz="1800" dirty="0"/>
              <a:t> η </a:t>
            </a:r>
            <a:r>
              <a:rPr lang="el-GR" sz="1800" dirty="0" err="1"/>
              <a:t>διαχείριση</a:t>
            </a:r>
            <a:r>
              <a:rPr lang="el-GR" sz="1800" dirty="0"/>
              <a:t> της </a:t>
            </a:r>
            <a:r>
              <a:rPr lang="el-GR" sz="1800" dirty="0" err="1"/>
              <a:t>εταιρίας</a:t>
            </a:r>
            <a:r>
              <a:rPr lang="el-GR" sz="1800" dirty="0"/>
              <a:t>. </a:t>
            </a:r>
            <a:endParaRPr lang="en-GB" sz="1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800" dirty="0">
                <a:solidFill>
                  <a:srgbClr val="FFFFFF"/>
                </a:solidFill>
              </a:rPr>
              <a:t>ΕΓΓΥΗΤΙΚΕΣ</a:t>
            </a:r>
            <a:br>
              <a:rPr lang="el-GR" sz="2800" dirty="0">
                <a:solidFill>
                  <a:srgbClr val="FFFFFF"/>
                </a:solidFill>
              </a:rPr>
            </a:br>
            <a:r>
              <a:rPr lang="el-GR" sz="2800" dirty="0">
                <a:solidFill>
                  <a:srgbClr val="FFFFFF"/>
                </a:solidFill>
              </a:rPr>
              <a:t>ΕΙΣΦΟΡΕΣ</a:t>
            </a:r>
            <a:endParaRPr lang="en-GB" sz="2800" dirty="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r>
              <a:rPr lang="el-GR" sz="1800" dirty="0"/>
              <a:t>Μονομερής ανάληψη από τον εταίρο της ευθύνης αφηρημένα, με όλη του την περιουσία, έναντι όλων των δανειστών της εταιρείας για χρέη αυτής</a:t>
            </a:r>
          </a:p>
          <a:p>
            <a:r>
              <a:rPr lang="el-GR" sz="1800" dirty="0"/>
              <a:t>Ομόρρυθμος εταίρος: απεριόριστη ευθύνη ≠ Εταίρος Ι.Κ.Ε.: ευθύνη μέχρι του αναφερόμενου στο καταστατικό ποσού </a:t>
            </a:r>
          </a:p>
          <a:p>
            <a:r>
              <a:rPr lang="el-GR" sz="1800" dirty="0"/>
              <a:t>Υποχρέωση εταίρου με εγγυητική εισφορά να είναι κάθε στιγμή σε θέση να ανταποκριθεί στις υποχρεώσεις του.</a:t>
            </a:r>
          </a:p>
          <a:p>
            <a:r>
              <a:rPr lang="el-GR" sz="1800" dirty="0"/>
              <a:t>Αξίωση εταιρείας από εταίρο για παράλειψη (ακόμα και δυνατότητα αποκλεισμού του) εκποίησης της περιουσίας του και πράξεων που διακινδυνεύουν την φερεγγυότητά του</a:t>
            </a:r>
          </a:p>
          <a:p>
            <a:r>
              <a:rPr lang="el-GR" sz="1800" dirty="0"/>
              <a:t>Αντίστοιχα δυνατότητα εταίρου να ασκεί </a:t>
            </a:r>
            <a:r>
              <a:rPr lang="en" sz="1800" dirty="0"/>
              <a:t>veto  </a:t>
            </a:r>
            <a:r>
              <a:rPr lang="el-GR" sz="1800" dirty="0"/>
              <a:t>σε αποφάσεις των εταίρων που δυσχεραίνουν την χρεωστική θέση της εταιρείας ή μειώνουν το κεφάλαιο</a:t>
            </a:r>
          </a:p>
          <a:p>
            <a:r>
              <a:rPr lang="el-GR" sz="1800" dirty="0"/>
              <a:t>Η αποτίμηση της εγγυητικής εισφοράς καθορίζεται ελεύθερα και οριστικά στο καταστατικό και η αξία της δεν μπορεί να υπερβαίνει το 75% του ποσού της αναλαμβανόμενης ευθύνης</a:t>
            </a:r>
          </a:p>
          <a:p>
            <a:r>
              <a:rPr lang="el-GR" sz="1800" dirty="0"/>
              <a:t>Οι εταίροι σε περίπτωση καταβολής δεν έχουν δικαίωμα αναγωγής κατά της εταιρείας. </a:t>
            </a:r>
          </a:p>
          <a:p>
            <a:r>
              <a:rPr lang="el-GR" sz="1800" dirty="0"/>
              <a:t>Μετά την καταβολή παραμένει εταίρος με όλα τα δικαιώματα του εταίρου και αποκτά τη δυνατότητα να μεταβιβάζει τα μερίδιά του. </a:t>
            </a:r>
          </a:p>
          <a:p>
            <a:r>
              <a:rPr lang="el-GR" sz="1800" dirty="0"/>
              <a:t>Ειδικές διατυπώσεις δημοσιότητας εγγυητικών εισφορών (</a:t>
            </a:r>
            <a:r>
              <a:rPr lang="el-GR" sz="1800" dirty="0" err="1"/>
              <a:t>επικαιροποιημένη</a:t>
            </a:r>
            <a:r>
              <a:rPr lang="el-GR" sz="1800" dirty="0"/>
              <a:t> κατάσταση ΓΕΜΗ, ιστοσελίδα και έντυπα εταιρείας) προς το συμφέρον των τρίτων.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90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800" dirty="0">
                <a:solidFill>
                  <a:srgbClr val="FFFFFF"/>
                </a:solidFill>
              </a:rPr>
              <a:t>ΕΞΑΓΟΡΑ - ΕΠΙΣΤΡΟΦΗ</a:t>
            </a:r>
            <a:endParaRPr lang="en-GB" sz="2800" dirty="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lang="el-GR" sz="1700" dirty="0"/>
              <a:t>Η επιστροφή των κεφαλαιακών εισφορών πριν από τη λύση της εταιρείας επιτρέπεται μόνο με τη διαδικασία της μείωσης κεφαλαίου. </a:t>
            </a:r>
          </a:p>
          <a:p>
            <a:r>
              <a:rPr lang="el-GR" sz="1700" dirty="0"/>
              <a:t>Επιστροφή των λοιπών εισφορών ή απαλλαγή των εταίρων από τις υποχρεώσεις που ανέλαβαν με τις εισφορές αυτές δεν είναι επιτρεπτή.</a:t>
            </a:r>
          </a:p>
          <a:p>
            <a:r>
              <a:rPr lang="el-GR" sz="1700" dirty="0"/>
              <a:t>Ο εταίρος έχει δικαίωμα να εξαγοράσει τις υποχρεώσεις που έχει αναλάβει από </a:t>
            </a:r>
            <a:r>
              <a:rPr lang="el-GR" sz="1700" dirty="0" err="1"/>
              <a:t>εξωκεφαλαιακή</a:t>
            </a:r>
            <a:r>
              <a:rPr lang="el-GR" sz="1700" dirty="0"/>
              <a:t> ή εγγυητική εισφορά, μετατρέποντας τα μερίδιά του σε μερίδια κεφαλαιακής εισφοράς και καταβάλλοντας στην εταιρεία υπό μορφή αύξησης κεφαλαίου για μεν την </a:t>
            </a:r>
            <a:r>
              <a:rPr lang="el-GR" sz="1700" dirty="0" err="1"/>
              <a:t>εξωκεφαλαιακή</a:t>
            </a:r>
            <a:r>
              <a:rPr lang="el-GR" sz="1700" dirty="0"/>
              <a:t> εισφορά ποσό ίσο με την αξία της εισφοράς του, όπως ορίσθηκε στο καταστατικό, για δε την εγγυητική εισφορά το πλήρες ποσό της ευθύνης του. </a:t>
            </a:r>
          </a:p>
          <a:p>
            <a:r>
              <a:rPr lang="el-GR" sz="1700" dirty="0"/>
              <a:t>Αν οι υποχρεώσεις αυτές έχουν εν μέρει εκπληρωθεί, το καταβλητέο ποσό ορίζεται από την εταιρεία αναλογικά. Σε περίπτωση αμφισβήτησης του καταβλητέου ποσού ή, αν η εταιρεία δεν προβαίνει σε προσδιορισμό του ποσού, το δικαστήριο κρίνει μετά από αίτημα του εταίρου.</a:t>
            </a:r>
          </a:p>
          <a:p>
            <a:r>
              <a:rPr lang="el-GR" sz="1700" dirty="0"/>
              <a:t>Το καταστατικό μπορεί να απαγορεύει την εξαγορά των υποχρεώσεων από εγγυητικές εισφορές για ορισμένο χρονικό διάστημα από την ανάληψή τους, που δεν μπορεί να υπερβαίνει την τριετία.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5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400" dirty="0">
                <a:solidFill>
                  <a:srgbClr val="FFFFFF"/>
                </a:solidFill>
              </a:rPr>
              <a:t>ΛΟΓΙΣΤΙΚΗ ΠΑΡΑΚΟΛΟΥΘΗΣΗ ΕΙΣΦΟΡΩΝ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r>
              <a:rPr lang="el-GR" sz="1800" dirty="0"/>
              <a:t>Η επιστροφή των κεφαλαιακών εισφορών πριν από τη λύση της εταιρείας επιτρέπεται μόνο με τη διαδικασία της μείωσης κεφαλαίου. </a:t>
            </a:r>
          </a:p>
          <a:p>
            <a:r>
              <a:rPr lang="el-GR" sz="1800" dirty="0"/>
              <a:t>Επιστροφή των λοιπών εισφορών ή απαλλαγή των εταίρων από τις υποχρεώσεις που ανέλαβαν με τις εισφορές αυτές δεν είναι επιτρεπτή.</a:t>
            </a:r>
          </a:p>
          <a:p>
            <a:r>
              <a:rPr lang="el-GR" sz="1800" dirty="0"/>
              <a:t>Ο εταίρος έχει δικαίωμα να εξαγοράσει τις υποχρεώσεις που έχει αναλάβει από </a:t>
            </a:r>
            <a:r>
              <a:rPr lang="el-GR" sz="1800" dirty="0" err="1"/>
              <a:t>εξωκεφαλαιακή</a:t>
            </a:r>
            <a:r>
              <a:rPr lang="el-GR" sz="1800" dirty="0"/>
              <a:t> ή εγγυητική εισφορά, μετατρέποντας τα μερίδιά του σε μερίδια κεφαλαιακής εισφοράς και καταβάλλοντας στην εταιρεία υπό μορφή αύξησης κεφαλαίου για μεν την </a:t>
            </a:r>
            <a:r>
              <a:rPr lang="el-GR" sz="1800" dirty="0" err="1"/>
              <a:t>εξωκεφαλαιακή</a:t>
            </a:r>
            <a:r>
              <a:rPr lang="el-GR" sz="1800" dirty="0"/>
              <a:t> εισφορά ποσό ίσο με την αξία της εισφοράς του, όπως ορίσθηκε στο καταστατικό, για δε την εγγυητική εισφορά το πλήρες ποσό της ευθύνης του. </a:t>
            </a:r>
          </a:p>
          <a:p>
            <a:r>
              <a:rPr lang="el-GR" sz="1800" dirty="0"/>
              <a:t>Αν οι υποχρεώσεις αυτές έχουν εν μέρει εκπληρωθεί, το καταβλητέο ποσό ορίζεται από την εταιρεία αναλογικά. Σε περίπτωση αμφισβήτησης του καταβλητέου ποσού ή, αν η εταιρεία δεν προβαίνει σε προσδιορισμό του ποσού, το δικαστήριο κρίνει μετά από αίτημα του εταίρου.</a:t>
            </a:r>
          </a:p>
          <a:p>
            <a:r>
              <a:rPr lang="el-GR" sz="1800" dirty="0"/>
              <a:t>Το καταστατικό μπορεί να απαγορεύει την εξαγορά των υποχρεώσεων από εγγυητικές εισφορές για ορισμένο χρονικό διάστημα από την ανάληψή τους, που δεν μπορεί να υπερβαίνει την τριετία.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F5A5435-7228-4B6B-97DB-063B11A3CE82}" type="slidenum">
              <a:rPr lang="en-GB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745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Μπλε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Μπλε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2835</Words>
  <Application>Microsoft Macintosh PowerPoint</Application>
  <PresentationFormat>Προβολή στην οθόνη (4:3)</PresentationFormat>
  <Paragraphs>233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Θέμα του Office</vt:lpstr>
      <vt:lpstr>ΙΔΙΩΤΙΚΗ ΚΕΦΑΛΑΙΟΥΧΙΚΗ ΕΤΑΙΡΕΙΑ</vt:lpstr>
      <vt:lpstr>ΣΥΣΤΑΣΗ Ι.Κ.Ε.</vt:lpstr>
      <vt:lpstr>ΑΠΑΡΑΙΤΗΤΑ ΣΤΟΙΧΕΙΑ ΕΓΓΡΑΦΟΥ ΣΥΣΤΑΣΗΣ-ΚΑΤΑΣΤΑΤΙΚΟΥ</vt:lpstr>
      <vt:lpstr>εισφορές</vt:lpstr>
      <vt:lpstr>ΚΕΦΑΛΑΙΑΚΕΣ ΕΙΣΦΟΡΕΣ</vt:lpstr>
      <vt:lpstr>ΕΞΩΚΕΦΑΛΑΙΑΚΕΣ ΕΙΣΦΟΡΕΣ</vt:lpstr>
      <vt:lpstr>ΕΓΓΥΗΤΙΚΕΣ ΕΙΣΦΟΡΕΣ</vt:lpstr>
      <vt:lpstr>ΕΞΑΓΟΡΑ - ΕΠΙΣΤΡΟΦΗ</vt:lpstr>
      <vt:lpstr>ΛΟΓΙΣΤΙΚΗ ΠΑΡΑΚΟΛΟΥΘΗΣΗ ΕΙΣΦΟΡΩΝ</vt:lpstr>
      <vt:lpstr>ΛΟΓΙΣΤΙΚΗ ΠΑΡΑΚΟΛΟΥΘΗΣΗ ΕΙΣΦΟΡΩΝ</vt:lpstr>
      <vt:lpstr>ΛΟΓΙΣΤΙΚΗ ΠΑΡΑΚΟΛΟΥΘΗΣΗ ΕΙΣΦΟΡΩΝ</vt:lpstr>
      <vt:lpstr>ΕΤΑΙΡΙΚΑ ΜΕΡΙΔΙΑ</vt:lpstr>
      <vt:lpstr>ΔΙΑΧΕΙΡΙΣΗ</vt:lpstr>
      <vt:lpstr>ΔΙΑΧΕΙΡΙΣΤΗΣ</vt:lpstr>
      <vt:lpstr>ΕΞΟΥΣΙΕΣ ΔΙΑΧΕΙΡΙΣΤΗ</vt:lpstr>
      <vt:lpstr>ΥΠΟΧΡΕΩΣΕΙΣ ΔΙΑΧΕΙΡΙΣΤΗ</vt:lpstr>
      <vt:lpstr>ΑΠΟΦΑΣΕΙΣ ΣΩΜΑΤΟΣ ΕΤΑΙΡΩΝ</vt:lpstr>
      <vt:lpstr>ΣΥΝΕΛΕΥΣΗ ΣΩΜΑΤΟΣ ΕΤΑΙΡΩΝ</vt:lpstr>
      <vt:lpstr>ΛΗΨΗ ΑΠΟΦΑΣΕΩΝ ΣΩΜΑΤΟΣ ΕΤΑΙΡΩΝ</vt:lpstr>
      <vt:lpstr>ΜΕΤΑΒΙΒΑΣΗ ΜΕΡΙΔΙΩΝ</vt:lpstr>
      <vt:lpstr>ΜΕΤΑΒΟΛΕΣ ΣΤΗΝ ΣΥΝΘΕΣΗ ΤΗΣ ΙΚΕ (Πέρα από τη μεταβίβαση μεριδίων)</vt:lpstr>
      <vt:lpstr>ΙΙ. Αύξηση κεφαλαίου - Για την αύξηση ή μείωση του αριθμού των εταιρικών μεριδίων που αντιστοιχούν σε κεφαλαιακή εισφορά είναι απαραίτητη η αντίστοιχη αύξηση ή μείωση του κεφαλαίου. - Η αύξηση του κεφαλαίου γίνεται με αύξηση του αριθμού των εταιρικών μεριδίων (και όχι της ονομαστικής τους αξίας) - Αύξηση κεφαλαίου θεωρείται και η έκδοση για πρώτη φορά εταιρικών μεριδίων που αντιστοιχούν σε κεφαλαιακή εισφορά (όταν δηλ. προηγουμένως το κεφάλαιο ήταν μηδενικό)  Για την αύξηση απαιτείται: -Απόφαση όλων των εταίρων -Αυξημένη πλειοψηφία των 2/3 (εκτός αντίθετης καταστατικής πρόβλεψης για υψηλότερα ποσοστά) - Τροποποίηση καταστατικού - Δημοσιότητα στο Γ.Ε.ΜΗ. (συστατική) -Αναφορά της αύξησης στα έντυπα και την ιστοσελίδα της εταιρείας  </vt:lpstr>
      <vt:lpstr>EΞΟΔΟΣ ΕΤΑΙΡΟΥ</vt:lpstr>
      <vt:lpstr>ΑΠΟΚΛΕΙΣΜΟΣ ΕΤΑΙΡΟΥ</vt:lpstr>
      <vt:lpstr>ΔΙΚΑΙΩΜΑΤΑ ΕΤΑΙΡΩΝ</vt:lpstr>
      <vt:lpstr>ΔΙΚΑΙΩΜΑ ΠΛΗΡΟΦΟΡΙΩΝ ΚΑΙ ΔΙΚΑΙΩΜΑΤΑ ΜΕΙΟΨΗΦΙΑΣ</vt:lpstr>
      <vt:lpstr>ΥΠΟΧΡΕΩΣΕΙΣ ΕΤΑΙΡΩΝ</vt:lpstr>
      <vt:lpstr>ΤΟ ΖΗΤΗΜΑ ΤΗΣ «ΥΠΟΧΡΕΩΣΗΣ ΠΙΣΤΕΩΣ»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ΙΔΙΩΤΙΚΗ ΚΕΦΑΛΑΙΟΥΧΙΚΗ ΕΤΑΙΡΕΙΑ</dc:title>
  <dc:creator>Anastasia Potouridou</dc:creator>
  <cp:lastModifiedBy>Athanasios Kouloridas</cp:lastModifiedBy>
  <cp:revision>72</cp:revision>
  <dcterms:created xsi:type="dcterms:W3CDTF">2020-05-05T11:59:37Z</dcterms:created>
  <dcterms:modified xsi:type="dcterms:W3CDTF">2023-12-06T12:27:34Z</dcterms:modified>
</cp:coreProperties>
</file>