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51"/>
  </p:notesMasterIdLst>
  <p:handoutMasterIdLst>
    <p:handoutMasterId r:id="rId52"/>
  </p:handoutMasterIdLst>
  <p:sldIdLst>
    <p:sldId id="290" r:id="rId2"/>
    <p:sldId id="257" r:id="rId3"/>
    <p:sldId id="319" r:id="rId4"/>
    <p:sldId id="318" r:id="rId5"/>
    <p:sldId id="291" r:id="rId6"/>
    <p:sldId id="321" r:id="rId7"/>
    <p:sldId id="322" r:id="rId8"/>
    <p:sldId id="292" r:id="rId9"/>
    <p:sldId id="293" r:id="rId10"/>
    <p:sldId id="323" r:id="rId11"/>
    <p:sldId id="324" r:id="rId12"/>
    <p:sldId id="325" r:id="rId13"/>
    <p:sldId id="326" r:id="rId14"/>
    <p:sldId id="327" r:id="rId15"/>
    <p:sldId id="328" r:id="rId16"/>
    <p:sldId id="329" r:id="rId17"/>
    <p:sldId id="294" r:id="rId18"/>
    <p:sldId id="295" r:id="rId19"/>
    <p:sldId id="330" r:id="rId20"/>
    <p:sldId id="296" r:id="rId21"/>
    <p:sldId id="311" r:id="rId22"/>
    <p:sldId id="312" r:id="rId23"/>
    <p:sldId id="298" r:id="rId24"/>
    <p:sldId id="334" r:id="rId25"/>
    <p:sldId id="335" r:id="rId26"/>
    <p:sldId id="336" r:id="rId27"/>
    <p:sldId id="337" r:id="rId28"/>
    <p:sldId id="338" r:id="rId29"/>
    <p:sldId id="320" r:id="rId30"/>
    <p:sldId id="316" r:id="rId31"/>
    <p:sldId id="317" r:id="rId32"/>
    <p:sldId id="299" r:id="rId33"/>
    <p:sldId id="300" r:id="rId34"/>
    <p:sldId id="313" r:id="rId35"/>
    <p:sldId id="314" r:id="rId36"/>
    <p:sldId id="301" r:id="rId37"/>
    <p:sldId id="302" r:id="rId38"/>
    <p:sldId id="303" r:id="rId39"/>
    <p:sldId id="304" r:id="rId40"/>
    <p:sldId id="305" r:id="rId41"/>
    <p:sldId id="333" r:id="rId42"/>
    <p:sldId id="315" r:id="rId43"/>
    <p:sldId id="306" r:id="rId44"/>
    <p:sldId id="307" r:id="rId45"/>
    <p:sldId id="308" r:id="rId46"/>
    <p:sldId id="309" r:id="rId47"/>
    <p:sldId id="332" r:id="rId48"/>
    <p:sldId id="331" r:id="rId49"/>
    <p:sldId id="310" r:id="rId50"/>
  </p:sldIdLst>
  <p:sldSz cx="9144000" cy="6858000" type="screen4x3"/>
  <p:notesSz cx="6858000" cy="994568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9966FF"/>
    <a:srgbClr val="81CFD5"/>
    <a:srgbClr val="90D5DA"/>
    <a:srgbClr val="9FDAD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3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1026"/>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2144" tIns="46072" rIns="92144" bIns="46072" numCol="1" anchor="t" anchorCtr="0" compatLnSpc="1">
            <a:prstTxWarp prst="textNoShape">
              <a:avLst/>
            </a:prstTxWarp>
          </a:bodyPr>
          <a:lstStyle>
            <a:lvl1pPr>
              <a:defRPr sz="1200"/>
            </a:lvl1pPr>
          </a:lstStyle>
          <a:p>
            <a:pPr>
              <a:defRPr/>
            </a:pPr>
            <a:endParaRPr lang="en-GB"/>
          </a:p>
        </p:txBody>
      </p:sp>
      <p:sp>
        <p:nvSpPr>
          <p:cNvPr id="60419" name="Rectangle 1027"/>
          <p:cNvSpPr>
            <a:spLocks noGrp="1" noChangeArrowheads="1"/>
          </p:cNvSpPr>
          <p:nvPr>
            <p:ph type="dt" sz="quarter" idx="1"/>
          </p:nvPr>
        </p:nvSpPr>
        <p:spPr bwMode="auto">
          <a:xfrm>
            <a:off x="3886200" y="0"/>
            <a:ext cx="2971800" cy="496888"/>
          </a:xfrm>
          <a:prstGeom prst="rect">
            <a:avLst/>
          </a:prstGeom>
          <a:noFill/>
          <a:ln w="9525">
            <a:noFill/>
            <a:miter lim="800000"/>
            <a:headEnd/>
            <a:tailEnd/>
          </a:ln>
          <a:effectLst/>
        </p:spPr>
        <p:txBody>
          <a:bodyPr vert="horz" wrap="square" lIns="92144" tIns="46072" rIns="92144" bIns="46072" numCol="1" anchor="t" anchorCtr="0" compatLnSpc="1">
            <a:prstTxWarp prst="textNoShape">
              <a:avLst/>
            </a:prstTxWarp>
          </a:bodyPr>
          <a:lstStyle>
            <a:lvl1pPr algn="r">
              <a:defRPr sz="1200"/>
            </a:lvl1pPr>
          </a:lstStyle>
          <a:p>
            <a:pPr>
              <a:defRPr/>
            </a:pPr>
            <a:endParaRPr lang="en-GB"/>
          </a:p>
        </p:txBody>
      </p:sp>
      <p:sp>
        <p:nvSpPr>
          <p:cNvPr id="60420" name="Rectangle 1028"/>
          <p:cNvSpPr>
            <a:spLocks noGrp="1" noChangeArrowheads="1"/>
          </p:cNvSpPr>
          <p:nvPr>
            <p:ph type="ftr" sz="quarter" idx="2"/>
          </p:nvPr>
        </p:nvSpPr>
        <p:spPr bwMode="auto">
          <a:xfrm>
            <a:off x="0" y="9448800"/>
            <a:ext cx="2971800" cy="496888"/>
          </a:xfrm>
          <a:prstGeom prst="rect">
            <a:avLst/>
          </a:prstGeom>
          <a:noFill/>
          <a:ln w="9525">
            <a:noFill/>
            <a:miter lim="800000"/>
            <a:headEnd/>
            <a:tailEnd/>
          </a:ln>
          <a:effectLst/>
        </p:spPr>
        <p:txBody>
          <a:bodyPr vert="horz" wrap="square" lIns="92144" tIns="46072" rIns="92144" bIns="46072" numCol="1" anchor="b" anchorCtr="0" compatLnSpc="1">
            <a:prstTxWarp prst="textNoShape">
              <a:avLst/>
            </a:prstTxWarp>
          </a:bodyPr>
          <a:lstStyle>
            <a:lvl1pPr>
              <a:defRPr sz="1200"/>
            </a:lvl1pPr>
          </a:lstStyle>
          <a:p>
            <a:pPr>
              <a:defRPr/>
            </a:pPr>
            <a:endParaRPr lang="en-GB"/>
          </a:p>
        </p:txBody>
      </p:sp>
      <p:sp>
        <p:nvSpPr>
          <p:cNvPr id="60421" name="Rectangle 1029"/>
          <p:cNvSpPr>
            <a:spLocks noGrp="1" noChangeArrowheads="1"/>
          </p:cNvSpPr>
          <p:nvPr>
            <p:ph type="sldNum" sz="quarter" idx="3"/>
          </p:nvPr>
        </p:nvSpPr>
        <p:spPr bwMode="auto">
          <a:xfrm>
            <a:off x="3886200" y="9448800"/>
            <a:ext cx="2971800" cy="496888"/>
          </a:xfrm>
          <a:prstGeom prst="rect">
            <a:avLst/>
          </a:prstGeom>
          <a:noFill/>
          <a:ln w="9525">
            <a:noFill/>
            <a:miter lim="800000"/>
            <a:headEnd/>
            <a:tailEnd/>
          </a:ln>
          <a:effectLst/>
        </p:spPr>
        <p:txBody>
          <a:bodyPr vert="horz" wrap="square" lIns="92144" tIns="46072" rIns="92144" bIns="46072" numCol="1" anchor="b" anchorCtr="0" compatLnSpc="1">
            <a:prstTxWarp prst="textNoShape">
              <a:avLst/>
            </a:prstTxWarp>
          </a:bodyPr>
          <a:lstStyle>
            <a:lvl1pPr algn="r">
              <a:defRPr sz="1200"/>
            </a:lvl1pPr>
          </a:lstStyle>
          <a:p>
            <a:pPr>
              <a:defRPr/>
            </a:pPr>
            <a:fld id="{A6BFEC47-C6E9-4C7B-97B2-48AB844B3144}" type="slidenum">
              <a:rPr lang="en-GB"/>
              <a:pPr>
                <a:defRPr/>
              </a:pPr>
              <a:t>‹#›</a:t>
            </a:fld>
            <a:endParaRPr lang="en-GB"/>
          </a:p>
        </p:txBody>
      </p:sp>
    </p:spTree>
    <p:extLst>
      <p:ext uri="{BB962C8B-B14F-4D97-AF65-F5344CB8AC3E}">
        <p14:creationId xmlns:p14="http://schemas.microsoft.com/office/powerpoint/2010/main" val="2697577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2144" tIns="46072" rIns="92144" bIns="46072" numCol="1" anchor="t" anchorCtr="0" compatLnSpc="1">
            <a:prstTxWarp prst="textNoShape">
              <a:avLst/>
            </a:prstTxWarp>
          </a:bodyPr>
          <a:lstStyle>
            <a:lvl1pPr>
              <a:defRPr sz="1200"/>
            </a:lvl1pPr>
          </a:lstStyle>
          <a:p>
            <a:pPr>
              <a:defRPr/>
            </a:pPr>
            <a:endParaRPr lang="en-US"/>
          </a:p>
        </p:txBody>
      </p:sp>
      <p:sp>
        <p:nvSpPr>
          <p:cNvPr id="45059" name="Rectangle 3"/>
          <p:cNvSpPr>
            <a:spLocks noGrp="1" noChangeArrowheads="1"/>
          </p:cNvSpPr>
          <p:nvPr>
            <p:ph type="dt" idx="1"/>
          </p:nvPr>
        </p:nvSpPr>
        <p:spPr bwMode="auto">
          <a:xfrm>
            <a:off x="3886200" y="0"/>
            <a:ext cx="2971800" cy="496888"/>
          </a:xfrm>
          <a:prstGeom prst="rect">
            <a:avLst/>
          </a:prstGeom>
          <a:noFill/>
          <a:ln w="9525">
            <a:noFill/>
            <a:miter lim="800000"/>
            <a:headEnd/>
            <a:tailEnd/>
          </a:ln>
          <a:effectLst/>
        </p:spPr>
        <p:txBody>
          <a:bodyPr vert="horz" wrap="square" lIns="92144" tIns="46072" rIns="92144" bIns="46072"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942975" y="746125"/>
            <a:ext cx="4973638" cy="3729038"/>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914400" y="4724400"/>
            <a:ext cx="5029200" cy="4475163"/>
          </a:xfrm>
          <a:prstGeom prst="rect">
            <a:avLst/>
          </a:prstGeom>
          <a:noFill/>
          <a:ln w="9525">
            <a:noFill/>
            <a:miter lim="800000"/>
            <a:headEnd/>
            <a:tailEnd/>
          </a:ln>
          <a:effectLst/>
        </p:spPr>
        <p:txBody>
          <a:bodyPr vert="horz" wrap="square" lIns="92144" tIns="46072" rIns="92144" bIns="4607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2" name="Rectangle 6"/>
          <p:cNvSpPr>
            <a:spLocks noGrp="1" noChangeArrowheads="1"/>
          </p:cNvSpPr>
          <p:nvPr>
            <p:ph type="ftr" sz="quarter" idx="4"/>
          </p:nvPr>
        </p:nvSpPr>
        <p:spPr bwMode="auto">
          <a:xfrm>
            <a:off x="0" y="9448800"/>
            <a:ext cx="2971800" cy="496888"/>
          </a:xfrm>
          <a:prstGeom prst="rect">
            <a:avLst/>
          </a:prstGeom>
          <a:noFill/>
          <a:ln w="9525">
            <a:noFill/>
            <a:miter lim="800000"/>
            <a:headEnd/>
            <a:tailEnd/>
          </a:ln>
          <a:effectLst/>
        </p:spPr>
        <p:txBody>
          <a:bodyPr vert="horz" wrap="square" lIns="92144" tIns="46072" rIns="92144" bIns="46072" numCol="1" anchor="b" anchorCtr="0" compatLnSpc="1">
            <a:prstTxWarp prst="textNoShape">
              <a:avLst/>
            </a:prstTxWarp>
          </a:bodyPr>
          <a:lstStyle>
            <a:lvl1pPr>
              <a:defRPr sz="1200"/>
            </a:lvl1pPr>
          </a:lstStyle>
          <a:p>
            <a:pPr>
              <a:defRPr/>
            </a:pPr>
            <a:endParaRPr lang="en-US"/>
          </a:p>
        </p:txBody>
      </p:sp>
      <p:sp>
        <p:nvSpPr>
          <p:cNvPr id="45063" name="Rectangle 7"/>
          <p:cNvSpPr>
            <a:spLocks noGrp="1" noChangeArrowheads="1"/>
          </p:cNvSpPr>
          <p:nvPr>
            <p:ph type="sldNum" sz="quarter" idx="5"/>
          </p:nvPr>
        </p:nvSpPr>
        <p:spPr bwMode="auto">
          <a:xfrm>
            <a:off x="3886200" y="9448800"/>
            <a:ext cx="2971800" cy="496888"/>
          </a:xfrm>
          <a:prstGeom prst="rect">
            <a:avLst/>
          </a:prstGeom>
          <a:noFill/>
          <a:ln w="9525">
            <a:noFill/>
            <a:miter lim="800000"/>
            <a:headEnd/>
            <a:tailEnd/>
          </a:ln>
          <a:effectLst/>
        </p:spPr>
        <p:txBody>
          <a:bodyPr vert="horz" wrap="square" lIns="92144" tIns="46072" rIns="92144" bIns="46072" numCol="1" anchor="b" anchorCtr="0" compatLnSpc="1">
            <a:prstTxWarp prst="textNoShape">
              <a:avLst/>
            </a:prstTxWarp>
          </a:bodyPr>
          <a:lstStyle>
            <a:lvl1pPr algn="r">
              <a:defRPr sz="1200"/>
            </a:lvl1pPr>
          </a:lstStyle>
          <a:p>
            <a:pPr>
              <a:defRPr/>
            </a:pPr>
            <a:fld id="{801C2F8A-D782-47C8-B6D6-DEBB0753FD5D}" type="slidenum">
              <a:rPr lang="en-US"/>
              <a:pPr>
                <a:defRPr/>
              </a:pPr>
              <a:t>‹#›</a:t>
            </a:fld>
            <a:endParaRPr lang="en-US"/>
          </a:p>
        </p:txBody>
      </p:sp>
    </p:spTree>
    <p:extLst>
      <p:ext uri="{BB962C8B-B14F-4D97-AF65-F5344CB8AC3E}">
        <p14:creationId xmlns:p14="http://schemas.microsoft.com/office/powerpoint/2010/main" val="3050742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Number of deals over a period of 1962–2011.</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2583FE-AC58-4C6E-A472-6466D8CB06FF}" type="slidenum">
              <a:rPr lang="en-US"/>
              <a:pPr fontAlgn="base">
                <a:spcBef>
                  <a:spcPct val="0"/>
                </a:spcBef>
                <a:spcAft>
                  <a:spcPct val="0"/>
                </a:spcAft>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These are different methods used to acquire companies. </a:t>
            </a:r>
          </a:p>
          <a:p>
            <a:pPr>
              <a:spcBef>
                <a:spcPct val="0"/>
              </a:spcBef>
            </a:pPr>
            <a:r>
              <a:rPr lang="en-US" smtClean="0"/>
              <a:t> </a:t>
            </a:r>
          </a:p>
          <a:p>
            <a:pPr>
              <a:spcBef>
                <a:spcPct val="0"/>
              </a:spcBef>
            </a:pPr>
            <a:r>
              <a:rPr lang="en-US" smtClean="0"/>
              <a:t>Proxy contest: Attempt to gain control of a firm by soliciting a sufficient number of stockholder votes to replace the existing management.</a:t>
            </a:r>
          </a:p>
          <a:p>
            <a:pPr>
              <a:spcBef>
                <a:spcPct val="0"/>
              </a:spcBef>
            </a:pPr>
            <a:r>
              <a:rPr lang="en-US" smtClean="0"/>
              <a:t>Acquisition: Occurs when one corporation buys the stock or assets of another corporation</a:t>
            </a:r>
          </a:p>
          <a:p>
            <a:pPr>
              <a:spcBef>
                <a:spcPct val="0"/>
              </a:spcBef>
            </a:pPr>
            <a:r>
              <a:rPr lang="en-US" smtClean="0"/>
              <a:t>Leveraged buyout:  Where an acquiring company’s capital structure is substantially higher debt than equity.</a:t>
            </a:r>
          </a:p>
          <a:p>
            <a:pPr>
              <a:spcBef>
                <a:spcPct val="0"/>
              </a:spcBef>
            </a:pPr>
            <a:r>
              <a:rPr lang="en-US" smtClean="0"/>
              <a:t>Management buyout:  Occurs when managers of a firm form a new corporation and, with funds provided by a lender, acquire the firm.</a:t>
            </a:r>
          </a:p>
          <a:p>
            <a:pPr>
              <a:spcBef>
                <a:spcPct val="0"/>
              </a:spcBef>
            </a:pPr>
            <a:r>
              <a:rPr lang="en-US" smtClean="0"/>
              <a:t>Merger:  When two or more corporations combine to form one corporation.</a:t>
            </a:r>
          </a:p>
          <a:p>
            <a:pPr>
              <a:spcBef>
                <a:spcPct val="0"/>
              </a:spcBef>
            </a:pPr>
            <a:r>
              <a:rPr lang="en-US" smtClean="0"/>
              <a:t>Tender offer:  A publicly announced offer by the buyer to acquire shares of a single class of stock at a specified price.</a:t>
            </a:r>
          </a:p>
          <a:p>
            <a:pPr>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3EEAA5-4AF5-4E9E-B4B0-7085956A207A}" type="slidenum">
              <a:rPr lang="en-US"/>
              <a:pPr fontAlgn="base">
                <a:spcBef>
                  <a:spcPct val="0"/>
                </a:spcBef>
                <a:spcAft>
                  <a:spcPct val="0"/>
                </a:spcAft>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value of the combined firms should be greater than the sum of the values of the two separate firms.</a:t>
            </a:r>
          </a:p>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F072B0-E1C6-4000-9296-74416F211F2D}" type="slidenum">
              <a:rPr lang="en-US"/>
              <a:pPr fontAlgn="base">
                <a:spcBef>
                  <a:spcPct val="0"/>
                </a:spcBef>
                <a:spcAft>
                  <a:spcPct val="0"/>
                </a:spcAft>
              </a:pPr>
              <a:t>24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Economic gain is equal to the present value of new cash flows from synergies discounted at the cost of capital of the combined firm.</a:t>
            </a:r>
          </a:p>
          <a:p>
            <a:pPr>
              <a:spcBef>
                <a:spcPct val="0"/>
              </a:spcBef>
            </a:pPr>
            <a:r>
              <a:rPr lang="en-US" smtClean="0"/>
              <a:t>                                  Gain = PV</a:t>
            </a:r>
            <a:r>
              <a:rPr lang="en-US" i="1" baseline="-25000" smtClean="0"/>
              <a:t>AB</a:t>
            </a:r>
            <a:r>
              <a:rPr lang="en-US" baseline="-25000" smtClean="0"/>
              <a:t>  </a:t>
            </a:r>
            <a:r>
              <a:rPr lang="en-US" smtClean="0"/>
              <a:t>– (PV</a:t>
            </a:r>
            <a:r>
              <a:rPr lang="en-US" i="1" baseline="-25000" smtClean="0"/>
              <a:t>A</a:t>
            </a:r>
            <a:r>
              <a:rPr lang="en-US" baseline="-25000" smtClean="0"/>
              <a:t> </a:t>
            </a:r>
            <a:r>
              <a:rPr lang="en-US" smtClean="0"/>
              <a:t>+ PV</a:t>
            </a:r>
            <a:r>
              <a:rPr lang="en-US" i="1" baseline="-25000" smtClean="0"/>
              <a:t>B</a:t>
            </a:r>
            <a:r>
              <a:rPr lang="en-US" smtClean="0"/>
              <a:t>) </a:t>
            </a:r>
          </a:p>
          <a:p>
            <a:pPr>
              <a:spcBef>
                <a:spcPct val="0"/>
              </a:spcBef>
            </a:pPr>
            <a:r>
              <a:rPr lang="en-US" smtClean="0"/>
              <a:t>                                  Cost =  cash paid – PV</a:t>
            </a:r>
            <a:r>
              <a:rPr lang="en-US" i="1" baseline="-25000" smtClean="0"/>
              <a:t>B</a:t>
            </a:r>
            <a:endParaRPr lang="en-US" i="1" smtClean="0"/>
          </a:p>
          <a:p>
            <a:pPr>
              <a:spcBef>
                <a:spcPct val="0"/>
              </a:spcBef>
            </a:pPr>
            <a:r>
              <a:rPr lang="en-US" smtClean="0"/>
              <a:t>                                  NPV = gain – cost</a:t>
            </a:r>
          </a:p>
          <a:p>
            <a:pPr>
              <a:spcBef>
                <a:spcPct val="0"/>
              </a:spcBef>
            </a:pPr>
            <a:r>
              <a:rPr lang="en-US" smtClean="0"/>
              <a:t>                                  NPV = (PV</a:t>
            </a:r>
            <a:r>
              <a:rPr lang="en-US" i="1" baseline="-25000" smtClean="0"/>
              <a:t>AB</a:t>
            </a:r>
            <a:r>
              <a:rPr lang="en-US" smtClean="0"/>
              <a:t> – cash paid) – PV</a:t>
            </a:r>
            <a:r>
              <a:rPr lang="en-US" i="1" baseline="-25000" smtClean="0"/>
              <a:t>A</a:t>
            </a:r>
            <a:endParaRPr lang="en-US" i="1" smtClean="0"/>
          </a:p>
          <a:p>
            <a:pPr>
              <a:spcBef>
                <a:spcPct val="0"/>
              </a:spcBef>
            </a:pPr>
            <a:endParaRPr lang="en-US"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A2F85C-81D3-425A-AB09-290068CA7D1A}" type="slidenum">
              <a:rPr lang="en-US"/>
              <a:pPr fontAlgn="base">
                <a:spcBef>
                  <a:spcPct val="0"/>
                </a:spcBef>
                <a:spcAft>
                  <a:spcPct val="0"/>
                </a:spcAft>
              </a:pPr>
              <a:t>25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 numerical example illustrating the calculation of gain and cost of merger is shown.</a:t>
            </a:r>
          </a:p>
          <a:p>
            <a:pPr>
              <a:spcBef>
                <a:spcPct val="0"/>
              </a:spcBef>
            </a:pPr>
            <a:r>
              <a:rPr lang="en-US" smtClean="0"/>
              <a:t>PV</a:t>
            </a:r>
            <a:r>
              <a:rPr lang="en-US" i="1" baseline="-25000" smtClean="0"/>
              <a:t>A</a:t>
            </a:r>
            <a:r>
              <a:rPr lang="en-US" baseline="-25000" smtClean="0"/>
              <a:t> </a:t>
            </a:r>
            <a:r>
              <a:rPr lang="en-US" smtClean="0"/>
              <a:t> = $200;   PV</a:t>
            </a:r>
            <a:r>
              <a:rPr lang="en-US" i="1" baseline="-25000" smtClean="0"/>
              <a:t>B</a:t>
            </a:r>
            <a:r>
              <a:rPr lang="en-US" smtClean="0"/>
              <a:t> = $50 </a:t>
            </a:r>
          </a:p>
          <a:p>
            <a:pPr>
              <a:spcBef>
                <a:spcPct val="0"/>
              </a:spcBef>
            </a:pPr>
            <a:r>
              <a:rPr lang="en-US" smtClean="0"/>
              <a:t>Gain = +$25;  PV</a:t>
            </a:r>
            <a:r>
              <a:rPr lang="en-US" i="1" baseline="-25000" smtClean="0"/>
              <a:t>AB</a:t>
            </a:r>
            <a:r>
              <a:rPr lang="en-US" baseline="-25000" smtClean="0"/>
              <a:t>  </a:t>
            </a:r>
            <a:r>
              <a:rPr lang="en-US" smtClean="0"/>
              <a:t>= $275</a:t>
            </a:r>
          </a:p>
          <a:p>
            <a:pPr>
              <a:spcBef>
                <a:spcPct val="0"/>
              </a:spcBef>
            </a:pPr>
            <a:r>
              <a:rPr lang="en-US" smtClean="0"/>
              <a:t>Cost = 65 – 50 = $15 million</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8979A1-AF7A-450C-A579-6CBDD942F4EE}" type="slidenum">
              <a:rPr lang="en-US"/>
              <a:pPr fontAlgn="base">
                <a:spcBef>
                  <a:spcPct val="0"/>
                </a:spcBef>
                <a:spcAft>
                  <a:spcPct val="0"/>
                </a:spcAft>
              </a:pPr>
              <a:t>26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NPV = gain – cost;</a:t>
            </a:r>
          </a:p>
          <a:p>
            <a:pPr>
              <a:spcBef>
                <a:spcPct val="0"/>
              </a:spcBef>
            </a:pPr>
            <a:r>
              <a:rPr lang="en-US" smtClean="0"/>
              <a:t>NPV</a:t>
            </a:r>
            <a:r>
              <a:rPr lang="en-US" i="1" baseline="-25000" smtClean="0"/>
              <a:t>A</a:t>
            </a:r>
            <a:r>
              <a:rPr lang="en-US" smtClean="0"/>
              <a:t>  = 25 – 15 = +$10;  </a:t>
            </a:r>
          </a:p>
          <a:p>
            <a:pPr>
              <a:spcBef>
                <a:spcPct val="0"/>
              </a:spcBef>
            </a:pPr>
            <a:r>
              <a:rPr lang="en-US" smtClean="0"/>
              <a:t>NPV = (PV</a:t>
            </a:r>
            <a:r>
              <a:rPr lang="en-US" i="1" baseline="-25000" smtClean="0"/>
              <a:t>AB</a:t>
            </a:r>
            <a:r>
              <a:rPr lang="en-US" smtClean="0"/>
              <a:t> – cash paid) – PV</a:t>
            </a:r>
            <a:r>
              <a:rPr lang="en-US" i="1" baseline="-25000" smtClean="0"/>
              <a:t>A</a:t>
            </a:r>
            <a:endParaRPr lang="en-US" i="1" smtClean="0"/>
          </a:p>
          <a:p>
            <a:pPr>
              <a:spcBef>
                <a:spcPct val="0"/>
              </a:spcBef>
            </a:pPr>
            <a:r>
              <a:rPr lang="en-US" smtClean="0"/>
              <a:t>NPV = (275 – 65) – 200 = +$10 million</a:t>
            </a:r>
          </a:p>
          <a:p>
            <a:pPr>
              <a:spcBef>
                <a:spcPct val="0"/>
              </a:spcBef>
            </a:pPr>
            <a:endParaRPr lang="en-US"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0F4114-5943-4849-AED7-742308E6E83D}" type="slidenum">
              <a:rPr lang="en-US"/>
              <a:pPr fontAlgn="base">
                <a:spcBef>
                  <a:spcPct val="0"/>
                </a:spcBef>
                <a:spcAft>
                  <a:spcPct val="0"/>
                </a:spcAft>
              </a:pPr>
              <a:t>27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Economic gain = PV(increased earnings) = (net cash flows from synergies)/discount rate</a:t>
            </a:r>
          </a:p>
          <a:p>
            <a:pPr>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58A0F3-7984-4080-8FA4-88C848AEF024}" type="slidenum">
              <a:rPr lang="en-US"/>
              <a:pPr fontAlgn="base">
                <a:spcBef>
                  <a:spcPct val="0"/>
                </a:spcBef>
                <a:spcAft>
                  <a:spcPct val="0"/>
                </a:spcAft>
              </a:pPr>
              <a:t>28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frame shows the differences between a taxable merger and a tax-free merger. If the payment is in the form of cash, then the acquisition is regarded as taxable. If the payment is largely in the form of shares, the acquisition is tax-free. In this case, shareholders are viewed as exchanging old shares for new shares (even exchange) and hence no capital gain or loss is recognized.</a:t>
            </a:r>
          </a:p>
          <a:p>
            <a:pPr>
              <a:spcBef>
                <a:spcPct val="0"/>
              </a:spcBef>
            </a:pPr>
            <a:endParaRPr lang="en-US" dirty="0"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A03969-46BE-4CF1-A85F-C80C3A8AD2B1}" type="slidenum">
              <a:rPr lang="en-US"/>
              <a:pPr fontAlgn="base">
                <a:spcBef>
                  <a:spcPct val="0"/>
                </a:spcBef>
                <a:spcAft>
                  <a:spcPct val="0"/>
                </a:spcAft>
              </a:pPr>
              <a:t>41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slide lists a number of takeover defenses.</a:t>
            </a:r>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5B2E11-8F7F-4799-8443-DB4765861CF2}" type="slidenum">
              <a:rPr lang="en-US"/>
              <a:pPr fontAlgn="base">
                <a:spcBef>
                  <a:spcPct val="0"/>
                </a:spcBef>
                <a:spcAft>
                  <a:spcPct val="0"/>
                </a:spcAft>
              </a:pPr>
              <a:t>47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Several takeover defenses are summarized.  These are the most important.</a:t>
            </a:r>
          </a:p>
          <a:p>
            <a:pPr>
              <a:spcBef>
                <a:spcPct val="0"/>
              </a:spcBef>
            </a:pPr>
            <a:endParaRPr lang="en-US" smtClean="0"/>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426B94-7D10-4630-95D9-8083DF0A3273}" type="slidenum">
              <a:rPr lang="en-US"/>
              <a:pPr fontAlgn="base">
                <a:spcBef>
                  <a:spcPct val="0"/>
                </a:spcBef>
                <a:spcAft>
                  <a:spcPct val="0"/>
                </a:spcAft>
              </a:pPr>
              <a:t>48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p:cNvSpPr>
          <p:nvPr>
            <p:ph type="sldImg"/>
          </p:nvPr>
        </p:nvSpPr>
        <p:spPr bwMode="auto">
          <a:noFill/>
          <a:ln>
            <a:solidFill>
              <a:srgbClr val="000000"/>
            </a:solidFill>
            <a:miter lim="800000"/>
            <a:headEnd/>
            <a:tailEnd/>
          </a:ln>
        </p:spPr>
      </p:sp>
      <p:sp>
        <p:nvSpPr>
          <p:cNvPr id="102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table gives data on recent megamergers. </a:t>
            </a:r>
          </a:p>
          <a:p>
            <a:pPr>
              <a:spcBef>
                <a:spcPct val="0"/>
              </a:spcBef>
            </a:pPr>
            <a:endParaRPr lang="en-US" smtClean="0"/>
          </a:p>
        </p:txBody>
      </p:sp>
      <p:sp>
        <p:nvSpPr>
          <p:cNvPr id="102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0ACF39-F0EE-46BD-9828-B0AB596387E8}" type="slidenum">
              <a:rPr lang="en-US"/>
              <a:pPr fontAlgn="base">
                <a:spcBef>
                  <a:spcPct val="0"/>
                </a:spcBef>
                <a:spcAft>
                  <a:spcPct val="0"/>
                </a:spcAft>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p:cNvSpPr>
          <p:nvPr>
            <p:ph type="sldImg"/>
          </p:nvPr>
        </p:nvSpPr>
        <p:spPr bwMode="auto">
          <a:noFill/>
          <a:ln>
            <a:solidFill>
              <a:srgbClr val="000000"/>
            </a:solidFill>
            <a:miter lim="800000"/>
            <a:headEnd/>
            <a:tailEnd/>
          </a:ln>
        </p:spPr>
      </p:sp>
      <p:sp>
        <p:nvSpPr>
          <p:cNvPr id="122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are several sensible reasons for mergers and they are discussed in detail.  Economies of scale can reduce costs through increased operational or administrative efficiencies.</a:t>
            </a:r>
          </a:p>
          <a:p>
            <a:pPr>
              <a:spcBef>
                <a:spcPct val="0"/>
              </a:spcBef>
            </a:pPr>
            <a:endParaRPr lang="en-US" smtClean="0"/>
          </a:p>
        </p:txBody>
      </p:sp>
      <p:sp>
        <p:nvSpPr>
          <p:cNvPr id="122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6CC10BF-5F3D-48DC-AEF4-CFBF17109BAB}" type="slidenum">
              <a:rPr lang="en-US"/>
              <a:pPr fontAlgn="base">
                <a:spcBef>
                  <a:spcPct val="0"/>
                </a:spcBef>
                <a:spcAft>
                  <a:spcPct val="0"/>
                </a:spcAft>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Vertical integration reduces cost by increasing efficiency.  “Vertical” integration can be either up or down, that is, suppliers or distributors.  </a:t>
            </a:r>
            <a:r>
              <a:rPr lang="en-US" dirty="0" err="1" smtClean="0"/>
              <a:t>Overintegration</a:t>
            </a:r>
            <a:r>
              <a:rPr lang="en-US" dirty="0" smtClean="0"/>
              <a:t> may increase costs.  There may be several suppliers or distributors prior to integration to foster competition, but after the merger they are all integrated into one, more efficient supplier or distributor.</a:t>
            </a:r>
          </a:p>
          <a:p>
            <a:pPr>
              <a:spcBef>
                <a:spcPct val="0"/>
              </a:spcBef>
            </a:pPr>
            <a:endParaRPr lang="en-US" dirty="0" smtClean="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4E4B1C-333F-4E4E-A88C-D07E2C6BFBF5}" type="slidenum">
              <a:rPr lang="en-US"/>
              <a:pPr fontAlgn="base">
                <a:spcBef>
                  <a:spcPct val="0"/>
                </a:spcBef>
                <a:spcAft>
                  <a:spcPct val="0"/>
                </a:spcAft>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Paying out high dividends is often (but not always) a better use of surplus funds than acquisition.</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BAB702-0912-4914-A605-F9194F5675FC}" type="slidenum">
              <a:rPr lang="en-US"/>
              <a:pPr fontAlgn="base">
                <a:spcBef>
                  <a:spcPct val="0"/>
                </a:spcBef>
                <a:spcAft>
                  <a:spcPct val="0"/>
                </a:spcAft>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most dubious reason for a merger is diversification.  Full diversification can easily be achieved by forming portfolios. Investors should not pay a premium for diversification since they can do it themselves.</a:t>
            </a:r>
          </a:p>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5C6B15-6F66-4AEB-AB58-7B04FD0806E7}" type="slidenum">
              <a:rPr lang="en-US"/>
              <a:pPr fontAlgn="base">
                <a:spcBef>
                  <a:spcPct val="0"/>
                </a:spcBef>
                <a:spcAft>
                  <a:spcPct val="0"/>
                </a:spcAft>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this case, the acquiring firm has a high P/E ratio because of high-growth potential. The acquiring firm has short-term increase in EPS. But in the long-run, acquirer will suffer from a slower EPS growth rate. </a:t>
            </a:r>
          </a:p>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27D522-A644-4143-B5A5-458DA39D6562}" type="slidenum">
              <a:rPr lang="en-US"/>
              <a:pPr fontAlgn="base">
                <a:spcBef>
                  <a:spcPct val="0"/>
                </a:spcBef>
                <a:spcAft>
                  <a:spcPct val="0"/>
                </a:spcAft>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selling firm has a low P/E ratio due to slower growth. After the merger, the acquiring firm has a short-term increase in EPS. This is called the bootstrap game.</a:t>
            </a:r>
          </a:p>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68379D-0ED9-4E27-B9E3-4CDAEAD94849}" type="slidenum">
              <a:rPr lang="en-US"/>
              <a:pPr fontAlgn="base">
                <a:spcBef>
                  <a:spcPct val="0"/>
                </a:spcBef>
                <a:spcAft>
                  <a:spcPct val="0"/>
                </a:spcAft>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the long run, the acquirer will have slower growth due to dilution. This graph shows why the acquirer will have a slower growth rate in the future.  The acquirer has given up a future growth rate for an increase in current earnings.</a:t>
            </a:r>
          </a:p>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5C44D9-91E2-4BD8-A029-6525E2122876}" type="slidenum">
              <a:rPr lang="en-US"/>
              <a:pPr fontAlgn="base">
                <a:spcBef>
                  <a:spcPct val="0"/>
                </a:spcBef>
                <a:spcAft>
                  <a:spcPct val="0"/>
                </a:spcAft>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52400"/>
            <a:ext cx="2038350" cy="6172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9626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153400" cy="685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762000" y="1447800"/>
            <a:ext cx="8077200" cy="4876800"/>
          </a:xfrm>
        </p:spPr>
        <p:txBody>
          <a:bodyPr/>
          <a:lstStyle/>
          <a:p>
            <a:pPr lvl="0"/>
            <a:endParaRPr lang="en-GB"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447800"/>
            <a:ext cx="3962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76800" y="1447800"/>
            <a:ext cx="3962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A7A7FF"/>
            </a:gs>
            <a:gs pos="100000">
              <a:srgbClr val="DCDCFF"/>
            </a:gs>
          </a:gsLst>
          <a:path path="rect">
            <a:fillToRect l="100000" t="100000"/>
          </a:path>
        </a:gradFill>
        <a:effectLst/>
      </p:bgPr>
    </p:bg>
    <p:spTree>
      <p:nvGrpSpPr>
        <p:cNvPr id="1" name=""/>
        <p:cNvGrpSpPr/>
        <p:nvPr/>
      </p:nvGrpSpPr>
      <p:grpSpPr>
        <a:xfrm>
          <a:off x="0" y="0"/>
          <a:ext cx="0" cy="0"/>
          <a:chOff x="0" y="0"/>
          <a:chExt cx="0" cy="0"/>
        </a:xfrm>
      </p:grpSpPr>
      <p:sp>
        <p:nvSpPr>
          <p:cNvPr id="58370" name="Rectangle 1026"/>
          <p:cNvSpPr>
            <a:spLocks noChangeArrowheads="1"/>
          </p:cNvSpPr>
          <p:nvPr/>
        </p:nvSpPr>
        <p:spPr bwMode="auto">
          <a:xfrm>
            <a:off x="0" y="0"/>
            <a:ext cx="9144000" cy="990600"/>
          </a:xfrm>
          <a:prstGeom prst="rect">
            <a:avLst/>
          </a:prstGeom>
          <a:gradFill rotWithShape="0">
            <a:gsLst>
              <a:gs pos="0">
                <a:srgbClr val="0C4284"/>
              </a:gs>
              <a:gs pos="100000">
                <a:srgbClr val="0C4284">
                  <a:gamma/>
                  <a:shade val="60000"/>
                  <a:invGamma/>
                </a:srgbClr>
              </a:gs>
            </a:gsLst>
            <a:lin ang="0" scaled="1"/>
          </a:gradFill>
          <a:ln w="9525">
            <a:noFill/>
            <a:miter lim="800000"/>
            <a:headEnd/>
            <a:tailEnd/>
          </a:ln>
          <a:effectLst/>
        </p:spPr>
        <p:txBody>
          <a:bodyPr wrap="none" anchor="ctr"/>
          <a:lstStyle/>
          <a:p>
            <a:pPr>
              <a:defRPr/>
            </a:pPr>
            <a:endParaRPr lang="en-GB"/>
          </a:p>
        </p:txBody>
      </p:sp>
      <p:sp>
        <p:nvSpPr>
          <p:cNvPr id="58371" name="Rectangle 1027"/>
          <p:cNvSpPr>
            <a:spLocks noChangeArrowheads="1"/>
          </p:cNvSpPr>
          <p:nvPr/>
        </p:nvSpPr>
        <p:spPr bwMode="auto">
          <a:xfrm>
            <a:off x="0" y="0"/>
            <a:ext cx="609600" cy="6477000"/>
          </a:xfrm>
          <a:prstGeom prst="rect">
            <a:avLst/>
          </a:prstGeom>
          <a:gradFill rotWithShape="0">
            <a:gsLst>
              <a:gs pos="0">
                <a:srgbClr val="0A3870"/>
              </a:gs>
              <a:gs pos="100000">
                <a:srgbClr val="0A3870">
                  <a:gamma/>
                  <a:shade val="46275"/>
                  <a:invGamma/>
                </a:srgbClr>
              </a:gs>
            </a:gsLst>
            <a:lin ang="5400000" scaled="1"/>
          </a:gradFill>
          <a:ln w="9525">
            <a:noFill/>
            <a:miter lim="800000"/>
            <a:headEnd/>
            <a:tailEnd/>
          </a:ln>
          <a:effectLst/>
        </p:spPr>
        <p:txBody>
          <a:bodyPr wrap="none" anchor="ctr"/>
          <a:lstStyle/>
          <a:p>
            <a:pPr>
              <a:defRPr/>
            </a:pPr>
            <a:endParaRPr lang="en-GB"/>
          </a:p>
        </p:txBody>
      </p:sp>
      <p:sp>
        <p:nvSpPr>
          <p:cNvPr id="1028" name="Rectangle 1028"/>
          <p:cNvSpPr>
            <a:spLocks noGrp="1" noChangeArrowheads="1"/>
          </p:cNvSpPr>
          <p:nvPr>
            <p:ph type="title"/>
          </p:nvPr>
        </p:nvSpPr>
        <p:spPr bwMode="auto">
          <a:xfrm>
            <a:off x="685800" y="152400"/>
            <a:ext cx="8153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029"/>
          <p:cNvSpPr>
            <a:spLocks noGrp="1" noChangeArrowheads="1"/>
          </p:cNvSpPr>
          <p:nvPr>
            <p:ph type="body" idx="1"/>
          </p:nvPr>
        </p:nvSpPr>
        <p:spPr bwMode="auto">
          <a:xfrm>
            <a:off x="762000" y="1447800"/>
            <a:ext cx="8077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4" name="Rectangle 1030"/>
          <p:cNvSpPr>
            <a:spLocks noChangeArrowheads="1"/>
          </p:cNvSpPr>
          <p:nvPr/>
        </p:nvSpPr>
        <p:spPr bwMode="auto">
          <a:xfrm>
            <a:off x="76200" y="76200"/>
            <a:ext cx="458788" cy="382588"/>
          </a:xfrm>
          <a:prstGeom prst="rect">
            <a:avLst/>
          </a:prstGeom>
          <a:noFill/>
          <a:ln w="12700">
            <a:noFill/>
            <a:miter lim="800000"/>
            <a:headEnd/>
            <a:tailEnd/>
          </a:ln>
          <a:effectLst/>
        </p:spPr>
        <p:txBody>
          <a:bodyPr wrap="none" lIns="90488" tIns="44450" rIns="90488" bIns="44450" anchor="ctr"/>
          <a:lstStyle/>
          <a:p>
            <a:pPr algn="r">
              <a:defRPr/>
            </a:pPr>
            <a:r>
              <a:rPr lang="en-US" sz="1200" b="1">
                <a:solidFill>
                  <a:schemeClr val="bg1"/>
                </a:solidFill>
                <a:latin typeface="Arial" charset="0"/>
              </a:rPr>
              <a:t>1- </a:t>
            </a:r>
            <a:fld id="{450EC480-8B42-4DCE-B0EE-7352D0FDA503}" type="slidenum">
              <a:rPr lang="en-US" sz="1200" b="1">
                <a:solidFill>
                  <a:schemeClr val="bg1"/>
                </a:solidFill>
                <a:latin typeface="Arial" charset="0"/>
              </a:rPr>
              <a:pPr algn="r">
                <a:defRPr/>
              </a:pPr>
              <a:t>‹#›</a:t>
            </a:fld>
            <a:endParaRPr lang="en-US" sz="1200" b="1">
              <a:solidFill>
                <a:schemeClr val="bg1"/>
              </a:solidFill>
              <a:latin typeface="Arial" charset="0"/>
            </a:endParaRPr>
          </a:p>
        </p:txBody>
      </p:sp>
      <p:sp>
        <p:nvSpPr>
          <p:cNvPr id="58375" name="Rectangle 1031"/>
          <p:cNvSpPr>
            <a:spLocks noChangeArrowheads="1"/>
          </p:cNvSpPr>
          <p:nvPr/>
        </p:nvSpPr>
        <p:spPr bwMode="auto">
          <a:xfrm>
            <a:off x="0" y="6477000"/>
            <a:ext cx="8382000" cy="381000"/>
          </a:xfrm>
          <a:prstGeom prst="rect">
            <a:avLst/>
          </a:prstGeom>
          <a:gradFill rotWithShape="0">
            <a:gsLst>
              <a:gs pos="0">
                <a:srgbClr val="0A3870">
                  <a:gamma/>
                  <a:shade val="46275"/>
                  <a:invGamma/>
                </a:srgbClr>
              </a:gs>
              <a:gs pos="50000">
                <a:srgbClr val="0A3870"/>
              </a:gs>
              <a:gs pos="100000">
                <a:srgbClr val="0A3870">
                  <a:gamma/>
                  <a:shade val="46275"/>
                  <a:invGamma/>
                </a:srgbClr>
              </a:gs>
            </a:gsLst>
            <a:lin ang="5400000" scaled="1"/>
          </a:gradFill>
          <a:ln w="9525">
            <a:solidFill>
              <a:schemeClr val="tx1"/>
            </a:solidFill>
            <a:miter lim="800000"/>
            <a:headEnd/>
            <a:tailEnd/>
          </a:ln>
          <a:effectLst/>
        </p:spPr>
        <p:txBody>
          <a:bodyPr wrap="none" anchor="ctr"/>
          <a:lstStyle/>
          <a:p>
            <a:pPr>
              <a:defRPr/>
            </a:pPr>
            <a:endParaRPr lang="en-GB"/>
          </a:p>
        </p:txBody>
      </p:sp>
      <p:sp>
        <p:nvSpPr>
          <p:cNvPr id="58376" name="Rectangle 1032"/>
          <p:cNvSpPr>
            <a:spLocks noChangeArrowheads="1"/>
          </p:cNvSpPr>
          <p:nvPr/>
        </p:nvSpPr>
        <p:spPr bwMode="auto">
          <a:xfrm>
            <a:off x="0" y="6523038"/>
            <a:ext cx="1905000" cy="304800"/>
          </a:xfrm>
          <a:prstGeom prst="rect">
            <a:avLst/>
          </a:prstGeom>
          <a:noFill/>
          <a:ln w="9525">
            <a:noFill/>
            <a:miter lim="800000"/>
            <a:headEnd/>
            <a:tailEnd/>
          </a:ln>
          <a:effectLst/>
        </p:spPr>
        <p:txBody>
          <a:bodyPr wrap="none" lIns="92075" tIns="46038" rIns="92075" bIns="46038" anchor="ctr"/>
          <a:lstStyle/>
          <a:p>
            <a:pPr algn="ctr">
              <a:defRPr/>
            </a:pPr>
            <a:endParaRPr lang="en-GB" sz="1400" b="1" i="1">
              <a:solidFill>
                <a:schemeClr val="bg1"/>
              </a:solidFill>
              <a:latin typeface="Book Antiqua" pitchFamily="18" charset="0"/>
            </a:endParaRPr>
          </a:p>
        </p:txBody>
      </p:sp>
      <p:sp>
        <p:nvSpPr>
          <p:cNvPr id="58377" name="Text Box 1033"/>
          <p:cNvSpPr txBox="1">
            <a:spLocks noChangeArrowheads="1"/>
          </p:cNvSpPr>
          <p:nvPr/>
        </p:nvSpPr>
        <p:spPr bwMode="auto">
          <a:xfrm>
            <a:off x="3048000" y="6553200"/>
            <a:ext cx="5334000" cy="274638"/>
          </a:xfrm>
          <a:prstGeom prst="rect">
            <a:avLst/>
          </a:prstGeom>
          <a:noFill/>
          <a:ln w="9525">
            <a:noFill/>
            <a:miter lim="800000"/>
            <a:headEnd/>
            <a:tailEnd/>
          </a:ln>
          <a:effectLst/>
        </p:spPr>
        <p:txBody>
          <a:bodyPr>
            <a:spAutoFit/>
          </a:bodyPr>
          <a:lstStyle/>
          <a:p>
            <a:pPr algn="r">
              <a:spcBef>
                <a:spcPct val="50000"/>
              </a:spcBef>
              <a:defRPr/>
            </a:pPr>
            <a:endParaRPr lang="en-GB" sz="1200">
              <a:solidFill>
                <a:schemeClr val="bg1"/>
              </a:solidFill>
              <a:latin typeface="Book Antiqua" pitchFamily="18" charset="0"/>
            </a:endParaRPr>
          </a:p>
        </p:txBody>
      </p:sp>
      <p:pic>
        <p:nvPicPr>
          <p:cNvPr id="1034" name="Picture 1034" descr="globe"/>
          <p:cNvPicPr>
            <a:picLocks noChangeAspect="1" noChangeArrowheads="1"/>
          </p:cNvPicPr>
          <p:nvPr/>
        </p:nvPicPr>
        <p:blipFill>
          <a:blip r:embed="rId14" cstate="print"/>
          <a:srcRect/>
          <a:stretch>
            <a:fillRect/>
          </a:stretch>
        </p:blipFill>
        <p:spPr bwMode="auto">
          <a:xfrm>
            <a:off x="8382000" y="6153150"/>
            <a:ext cx="762000" cy="704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xStyles>
    <p:titleStyle>
      <a:lvl1pPr algn="ctr" rtl="0" eaLnBrk="0" fontAlgn="base" hangingPunct="0">
        <a:spcBef>
          <a:spcPct val="0"/>
        </a:spcBef>
        <a:spcAft>
          <a:spcPct val="0"/>
        </a:spcAft>
        <a:defRPr sz="4400" b="1">
          <a:solidFill>
            <a:schemeClr val="hlink"/>
          </a:solidFill>
          <a:latin typeface="+mj-lt"/>
          <a:ea typeface="+mj-ea"/>
          <a:cs typeface="+mj-cs"/>
        </a:defRPr>
      </a:lvl1pPr>
      <a:lvl2pPr algn="ctr" rtl="0" eaLnBrk="0" fontAlgn="base" hangingPunct="0">
        <a:spcBef>
          <a:spcPct val="0"/>
        </a:spcBef>
        <a:spcAft>
          <a:spcPct val="0"/>
        </a:spcAft>
        <a:defRPr sz="4400" b="1">
          <a:solidFill>
            <a:schemeClr val="hlink"/>
          </a:solidFill>
          <a:latin typeface="Times New Roman" pitchFamily="18" charset="0"/>
        </a:defRPr>
      </a:lvl2pPr>
      <a:lvl3pPr algn="ctr" rtl="0" eaLnBrk="0" fontAlgn="base" hangingPunct="0">
        <a:spcBef>
          <a:spcPct val="0"/>
        </a:spcBef>
        <a:spcAft>
          <a:spcPct val="0"/>
        </a:spcAft>
        <a:defRPr sz="4400" b="1">
          <a:solidFill>
            <a:schemeClr val="hlink"/>
          </a:solidFill>
          <a:latin typeface="Times New Roman" pitchFamily="18" charset="0"/>
        </a:defRPr>
      </a:lvl3pPr>
      <a:lvl4pPr algn="ctr" rtl="0" eaLnBrk="0" fontAlgn="base" hangingPunct="0">
        <a:spcBef>
          <a:spcPct val="0"/>
        </a:spcBef>
        <a:spcAft>
          <a:spcPct val="0"/>
        </a:spcAft>
        <a:defRPr sz="4400" b="1">
          <a:solidFill>
            <a:schemeClr val="hlink"/>
          </a:solidFill>
          <a:latin typeface="Times New Roman" pitchFamily="18" charset="0"/>
        </a:defRPr>
      </a:lvl4pPr>
      <a:lvl5pPr algn="ctr" rtl="0" eaLnBrk="0" fontAlgn="base" hangingPunct="0">
        <a:spcBef>
          <a:spcPct val="0"/>
        </a:spcBef>
        <a:spcAft>
          <a:spcPct val="0"/>
        </a:spcAft>
        <a:defRPr sz="4400" b="1">
          <a:solidFill>
            <a:schemeClr val="hlink"/>
          </a:solidFill>
          <a:latin typeface="Times New Roman" pitchFamily="18" charset="0"/>
        </a:defRPr>
      </a:lvl5pPr>
      <a:lvl6pPr marL="457200" algn="ctr" rtl="0" eaLnBrk="0" fontAlgn="base" hangingPunct="0">
        <a:spcBef>
          <a:spcPct val="0"/>
        </a:spcBef>
        <a:spcAft>
          <a:spcPct val="0"/>
        </a:spcAft>
        <a:defRPr sz="4400" b="1">
          <a:solidFill>
            <a:schemeClr val="hlink"/>
          </a:solidFill>
          <a:latin typeface="Times New Roman" pitchFamily="18" charset="0"/>
        </a:defRPr>
      </a:lvl6pPr>
      <a:lvl7pPr marL="914400" algn="ctr" rtl="0" eaLnBrk="0" fontAlgn="base" hangingPunct="0">
        <a:spcBef>
          <a:spcPct val="0"/>
        </a:spcBef>
        <a:spcAft>
          <a:spcPct val="0"/>
        </a:spcAft>
        <a:defRPr sz="4400" b="1">
          <a:solidFill>
            <a:schemeClr val="hlink"/>
          </a:solidFill>
          <a:latin typeface="Times New Roman" pitchFamily="18" charset="0"/>
        </a:defRPr>
      </a:lvl7pPr>
      <a:lvl8pPr marL="1371600" algn="ctr" rtl="0" eaLnBrk="0" fontAlgn="base" hangingPunct="0">
        <a:spcBef>
          <a:spcPct val="0"/>
        </a:spcBef>
        <a:spcAft>
          <a:spcPct val="0"/>
        </a:spcAft>
        <a:defRPr sz="4400" b="1">
          <a:solidFill>
            <a:schemeClr val="hlink"/>
          </a:solidFill>
          <a:latin typeface="Times New Roman" pitchFamily="18" charset="0"/>
        </a:defRPr>
      </a:lvl8pPr>
      <a:lvl9pPr marL="1828800" algn="ctr" rtl="0" eaLnBrk="0" fontAlgn="base" hangingPunct="0">
        <a:spcBef>
          <a:spcPct val="0"/>
        </a:spcBef>
        <a:spcAft>
          <a:spcPct val="0"/>
        </a:spcAft>
        <a:defRPr sz="4400" b="1">
          <a:solidFill>
            <a:schemeClr val="hlink"/>
          </a:solidFill>
          <a:latin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w"/>
        <a:defRPr sz="3200">
          <a:solidFill>
            <a:srgbClr val="764056"/>
          </a:solidFill>
          <a:latin typeface="+mn-lt"/>
          <a:ea typeface="+mn-ea"/>
          <a:cs typeface="+mn-cs"/>
        </a:defRPr>
      </a:lvl1pPr>
      <a:lvl2pPr marL="742950" indent="-285750" algn="l" rtl="0" eaLnBrk="0" fontAlgn="base" hangingPunct="0">
        <a:spcBef>
          <a:spcPct val="20000"/>
        </a:spcBef>
        <a:spcAft>
          <a:spcPct val="0"/>
        </a:spcAft>
        <a:buSzPct val="60000"/>
        <a:buFont typeface="Wingdings" pitchFamily="2" charset="2"/>
        <a:buChar char="è"/>
        <a:defRPr sz="2800">
          <a:solidFill>
            <a:srgbClr val="764056"/>
          </a:solidFill>
          <a:latin typeface="+mn-lt"/>
        </a:defRPr>
      </a:lvl2pPr>
      <a:lvl3pPr marL="1143000" indent="-228600" algn="l" rtl="0" eaLnBrk="0" fontAlgn="base" hangingPunct="0">
        <a:spcBef>
          <a:spcPct val="20000"/>
        </a:spcBef>
        <a:spcAft>
          <a:spcPct val="0"/>
        </a:spcAft>
        <a:buChar char="•"/>
        <a:defRPr sz="2400">
          <a:solidFill>
            <a:srgbClr val="764056"/>
          </a:solidFill>
          <a:latin typeface="+mn-lt"/>
        </a:defRPr>
      </a:lvl3pPr>
      <a:lvl4pPr marL="1600200" indent="-228600" algn="l" rtl="0" eaLnBrk="0" fontAlgn="base" hangingPunct="0">
        <a:spcBef>
          <a:spcPct val="20000"/>
        </a:spcBef>
        <a:spcAft>
          <a:spcPct val="0"/>
        </a:spcAft>
        <a:buChar char="–"/>
        <a:defRPr sz="2400">
          <a:solidFill>
            <a:srgbClr val="764056"/>
          </a:solidFill>
          <a:latin typeface="+mn-lt"/>
        </a:defRPr>
      </a:lvl4pPr>
      <a:lvl5pPr marL="2057400" indent="-228600" algn="l" rtl="0" eaLnBrk="0" fontAlgn="base" hangingPunct="0">
        <a:spcBef>
          <a:spcPct val="20000"/>
        </a:spcBef>
        <a:spcAft>
          <a:spcPct val="0"/>
        </a:spcAft>
        <a:buChar char="»"/>
        <a:defRPr sz="2400">
          <a:solidFill>
            <a:srgbClr val="764056"/>
          </a:solidFill>
          <a:latin typeface="+mn-lt"/>
        </a:defRPr>
      </a:lvl5pPr>
      <a:lvl6pPr marL="2514600" indent="-228600" algn="l" rtl="0" eaLnBrk="0" fontAlgn="base" hangingPunct="0">
        <a:spcBef>
          <a:spcPct val="20000"/>
        </a:spcBef>
        <a:spcAft>
          <a:spcPct val="0"/>
        </a:spcAft>
        <a:buChar char="»"/>
        <a:defRPr sz="2400">
          <a:solidFill>
            <a:srgbClr val="764056"/>
          </a:solidFill>
          <a:latin typeface="+mn-lt"/>
        </a:defRPr>
      </a:lvl6pPr>
      <a:lvl7pPr marL="2971800" indent="-228600" algn="l" rtl="0" eaLnBrk="0" fontAlgn="base" hangingPunct="0">
        <a:spcBef>
          <a:spcPct val="20000"/>
        </a:spcBef>
        <a:spcAft>
          <a:spcPct val="0"/>
        </a:spcAft>
        <a:buChar char="»"/>
        <a:defRPr sz="2400">
          <a:solidFill>
            <a:srgbClr val="764056"/>
          </a:solidFill>
          <a:latin typeface="+mn-lt"/>
        </a:defRPr>
      </a:lvl7pPr>
      <a:lvl8pPr marL="3429000" indent="-228600" algn="l" rtl="0" eaLnBrk="0" fontAlgn="base" hangingPunct="0">
        <a:spcBef>
          <a:spcPct val="20000"/>
        </a:spcBef>
        <a:spcAft>
          <a:spcPct val="0"/>
        </a:spcAft>
        <a:buChar char="»"/>
        <a:defRPr sz="2400">
          <a:solidFill>
            <a:srgbClr val="764056"/>
          </a:solidFill>
          <a:latin typeface="+mn-lt"/>
        </a:defRPr>
      </a:lvl8pPr>
      <a:lvl9pPr marL="3886200" indent="-228600" algn="l" rtl="0" eaLnBrk="0" fontAlgn="base" hangingPunct="0">
        <a:spcBef>
          <a:spcPct val="20000"/>
        </a:spcBef>
        <a:spcAft>
          <a:spcPct val="0"/>
        </a:spcAft>
        <a:buChar char="»"/>
        <a:defRPr sz="2400">
          <a:solidFill>
            <a:srgbClr val="76405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0.wmf"/><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81CFD5"/>
        </a:solidFill>
        <a:effectLst/>
      </p:bgPr>
    </p:bg>
    <p:spTree>
      <p:nvGrpSpPr>
        <p:cNvPr id="1" name=""/>
        <p:cNvGrpSpPr/>
        <p:nvPr/>
      </p:nvGrpSpPr>
      <p:grpSpPr>
        <a:xfrm>
          <a:off x="0" y="0"/>
          <a:ext cx="0" cy="0"/>
          <a:chOff x="0" y="0"/>
          <a:chExt cx="0" cy="0"/>
        </a:xfrm>
      </p:grpSpPr>
      <p:sp>
        <p:nvSpPr>
          <p:cNvPr id="51217" name="Rectangle 17"/>
          <p:cNvSpPr>
            <a:spLocks noChangeArrowheads="1"/>
          </p:cNvSpPr>
          <p:nvPr/>
        </p:nvSpPr>
        <p:spPr bwMode="auto">
          <a:xfrm>
            <a:off x="0" y="0"/>
            <a:ext cx="2895600" cy="6858000"/>
          </a:xfrm>
          <a:prstGeom prst="rect">
            <a:avLst/>
          </a:prstGeom>
          <a:gradFill rotWithShape="0">
            <a:gsLst>
              <a:gs pos="0">
                <a:schemeClr val="hlink"/>
              </a:gs>
              <a:gs pos="50000">
                <a:schemeClr val="hlink">
                  <a:gamma/>
                  <a:tint val="40000"/>
                  <a:invGamma/>
                </a:schemeClr>
              </a:gs>
              <a:gs pos="100000">
                <a:schemeClr val="hlink"/>
              </a:gs>
            </a:gsLst>
            <a:lin ang="5400000" scaled="1"/>
          </a:gradFill>
          <a:ln w="9525">
            <a:solidFill>
              <a:schemeClr val="tx1"/>
            </a:solidFill>
            <a:miter lim="800000"/>
            <a:headEnd/>
            <a:tailEnd/>
          </a:ln>
          <a:effectLst/>
        </p:spPr>
        <p:txBody>
          <a:bodyPr wrap="none" anchor="ctr"/>
          <a:lstStyle/>
          <a:p>
            <a:pPr>
              <a:defRPr/>
            </a:pPr>
            <a:endParaRPr lang="en-GB"/>
          </a:p>
        </p:txBody>
      </p:sp>
      <p:sp>
        <p:nvSpPr>
          <p:cNvPr id="2051" name="Rectangle 18"/>
          <p:cNvSpPr>
            <a:spLocks noChangeArrowheads="1"/>
          </p:cNvSpPr>
          <p:nvPr/>
        </p:nvSpPr>
        <p:spPr bwMode="auto">
          <a:xfrm>
            <a:off x="2895600" y="0"/>
            <a:ext cx="6248400" cy="6858000"/>
          </a:xfrm>
          <a:prstGeom prst="rect">
            <a:avLst/>
          </a:prstGeom>
          <a:gradFill rotWithShape="0">
            <a:gsLst>
              <a:gs pos="0">
                <a:srgbClr val="67394C"/>
              </a:gs>
              <a:gs pos="50000">
                <a:srgbClr val="DDD3D7"/>
              </a:gs>
              <a:gs pos="100000">
                <a:srgbClr val="67394C"/>
              </a:gs>
            </a:gsLst>
            <a:lin ang="0" scaled="1"/>
          </a:gradFill>
          <a:ln w="9525">
            <a:noFill/>
            <a:miter lim="800000"/>
            <a:headEnd/>
            <a:tailEnd/>
          </a:ln>
        </p:spPr>
        <p:txBody>
          <a:bodyPr wrap="none" anchor="ctr"/>
          <a:lstStyle/>
          <a:p>
            <a:endParaRPr lang="en-GB"/>
          </a:p>
        </p:txBody>
      </p:sp>
      <p:sp>
        <p:nvSpPr>
          <p:cNvPr id="2052" name="Text Box 19"/>
          <p:cNvSpPr txBox="1">
            <a:spLocks noChangeArrowheads="1"/>
          </p:cNvSpPr>
          <p:nvPr/>
        </p:nvSpPr>
        <p:spPr bwMode="auto">
          <a:xfrm>
            <a:off x="2895600" y="1524000"/>
            <a:ext cx="6248400" cy="457200"/>
          </a:xfrm>
          <a:prstGeom prst="rect">
            <a:avLst/>
          </a:prstGeom>
          <a:solidFill>
            <a:srgbClr val="0A3870"/>
          </a:solidFill>
          <a:ln w="9525">
            <a:noFill/>
            <a:miter lim="800000"/>
            <a:headEnd/>
            <a:tailEnd/>
          </a:ln>
        </p:spPr>
        <p:txBody>
          <a:bodyPr>
            <a:spAutoFit/>
          </a:bodyPr>
          <a:lstStyle/>
          <a:p>
            <a:pPr lvl="1" algn="ctr">
              <a:spcBef>
                <a:spcPct val="50000"/>
              </a:spcBef>
              <a:buClr>
                <a:schemeClr val="hlink"/>
              </a:buClr>
              <a:buSzPct val="75000"/>
              <a:buFont typeface="Wingdings" pitchFamily="2" charset="2"/>
              <a:buNone/>
            </a:pPr>
            <a:r>
              <a:rPr lang="en-US">
                <a:solidFill>
                  <a:schemeClr val="bg1"/>
                </a:solidFill>
              </a:rPr>
              <a:t>M&amp;A and corporate restructuring</a:t>
            </a:r>
          </a:p>
        </p:txBody>
      </p:sp>
      <p:sp>
        <p:nvSpPr>
          <p:cNvPr id="2053" name="Text Box 20"/>
          <p:cNvSpPr txBox="1">
            <a:spLocks noChangeArrowheads="1"/>
          </p:cNvSpPr>
          <p:nvPr/>
        </p:nvSpPr>
        <p:spPr bwMode="auto">
          <a:xfrm>
            <a:off x="0" y="304800"/>
            <a:ext cx="2971800" cy="1569660"/>
          </a:xfrm>
          <a:prstGeom prst="rect">
            <a:avLst/>
          </a:prstGeom>
          <a:noFill/>
          <a:ln w="9525">
            <a:noFill/>
            <a:miter lim="800000"/>
            <a:headEnd/>
            <a:tailEnd/>
          </a:ln>
        </p:spPr>
        <p:txBody>
          <a:bodyPr>
            <a:spAutoFit/>
          </a:bodyPr>
          <a:lstStyle/>
          <a:p>
            <a:pPr algn="ctr">
              <a:spcBef>
                <a:spcPct val="50000"/>
              </a:spcBef>
            </a:pPr>
            <a:r>
              <a:rPr lang="en-US" sz="3200" i="1" dirty="0">
                <a:solidFill>
                  <a:srgbClr val="0A3870"/>
                </a:solidFill>
              </a:rPr>
              <a:t>Advanced Corporate </a:t>
            </a:r>
            <a:r>
              <a:rPr lang="en-US" sz="3200" i="1" dirty="0" smtClean="0">
                <a:solidFill>
                  <a:srgbClr val="0A3870"/>
                </a:solidFill>
              </a:rPr>
              <a:t>Finance</a:t>
            </a:r>
            <a:endParaRPr lang="en-US" sz="3200" i="1" dirty="0">
              <a:solidFill>
                <a:srgbClr val="0A3870"/>
              </a:solidFill>
            </a:endParaRPr>
          </a:p>
        </p:txBody>
      </p:sp>
      <p:sp>
        <p:nvSpPr>
          <p:cNvPr id="2054" name="Text Box 21"/>
          <p:cNvSpPr>
            <a:spLocks noGrp="1" noChangeArrowheads="1"/>
          </p:cNvSpPr>
          <p:nvPr>
            <p:ph type="subTitle" idx="1"/>
          </p:nvPr>
        </p:nvSpPr>
        <p:spPr>
          <a:xfrm>
            <a:off x="304800" y="5029200"/>
            <a:ext cx="2438400" cy="1371600"/>
          </a:xfrm>
          <a:noFill/>
        </p:spPr>
        <p:txBody>
          <a:bodyPr/>
          <a:lstStyle/>
          <a:p>
            <a:pPr algn="l">
              <a:spcBef>
                <a:spcPct val="50000"/>
              </a:spcBef>
            </a:pPr>
            <a:r>
              <a:rPr lang="en-US" sz="2400" b="1" smtClean="0">
                <a:solidFill>
                  <a:srgbClr val="0A3870"/>
                </a:solidFill>
              </a:rPr>
              <a:t>MSc course in finance</a:t>
            </a:r>
            <a:endParaRPr lang="en-US" smtClean="0">
              <a:solidFill>
                <a:srgbClr val="0A3870"/>
              </a:solidFill>
            </a:endParaRPr>
          </a:p>
        </p:txBody>
      </p:sp>
      <p:sp>
        <p:nvSpPr>
          <p:cNvPr id="2055" name="Rectangle 23"/>
          <p:cNvSpPr>
            <a:spLocks noChangeArrowheads="1"/>
          </p:cNvSpPr>
          <p:nvPr/>
        </p:nvSpPr>
        <p:spPr bwMode="auto">
          <a:xfrm>
            <a:off x="228600" y="6400800"/>
            <a:ext cx="1905000" cy="304800"/>
          </a:xfrm>
          <a:prstGeom prst="rect">
            <a:avLst/>
          </a:prstGeom>
          <a:noFill/>
          <a:ln w="9525">
            <a:noFill/>
            <a:miter lim="800000"/>
            <a:headEnd/>
            <a:tailEnd/>
          </a:ln>
        </p:spPr>
        <p:txBody>
          <a:bodyPr wrap="none" lIns="92075" tIns="46038" rIns="92075" bIns="46038" anchor="ctr"/>
          <a:lstStyle/>
          <a:p>
            <a:pPr algn="ctr"/>
            <a:r>
              <a:rPr lang="en-US" sz="1400" b="1" i="1">
                <a:latin typeface="Book Antiqua" pitchFamily="18" charset="0"/>
              </a:rPr>
              <a:t>Dr. Andrianos E. Tsekrekos</a:t>
            </a:r>
          </a:p>
        </p:txBody>
      </p:sp>
      <p:pic>
        <p:nvPicPr>
          <p:cNvPr id="2057" name="Picture 25" descr="globe"/>
          <p:cNvPicPr>
            <a:picLocks noChangeAspect="1" noChangeArrowheads="1"/>
          </p:cNvPicPr>
          <p:nvPr/>
        </p:nvPicPr>
        <p:blipFill>
          <a:blip r:embed="rId2" cstate="print"/>
          <a:srcRect/>
          <a:stretch>
            <a:fillRect/>
          </a:stretch>
        </p:blipFill>
        <p:spPr bwMode="auto">
          <a:xfrm>
            <a:off x="4191000" y="3124200"/>
            <a:ext cx="3657600" cy="33813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6763" cy="1060450"/>
          </a:xfrm>
        </p:spPr>
        <p:txBody>
          <a:bodyPr/>
          <a:lstStyle/>
          <a:p>
            <a:pPr fontAlgn="auto">
              <a:spcAft>
                <a:spcPts val="0"/>
              </a:spcAft>
              <a:defRPr/>
            </a:pPr>
            <a:r>
              <a:rPr dirty="0" smtClean="0"/>
              <a:t>3</a:t>
            </a:r>
            <a:r>
              <a:rPr lang="en-US" dirty="0" smtClean="0"/>
              <a:t>) S</a:t>
            </a:r>
            <a:r>
              <a:rPr dirty="0" smtClean="0"/>
              <a:t>ensible motives for mergers</a:t>
            </a:r>
            <a:endParaRPr dirty="0"/>
          </a:p>
        </p:txBody>
      </p:sp>
      <p:sp>
        <p:nvSpPr>
          <p:cNvPr id="3" name="Content Placeholder 2"/>
          <p:cNvSpPr>
            <a:spLocks noGrp="1"/>
          </p:cNvSpPr>
          <p:nvPr>
            <p:ph idx="1"/>
          </p:nvPr>
        </p:nvSpPr>
        <p:spPr>
          <a:xfrm>
            <a:off x="685799" y="1295400"/>
            <a:ext cx="7986713" cy="4876800"/>
          </a:xfrm>
        </p:spPr>
        <p:txBody>
          <a:bodyPr/>
          <a:lstStyle/>
          <a:p>
            <a:pPr marL="182880" indent="-182880" fontAlgn="auto">
              <a:buFont typeface="Arial" pitchFamily="34" charset="0"/>
              <a:buChar char="•"/>
              <a:defRPr/>
            </a:pPr>
            <a:r>
              <a:rPr lang="en-US" dirty="0" smtClean="0"/>
              <a:t>Economies of Scale</a:t>
            </a:r>
          </a:p>
          <a:p>
            <a:pPr lvl="1" indent="-182880" fontAlgn="auto">
              <a:buFont typeface="Arial" pitchFamily="34" charset="0"/>
              <a:buChar char="•"/>
              <a:defRPr/>
            </a:pPr>
            <a:r>
              <a:rPr lang="en-US" sz="3200" dirty="0" smtClean="0"/>
              <a:t>Larger firms can reduce per-unit cost by using excess capacity or spreading fixed costs across more units</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462963" cy="1060450"/>
          </a:xfrm>
        </p:spPr>
        <p:txBody>
          <a:bodyPr/>
          <a:lstStyle/>
          <a:p>
            <a:pPr fontAlgn="auto">
              <a:spcAft>
                <a:spcPts val="0"/>
              </a:spcAft>
              <a:defRPr/>
            </a:pPr>
            <a:r>
              <a:rPr dirty="0" smtClean="0"/>
              <a:t>3</a:t>
            </a:r>
            <a:r>
              <a:rPr lang="en-US" dirty="0" smtClean="0"/>
              <a:t>)</a:t>
            </a:r>
            <a:r>
              <a:rPr dirty="0" smtClean="0"/>
              <a:t> </a:t>
            </a:r>
            <a:r>
              <a:rPr lang="en-US" dirty="0" smtClean="0"/>
              <a:t>S</a:t>
            </a:r>
            <a:r>
              <a:rPr dirty="0" smtClean="0"/>
              <a:t>ensible </a:t>
            </a:r>
            <a:r>
              <a:rPr dirty="0"/>
              <a:t>motives for mergers</a:t>
            </a:r>
          </a:p>
        </p:txBody>
      </p:sp>
      <p:sp>
        <p:nvSpPr>
          <p:cNvPr id="3" name="Content Placeholder 2"/>
          <p:cNvSpPr>
            <a:spLocks noGrp="1"/>
          </p:cNvSpPr>
          <p:nvPr>
            <p:ph idx="1"/>
          </p:nvPr>
        </p:nvSpPr>
        <p:spPr>
          <a:xfrm>
            <a:off x="685799" y="1295400"/>
            <a:ext cx="7986713" cy="4876800"/>
          </a:xfrm>
        </p:spPr>
        <p:txBody>
          <a:bodyPr/>
          <a:lstStyle/>
          <a:p>
            <a:pPr marL="182880" indent="-182880" fontAlgn="auto">
              <a:buFont typeface="Arial" pitchFamily="34" charset="0"/>
              <a:buChar char="•"/>
              <a:defRPr/>
            </a:pPr>
            <a:r>
              <a:rPr lang="en-US" dirty="0" smtClean="0"/>
              <a:t>Economies of Vertical Integration</a:t>
            </a:r>
          </a:p>
          <a:p>
            <a:pPr lvl="1" indent="-182880" fontAlgn="auto">
              <a:buFont typeface="Arial" pitchFamily="34" charset="0"/>
              <a:buChar char="•"/>
              <a:defRPr/>
            </a:pPr>
            <a:r>
              <a:rPr lang="en-US" sz="3200" dirty="0" smtClean="0"/>
              <a:t>Control over suppliers can reduce costs</a:t>
            </a:r>
          </a:p>
          <a:p>
            <a:pPr lvl="1" indent="-182880" fontAlgn="auto">
              <a:buFont typeface="Arial" pitchFamily="34" charset="0"/>
              <a:buChar char="•"/>
              <a:defRPr/>
            </a:pPr>
            <a:r>
              <a:rPr lang="en-US" sz="3200" dirty="0" err="1" smtClean="0"/>
              <a:t>Overintegration</a:t>
            </a:r>
            <a:r>
              <a:rPr lang="en-US" sz="3200" dirty="0" smtClean="0"/>
              <a:t> can increase costs</a:t>
            </a:r>
          </a:p>
          <a:p>
            <a:pPr lvl="1" indent="-182880" fontAlgn="auto">
              <a:buFont typeface="Arial" pitchFamily="34" charset="0"/>
              <a:buChar char="•"/>
              <a:defRPr/>
            </a:pPr>
            <a:r>
              <a:rPr lang="en-US" sz="3200" dirty="0" smtClean="0"/>
              <a:t>Best when two business activities are inextricably linked</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6763" cy="1060450"/>
          </a:xfrm>
        </p:spPr>
        <p:txBody>
          <a:bodyPr/>
          <a:lstStyle/>
          <a:p>
            <a:pPr fontAlgn="auto">
              <a:spcAft>
                <a:spcPts val="0"/>
              </a:spcAft>
              <a:defRPr/>
            </a:pPr>
            <a:r>
              <a:rPr dirty="0" smtClean="0"/>
              <a:t>3</a:t>
            </a:r>
            <a:r>
              <a:rPr lang="en-US" dirty="0" smtClean="0"/>
              <a:t>) S</a:t>
            </a:r>
            <a:r>
              <a:rPr dirty="0" smtClean="0"/>
              <a:t>ensible </a:t>
            </a:r>
            <a:r>
              <a:rPr dirty="0"/>
              <a:t>motives for mergers</a:t>
            </a:r>
          </a:p>
        </p:txBody>
      </p:sp>
      <p:sp>
        <p:nvSpPr>
          <p:cNvPr id="3" name="Content Placeholder 2"/>
          <p:cNvSpPr>
            <a:spLocks noGrp="1"/>
          </p:cNvSpPr>
          <p:nvPr>
            <p:ph idx="1"/>
          </p:nvPr>
        </p:nvSpPr>
        <p:spPr>
          <a:xfrm>
            <a:off x="685799" y="1295400"/>
            <a:ext cx="7986713" cy="4876800"/>
          </a:xfrm>
        </p:spPr>
        <p:txBody>
          <a:bodyPr/>
          <a:lstStyle/>
          <a:p>
            <a:pPr marL="182880" indent="-182880" fontAlgn="auto">
              <a:buFont typeface="Arial" pitchFamily="34" charset="0"/>
              <a:buChar char="•"/>
              <a:defRPr/>
            </a:pPr>
            <a:r>
              <a:rPr lang="en-US" dirty="0" smtClean="0"/>
              <a:t>Complementary Resources</a:t>
            </a:r>
          </a:p>
          <a:p>
            <a:pPr lvl="1" indent="-182880" fontAlgn="auto">
              <a:buFont typeface="Arial" pitchFamily="34" charset="0"/>
              <a:buChar char="•"/>
              <a:defRPr/>
            </a:pPr>
            <a:r>
              <a:rPr lang="en-US" dirty="0" smtClean="0"/>
              <a:t>Merging may result in firms filling missing pieces in each other’s supply chains</a:t>
            </a:r>
          </a:p>
          <a:p>
            <a:pPr marL="731520" lvl="2" indent="-182880" fontAlgn="auto">
              <a:buFont typeface="Arial" pitchFamily="34" charset="0"/>
              <a:buChar char="•"/>
              <a:defRPr/>
            </a:pPr>
            <a:r>
              <a:rPr lang="en-US" sz="2800" dirty="0" smtClean="0"/>
              <a:t>Small firms can benefit from existing organization of large firms</a:t>
            </a:r>
          </a:p>
          <a:p>
            <a:pPr marL="182880" indent="-182880" fontAlgn="auto">
              <a:buFont typeface="Arial" pitchFamily="34" charset="0"/>
              <a:buChar char="•"/>
              <a:defRPr/>
            </a:pPr>
            <a:r>
              <a:rPr lang="en-US" dirty="0"/>
              <a:t>Surplus Funds</a:t>
            </a:r>
          </a:p>
          <a:p>
            <a:pPr lvl="1" indent="-182880" fontAlgn="auto">
              <a:buFont typeface="Arial" pitchFamily="34" charset="0"/>
              <a:buChar char="•"/>
              <a:defRPr/>
            </a:pPr>
            <a:r>
              <a:rPr lang="en-US" dirty="0"/>
              <a:t>If firm is mature, has few positive NPV projects available, acquisition may be best use of funds</a:t>
            </a:r>
          </a:p>
          <a:p>
            <a:pPr marL="182880" indent="-182880" fontAlgn="auto">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2000" cy="1060450"/>
          </a:xfrm>
        </p:spPr>
        <p:txBody>
          <a:bodyPr>
            <a:noAutofit/>
          </a:bodyPr>
          <a:lstStyle/>
          <a:p>
            <a:pPr fontAlgn="auto">
              <a:spcAft>
                <a:spcPts val="0"/>
              </a:spcAft>
              <a:defRPr/>
            </a:pPr>
            <a:r>
              <a:rPr dirty="0" smtClean="0"/>
              <a:t>3</a:t>
            </a:r>
            <a:r>
              <a:rPr lang="en-US" dirty="0" smtClean="0"/>
              <a:t>) D</a:t>
            </a:r>
            <a:r>
              <a:rPr dirty="0" smtClean="0"/>
              <a:t>ubious reasons for mergers</a:t>
            </a:r>
            <a:endParaRPr dirty="0"/>
          </a:p>
        </p:txBody>
      </p:sp>
      <p:sp>
        <p:nvSpPr>
          <p:cNvPr id="3" name="Content Placeholder 2"/>
          <p:cNvSpPr>
            <a:spLocks noGrp="1"/>
          </p:cNvSpPr>
          <p:nvPr>
            <p:ph idx="1"/>
          </p:nvPr>
        </p:nvSpPr>
        <p:spPr>
          <a:xfrm>
            <a:off x="761999" y="1295400"/>
            <a:ext cx="7910513" cy="4876800"/>
          </a:xfrm>
        </p:spPr>
        <p:txBody>
          <a:bodyPr/>
          <a:lstStyle/>
          <a:p>
            <a:pPr marL="182880" indent="-182880" fontAlgn="auto">
              <a:buFont typeface="Arial" pitchFamily="34" charset="0"/>
              <a:buChar char="•"/>
              <a:defRPr/>
            </a:pPr>
            <a:r>
              <a:rPr lang="en-US" dirty="0" smtClean="0"/>
              <a:t>Diversification</a:t>
            </a:r>
          </a:p>
          <a:p>
            <a:pPr lvl="1" indent="-182880" fontAlgn="auto">
              <a:buFont typeface="Arial" pitchFamily="34" charset="0"/>
              <a:buChar char="•"/>
              <a:defRPr/>
            </a:pPr>
            <a:r>
              <a:rPr lang="en-US" dirty="0" smtClean="0"/>
              <a:t>Investors should not pay premium for diversification; they can diversify themselves</a:t>
            </a:r>
          </a:p>
          <a:p>
            <a:pPr marL="731520" lvl="2" indent="-182880" fontAlgn="auto">
              <a:buFont typeface="Arial" pitchFamily="34" charset="0"/>
              <a:buChar char="•"/>
              <a:defRPr/>
            </a:pPr>
            <a:r>
              <a:rPr lang="en-US" sz="2800" dirty="0" smtClean="0"/>
              <a:t>Diversification easier and cheaper for stockholders than corporations</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2000" cy="1060450"/>
          </a:xfrm>
        </p:spPr>
        <p:txBody>
          <a:bodyPr>
            <a:noAutofit/>
          </a:bodyPr>
          <a:lstStyle/>
          <a:p>
            <a:pPr fontAlgn="auto">
              <a:spcAft>
                <a:spcPts val="0"/>
              </a:spcAft>
              <a:defRPr/>
            </a:pPr>
            <a:r>
              <a:rPr lang="en-US" dirty="0" smtClean="0"/>
              <a:t>3) Dubious reasons for mergers</a:t>
            </a:r>
            <a:endParaRPr dirty="0"/>
          </a:p>
        </p:txBody>
      </p:sp>
      <p:sp>
        <p:nvSpPr>
          <p:cNvPr id="3" name="Content Placeholder 2"/>
          <p:cNvSpPr>
            <a:spLocks noGrp="1"/>
          </p:cNvSpPr>
          <p:nvPr>
            <p:ph idx="1"/>
          </p:nvPr>
        </p:nvSpPr>
        <p:spPr>
          <a:xfrm>
            <a:off x="761999" y="1295400"/>
            <a:ext cx="7910513" cy="4876800"/>
          </a:xfrm>
        </p:spPr>
        <p:txBody>
          <a:bodyPr/>
          <a:lstStyle/>
          <a:p>
            <a:pPr marL="182880" indent="-182880" fontAlgn="auto">
              <a:buFont typeface="Arial" pitchFamily="34" charset="0"/>
              <a:buChar char="•"/>
              <a:defRPr/>
            </a:pPr>
            <a:r>
              <a:rPr lang="en-US" dirty="0" smtClean="0"/>
              <a:t>Increasing Earnings per Share: Bootstrap Game</a:t>
            </a:r>
          </a:p>
          <a:p>
            <a:pPr lvl="1" indent="-182880" fontAlgn="auto">
              <a:buFont typeface="Arial" pitchFamily="34" charset="0"/>
              <a:buChar char="•"/>
              <a:defRPr/>
            </a:pPr>
            <a:endParaRPr lang="en-US" dirty="0"/>
          </a:p>
        </p:txBody>
      </p:sp>
      <p:grpSp>
        <p:nvGrpSpPr>
          <p:cNvPr id="4" name="Group 3"/>
          <p:cNvGrpSpPr>
            <a:grpSpLocks/>
          </p:cNvGrpSpPr>
          <p:nvPr/>
        </p:nvGrpSpPr>
        <p:grpSpPr bwMode="auto">
          <a:xfrm>
            <a:off x="685800" y="2514600"/>
            <a:ext cx="8239125" cy="3759200"/>
            <a:chOff x="685800" y="2209800"/>
            <a:chExt cx="8239125" cy="3759200"/>
          </a:xfrm>
        </p:grpSpPr>
        <p:sp>
          <p:nvSpPr>
            <p:cNvPr id="21508" name="Rectangle 6"/>
            <p:cNvSpPr>
              <a:spLocks noChangeArrowheads="1"/>
            </p:cNvSpPr>
            <p:nvPr/>
          </p:nvSpPr>
          <p:spPr bwMode="auto">
            <a:xfrm>
              <a:off x="990600" y="2209800"/>
              <a:ext cx="4886325" cy="406400"/>
            </a:xfrm>
            <a:prstGeom prst="rect">
              <a:avLst/>
            </a:prstGeom>
            <a:solidFill>
              <a:schemeClr val="bg1"/>
            </a:solidFill>
            <a:ln w="12700">
              <a:solidFill>
                <a:schemeClr val="tx2"/>
              </a:solidFill>
              <a:miter lim="800000"/>
              <a:headEnd/>
              <a:tailEnd/>
            </a:ln>
          </p:spPr>
          <p:txBody>
            <a:bodyPr lIns="90488" tIns="44450" rIns="90488" bIns="44450">
              <a:spAutoFit/>
            </a:bodyPr>
            <a:lstStyle/>
            <a:p>
              <a:pPr>
                <a:spcBef>
                  <a:spcPct val="50000"/>
                </a:spcBef>
              </a:pPr>
              <a:r>
                <a:rPr lang="en-US" sz="2000"/>
                <a:t>Acquiring firm has high P/E ratio</a:t>
              </a:r>
            </a:p>
          </p:txBody>
        </p:sp>
        <p:grpSp>
          <p:nvGrpSpPr>
            <p:cNvPr id="5" name="Group 7"/>
            <p:cNvGrpSpPr>
              <a:grpSpLocks/>
            </p:cNvGrpSpPr>
            <p:nvPr/>
          </p:nvGrpSpPr>
          <p:grpSpPr bwMode="auto">
            <a:xfrm>
              <a:off x="3581400" y="2681288"/>
              <a:ext cx="4886325" cy="1077912"/>
              <a:chOff x="2157" y="1734"/>
              <a:chExt cx="3078" cy="679"/>
            </a:xfrm>
          </p:grpSpPr>
          <p:sp>
            <p:nvSpPr>
              <p:cNvPr id="21516" name="Rectangle 8"/>
              <p:cNvSpPr>
                <a:spLocks noChangeArrowheads="1"/>
              </p:cNvSpPr>
              <p:nvPr/>
            </p:nvSpPr>
            <p:spPr bwMode="auto">
              <a:xfrm>
                <a:off x="2157" y="1965"/>
                <a:ext cx="3078" cy="448"/>
              </a:xfrm>
              <a:prstGeom prst="rect">
                <a:avLst/>
              </a:prstGeom>
              <a:solidFill>
                <a:schemeClr val="bg1"/>
              </a:solidFill>
              <a:ln w="12700">
                <a:solidFill>
                  <a:schemeClr val="tx2"/>
                </a:solidFill>
                <a:miter lim="800000"/>
                <a:headEnd/>
                <a:tailEnd/>
              </a:ln>
            </p:spPr>
            <p:txBody>
              <a:bodyPr lIns="90488" tIns="44450" rIns="90488" bIns="44450">
                <a:spAutoFit/>
              </a:bodyPr>
              <a:lstStyle/>
              <a:p>
                <a:pPr>
                  <a:spcBef>
                    <a:spcPct val="50000"/>
                  </a:spcBef>
                </a:pPr>
                <a:r>
                  <a:rPr lang="en-US" sz="2000"/>
                  <a:t>Selling firm has low P/E ratio (due to low number of shares) </a:t>
                </a:r>
              </a:p>
            </p:txBody>
          </p:sp>
          <p:sp>
            <p:nvSpPr>
              <p:cNvPr id="21517" name="Line 9"/>
              <p:cNvSpPr>
                <a:spLocks noChangeShapeType="1"/>
              </p:cNvSpPr>
              <p:nvPr/>
            </p:nvSpPr>
            <p:spPr bwMode="auto">
              <a:xfrm>
                <a:off x="2982" y="1734"/>
                <a:ext cx="86" cy="230"/>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6" name="Group 10"/>
            <p:cNvGrpSpPr>
              <a:grpSpLocks/>
            </p:cNvGrpSpPr>
            <p:nvPr/>
          </p:nvGrpSpPr>
          <p:grpSpPr bwMode="auto">
            <a:xfrm>
              <a:off x="685800" y="3824288"/>
              <a:ext cx="4886325" cy="1077912"/>
              <a:chOff x="333" y="2454"/>
              <a:chExt cx="3078" cy="679"/>
            </a:xfrm>
          </p:grpSpPr>
          <p:sp>
            <p:nvSpPr>
              <p:cNvPr id="21514" name="Rectangle 11"/>
              <p:cNvSpPr>
                <a:spLocks noChangeArrowheads="1"/>
              </p:cNvSpPr>
              <p:nvPr/>
            </p:nvSpPr>
            <p:spPr bwMode="auto">
              <a:xfrm>
                <a:off x="333" y="2685"/>
                <a:ext cx="3078" cy="448"/>
              </a:xfrm>
              <a:prstGeom prst="rect">
                <a:avLst/>
              </a:prstGeom>
              <a:solidFill>
                <a:schemeClr val="bg1"/>
              </a:solidFill>
              <a:ln w="12700">
                <a:solidFill>
                  <a:schemeClr val="tx2"/>
                </a:solidFill>
                <a:miter lim="800000"/>
                <a:headEnd/>
                <a:tailEnd/>
              </a:ln>
            </p:spPr>
            <p:txBody>
              <a:bodyPr lIns="90488" tIns="44450" rIns="90488" bIns="44450">
                <a:spAutoFit/>
              </a:bodyPr>
              <a:lstStyle/>
              <a:p>
                <a:pPr>
                  <a:spcBef>
                    <a:spcPct val="50000"/>
                  </a:spcBef>
                </a:pPr>
                <a:r>
                  <a:rPr lang="en-US" sz="2000"/>
                  <a:t>After merger, acquiring firm has short-term EPS rise</a:t>
                </a:r>
              </a:p>
            </p:txBody>
          </p:sp>
          <p:sp>
            <p:nvSpPr>
              <p:cNvPr id="21515" name="Line 12"/>
              <p:cNvSpPr>
                <a:spLocks noChangeShapeType="1"/>
              </p:cNvSpPr>
              <p:nvPr/>
            </p:nvSpPr>
            <p:spPr bwMode="auto">
              <a:xfrm flipH="1">
                <a:off x="2686" y="2454"/>
                <a:ext cx="150" cy="230"/>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7" name="Group 13"/>
            <p:cNvGrpSpPr>
              <a:grpSpLocks/>
            </p:cNvGrpSpPr>
            <p:nvPr/>
          </p:nvGrpSpPr>
          <p:grpSpPr bwMode="auto">
            <a:xfrm>
              <a:off x="4038600" y="4967288"/>
              <a:ext cx="4886325" cy="1001712"/>
              <a:chOff x="2445" y="3174"/>
              <a:chExt cx="3078" cy="631"/>
            </a:xfrm>
          </p:grpSpPr>
          <p:sp>
            <p:nvSpPr>
              <p:cNvPr id="21512" name="Rectangle 14"/>
              <p:cNvSpPr>
                <a:spLocks noChangeArrowheads="1"/>
              </p:cNvSpPr>
              <p:nvPr/>
            </p:nvSpPr>
            <p:spPr bwMode="auto">
              <a:xfrm>
                <a:off x="2445" y="3357"/>
                <a:ext cx="3078" cy="448"/>
              </a:xfrm>
              <a:prstGeom prst="rect">
                <a:avLst/>
              </a:prstGeom>
              <a:solidFill>
                <a:schemeClr val="bg1"/>
              </a:solidFill>
              <a:ln w="12700">
                <a:solidFill>
                  <a:schemeClr val="tx2"/>
                </a:solidFill>
                <a:miter lim="800000"/>
                <a:headEnd/>
                <a:tailEnd/>
              </a:ln>
            </p:spPr>
            <p:txBody>
              <a:bodyPr lIns="90488" tIns="44450" rIns="90488" bIns="44450">
                <a:spAutoFit/>
              </a:bodyPr>
              <a:lstStyle/>
              <a:p>
                <a:pPr>
                  <a:spcBef>
                    <a:spcPct val="50000"/>
                  </a:spcBef>
                </a:pPr>
                <a:r>
                  <a:rPr lang="en-US" sz="2000"/>
                  <a:t>Long term, acquirer will have slower than normal EPS growth due to share dilution.</a:t>
                </a:r>
              </a:p>
            </p:txBody>
          </p:sp>
          <p:sp>
            <p:nvSpPr>
              <p:cNvPr id="21513" name="Line 15"/>
              <p:cNvSpPr>
                <a:spLocks noChangeShapeType="1"/>
              </p:cNvSpPr>
              <p:nvPr/>
            </p:nvSpPr>
            <p:spPr bwMode="auto">
              <a:xfrm>
                <a:off x="2838" y="3174"/>
                <a:ext cx="134" cy="182"/>
              </a:xfrm>
              <a:prstGeom prst="line">
                <a:avLst/>
              </a:prstGeom>
              <a:noFill/>
              <a:ln w="12700">
                <a:solidFill>
                  <a:schemeClr val="tx1"/>
                </a:solidFill>
                <a:round/>
                <a:headEnd/>
                <a:tailEnd type="triangle" w="med" len="med"/>
              </a:ln>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310563" cy="1060450"/>
          </a:xfrm>
        </p:spPr>
        <p:txBody>
          <a:bodyPr>
            <a:normAutofit/>
          </a:bodyPr>
          <a:lstStyle/>
          <a:p>
            <a:pPr fontAlgn="auto">
              <a:spcAft>
                <a:spcPts val="0"/>
              </a:spcAft>
              <a:defRPr/>
            </a:pPr>
            <a:r>
              <a:rPr lang="en-US" dirty="0" smtClean="0"/>
              <a:t>3) Dubious reasons for mergers</a:t>
            </a:r>
            <a:endParaRPr dirty="0"/>
          </a:p>
        </p:txBody>
      </p:sp>
      <p:pic>
        <p:nvPicPr>
          <p:cNvPr id="23554" name="Picture 2"/>
          <p:cNvPicPr>
            <a:picLocks noChangeAspect="1" noChangeArrowheads="1"/>
          </p:cNvPicPr>
          <p:nvPr/>
        </p:nvPicPr>
        <p:blipFill>
          <a:blip r:embed="rId3" cstate="print"/>
          <a:srcRect/>
          <a:stretch>
            <a:fillRect/>
          </a:stretch>
        </p:blipFill>
        <p:spPr bwMode="auto">
          <a:xfrm>
            <a:off x="87313" y="1676400"/>
            <a:ext cx="8943975" cy="336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6763" cy="1060450"/>
          </a:xfrm>
        </p:spPr>
        <p:txBody>
          <a:bodyPr>
            <a:normAutofit fontScale="90000"/>
          </a:bodyPr>
          <a:lstStyle/>
          <a:p>
            <a:pPr fontAlgn="auto">
              <a:spcAft>
                <a:spcPts val="0"/>
              </a:spcAft>
              <a:defRPr/>
            </a:pPr>
            <a:r>
              <a:rPr lang="en-US" dirty="0" smtClean="0"/>
              <a:t>E</a:t>
            </a:r>
            <a:r>
              <a:rPr dirty="0" smtClean="0"/>
              <a:t>ffects of merger on earnings growth</a:t>
            </a:r>
            <a:endParaRPr dirty="0"/>
          </a:p>
        </p:txBody>
      </p:sp>
      <p:pic>
        <p:nvPicPr>
          <p:cNvPr id="25602" name="Picture 2"/>
          <p:cNvPicPr>
            <a:picLocks noChangeAspect="1" noChangeArrowheads="1"/>
          </p:cNvPicPr>
          <p:nvPr/>
        </p:nvPicPr>
        <p:blipFill>
          <a:blip r:embed="rId3" cstate="print"/>
          <a:srcRect/>
          <a:stretch>
            <a:fillRect/>
          </a:stretch>
        </p:blipFill>
        <p:spPr bwMode="auto">
          <a:xfrm>
            <a:off x="1219200" y="990600"/>
            <a:ext cx="6781800" cy="536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sz="3600" dirty="0" smtClean="0"/>
              <a:t>4) Definitions of restructuring strategies</a:t>
            </a:r>
          </a:p>
        </p:txBody>
      </p:sp>
      <p:sp>
        <p:nvSpPr>
          <p:cNvPr id="9219" name="Rectangle 3"/>
          <p:cNvSpPr>
            <a:spLocks noGrp="1" noChangeArrowheads="1"/>
          </p:cNvSpPr>
          <p:nvPr>
            <p:ph type="body" idx="1"/>
          </p:nvPr>
        </p:nvSpPr>
        <p:spPr/>
        <p:txBody>
          <a:bodyPr/>
          <a:lstStyle/>
          <a:p>
            <a:pPr marL="609600" indent="-609600">
              <a:buFont typeface="Wingdings" pitchFamily="2" charset="2"/>
              <a:buAutoNum type="alphaUcParenR"/>
            </a:pPr>
            <a:r>
              <a:rPr lang="en-GB" smtClean="0"/>
              <a:t>Growth strategies:</a:t>
            </a:r>
          </a:p>
          <a:p>
            <a:pPr marL="609600" indent="-609600"/>
            <a:r>
              <a:rPr lang="en-GB" smtClean="0"/>
              <a:t>Mergers/takeovers</a:t>
            </a:r>
          </a:p>
          <a:p>
            <a:pPr marL="990600" lvl="1" indent="-533400"/>
            <a:r>
              <a:rPr lang="en-GB" smtClean="0"/>
              <a:t>Tender offers/takeovers (debt, cash,stock offers)</a:t>
            </a:r>
          </a:p>
          <a:p>
            <a:pPr marL="990600" lvl="1" indent="-533400"/>
            <a:r>
              <a:rPr lang="en-GB" smtClean="0"/>
              <a:t>Pooling of interest/merger</a:t>
            </a:r>
          </a:p>
          <a:p>
            <a:pPr marL="609600" indent="-609600"/>
            <a:r>
              <a:rPr lang="en-GB" smtClean="0"/>
              <a:t>Joint ventures</a:t>
            </a:r>
          </a:p>
          <a:p>
            <a:pPr marL="609600" indent="-609600"/>
            <a:r>
              <a:rPr lang="en-GB" smtClean="0"/>
              <a:t>Other forms of collaboration, eg franchising</a:t>
            </a:r>
          </a:p>
          <a:p>
            <a:pPr marL="609600" indent="-609600"/>
            <a:r>
              <a:rPr lang="en-GB" smtClean="0"/>
              <a:t>Mergers/takeovers can be “consolidating” in nature</a:t>
            </a:r>
          </a:p>
          <a:p>
            <a:pPr marL="609600" indent="-609600">
              <a:buFont typeface="Wingdings" pitchFamily="2" charset="2"/>
              <a:buNone/>
            </a:pPr>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z="3600" dirty="0" smtClean="0"/>
              <a:t>4) Definitions of restructuring strategies</a:t>
            </a:r>
          </a:p>
        </p:txBody>
      </p:sp>
      <p:sp>
        <p:nvSpPr>
          <p:cNvPr id="10243" name="Rectangle 3"/>
          <p:cNvSpPr>
            <a:spLocks noGrp="1" noChangeArrowheads="1"/>
          </p:cNvSpPr>
          <p:nvPr>
            <p:ph type="body" idx="1"/>
          </p:nvPr>
        </p:nvSpPr>
        <p:spPr/>
        <p:txBody>
          <a:bodyPr/>
          <a:lstStyle/>
          <a:p>
            <a:r>
              <a:rPr lang="en-GB" dirty="0" smtClean="0"/>
              <a:t>M&amp;A can take on various forms:</a:t>
            </a:r>
          </a:p>
          <a:p>
            <a:pPr lvl="1"/>
            <a:r>
              <a:rPr lang="en-GB" dirty="0" smtClean="0"/>
              <a:t>Raiders</a:t>
            </a:r>
          </a:p>
          <a:p>
            <a:pPr lvl="1"/>
            <a:r>
              <a:rPr lang="en-GB" dirty="0" smtClean="0"/>
              <a:t>Hostile takeovers</a:t>
            </a:r>
          </a:p>
          <a:p>
            <a:pPr lvl="1"/>
            <a:r>
              <a:rPr lang="en-GB" dirty="0" smtClean="0"/>
              <a:t>MBO/LBO</a:t>
            </a:r>
          </a:p>
          <a:p>
            <a:pPr lvl="1"/>
            <a:r>
              <a:rPr lang="en-GB" dirty="0" smtClean="0"/>
              <a:t>“friendly” merger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6763" cy="1060450"/>
          </a:xfrm>
        </p:spPr>
        <p:txBody>
          <a:bodyPr>
            <a:normAutofit/>
          </a:bodyPr>
          <a:lstStyle/>
          <a:p>
            <a:pPr fontAlgn="auto">
              <a:spcAft>
                <a:spcPts val="0"/>
              </a:spcAft>
              <a:defRPr/>
            </a:pPr>
            <a:r>
              <a:rPr lang="en-US" dirty="0" smtClean="0"/>
              <a:t>Acquisition tools</a:t>
            </a:r>
            <a:endParaRPr dirty="0"/>
          </a:p>
        </p:txBody>
      </p:sp>
      <p:sp>
        <p:nvSpPr>
          <p:cNvPr id="4" name="Rectangle 5"/>
          <p:cNvSpPr>
            <a:spLocks noGrp="1" noChangeArrowheads="1"/>
          </p:cNvSpPr>
          <p:nvPr>
            <p:ph idx="1"/>
          </p:nvPr>
        </p:nvSpPr>
        <p:spPr>
          <a:xfrm>
            <a:off x="1371600" y="1371600"/>
            <a:ext cx="6629400" cy="998538"/>
          </a:xfrm>
          <a:solidFill>
            <a:srgbClr val="8EACC4"/>
          </a:solidFill>
          <a:ln>
            <a:solidFill>
              <a:schemeClr val="tx1"/>
            </a:solidFill>
          </a:ln>
        </p:spPr>
        <p:txBody>
          <a:bodyPr/>
          <a:lstStyle/>
          <a:p>
            <a:pPr marL="182880" indent="-182880" algn="ctr" fontAlgn="auto">
              <a:buFont typeface="Wingdings" pitchFamily="2" charset="2"/>
              <a:buNone/>
              <a:defRPr/>
            </a:pPr>
            <a:r>
              <a:rPr lang="en-US" b="1" dirty="0" smtClean="0"/>
              <a:t>Tools Used </a:t>
            </a:r>
            <a:r>
              <a:rPr lang="en-US" b="1" dirty="0"/>
              <a:t>t</a:t>
            </a:r>
            <a:r>
              <a:rPr lang="en-US" b="1" dirty="0" smtClean="0"/>
              <a:t>o Acquire Companies</a:t>
            </a:r>
          </a:p>
        </p:txBody>
      </p:sp>
      <p:grpSp>
        <p:nvGrpSpPr>
          <p:cNvPr id="3" name="Group 6"/>
          <p:cNvGrpSpPr>
            <a:grpSpLocks/>
          </p:cNvGrpSpPr>
          <p:nvPr/>
        </p:nvGrpSpPr>
        <p:grpSpPr bwMode="auto">
          <a:xfrm>
            <a:off x="684213" y="2500313"/>
            <a:ext cx="2284412" cy="846137"/>
            <a:chOff x="437" y="1254"/>
            <a:chExt cx="1439" cy="533"/>
          </a:xfrm>
        </p:grpSpPr>
        <p:sp>
          <p:nvSpPr>
            <p:cNvPr id="49171" name="Rectangle 7"/>
            <p:cNvSpPr>
              <a:spLocks noChangeArrowheads="1"/>
            </p:cNvSpPr>
            <p:nvPr/>
          </p:nvSpPr>
          <p:spPr bwMode="auto">
            <a:xfrm>
              <a:off x="437" y="1493"/>
              <a:ext cx="1238" cy="294"/>
            </a:xfrm>
            <a:prstGeom prst="rect">
              <a:avLst/>
            </a:prstGeom>
            <a:solidFill>
              <a:srgbClr val="8EACC4"/>
            </a:solidFill>
            <a:ln w="12700">
              <a:solidFill>
                <a:schemeClr val="tx1"/>
              </a:solidFill>
              <a:miter lim="800000"/>
              <a:headEnd/>
              <a:tailEnd/>
            </a:ln>
          </p:spPr>
          <p:txBody>
            <a:bodyPr lIns="90488" tIns="44450" rIns="90488" bIns="44450">
              <a:spAutoFit/>
            </a:bodyPr>
            <a:lstStyle/>
            <a:p>
              <a:pPr algn="ctr">
                <a:spcBef>
                  <a:spcPct val="50000"/>
                </a:spcBef>
              </a:pPr>
              <a:r>
                <a:rPr lang="en-US"/>
                <a:t>Proxy Contest</a:t>
              </a:r>
            </a:p>
          </p:txBody>
        </p:sp>
        <p:sp>
          <p:nvSpPr>
            <p:cNvPr id="49172" name="Line 8"/>
            <p:cNvSpPr>
              <a:spLocks noChangeShapeType="1"/>
            </p:cNvSpPr>
            <p:nvPr/>
          </p:nvSpPr>
          <p:spPr bwMode="auto">
            <a:xfrm flipH="1">
              <a:off x="1678" y="1254"/>
              <a:ext cx="198" cy="182"/>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5" name="Group 9"/>
          <p:cNvGrpSpPr>
            <a:grpSpLocks/>
          </p:cNvGrpSpPr>
          <p:nvPr/>
        </p:nvGrpSpPr>
        <p:grpSpPr bwMode="auto">
          <a:xfrm>
            <a:off x="1303338" y="2514600"/>
            <a:ext cx="2360612" cy="2065338"/>
            <a:chOff x="821" y="1254"/>
            <a:chExt cx="1487" cy="1301"/>
          </a:xfrm>
        </p:grpSpPr>
        <p:sp>
          <p:nvSpPr>
            <p:cNvPr id="49169" name="Rectangle 10"/>
            <p:cNvSpPr>
              <a:spLocks noChangeArrowheads="1"/>
            </p:cNvSpPr>
            <p:nvPr/>
          </p:nvSpPr>
          <p:spPr bwMode="auto">
            <a:xfrm>
              <a:off x="821" y="2261"/>
              <a:ext cx="1238" cy="294"/>
            </a:xfrm>
            <a:prstGeom prst="rect">
              <a:avLst/>
            </a:prstGeom>
            <a:solidFill>
              <a:srgbClr val="8EACC4"/>
            </a:solidFill>
            <a:ln w="12700">
              <a:solidFill>
                <a:schemeClr val="tx1"/>
              </a:solidFill>
              <a:miter lim="800000"/>
              <a:headEnd/>
              <a:tailEnd/>
            </a:ln>
          </p:spPr>
          <p:txBody>
            <a:bodyPr lIns="90488" tIns="44450" rIns="90488" bIns="44450">
              <a:spAutoFit/>
            </a:bodyPr>
            <a:lstStyle/>
            <a:p>
              <a:pPr algn="ctr">
                <a:spcBef>
                  <a:spcPct val="50000"/>
                </a:spcBef>
              </a:pPr>
              <a:r>
                <a:rPr lang="en-US"/>
                <a:t>Acquisition</a:t>
              </a:r>
            </a:p>
          </p:txBody>
        </p:sp>
        <p:sp>
          <p:nvSpPr>
            <p:cNvPr id="49170" name="Line 11"/>
            <p:cNvSpPr>
              <a:spLocks noChangeShapeType="1"/>
            </p:cNvSpPr>
            <p:nvPr/>
          </p:nvSpPr>
          <p:spPr bwMode="auto">
            <a:xfrm flipH="1">
              <a:off x="1870" y="1254"/>
              <a:ext cx="438" cy="950"/>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6" name="Group 12"/>
          <p:cNvGrpSpPr>
            <a:grpSpLocks/>
          </p:cNvGrpSpPr>
          <p:nvPr/>
        </p:nvGrpSpPr>
        <p:grpSpPr bwMode="auto">
          <a:xfrm>
            <a:off x="2217738" y="2725738"/>
            <a:ext cx="2055812" cy="3649662"/>
            <a:chOff x="1397" y="1302"/>
            <a:chExt cx="1295" cy="2299"/>
          </a:xfrm>
        </p:grpSpPr>
        <p:sp>
          <p:nvSpPr>
            <p:cNvPr id="49167" name="Rectangle 13"/>
            <p:cNvSpPr>
              <a:spLocks noChangeArrowheads="1"/>
            </p:cNvSpPr>
            <p:nvPr/>
          </p:nvSpPr>
          <p:spPr bwMode="auto">
            <a:xfrm>
              <a:off x="1397" y="3077"/>
              <a:ext cx="1238" cy="524"/>
            </a:xfrm>
            <a:prstGeom prst="rect">
              <a:avLst/>
            </a:prstGeom>
            <a:solidFill>
              <a:srgbClr val="8EACC4"/>
            </a:solidFill>
            <a:ln w="12700">
              <a:solidFill>
                <a:schemeClr val="tx1"/>
              </a:solidFill>
              <a:miter lim="800000"/>
              <a:headEnd/>
              <a:tailEnd/>
            </a:ln>
          </p:spPr>
          <p:txBody>
            <a:bodyPr lIns="90488" tIns="44450" rIns="90488" bIns="44450">
              <a:spAutoFit/>
            </a:bodyPr>
            <a:lstStyle/>
            <a:p>
              <a:pPr algn="ctr">
                <a:spcBef>
                  <a:spcPct val="50000"/>
                </a:spcBef>
              </a:pPr>
              <a:r>
                <a:rPr lang="en-US"/>
                <a:t>Leveraged Buy-Out</a:t>
              </a:r>
            </a:p>
          </p:txBody>
        </p:sp>
        <p:sp>
          <p:nvSpPr>
            <p:cNvPr id="49168" name="Line 14"/>
            <p:cNvSpPr>
              <a:spLocks noChangeShapeType="1"/>
            </p:cNvSpPr>
            <p:nvPr/>
          </p:nvSpPr>
          <p:spPr bwMode="auto">
            <a:xfrm flipH="1">
              <a:off x="2206" y="1302"/>
              <a:ext cx="486" cy="1718"/>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7" name="Group 15"/>
          <p:cNvGrpSpPr>
            <a:grpSpLocks/>
          </p:cNvGrpSpPr>
          <p:nvPr/>
        </p:nvGrpSpPr>
        <p:grpSpPr bwMode="auto">
          <a:xfrm>
            <a:off x="4733925" y="2725738"/>
            <a:ext cx="2192338" cy="3649662"/>
            <a:chOff x="2982" y="1302"/>
            <a:chExt cx="1381" cy="2299"/>
          </a:xfrm>
        </p:grpSpPr>
        <p:sp>
          <p:nvSpPr>
            <p:cNvPr id="49165" name="Rectangle 16"/>
            <p:cNvSpPr>
              <a:spLocks noChangeArrowheads="1"/>
            </p:cNvSpPr>
            <p:nvPr/>
          </p:nvSpPr>
          <p:spPr bwMode="auto">
            <a:xfrm>
              <a:off x="3125" y="3077"/>
              <a:ext cx="1238" cy="524"/>
            </a:xfrm>
            <a:prstGeom prst="rect">
              <a:avLst/>
            </a:prstGeom>
            <a:solidFill>
              <a:srgbClr val="8EACC4"/>
            </a:solidFill>
            <a:ln w="12700">
              <a:solidFill>
                <a:schemeClr val="tx1"/>
              </a:solidFill>
              <a:miter lim="800000"/>
              <a:headEnd/>
              <a:tailEnd/>
            </a:ln>
          </p:spPr>
          <p:txBody>
            <a:bodyPr lIns="90488" tIns="44450" rIns="90488" bIns="44450">
              <a:spAutoFit/>
            </a:bodyPr>
            <a:lstStyle/>
            <a:p>
              <a:pPr algn="ctr">
                <a:spcBef>
                  <a:spcPct val="50000"/>
                </a:spcBef>
              </a:pPr>
              <a:r>
                <a:rPr lang="en-US"/>
                <a:t>Management Buy-Out</a:t>
              </a:r>
            </a:p>
          </p:txBody>
        </p:sp>
        <p:sp>
          <p:nvSpPr>
            <p:cNvPr id="49166" name="Line 17"/>
            <p:cNvSpPr>
              <a:spLocks noChangeShapeType="1"/>
            </p:cNvSpPr>
            <p:nvPr/>
          </p:nvSpPr>
          <p:spPr bwMode="auto">
            <a:xfrm>
              <a:off x="2982" y="1302"/>
              <a:ext cx="422" cy="1718"/>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8" name="Group 18"/>
          <p:cNvGrpSpPr>
            <a:grpSpLocks/>
          </p:cNvGrpSpPr>
          <p:nvPr/>
        </p:nvGrpSpPr>
        <p:grpSpPr bwMode="auto">
          <a:xfrm>
            <a:off x="5572125" y="2500313"/>
            <a:ext cx="2039938" cy="1989137"/>
            <a:chOff x="3510" y="1302"/>
            <a:chExt cx="1285" cy="1253"/>
          </a:xfrm>
        </p:grpSpPr>
        <p:sp>
          <p:nvSpPr>
            <p:cNvPr id="49163" name="Rectangle 19"/>
            <p:cNvSpPr>
              <a:spLocks noChangeArrowheads="1"/>
            </p:cNvSpPr>
            <p:nvPr/>
          </p:nvSpPr>
          <p:spPr bwMode="auto">
            <a:xfrm>
              <a:off x="3557" y="2261"/>
              <a:ext cx="1238" cy="294"/>
            </a:xfrm>
            <a:prstGeom prst="rect">
              <a:avLst/>
            </a:prstGeom>
            <a:solidFill>
              <a:srgbClr val="8EACC4"/>
            </a:solidFill>
            <a:ln w="12700">
              <a:solidFill>
                <a:schemeClr val="tx1"/>
              </a:solidFill>
              <a:miter lim="800000"/>
              <a:headEnd/>
              <a:tailEnd/>
            </a:ln>
          </p:spPr>
          <p:txBody>
            <a:bodyPr lIns="90488" tIns="44450" rIns="90488" bIns="44450">
              <a:spAutoFit/>
            </a:bodyPr>
            <a:lstStyle/>
            <a:p>
              <a:pPr algn="ctr">
                <a:spcBef>
                  <a:spcPct val="50000"/>
                </a:spcBef>
              </a:pPr>
              <a:r>
                <a:rPr lang="en-US"/>
                <a:t>Merger</a:t>
              </a:r>
            </a:p>
          </p:txBody>
        </p:sp>
        <p:sp>
          <p:nvSpPr>
            <p:cNvPr id="49164" name="Line 20"/>
            <p:cNvSpPr>
              <a:spLocks noChangeShapeType="1"/>
            </p:cNvSpPr>
            <p:nvPr/>
          </p:nvSpPr>
          <p:spPr bwMode="auto">
            <a:xfrm>
              <a:off x="3510" y="1302"/>
              <a:ext cx="326" cy="902"/>
            </a:xfrm>
            <a:prstGeom prst="line">
              <a:avLst/>
            </a:prstGeom>
            <a:noFill/>
            <a:ln w="12700">
              <a:solidFill>
                <a:schemeClr val="tx1"/>
              </a:solidFill>
              <a:round/>
              <a:headEnd/>
              <a:tailEnd type="triangle" w="med" len="med"/>
            </a:ln>
          </p:spPr>
          <p:txBody>
            <a:bodyPr wrap="none" anchor="ctr"/>
            <a:lstStyle/>
            <a:p>
              <a:endParaRPr lang="en-US"/>
            </a:p>
          </p:txBody>
        </p:sp>
      </p:grpSp>
      <p:grpSp>
        <p:nvGrpSpPr>
          <p:cNvPr id="9" name="Group 21"/>
          <p:cNvGrpSpPr>
            <a:grpSpLocks/>
          </p:cNvGrpSpPr>
          <p:nvPr/>
        </p:nvGrpSpPr>
        <p:grpSpPr bwMode="auto">
          <a:xfrm>
            <a:off x="6754813" y="2514600"/>
            <a:ext cx="2039937" cy="846138"/>
            <a:chOff x="4230" y="1254"/>
            <a:chExt cx="1285" cy="533"/>
          </a:xfrm>
        </p:grpSpPr>
        <p:sp>
          <p:nvSpPr>
            <p:cNvPr id="49161" name="Rectangle 22"/>
            <p:cNvSpPr>
              <a:spLocks noChangeArrowheads="1"/>
            </p:cNvSpPr>
            <p:nvPr/>
          </p:nvSpPr>
          <p:spPr bwMode="auto">
            <a:xfrm>
              <a:off x="4277" y="1493"/>
              <a:ext cx="1238" cy="294"/>
            </a:xfrm>
            <a:prstGeom prst="rect">
              <a:avLst/>
            </a:prstGeom>
            <a:solidFill>
              <a:srgbClr val="8EACC4"/>
            </a:solidFill>
            <a:ln w="12700">
              <a:solidFill>
                <a:schemeClr val="tx1"/>
              </a:solidFill>
              <a:miter lim="800000"/>
              <a:headEnd/>
              <a:tailEnd/>
            </a:ln>
          </p:spPr>
          <p:txBody>
            <a:bodyPr lIns="90488" tIns="44450" rIns="90488" bIns="44450">
              <a:spAutoFit/>
            </a:bodyPr>
            <a:lstStyle/>
            <a:p>
              <a:pPr algn="ctr">
                <a:spcBef>
                  <a:spcPct val="50000"/>
                </a:spcBef>
              </a:pPr>
              <a:r>
                <a:rPr lang="en-US"/>
                <a:t>Tender Offer</a:t>
              </a:r>
            </a:p>
          </p:txBody>
        </p:sp>
        <p:sp>
          <p:nvSpPr>
            <p:cNvPr id="49162" name="Line 23"/>
            <p:cNvSpPr>
              <a:spLocks noChangeShapeType="1"/>
            </p:cNvSpPr>
            <p:nvPr/>
          </p:nvSpPr>
          <p:spPr bwMode="auto">
            <a:xfrm>
              <a:off x="4230" y="1254"/>
              <a:ext cx="86" cy="182"/>
            </a:xfrm>
            <a:prstGeom prst="line">
              <a:avLst/>
            </a:prstGeom>
            <a:noFill/>
            <a:ln w="12700">
              <a:solidFill>
                <a:schemeClr val="tx1"/>
              </a:solidFill>
              <a:round/>
              <a:headEnd/>
              <a:tailEnd type="triangle" w="med" len="me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152400"/>
            <a:ext cx="8229600" cy="990600"/>
          </a:xfrm>
        </p:spPr>
        <p:txBody>
          <a:bodyPr/>
          <a:lstStyle/>
          <a:p>
            <a:r>
              <a:rPr lang="en-US" smtClean="0"/>
              <a:t>Topics Covered</a:t>
            </a:r>
          </a:p>
        </p:txBody>
      </p:sp>
      <p:sp>
        <p:nvSpPr>
          <p:cNvPr id="6147" name="Rectangle 3"/>
          <p:cNvSpPr>
            <a:spLocks noGrp="1" noChangeArrowheads="1"/>
          </p:cNvSpPr>
          <p:nvPr>
            <p:ph type="body" idx="1"/>
          </p:nvPr>
        </p:nvSpPr>
        <p:spPr>
          <a:xfrm>
            <a:off x="762000" y="1219200"/>
            <a:ext cx="8077200" cy="4876800"/>
          </a:xfrm>
        </p:spPr>
        <p:txBody>
          <a:bodyPr/>
          <a:lstStyle/>
          <a:p>
            <a:pPr marL="609600" indent="-609600">
              <a:lnSpc>
                <a:spcPct val="80000"/>
              </a:lnSpc>
              <a:buFont typeface="Wingdings" pitchFamily="2" charset="2"/>
              <a:buAutoNum type="arabicParenR"/>
            </a:pPr>
            <a:r>
              <a:rPr lang="en-US" sz="2800" dirty="0" smtClean="0"/>
              <a:t>Merger activity and merger waves</a:t>
            </a:r>
          </a:p>
          <a:p>
            <a:pPr marL="609600" indent="-609600">
              <a:lnSpc>
                <a:spcPct val="80000"/>
              </a:lnSpc>
              <a:buFont typeface="Wingdings" pitchFamily="2" charset="2"/>
              <a:buAutoNum type="arabicParenR"/>
            </a:pPr>
            <a:r>
              <a:rPr lang="en-US" sz="2800" dirty="0" smtClean="0"/>
              <a:t>M&amp;A as an “adjustment process”</a:t>
            </a:r>
          </a:p>
          <a:p>
            <a:pPr marL="609600" indent="-609600">
              <a:lnSpc>
                <a:spcPct val="80000"/>
              </a:lnSpc>
              <a:buFont typeface="Wingdings" pitchFamily="2" charset="2"/>
              <a:buAutoNum type="arabicParenR"/>
            </a:pPr>
            <a:r>
              <a:rPr lang="en-US" sz="2800" dirty="0" smtClean="0"/>
              <a:t>Sensible and dubious reasons for mergers</a:t>
            </a:r>
          </a:p>
          <a:p>
            <a:pPr marL="609600" indent="-609600">
              <a:lnSpc>
                <a:spcPct val="80000"/>
              </a:lnSpc>
              <a:buFont typeface="Wingdings" pitchFamily="2" charset="2"/>
              <a:buAutoNum type="arabicParenR"/>
            </a:pPr>
            <a:r>
              <a:rPr lang="en-US" sz="2800" dirty="0" smtClean="0"/>
              <a:t>Definitions of alternative restructuring strategies</a:t>
            </a:r>
          </a:p>
          <a:p>
            <a:pPr marL="609600" indent="-609600">
              <a:lnSpc>
                <a:spcPct val="80000"/>
              </a:lnSpc>
              <a:buFont typeface="Wingdings" pitchFamily="2" charset="2"/>
              <a:buAutoNum type="arabicParenR"/>
            </a:pPr>
            <a:r>
              <a:rPr lang="en-US" sz="2800" dirty="0" smtClean="0"/>
              <a:t>Theories of mergers</a:t>
            </a:r>
          </a:p>
          <a:p>
            <a:pPr marL="990600" lvl="1" indent="-533400">
              <a:lnSpc>
                <a:spcPct val="80000"/>
              </a:lnSpc>
              <a:buFont typeface="Wingdings" pitchFamily="2" charset="2"/>
              <a:buAutoNum type="alphaUcParenR"/>
            </a:pPr>
            <a:r>
              <a:rPr lang="en-US" sz="2400" dirty="0" smtClean="0"/>
              <a:t>Total value increased</a:t>
            </a:r>
          </a:p>
          <a:p>
            <a:pPr marL="990600" lvl="1" indent="-533400">
              <a:lnSpc>
                <a:spcPct val="80000"/>
              </a:lnSpc>
              <a:buFont typeface="Wingdings" pitchFamily="2" charset="2"/>
              <a:buAutoNum type="alphaUcParenR"/>
            </a:pPr>
            <a:r>
              <a:rPr lang="en-US" sz="2400" dirty="0" smtClean="0"/>
              <a:t>Hubris</a:t>
            </a:r>
          </a:p>
          <a:p>
            <a:pPr marL="990600" lvl="1" indent="-533400">
              <a:lnSpc>
                <a:spcPct val="80000"/>
              </a:lnSpc>
              <a:buFont typeface="Wingdings" pitchFamily="2" charset="2"/>
              <a:buAutoNum type="alphaUcParenR"/>
            </a:pPr>
            <a:r>
              <a:rPr lang="en-US" sz="2400" dirty="0" smtClean="0"/>
              <a:t>Agency</a:t>
            </a:r>
          </a:p>
          <a:p>
            <a:pPr marL="990600" lvl="1" indent="-533400">
              <a:lnSpc>
                <a:spcPct val="80000"/>
              </a:lnSpc>
              <a:buFont typeface="Wingdings" pitchFamily="2" charset="2"/>
              <a:buAutoNum type="alphaUcParenR"/>
            </a:pPr>
            <a:r>
              <a:rPr lang="en-US" sz="2400" dirty="0" smtClean="0"/>
              <a:t>Redistribution</a:t>
            </a:r>
          </a:p>
          <a:p>
            <a:pPr marL="990600" lvl="1" indent="-533400">
              <a:lnSpc>
                <a:spcPct val="80000"/>
              </a:lnSpc>
              <a:buFont typeface="Wingdings" pitchFamily="2" charset="2"/>
              <a:buAutoNum type="alphaUcParenR"/>
            </a:pPr>
            <a:r>
              <a:rPr lang="en-US" sz="2400" dirty="0" smtClean="0"/>
              <a:t>Conglomerate mergers</a:t>
            </a:r>
          </a:p>
          <a:p>
            <a:pPr marL="609600" indent="-609600">
              <a:lnSpc>
                <a:spcPct val="80000"/>
              </a:lnSpc>
              <a:buFont typeface="Wingdings" pitchFamily="2" charset="2"/>
              <a:buAutoNum type="arabicParenR"/>
            </a:pPr>
            <a:r>
              <a:rPr lang="en-US" sz="2800" dirty="0" smtClean="0"/>
              <a:t>Performance of M&amp;A</a:t>
            </a:r>
          </a:p>
          <a:p>
            <a:pPr marL="609600" indent="-609600">
              <a:lnSpc>
                <a:spcPct val="80000"/>
              </a:lnSpc>
              <a:buFont typeface="Wingdings" pitchFamily="2" charset="2"/>
              <a:buAutoNum type="arabicParenR"/>
            </a:pPr>
            <a:r>
              <a:rPr lang="en-US" sz="2800" dirty="0" smtClean="0"/>
              <a:t>Shrinking to create value</a:t>
            </a:r>
          </a:p>
          <a:p>
            <a:pPr marL="609600" indent="-609600">
              <a:lnSpc>
                <a:spcPct val="80000"/>
              </a:lnSpc>
              <a:buFont typeface="Wingdings" pitchFamily="2" charset="2"/>
              <a:buAutoNum type="arabicParenR"/>
            </a:pPr>
            <a:r>
              <a:rPr lang="en-US" sz="2800" dirty="0" smtClean="0"/>
              <a:t>Takeover defenses</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6147">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6147">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grpId="0" nodeType="click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anim calcmode="lin" valueType="num">
                                      <p:cBhvr>
                                        <p:cTn id="15"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6147">
                                            <p:txEl>
                                              <p:pRg st="1" end="1"/>
                                            </p:txEl>
                                          </p:spTgt>
                                        </p:tgtEl>
                                        <p:attrNameLst>
                                          <p:attrName>ppt_y</p:attrName>
                                        </p:attrNameLst>
                                      </p:cBhvr>
                                      <p:tavLst>
                                        <p:tav tm="0">
                                          <p:val>
                                            <p:strVal val="#ppt_y-#ppt_h/2"/>
                                          </p:val>
                                        </p:tav>
                                        <p:tav tm="100000">
                                          <p:val>
                                            <p:strVal val="#ppt_y"/>
                                          </p:val>
                                        </p:tav>
                                      </p:tavLst>
                                    </p:anim>
                                    <p:anim calcmode="lin" valueType="num">
                                      <p:cBhvr>
                                        <p:cTn id="17" dur="500" fill="hold"/>
                                        <p:tgtEl>
                                          <p:spTgt spid="6147">
                                            <p:txEl>
                                              <p:pRg st="1" end="1"/>
                                            </p:txEl>
                                          </p:spTgt>
                                        </p:tgtEl>
                                        <p:attrNameLst>
                                          <p:attrName>ppt_w</p:attrName>
                                        </p:attrNameLst>
                                      </p:cBhvr>
                                      <p:tavLst>
                                        <p:tav tm="0">
                                          <p:val>
                                            <p:strVal val="#ppt_w"/>
                                          </p:val>
                                        </p:tav>
                                        <p:tav tm="100000">
                                          <p:val>
                                            <p:strVal val="#ppt_w"/>
                                          </p:val>
                                        </p:tav>
                                      </p:tavLst>
                                    </p:anim>
                                    <p:anim calcmode="lin" valueType="num">
                                      <p:cBhvr>
                                        <p:cTn id="18"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6147">
                                            <p:txEl>
                                              <p:pRg st="2" end="2"/>
                                            </p:txEl>
                                          </p:spTgt>
                                        </p:tgtEl>
                                        <p:attrNameLst>
                                          <p:attrName>style.visibility</p:attrName>
                                        </p:attrNameLst>
                                      </p:cBhvr>
                                      <p:to>
                                        <p:strVal val="visible"/>
                                      </p:to>
                                    </p:set>
                                    <p:anim calcmode="lin" valueType="num">
                                      <p:cBhvr>
                                        <p:cTn id="2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6147">
                                            <p:txEl>
                                              <p:pRg st="2" end="2"/>
                                            </p:txEl>
                                          </p:spTgt>
                                        </p:tgtEl>
                                        <p:attrNameLst>
                                          <p:attrName>ppt_y</p:attrName>
                                        </p:attrNameLst>
                                      </p:cBhvr>
                                      <p:tavLst>
                                        <p:tav tm="0">
                                          <p:val>
                                            <p:strVal val="#ppt_y-#ppt_h/2"/>
                                          </p:val>
                                        </p:tav>
                                        <p:tav tm="100000">
                                          <p:val>
                                            <p:strVal val="#ppt_y"/>
                                          </p:val>
                                        </p:tav>
                                      </p:tavLst>
                                    </p:anim>
                                    <p:anim calcmode="lin" valueType="num">
                                      <p:cBhvr>
                                        <p:cTn id="25" dur="500" fill="hold"/>
                                        <p:tgtEl>
                                          <p:spTgt spid="6147">
                                            <p:txEl>
                                              <p:pRg st="2" end="2"/>
                                            </p:txEl>
                                          </p:spTgt>
                                        </p:tgtEl>
                                        <p:attrNameLst>
                                          <p:attrName>ppt_w</p:attrName>
                                        </p:attrNameLst>
                                      </p:cBhvr>
                                      <p:tavLst>
                                        <p:tav tm="0">
                                          <p:val>
                                            <p:strVal val="#ppt_w"/>
                                          </p:val>
                                        </p:tav>
                                        <p:tav tm="100000">
                                          <p:val>
                                            <p:strVal val="#ppt_w"/>
                                          </p:val>
                                        </p:tav>
                                      </p:tavLst>
                                    </p:anim>
                                    <p:anim calcmode="lin" valueType="num">
                                      <p:cBhvr>
                                        <p:cTn id="26"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 fill="hold" grpId="0" nodeType="clickEffect">
                                  <p:stCondLst>
                                    <p:cond delay="0"/>
                                  </p:stCondLst>
                                  <p:childTnLst>
                                    <p:set>
                                      <p:cBhvr>
                                        <p:cTn id="30" dur="1" fill="hold">
                                          <p:stCondLst>
                                            <p:cond delay="0"/>
                                          </p:stCondLst>
                                        </p:cTn>
                                        <p:tgtEl>
                                          <p:spTgt spid="6147">
                                            <p:txEl>
                                              <p:pRg st="3" end="3"/>
                                            </p:txEl>
                                          </p:spTgt>
                                        </p:tgtEl>
                                        <p:attrNameLst>
                                          <p:attrName>style.visibility</p:attrName>
                                        </p:attrNameLst>
                                      </p:cBhvr>
                                      <p:to>
                                        <p:strVal val="visible"/>
                                      </p:to>
                                    </p:set>
                                    <p:anim calcmode="lin" valueType="num">
                                      <p:cBhvr>
                                        <p:cTn id="31"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6147">
                                            <p:txEl>
                                              <p:pRg st="3" end="3"/>
                                            </p:txEl>
                                          </p:spTgt>
                                        </p:tgtEl>
                                        <p:attrNameLst>
                                          <p:attrName>ppt_y</p:attrName>
                                        </p:attrNameLst>
                                      </p:cBhvr>
                                      <p:tavLst>
                                        <p:tav tm="0">
                                          <p:val>
                                            <p:strVal val="#ppt_y-#ppt_h/2"/>
                                          </p:val>
                                        </p:tav>
                                        <p:tav tm="100000">
                                          <p:val>
                                            <p:strVal val="#ppt_y"/>
                                          </p:val>
                                        </p:tav>
                                      </p:tavLst>
                                    </p:anim>
                                    <p:anim calcmode="lin" valueType="num">
                                      <p:cBhvr>
                                        <p:cTn id="33" dur="500" fill="hold"/>
                                        <p:tgtEl>
                                          <p:spTgt spid="6147">
                                            <p:txEl>
                                              <p:pRg st="3" end="3"/>
                                            </p:txEl>
                                          </p:spTgt>
                                        </p:tgtEl>
                                        <p:attrNameLst>
                                          <p:attrName>ppt_w</p:attrName>
                                        </p:attrNameLst>
                                      </p:cBhvr>
                                      <p:tavLst>
                                        <p:tav tm="0">
                                          <p:val>
                                            <p:strVal val="#ppt_w"/>
                                          </p:val>
                                        </p:tav>
                                        <p:tav tm="100000">
                                          <p:val>
                                            <p:strVal val="#ppt_w"/>
                                          </p:val>
                                        </p:tav>
                                      </p:tavLst>
                                    </p:anim>
                                    <p:anim calcmode="lin" valueType="num">
                                      <p:cBhvr>
                                        <p:cTn id="34"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7" presetClass="entr" presetSubtype="1" fill="hold" grpId="0" nodeType="clickEffect">
                                  <p:stCondLst>
                                    <p:cond delay="0"/>
                                  </p:stCondLst>
                                  <p:childTnLst>
                                    <p:set>
                                      <p:cBhvr>
                                        <p:cTn id="38" dur="1" fill="hold">
                                          <p:stCondLst>
                                            <p:cond delay="0"/>
                                          </p:stCondLst>
                                        </p:cTn>
                                        <p:tgtEl>
                                          <p:spTgt spid="6147">
                                            <p:txEl>
                                              <p:pRg st="4" end="4"/>
                                            </p:txEl>
                                          </p:spTgt>
                                        </p:tgtEl>
                                        <p:attrNameLst>
                                          <p:attrName>style.visibility</p:attrName>
                                        </p:attrNameLst>
                                      </p:cBhvr>
                                      <p:to>
                                        <p:strVal val="visible"/>
                                      </p:to>
                                    </p:set>
                                    <p:anim calcmode="lin" valueType="num">
                                      <p:cBhvr>
                                        <p:cTn id="3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6147">
                                            <p:txEl>
                                              <p:pRg st="4" end="4"/>
                                            </p:txEl>
                                          </p:spTgt>
                                        </p:tgtEl>
                                        <p:attrNameLst>
                                          <p:attrName>ppt_y</p:attrName>
                                        </p:attrNameLst>
                                      </p:cBhvr>
                                      <p:tavLst>
                                        <p:tav tm="0">
                                          <p:val>
                                            <p:strVal val="#ppt_y-#ppt_h/2"/>
                                          </p:val>
                                        </p:tav>
                                        <p:tav tm="100000">
                                          <p:val>
                                            <p:strVal val="#ppt_y"/>
                                          </p:val>
                                        </p:tav>
                                      </p:tavLst>
                                    </p:anim>
                                    <p:anim calcmode="lin" valueType="num">
                                      <p:cBhvr>
                                        <p:cTn id="41" dur="500" fill="hold"/>
                                        <p:tgtEl>
                                          <p:spTgt spid="6147">
                                            <p:txEl>
                                              <p:pRg st="4" end="4"/>
                                            </p:txEl>
                                          </p:spTgt>
                                        </p:tgtEl>
                                        <p:attrNameLst>
                                          <p:attrName>ppt_w</p:attrName>
                                        </p:attrNameLst>
                                      </p:cBhvr>
                                      <p:tavLst>
                                        <p:tav tm="0">
                                          <p:val>
                                            <p:strVal val="#ppt_w"/>
                                          </p:val>
                                        </p:tav>
                                        <p:tav tm="100000">
                                          <p:val>
                                            <p:strVal val="#ppt_w"/>
                                          </p:val>
                                        </p:tav>
                                      </p:tavLst>
                                    </p:anim>
                                    <p:anim calcmode="lin" valueType="num">
                                      <p:cBhvr>
                                        <p:cTn id="42" dur="500" fill="hold"/>
                                        <p:tgtEl>
                                          <p:spTgt spid="6147">
                                            <p:txEl>
                                              <p:pRg st="4" end="4"/>
                                            </p:txEl>
                                          </p:spTgt>
                                        </p:tgtEl>
                                        <p:attrNameLst>
                                          <p:attrName>ppt_h</p:attrName>
                                        </p:attrNameLst>
                                      </p:cBhvr>
                                      <p:tavLst>
                                        <p:tav tm="0">
                                          <p:val>
                                            <p:fltVal val="0"/>
                                          </p:val>
                                        </p:tav>
                                        <p:tav tm="100000">
                                          <p:val>
                                            <p:strVal val="#ppt_h"/>
                                          </p:val>
                                        </p:tav>
                                      </p:tavLst>
                                    </p:anim>
                                  </p:childTnLst>
                                </p:cTn>
                              </p:par>
                              <p:par>
                                <p:cTn id="43" presetID="17" presetClass="entr" presetSubtype="1" fill="hold" grpId="0" nodeType="withEffect">
                                  <p:stCondLst>
                                    <p:cond delay="0"/>
                                  </p:stCondLst>
                                  <p:childTnLst>
                                    <p:set>
                                      <p:cBhvr>
                                        <p:cTn id="44" dur="1" fill="hold">
                                          <p:stCondLst>
                                            <p:cond delay="0"/>
                                          </p:stCondLst>
                                        </p:cTn>
                                        <p:tgtEl>
                                          <p:spTgt spid="6147">
                                            <p:txEl>
                                              <p:pRg st="5" end="5"/>
                                            </p:txEl>
                                          </p:spTgt>
                                        </p:tgtEl>
                                        <p:attrNameLst>
                                          <p:attrName>style.visibility</p:attrName>
                                        </p:attrNameLst>
                                      </p:cBhvr>
                                      <p:to>
                                        <p:strVal val="visible"/>
                                      </p:to>
                                    </p:set>
                                    <p:anim calcmode="lin" valueType="num">
                                      <p:cBhvr>
                                        <p:cTn id="45"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6147">
                                            <p:txEl>
                                              <p:pRg st="5" end="5"/>
                                            </p:txEl>
                                          </p:spTgt>
                                        </p:tgtEl>
                                        <p:attrNameLst>
                                          <p:attrName>ppt_y</p:attrName>
                                        </p:attrNameLst>
                                      </p:cBhvr>
                                      <p:tavLst>
                                        <p:tav tm="0">
                                          <p:val>
                                            <p:strVal val="#ppt_y-#ppt_h/2"/>
                                          </p:val>
                                        </p:tav>
                                        <p:tav tm="100000">
                                          <p:val>
                                            <p:strVal val="#ppt_y"/>
                                          </p:val>
                                        </p:tav>
                                      </p:tavLst>
                                    </p:anim>
                                    <p:anim calcmode="lin" valueType="num">
                                      <p:cBhvr>
                                        <p:cTn id="47" dur="500" fill="hold"/>
                                        <p:tgtEl>
                                          <p:spTgt spid="6147">
                                            <p:txEl>
                                              <p:pRg st="5" end="5"/>
                                            </p:txEl>
                                          </p:spTgt>
                                        </p:tgtEl>
                                        <p:attrNameLst>
                                          <p:attrName>ppt_w</p:attrName>
                                        </p:attrNameLst>
                                      </p:cBhvr>
                                      <p:tavLst>
                                        <p:tav tm="0">
                                          <p:val>
                                            <p:strVal val="#ppt_w"/>
                                          </p:val>
                                        </p:tav>
                                        <p:tav tm="100000">
                                          <p:val>
                                            <p:strVal val="#ppt_w"/>
                                          </p:val>
                                        </p:tav>
                                      </p:tavLst>
                                    </p:anim>
                                    <p:anim calcmode="lin" valueType="num">
                                      <p:cBhvr>
                                        <p:cTn id="48" dur="500" fill="hold"/>
                                        <p:tgtEl>
                                          <p:spTgt spid="6147">
                                            <p:txEl>
                                              <p:pRg st="5" end="5"/>
                                            </p:txEl>
                                          </p:spTgt>
                                        </p:tgtEl>
                                        <p:attrNameLst>
                                          <p:attrName>ppt_h</p:attrName>
                                        </p:attrNameLst>
                                      </p:cBhvr>
                                      <p:tavLst>
                                        <p:tav tm="0">
                                          <p:val>
                                            <p:fltVal val="0"/>
                                          </p:val>
                                        </p:tav>
                                        <p:tav tm="100000">
                                          <p:val>
                                            <p:strVal val="#ppt_h"/>
                                          </p:val>
                                        </p:tav>
                                      </p:tavLst>
                                    </p:anim>
                                  </p:childTnLst>
                                </p:cTn>
                              </p:par>
                              <p:par>
                                <p:cTn id="49" presetID="17" presetClass="entr" presetSubtype="1" fill="hold" grpId="0" nodeType="withEffect">
                                  <p:stCondLst>
                                    <p:cond delay="0"/>
                                  </p:stCondLst>
                                  <p:childTnLst>
                                    <p:set>
                                      <p:cBhvr>
                                        <p:cTn id="50" dur="1" fill="hold">
                                          <p:stCondLst>
                                            <p:cond delay="0"/>
                                          </p:stCondLst>
                                        </p:cTn>
                                        <p:tgtEl>
                                          <p:spTgt spid="6147">
                                            <p:txEl>
                                              <p:pRg st="6" end="6"/>
                                            </p:txEl>
                                          </p:spTgt>
                                        </p:tgtEl>
                                        <p:attrNameLst>
                                          <p:attrName>style.visibility</p:attrName>
                                        </p:attrNameLst>
                                      </p:cBhvr>
                                      <p:to>
                                        <p:strVal val="visible"/>
                                      </p:to>
                                    </p:set>
                                    <p:anim calcmode="lin" valueType="num">
                                      <p:cBhvr>
                                        <p:cTn id="51"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p:cTn id="52" dur="500" fill="hold"/>
                                        <p:tgtEl>
                                          <p:spTgt spid="6147">
                                            <p:txEl>
                                              <p:pRg st="6" end="6"/>
                                            </p:txEl>
                                          </p:spTgt>
                                        </p:tgtEl>
                                        <p:attrNameLst>
                                          <p:attrName>ppt_y</p:attrName>
                                        </p:attrNameLst>
                                      </p:cBhvr>
                                      <p:tavLst>
                                        <p:tav tm="0">
                                          <p:val>
                                            <p:strVal val="#ppt_y-#ppt_h/2"/>
                                          </p:val>
                                        </p:tav>
                                        <p:tav tm="100000">
                                          <p:val>
                                            <p:strVal val="#ppt_y"/>
                                          </p:val>
                                        </p:tav>
                                      </p:tavLst>
                                    </p:anim>
                                    <p:anim calcmode="lin" valueType="num">
                                      <p:cBhvr>
                                        <p:cTn id="53" dur="500" fill="hold"/>
                                        <p:tgtEl>
                                          <p:spTgt spid="6147">
                                            <p:txEl>
                                              <p:pRg st="6" end="6"/>
                                            </p:txEl>
                                          </p:spTgt>
                                        </p:tgtEl>
                                        <p:attrNameLst>
                                          <p:attrName>ppt_w</p:attrName>
                                        </p:attrNameLst>
                                      </p:cBhvr>
                                      <p:tavLst>
                                        <p:tav tm="0">
                                          <p:val>
                                            <p:strVal val="#ppt_w"/>
                                          </p:val>
                                        </p:tav>
                                        <p:tav tm="100000">
                                          <p:val>
                                            <p:strVal val="#ppt_w"/>
                                          </p:val>
                                        </p:tav>
                                      </p:tavLst>
                                    </p:anim>
                                    <p:anim calcmode="lin" valueType="num">
                                      <p:cBhvr>
                                        <p:cTn id="54" dur="500" fill="hold"/>
                                        <p:tgtEl>
                                          <p:spTgt spid="6147">
                                            <p:txEl>
                                              <p:pRg st="6" end="6"/>
                                            </p:txEl>
                                          </p:spTgt>
                                        </p:tgtEl>
                                        <p:attrNameLst>
                                          <p:attrName>ppt_h</p:attrName>
                                        </p:attrNameLst>
                                      </p:cBhvr>
                                      <p:tavLst>
                                        <p:tav tm="0">
                                          <p:val>
                                            <p:fltVal val="0"/>
                                          </p:val>
                                        </p:tav>
                                        <p:tav tm="100000">
                                          <p:val>
                                            <p:strVal val="#ppt_h"/>
                                          </p:val>
                                        </p:tav>
                                      </p:tavLst>
                                    </p:anim>
                                  </p:childTnLst>
                                </p:cTn>
                              </p:par>
                              <p:par>
                                <p:cTn id="55" presetID="17" presetClass="entr" presetSubtype="1" fill="hold" grpId="0" nodeType="withEffect">
                                  <p:stCondLst>
                                    <p:cond delay="0"/>
                                  </p:stCondLst>
                                  <p:childTnLst>
                                    <p:set>
                                      <p:cBhvr>
                                        <p:cTn id="56" dur="1" fill="hold">
                                          <p:stCondLst>
                                            <p:cond delay="0"/>
                                          </p:stCondLst>
                                        </p:cTn>
                                        <p:tgtEl>
                                          <p:spTgt spid="6147">
                                            <p:txEl>
                                              <p:pRg st="7" end="7"/>
                                            </p:txEl>
                                          </p:spTgt>
                                        </p:tgtEl>
                                        <p:attrNameLst>
                                          <p:attrName>style.visibility</p:attrName>
                                        </p:attrNameLst>
                                      </p:cBhvr>
                                      <p:to>
                                        <p:strVal val="visible"/>
                                      </p:to>
                                    </p:set>
                                    <p:anim calcmode="lin" valueType="num">
                                      <p:cBhvr>
                                        <p:cTn id="57"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6147">
                                            <p:txEl>
                                              <p:pRg st="7" end="7"/>
                                            </p:txEl>
                                          </p:spTgt>
                                        </p:tgtEl>
                                        <p:attrNameLst>
                                          <p:attrName>ppt_y</p:attrName>
                                        </p:attrNameLst>
                                      </p:cBhvr>
                                      <p:tavLst>
                                        <p:tav tm="0">
                                          <p:val>
                                            <p:strVal val="#ppt_y-#ppt_h/2"/>
                                          </p:val>
                                        </p:tav>
                                        <p:tav tm="100000">
                                          <p:val>
                                            <p:strVal val="#ppt_y"/>
                                          </p:val>
                                        </p:tav>
                                      </p:tavLst>
                                    </p:anim>
                                    <p:anim calcmode="lin" valueType="num">
                                      <p:cBhvr>
                                        <p:cTn id="59" dur="500" fill="hold"/>
                                        <p:tgtEl>
                                          <p:spTgt spid="6147">
                                            <p:txEl>
                                              <p:pRg st="7" end="7"/>
                                            </p:txEl>
                                          </p:spTgt>
                                        </p:tgtEl>
                                        <p:attrNameLst>
                                          <p:attrName>ppt_w</p:attrName>
                                        </p:attrNameLst>
                                      </p:cBhvr>
                                      <p:tavLst>
                                        <p:tav tm="0">
                                          <p:val>
                                            <p:strVal val="#ppt_w"/>
                                          </p:val>
                                        </p:tav>
                                        <p:tav tm="100000">
                                          <p:val>
                                            <p:strVal val="#ppt_w"/>
                                          </p:val>
                                        </p:tav>
                                      </p:tavLst>
                                    </p:anim>
                                    <p:anim calcmode="lin" valueType="num">
                                      <p:cBhvr>
                                        <p:cTn id="60" dur="500" fill="hold"/>
                                        <p:tgtEl>
                                          <p:spTgt spid="6147">
                                            <p:txEl>
                                              <p:pRg st="7" end="7"/>
                                            </p:txEl>
                                          </p:spTgt>
                                        </p:tgtEl>
                                        <p:attrNameLst>
                                          <p:attrName>ppt_h</p:attrName>
                                        </p:attrNameLst>
                                      </p:cBhvr>
                                      <p:tavLst>
                                        <p:tav tm="0">
                                          <p:val>
                                            <p:fltVal val="0"/>
                                          </p:val>
                                        </p:tav>
                                        <p:tav tm="100000">
                                          <p:val>
                                            <p:strVal val="#ppt_h"/>
                                          </p:val>
                                        </p:tav>
                                      </p:tavLst>
                                    </p:anim>
                                  </p:childTnLst>
                                </p:cTn>
                              </p:par>
                              <p:par>
                                <p:cTn id="61" presetID="17" presetClass="entr" presetSubtype="1" fill="hold" grpId="0" nodeType="withEffect">
                                  <p:stCondLst>
                                    <p:cond delay="0"/>
                                  </p:stCondLst>
                                  <p:childTnLst>
                                    <p:set>
                                      <p:cBhvr>
                                        <p:cTn id="62" dur="1" fill="hold">
                                          <p:stCondLst>
                                            <p:cond delay="0"/>
                                          </p:stCondLst>
                                        </p:cTn>
                                        <p:tgtEl>
                                          <p:spTgt spid="6147">
                                            <p:txEl>
                                              <p:pRg st="8" end="8"/>
                                            </p:txEl>
                                          </p:spTgt>
                                        </p:tgtEl>
                                        <p:attrNameLst>
                                          <p:attrName>style.visibility</p:attrName>
                                        </p:attrNameLst>
                                      </p:cBhvr>
                                      <p:to>
                                        <p:strVal val="visible"/>
                                      </p:to>
                                    </p:set>
                                    <p:anim calcmode="lin" valueType="num">
                                      <p:cBhvr>
                                        <p:cTn id="63"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p:cTn id="64" dur="500" fill="hold"/>
                                        <p:tgtEl>
                                          <p:spTgt spid="6147">
                                            <p:txEl>
                                              <p:pRg st="8" end="8"/>
                                            </p:txEl>
                                          </p:spTgt>
                                        </p:tgtEl>
                                        <p:attrNameLst>
                                          <p:attrName>ppt_y</p:attrName>
                                        </p:attrNameLst>
                                      </p:cBhvr>
                                      <p:tavLst>
                                        <p:tav tm="0">
                                          <p:val>
                                            <p:strVal val="#ppt_y-#ppt_h/2"/>
                                          </p:val>
                                        </p:tav>
                                        <p:tav tm="100000">
                                          <p:val>
                                            <p:strVal val="#ppt_y"/>
                                          </p:val>
                                        </p:tav>
                                      </p:tavLst>
                                    </p:anim>
                                    <p:anim calcmode="lin" valueType="num">
                                      <p:cBhvr>
                                        <p:cTn id="65" dur="500" fill="hold"/>
                                        <p:tgtEl>
                                          <p:spTgt spid="6147">
                                            <p:txEl>
                                              <p:pRg st="8" end="8"/>
                                            </p:txEl>
                                          </p:spTgt>
                                        </p:tgtEl>
                                        <p:attrNameLst>
                                          <p:attrName>ppt_w</p:attrName>
                                        </p:attrNameLst>
                                      </p:cBhvr>
                                      <p:tavLst>
                                        <p:tav tm="0">
                                          <p:val>
                                            <p:strVal val="#ppt_w"/>
                                          </p:val>
                                        </p:tav>
                                        <p:tav tm="100000">
                                          <p:val>
                                            <p:strVal val="#ppt_w"/>
                                          </p:val>
                                        </p:tav>
                                      </p:tavLst>
                                    </p:anim>
                                    <p:anim calcmode="lin" valueType="num">
                                      <p:cBhvr>
                                        <p:cTn id="66" dur="500" fill="hold"/>
                                        <p:tgtEl>
                                          <p:spTgt spid="6147">
                                            <p:txEl>
                                              <p:pRg st="8" end="8"/>
                                            </p:txEl>
                                          </p:spTgt>
                                        </p:tgtEl>
                                        <p:attrNameLst>
                                          <p:attrName>ppt_h</p:attrName>
                                        </p:attrNameLst>
                                      </p:cBhvr>
                                      <p:tavLst>
                                        <p:tav tm="0">
                                          <p:val>
                                            <p:fltVal val="0"/>
                                          </p:val>
                                        </p:tav>
                                        <p:tav tm="100000">
                                          <p:val>
                                            <p:strVal val="#ppt_h"/>
                                          </p:val>
                                        </p:tav>
                                      </p:tavLst>
                                    </p:anim>
                                  </p:childTnLst>
                                </p:cTn>
                              </p:par>
                              <p:par>
                                <p:cTn id="67" presetID="17" presetClass="entr" presetSubtype="1" fill="hold" grpId="0" nodeType="withEffect">
                                  <p:stCondLst>
                                    <p:cond delay="0"/>
                                  </p:stCondLst>
                                  <p:childTnLst>
                                    <p:set>
                                      <p:cBhvr>
                                        <p:cTn id="68" dur="1" fill="hold">
                                          <p:stCondLst>
                                            <p:cond delay="0"/>
                                          </p:stCondLst>
                                        </p:cTn>
                                        <p:tgtEl>
                                          <p:spTgt spid="6147">
                                            <p:txEl>
                                              <p:pRg st="9" end="9"/>
                                            </p:txEl>
                                          </p:spTgt>
                                        </p:tgtEl>
                                        <p:attrNameLst>
                                          <p:attrName>style.visibility</p:attrName>
                                        </p:attrNameLst>
                                      </p:cBhvr>
                                      <p:to>
                                        <p:strVal val="visible"/>
                                      </p:to>
                                    </p:set>
                                    <p:anim calcmode="lin" valueType="num">
                                      <p:cBhvr>
                                        <p:cTn id="69"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p:cTn id="70" dur="500" fill="hold"/>
                                        <p:tgtEl>
                                          <p:spTgt spid="6147">
                                            <p:txEl>
                                              <p:pRg st="9" end="9"/>
                                            </p:txEl>
                                          </p:spTgt>
                                        </p:tgtEl>
                                        <p:attrNameLst>
                                          <p:attrName>ppt_y</p:attrName>
                                        </p:attrNameLst>
                                      </p:cBhvr>
                                      <p:tavLst>
                                        <p:tav tm="0">
                                          <p:val>
                                            <p:strVal val="#ppt_y-#ppt_h/2"/>
                                          </p:val>
                                        </p:tav>
                                        <p:tav tm="100000">
                                          <p:val>
                                            <p:strVal val="#ppt_y"/>
                                          </p:val>
                                        </p:tav>
                                      </p:tavLst>
                                    </p:anim>
                                    <p:anim calcmode="lin" valueType="num">
                                      <p:cBhvr>
                                        <p:cTn id="71" dur="500" fill="hold"/>
                                        <p:tgtEl>
                                          <p:spTgt spid="6147">
                                            <p:txEl>
                                              <p:pRg st="9" end="9"/>
                                            </p:txEl>
                                          </p:spTgt>
                                        </p:tgtEl>
                                        <p:attrNameLst>
                                          <p:attrName>ppt_w</p:attrName>
                                        </p:attrNameLst>
                                      </p:cBhvr>
                                      <p:tavLst>
                                        <p:tav tm="0">
                                          <p:val>
                                            <p:strVal val="#ppt_w"/>
                                          </p:val>
                                        </p:tav>
                                        <p:tav tm="100000">
                                          <p:val>
                                            <p:strVal val="#ppt_w"/>
                                          </p:val>
                                        </p:tav>
                                      </p:tavLst>
                                    </p:anim>
                                    <p:anim calcmode="lin" valueType="num">
                                      <p:cBhvr>
                                        <p:cTn id="72" dur="500" fill="hold"/>
                                        <p:tgtEl>
                                          <p:spTgt spid="6147">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73" fill="hold">
                      <p:stCondLst>
                        <p:cond delay="indefinite"/>
                      </p:stCondLst>
                      <p:childTnLst>
                        <p:par>
                          <p:cTn id="74" fill="hold">
                            <p:stCondLst>
                              <p:cond delay="0"/>
                            </p:stCondLst>
                            <p:childTnLst>
                              <p:par>
                                <p:cTn id="75" presetID="17" presetClass="entr" presetSubtype="1" fill="hold" grpId="0" nodeType="clickEffect">
                                  <p:stCondLst>
                                    <p:cond delay="0"/>
                                  </p:stCondLst>
                                  <p:childTnLst>
                                    <p:set>
                                      <p:cBhvr>
                                        <p:cTn id="76" dur="1" fill="hold">
                                          <p:stCondLst>
                                            <p:cond delay="0"/>
                                          </p:stCondLst>
                                        </p:cTn>
                                        <p:tgtEl>
                                          <p:spTgt spid="6147">
                                            <p:txEl>
                                              <p:pRg st="10" end="10"/>
                                            </p:txEl>
                                          </p:spTgt>
                                        </p:tgtEl>
                                        <p:attrNameLst>
                                          <p:attrName>style.visibility</p:attrName>
                                        </p:attrNameLst>
                                      </p:cBhvr>
                                      <p:to>
                                        <p:strVal val="visible"/>
                                      </p:to>
                                    </p:set>
                                    <p:anim calcmode="lin" valueType="num">
                                      <p:cBhvr>
                                        <p:cTn id="77" dur="500" fill="hold"/>
                                        <p:tgtEl>
                                          <p:spTgt spid="6147">
                                            <p:txEl>
                                              <p:pRg st="10" end="10"/>
                                            </p:txEl>
                                          </p:spTgt>
                                        </p:tgtEl>
                                        <p:attrNameLst>
                                          <p:attrName>ppt_x</p:attrName>
                                        </p:attrNameLst>
                                      </p:cBhvr>
                                      <p:tavLst>
                                        <p:tav tm="0">
                                          <p:val>
                                            <p:strVal val="#ppt_x"/>
                                          </p:val>
                                        </p:tav>
                                        <p:tav tm="100000">
                                          <p:val>
                                            <p:strVal val="#ppt_x"/>
                                          </p:val>
                                        </p:tav>
                                      </p:tavLst>
                                    </p:anim>
                                    <p:anim calcmode="lin" valueType="num">
                                      <p:cBhvr>
                                        <p:cTn id="78" dur="500" fill="hold"/>
                                        <p:tgtEl>
                                          <p:spTgt spid="6147">
                                            <p:txEl>
                                              <p:pRg st="10" end="10"/>
                                            </p:txEl>
                                          </p:spTgt>
                                        </p:tgtEl>
                                        <p:attrNameLst>
                                          <p:attrName>ppt_y</p:attrName>
                                        </p:attrNameLst>
                                      </p:cBhvr>
                                      <p:tavLst>
                                        <p:tav tm="0">
                                          <p:val>
                                            <p:strVal val="#ppt_y-#ppt_h/2"/>
                                          </p:val>
                                        </p:tav>
                                        <p:tav tm="100000">
                                          <p:val>
                                            <p:strVal val="#ppt_y"/>
                                          </p:val>
                                        </p:tav>
                                      </p:tavLst>
                                    </p:anim>
                                    <p:anim calcmode="lin" valueType="num">
                                      <p:cBhvr>
                                        <p:cTn id="79" dur="500" fill="hold"/>
                                        <p:tgtEl>
                                          <p:spTgt spid="6147">
                                            <p:txEl>
                                              <p:pRg st="10" end="10"/>
                                            </p:txEl>
                                          </p:spTgt>
                                        </p:tgtEl>
                                        <p:attrNameLst>
                                          <p:attrName>ppt_w</p:attrName>
                                        </p:attrNameLst>
                                      </p:cBhvr>
                                      <p:tavLst>
                                        <p:tav tm="0">
                                          <p:val>
                                            <p:strVal val="#ppt_w"/>
                                          </p:val>
                                        </p:tav>
                                        <p:tav tm="100000">
                                          <p:val>
                                            <p:strVal val="#ppt_w"/>
                                          </p:val>
                                        </p:tav>
                                      </p:tavLst>
                                    </p:anim>
                                    <p:anim calcmode="lin" valueType="num">
                                      <p:cBhvr>
                                        <p:cTn id="80" dur="500" fill="hold"/>
                                        <p:tgtEl>
                                          <p:spTgt spid="6147">
                                            <p:txEl>
                                              <p:pRg st="10" end="10"/>
                                            </p:txEl>
                                          </p:spTgt>
                                        </p:tgtEl>
                                        <p:attrNameLst>
                                          <p:attrName>ppt_h</p:attrName>
                                        </p:attrNameLst>
                                      </p:cBhvr>
                                      <p:tavLst>
                                        <p:tav tm="0">
                                          <p:val>
                                            <p:fltVal val="0"/>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17" presetClass="entr" presetSubtype="1" fill="hold" grpId="0" nodeType="clickEffect">
                                  <p:stCondLst>
                                    <p:cond delay="0"/>
                                  </p:stCondLst>
                                  <p:childTnLst>
                                    <p:set>
                                      <p:cBhvr>
                                        <p:cTn id="84" dur="1" fill="hold">
                                          <p:stCondLst>
                                            <p:cond delay="0"/>
                                          </p:stCondLst>
                                        </p:cTn>
                                        <p:tgtEl>
                                          <p:spTgt spid="6147">
                                            <p:txEl>
                                              <p:pRg st="11" end="11"/>
                                            </p:txEl>
                                          </p:spTgt>
                                        </p:tgtEl>
                                        <p:attrNameLst>
                                          <p:attrName>style.visibility</p:attrName>
                                        </p:attrNameLst>
                                      </p:cBhvr>
                                      <p:to>
                                        <p:strVal val="visible"/>
                                      </p:to>
                                    </p:set>
                                    <p:anim calcmode="lin" valueType="num">
                                      <p:cBhvr>
                                        <p:cTn id="85" dur="500" fill="hold"/>
                                        <p:tgtEl>
                                          <p:spTgt spid="6147">
                                            <p:txEl>
                                              <p:pRg st="11" end="11"/>
                                            </p:txEl>
                                          </p:spTgt>
                                        </p:tgtEl>
                                        <p:attrNameLst>
                                          <p:attrName>ppt_x</p:attrName>
                                        </p:attrNameLst>
                                      </p:cBhvr>
                                      <p:tavLst>
                                        <p:tav tm="0">
                                          <p:val>
                                            <p:strVal val="#ppt_x"/>
                                          </p:val>
                                        </p:tav>
                                        <p:tav tm="100000">
                                          <p:val>
                                            <p:strVal val="#ppt_x"/>
                                          </p:val>
                                        </p:tav>
                                      </p:tavLst>
                                    </p:anim>
                                    <p:anim calcmode="lin" valueType="num">
                                      <p:cBhvr>
                                        <p:cTn id="86" dur="500" fill="hold"/>
                                        <p:tgtEl>
                                          <p:spTgt spid="6147">
                                            <p:txEl>
                                              <p:pRg st="11" end="11"/>
                                            </p:txEl>
                                          </p:spTgt>
                                        </p:tgtEl>
                                        <p:attrNameLst>
                                          <p:attrName>ppt_y</p:attrName>
                                        </p:attrNameLst>
                                      </p:cBhvr>
                                      <p:tavLst>
                                        <p:tav tm="0">
                                          <p:val>
                                            <p:strVal val="#ppt_y-#ppt_h/2"/>
                                          </p:val>
                                        </p:tav>
                                        <p:tav tm="100000">
                                          <p:val>
                                            <p:strVal val="#ppt_y"/>
                                          </p:val>
                                        </p:tav>
                                      </p:tavLst>
                                    </p:anim>
                                    <p:anim calcmode="lin" valueType="num">
                                      <p:cBhvr>
                                        <p:cTn id="87" dur="500" fill="hold"/>
                                        <p:tgtEl>
                                          <p:spTgt spid="6147">
                                            <p:txEl>
                                              <p:pRg st="11" end="11"/>
                                            </p:txEl>
                                          </p:spTgt>
                                        </p:tgtEl>
                                        <p:attrNameLst>
                                          <p:attrName>ppt_w</p:attrName>
                                        </p:attrNameLst>
                                      </p:cBhvr>
                                      <p:tavLst>
                                        <p:tav tm="0">
                                          <p:val>
                                            <p:strVal val="#ppt_w"/>
                                          </p:val>
                                        </p:tav>
                                        <p:tav tm="100000">
                                          <p:val>
                                            <p:strVal val="#ppt_w"/>
                                          </p:val>
                                        </p:tav>
                                      </p:tavLst>
                                    </p:anim>
                                    <p:anim calcmode="lin" valueType="num">
                                      <p:cBhvr>
                                        <p:cTn id="88" dur="500" fill="hold"/>
                                        <p:tgtEl>
                                          <p:spTgt spid="6147">
                                            <p:txEl>
                                              <p:pRg st="11" end="11"/>
                                            </p:txEl>
                                          </p:spTgt>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17" presetClass="entr" presetSubtype="1" fill="hold" grpId="0" nodeType="clickEffect">
                                  <p:stCondLst>
                                    <p:cond delay="0"/>
                                  </p:stCondLst>
                                  <p:childTnLst>
                                    <p:set>
                                      <p:cBhvr>
                                        <p:cTn id="92" dur="1" fill="hold">
                                          <p:stCondLst>
                                            <p:cond delay="0"/>
                                          </p:stCondLst>
                                        </p:cTn>
                                        <p:tgtEl>
                                          <p:spTgt spid="6147">
                                            <p:txEl>
                                              <p:pRg st="12" end="12"/>
                                            </p:txEl>
                                          </p:spTgt>
                                        </p:tgtEl>
                                        <p:attrNameLst>
                                          <p:attrName>style.visibility</p:attrName>
                                        </p:attrNameLst>
                                      </p:cBhvr>
                                      <p:to>
                                        <p:strVal val="visible"/>
                                      </p:to>
                                    </p:set>
                                    <p:anim calcmode="lin" valueType="num">
                                      <p:cBhvr>
                                        <p:cTn id="93" dur="500" fill="hold"/>
                                        <p:tgtEl>
                                          <p:spTgt spid="6147">
                                            <p:txEl>
                                              <p:pRg st="12" end="12"/>
                                            </p:txEl>
                                          </p:spTgt>
                                        </p:tgtEl>
                                        <p:attrNameLst>
                                          <p:attrName>ppt_x</p:attrName>
                                        </p:attrNameLst>
                                      </p:cBhvr>
                                      <p:tavLst>
                                        <p:tav tm="0">
                                          <p:val>
                                            <p:strVal val="#ppt_x"/>
                                          </p:val>
                                        </p:tav>
                                        <p:tav tm="100000">
                                          <p:val>
                                            <p:strVal val="#ppt_x"/>
                                          </p:val>
                                        </p:tav>
                                      </p:tavLst>
                                    </p:anim>
                                    <p:anim calcmode="lin" valueType="num">
                                      <p:cBhvr>
                                        <p:cTn id="94" dur="500" fill="hold"/>
                                        <p:tgtEl>
                                          <p:spTgt spid="6147">
                                            <p:txEl>
                                              <p:pRg st="12" end="12"/>
                                            </p:txEl>
                                          </p:spTgt>
                                        </p:tgtEl>
                                        <p:attrNameLst>
                                          <p:attrName>ppt_y</p:attrName>
                                        </p:attrNameLst>
                                      </p:cBhvr>
                                      <p:tavLst>
                                        <p:tav tm="0">
                                          <p:val>
                                            <p:strVal val="#ppt_y-#ppt_h/2"/>
                                          </p:val>
                                        </p:tav>
                                        <p:tav tm="100000">
                                          <p:val>
                                            <p:strVal val="#ppt_y"/>
                                          </p:val>
                                        </p:tav>
                                      </p:tavLst>
                                    </p:anim>
                                    <p:anim calcmode="lin" valueType="num">
                                      <p:cBhvr>
                                        <p:cTn id="95" dur="500" fill="hold"/>
                                        <p:tgtEl>
                                          <p:spTgt spid="6147">
                                            <p:txEl>
                                              <p:pRg st="12" end="12"/>
                                            </p:txEl>
                                          </p:spTgt>
                                        </p:tgtEl>
                                        <p:attrNameLst>
                                          <p:attrName>ppt_w</p:attrName>
                                        </p:attrNameLst>
                                      </p:cBhvr>
                                      <p:tavLst>
                                        <p:tav tm="0">
                                          <p:val>
                                            <p:strVal val="#ppt_w"/>
                                          </p:val>
                                        </p:tav>
                                        <p:tav tm="100000">
                                          <p:val>
                                            <p:strVal val="#ppt_w"/>
                                          </p:val>
                                        </p:tav>
                                      </p:tavLst>
                                    </p:anim>
                                    <p:anim calcmode="lin" valueType="num">
                                      <p:cBhvr>
                                        <p:cTn id="96" dur="500" fill="hold"/>
                                        <p:tgtEl>
                                          <p:spTgt spid="6147">
                                            <p:txEl>
                                              <p:pRg st="12" end="1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sz="3600" dirty="0" smtClean="0"/>
              <a:t>4) Definitions of restructuring strategies</a:t>
            </a:r>
          </a:p>
        </p:txBody>
      </p:sp>
      <p:sp>
        <p:nvSpPr>
          <p:cNvPr id="11267" name="Rectangle 3"/>
          <p:cNvSpPr>
            <a:spLocks noGrp="1" noChangeArrowheads="1"/>
          </p:cNvSpPr>
          <p:nvPr>
            <p:ph type="body" idx="1"/>
          </p:nvPr>
        </p:nvSpPr>
        <p:spPr/>
        <p:txBody>
          <a:bodyPr/>
          <a:lstStyle/>
          <a:p>
            <a:pPr>
              <a:buFont typeface="Wingdings" pitchFamily="2" charset="2"/>
              <a:buNone/>
            </a:pPr>
            <a:r>
              <a:rPr lang="en-GB" smtClean="0"/>
              <a:t>B) Shrinkage strategies:</a:t>
            </a:r>
          </a:p>
          <a:p>
            <a:r>
              <a:rPr lang="en-GB" smtClean="0"/>
              <a:t>Divestitures</a:t>
            </a:r>
          </a:p>
          <a:p>
            <a:r>
              <a:rPr lang="en-GB" smtClean="0"/>
              <a:t>Equity carve-outs</a:t>
            </a:r>
          </a:p>
          <a:p>
            <a:r>
              <a:rPr lang="en-GB" smtClean="0"/>
              <a:t>Spin-offs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dirty="0" smtClean="0"/>
              <a:t>5) Merger theories</a:t>
            </a:r>
          </a:p>
        </p:txBody>
      </p:sp>
      <p:sp>
        <p:nvSpPr>
          <p:cNvPr id="12291" name="Rectangle 3"/>
          <p:cNvSpPr>
            <a:spLocks noGrp="1" noChangeArrowheads="1"/>
          </p:cNvSpPr>
          <p:nvPr>
            <p:ph type="body" idx="1"/>
          </p:nvPr>
        </p:nvSpPr>
        <p:spPr/>
        <p:txBody>
          <a:bodyPr/>
          <a:lstStyle/>
          <a:p>
            <a:r>
              <a:rPr lang="en-GB" smtClean="0"/>
              <a:t>Efficiency or synergy driven</a:t>
            </a:r>
          </a:p>
          <a:p>
            <a:r>
              <a:rPr lang="en-GB" smtClean="0"/>
              <a:t>Hubris</a:t>
            </a:r>
          </a:p>
          <a:p>
            <a:r>
              <a:rPr lang="en-GB" smtClean="0"/>
              <a:t>Agency problems (empire building)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dirty="0" smtClean="0"/>
              <a:t>5) Merger theories</a:t>
            </a:r>
          </a:p>
        </p:txBody>
      </p:sp>
      <p:graphicFrame>
        <p:nvGraphicFramePr>
          <p:cNvPr id="134147" name="Group 3"/>
          <p:cNvGraphicFramePr>
            <a:graphicFrameLocks noGrp="1"/>
          </p:cNvGraphicFramePr>
          <p:nvPr>
            <p:ph type="tbl" idx="1"/>
          </p:nvPr>
        </p:nvGraphicFramePr>
        <p:xfrm>
          <a:off x="762000" y="1447800"/>
          <a:ext cx="8077200" cy="4876800"/>
        </p:xfrm>
        <a:graphic>
          <a:graphicData uri="http://schemas.openxmlformats.org/drawingml/2006/table">
            <a:tbl>
              <a:tblPr/>
              <a:tblGrid>
                <a:gridCol w="2019300"/>
                <a:gridCol w="2019300"/>
                <a:gridCol w="2019300"/>
                <a:gridCol w="2019300"/>
              </a:tblGrid>
              <a:tr h="1219200">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endParaRPr kumimoji="0" lang="en-GB" sz="2800" b="0" i="0" u="none" strike="noStrike" cap="none" normalizeH="0" baseline="0" smtClean="0">
                        <a:ln>
                          <a:noFill/>
                        </a:ln>
                        <a:solidFill>
                          <a:srgbClr val="764056"/>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Total gains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Gains to target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Gains to acquirer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Efficiency/</a:t>
                      </a:r>
                    </a:p>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Synergies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Positive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Positive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Positive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Hubris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Zero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positive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Agency </a:t>
                      </a:r>
                    </a:p>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problems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negative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positive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2800" b="0" i="0" u="none" strike="noStrike" cap="none" normalizeH="0" baseline="0" smtClean="0">
                          <a:ln>
                            <a:noFill/>
                          </a:ln>
                          <a:solidFill>
                            <a:srgbClr val="764056"/>
                          </a:solidFill>
                          <a:effectLst/>
                          <a:latin typeface="Times New Roman" pitchFamily="18" charset="0"/>
                        </a:rPr>
                        <a:t>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z="4000" dirty="0" smtClean="0"/>
              <a:t>5) Theories of mergers</a:t>
            </a:r>
          </a:p>
        </p:txBody>
      </p:sp>
      <p:sp>
        <p:nvSpPr>
          <p:cNvPr id="14339" name="Rectangle 3"/>
          <p:cNvSpPr>
            <a:spLocks noGrp="1" noChangeArrowheads="1"/>
          </p:cNvSpPr>
          <p:nvPr>
            <p:ph type="body" idx="1"/>
          </p:nvPr>
        </p:nvSpPr>
        <p:spPr/>
        <p:txBody>
          <a:bodyPr/>
          <a:lstStyle/>
          <a:p>
            <a:pPr>
              <a:lnSpc>
                <a:spcPct val="90000"/>
              </a:lnSpc>
              <a:buFont typeface="Wingdings" pitchFamily="2" charset="2"/>
              <a:buNone/>
            </a:pPr>
            <a:r>
              <a:rPr lang="en-GB" smtClean="0"/>
              <a:t>A) Total value increased</a:t>
            </a:r>
          </a:p>
          <a:p>
            <a:pPr>
              <a:lnSpc>
                <a:spcPct val="90000"/>
              </a:lnSpc>
            </a:pPr>
            <a:r>
              <a:rPr lang="en-GB" smtClean="0"/>
              <a:t>Efficiency increases (restructuring)</a:t>
            </a:r>
          </a:p>
          <a:p>
            <a:pPr>
              <a:lnSpc>
                <a:spcPct val="90000"/>
              </a:lnSpc>
            </a:pPr>
            <a:r>
              <a:rPr lang="en-GB" smtClean="0"/>
              <a:t>Operating synergy (eg Vodafone)</a:t>
            </a:r>
          </a:p>
          <a:p>
            <a:pPr>
              <a:lnSpc>
                <a:spcPct val="90000"/>
              </a:lnSpc>
            </a:pPr>
            <a:r>
              <a:rPr lang="en-GB" smtClean="0"/>
              <a:t>Financial synergy (tax, more fin. bargaining power)</a:t>
            </a:r>
          </a:p>
          <a:p>
            <a:pPr>
              <a:lnSpc>
                <a:spcPct val="90000"/>
              </a:lnSpc>
            </a:pPr>
            <a:r>
              <a:rPr lang="en-GB" smtClean="0"/>
              <a:t>Information effects:</a:t>
            </a:r>
          </a:p>
          <a:p>
            <a:pPr lvl="1">
              <a:lnSpc>
                <a:spcPct val="90000"/>
              </a:lnSpc>
            </a:pPr>
            <a:r>
              <a:rPr lang="en-GB" smtClean="0"/>
              <a:t>“sitting on a goldmine” effect</a:t>
            </a:r>
          </a:p>
          <a:p>
            <a:pPr lvl="1">
              <a:lnSpc>
                <a:spcPct val="90000"/>
              </a:lnSpc>
            </a:pPr>
            <a:r>
              <a:rPr lang="en-GB" smtClean="0"/>
              <a:t>“kick in the pants” effect</a:t>
            </a:r>
          </a:p>
          <a:p>
            <a:pPr lvl="1">
              <a:lnSpc>
                <a:spcPct val="90000"/>
              </a:lnSpc>
            </a:pPr>
            <a:r>
              <a:rPr lang="en-GB" smtClean="0"/>
              <a:t>“future target” effect</a:t>
            </a:r>
          </a:p>
          <a:p>
            <a:pPr>
              <a:lnSpc>
                <a:spcPct val="90000"/>
              </a:lnSpc>
            </a:pPr>
            <a:endParaRPr lang="en-GB"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43963" cy="1060450"/>
          </a:xfrm>
        </p:spPr>
        <p:txBody>
          <a:bodyPr>
            <a:noAutofit/>
          </a:bodyPr>
          <a:lstStyle/>
          <a:p>
            <a:pPr fontAlgn="auto">
              <a:spcAft>
                <a:spcPts val="0"/>
              </a:spcAft>
              <a:defRPr/>
            </a:pPr>
            <a:r>
              <a:rPr lang="en-US" dirty="0" smtClean="0"/>
              <a:t>E</a:t>
            </a:r>
            <a:r>
              <a:rPr dirty="0" smtClean="0"/>
              <a:t>stimating merger gains and costs</a:t>
            </a:r>
            <a:endParaRPr dirty="0"/>
          </a:p>
        </p:txBody>
      </p:sp>
      <p:sp>
        <p:nvSpPr>
          <p:cNvPr id="3" name="Content Placeholder 2"/>
          <p:cNvSpPr>
            <a:spLocks noGrp="1"/>
          </p:cNvSpPr>
          <p:nvPr>
            <p:ph idx="1"/>
          </p:nvPr>
        </p:nvSpPr>
        <p:spPr>
          <a:xfrm>
            <a:off x="838199" y="1295400"/>
            <a:ext cx="7834313" cy="4876800"/>
          </a:xfrm>
        </p:spPr>
        <p:txBody>
          <a:bodyPr/>
          <a:lstStyle/>
          <a:p>
            <a:pPr marL="182880" indent="-182880" fontAlgn="auto">
              <a:buFont typeface="Arial" pitchFamily="34" charset="0"/>
              <a:buChar char="•"/>
              <a:defRPr/>
            </a:pPr>
            <a:r>
              <a:rPr lang="en-US" dirty="0" smtClean="0"/>
              <a:t>Questions</a:t>
            </a:r>
          </a:p>
          <a:p>
            <a:pPr lvl="1" indent="-182880" fontAlgn="auto">
              <a:buFont typeface="Arial" pitchFamily="34" charset="0"/>
              <a:buChar char="•"/>
              <a:defRPr/>
            </a:pPr>
            <a:r>
              <a:rPr lang="en-US" sz="3200" dirty="0" smtClean="0"/>
              <a:t>Is there overall economic gain to merger?</a:t>
            </a:r>
          </a:p>
          <a:p>
            <a:pPr lvl="1" indent="-182880" fontAlgn="auto">
              <a:buFont typeface="Arial" pitchFamily="34" charset="0"/>
              <a:buChar char="•"/>
              <a:defRPr/>
            </a:pPr>
            <a:r>
              <a:rPr lang="en-US" sz="3200" dirty="0" smtClean="0"/>
              <a:t>Do terms of merger make company and shareholders better off?</a:t>
            </a:r>
          </a:p>
          <a:p>
            <a:pPr lvl="1" indent="-182880" fontAlgn="auto">
              <a:buFont typeface="Arial" pitchFamily="34" charset="0"/>
              <a:buChar char="•"/>
              <a:defRPr/>
            </a:pPr>
            <a:endParaRPr lang="en-US" dirty="0"/>
          </a:p>
        </p:txBody>
      </p:sp>
      <p:graphicFrame>
        <p:nvGraphicFramePr>
          <p:cNvPr id="5131" name="Object 11"/>
          <p:cNvGraphicFramePr>
            <a:graphicFrameLocks/>
          </p:cNvGraphicFramePr>
          <p:nvPr/>
        </p:nvGraphicFramePr>
        <p:xfrm>
          <a:off x="1752600" y="4114800"/>
          <a:ext cx="5229225" cy="762000"/>
        </p:xfrm>
        <a:graphic>
          <a:graphicData uri="http://schemas.openxmlformats.org/presentationml/2006/ole">
            <mc:AlternateContent xmlns:mc="http://schemas.openxmlformats.org/markup-compatibility/2006">
              <mc:Choice xmlns:v="urn:schemas-microsoft-com:vml" Requires="v">
                <p:oleObj spid="_x0000_s48131" name="Equation" r:id="rId4" imgW="1155199" imgH="177723" progId="Equation.3">
                  <p:embed/>
                </p:oleObj>
              </mc:Choice>
              <mc:Fallback>
                <p:oleObj name="Equation" r:id="rId4" imgW="1155199" imgH="177723" progId="Equation.3">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4114800"/>
                        <a:ext cx="5229225" cy="762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43963" cy="1060450"/>
          </a:xfrm>
        </p:spPr>
        <p:txBody>
          <a:bodyPr>
            <a:noAutofit/>
          </a:bodyPr>
          <a:lstStyle/>
          <a:p>
            <a:pPr fontAlgn="auto">
              <a:spcAft>
                <a:spcPts val="0"/>
              </a:spcAft>
              <a:defRPr/>
            </a:pPr>
            <a:r>
              <a:rPr lang="en-US" dirty="0" smtClean="0"/>
              <a:t>E</a:t>
            </a:r>
            <a:r>
              <a:rPr dirty="0" smtClean="0"/>
              <a:t>stimating </a:t>
            </a:r>
            <a:r>
              <a:rPr dirty="0"/>
              <a:t>merger gains and costs</a:t>
            </a:r>
          </a:p>
        </p:txBody>
      </p:sp>
      <p:graphicFrame>
        <p:nvGraphicFramePr>
          <p:cNvPr id="6155" name="Object 11"/>
          <p:cNvGraphicFramePr>
            <a:graphicFrameLocks noGrp="1" noChangeAspect="1"/>
          </p:cNvGraphicFramePr>
          <p:nvPr>
            <p:ph idx="1"/>
          </p:nvPr>
        </p:nvGraphicFramePr>
        <p:xfrm>
          <a:off x="1397000" y="1752600"/>
          <a:ext cx="6350000" cy="3810000"/>
        </p:xfrm>
        <a:graphic>
          <a:graphicData uri="http://schemas.openxmlformats.org/presentationml/2006/ole">
            <mc:AlternateContent xmlns:mc="http://schemas.openxmlformats.org/markup-compatibility/2006">
              <mc:Choice xmlns:v="urn:schemas-microsoft-com:vml" Requires="v">
                <p:oleObj spid="_x0000_s49155" name="Equation" r:id="rId4" imgW="2286000" imgH="1371600" progId="Equation.3">
                  <p:embed/>
                </p:oleObj>
              </mc:Choice>
              <mc:Fallback>
                <p:oleObj name="Equation" r:id="rId4" imgW="2286000" imgH="1371600" progId="Equation.3">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7000" y="1752600"/>
                        <a:ext cx="6350000" cy="38100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43963" cy="1060450"/>
          </a:xfrm>
        </p:spPr>
        <p:txBody>
          <a:bodyPr>
            <a:noAutofit/>
          </a:bodyPr>
          <a:lstStyle/>
          <a:p>
            <a:pPr fontAlgn="auto">
              <a:spcAft>
                <a:spcPts val="0"/>
              </a:spcAft>
              <a:defRPr/>
            </a:pPr>
            <a:r>
              <a:rPr lang="en-US" dirty="0" smtClean="0"/>
              <a:t>E</a:t>
            </a:r>
            <a:r>
              <a:rPr dirty="0" smtClean="0"/>
              <a:t>stimating </a:t>
            </a:r>
            <a:r>
              <a:rPr dirty="0"/>
              <a:t>merger gains and costs</a:t>
            </a:r>
          </a:p>
        </p:txBody>
      </p:sp>
      <p:sp>
        <p:nvSpPr>
          <p:cNvPr id="3" name="Content Placeholder 2"/>
          <p:cNvSpPr>
            <a:spLocks noGrp="1"/>
          </p:cNvSpPr>
          <p:nvPr>
            <p:ph idx="1"/>
          </p:nvPr>
        </p:nvSpPr>
        <p:spPr>
          <a:xfrm>
            <a:off x="761999" y="1295400"/>
            <a:ext cx="7910513" cy="4876800"/>
          </a:xfrm>
        </p:spPr>
        <p:txBody>
          <a:bodyPr/>
          <a:lstStyle/>
          <a:p>
            <a:pPr marL="182880" indent="-182880" fontAlgn="auto">
              <a:buFont typeface="Arial" pitchFamily="34" charset="0"/>
              <a:buChar char="•"/>
              <a:defRPr/>
            </a:pPr>
            <a:r>
              <a:rPr lang="en-US" dirty="0" smtClean="0"/>
              <a:t>Example</a:t>
            </a:r>
          </a:p>
          <a:p>
            <a:pPr lvl="1" indent="-182880" fontAlgn="auto">
              <a:buFont typeface="Arial" pitchFamily="34" charset="0"/>
              <a:buChar char="•"/>
              <a:defRPr/>
            </a:pPr>
            <a:r>
              <a:rPr lang="en-US" dirty="0" smtClean="0"/>
              <a:t>Two firms merge, creating $25 million in synergies. If Firm A buys Firm B for $65 million, cost is $15 million</a:t>
            </a:r>
            <a:endParaRPr lang="en-US" dirty="0"/>
          </a:p>
        </p:txBody>
      </p:sp>
      <p:graphicFrame>
        <p:nvGraphicFramePr>
          <p:cNvPr id="7179" name="Object 11"/>
          <p:cNvGraphicFramePr>
            <a:graphicFrameLocks noChangeAspect="1"/>
          </p:cNvGraphicFramePr>
          <p:nvPr/>
        </p:nvGraphicFramePr>
        <p:xfrm>
          <a:off x="2566988" y="3429000"/>
          <a:ext cx="3406775" cy="2995613"/>
        </p:xfrm>
        <a:graphic>
          <a:graphicData uri="http://schemas.openxmlformats.org/presentationml/2006/ole">
            <mc:AlternateContent xmlns:mc="http://schemas.openxmlformats.org/markup-compatibility/2006">
              <mc:Choice xmlns:v="urn:schemas-microsoft-com:vml" Requires="v">
                <p:oleObj spid="_x0000_s50179" name="Equation" r:id="rId4" imgW="1790700" imgH="1574800" progId="Equation.3">
                  <p:embed/>
                </p:oleObj>
              </mc:Choice>
              <mc:Fallback>
                <p:oleObj name="Equation" r:id="rId4" imgW="1790700" imgH="1574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6988" y="3429000"/>
                        <a:ext cx="3406775" cy="2995613"/>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43963" cy="1060450"/>
          </a:xfrm>
        </p:spPr>
        <p:txBody>
          <a:bodyPr>
            <a:noAutofit/>
          </a:bodyPr>
          <a:lstStyle/>
          <a:p>
            <a:pPr fontAlgn="auto">
              <a:spcAft>
                <a:spcPts val="0"/>
              </a:spcAft>
              <a:defRPr/>
            </a:pPr>
            <a:r>
              <a:rPr lang="en-US" dirty="0" smtClean="0"/>
              <a:t>E</a:t>
            </a:r>
            <a:r>
              <a:rPr dirty="0" smtClean="0"/>
              <a:t>stimating </a:t>
            </a:r>
            <a:r>
              <a:rPr dirty="0"/>
              <a:t>merger gains and costs</a:t>
            </a:r>
          </a:p>
        </p:txBody>
      </p:sp>
      <p:sp>
        <p:nvSpPr>
          <p:cNvPr id="3" name="Content Placeholder 2"/>
          <p:cNvSpPr>
            <a:spLocks noGrp="1"/>
          </p:cNvSpPr>
          <p:nvPr>
            <p:ph idx="1"/>
          </p:nvPr>
        </p:nvSpPr>
        <p:spPr>
          <a:xfrm>
            <a:off x="761999" y="1295400"/>
            <a:ext cx="7910513" cy="4876800"/>
          </a:xfrm>
        </p:spPr>
        <p:txBody>
          <a:bodyPr/>
          <a:lstStyle/>
          <a:p>
            <a:pPr marL="182880" indent="-182880" fontAlgn="auto">
              <a:buFont typeface="Arial" pitchFamily="34" charset="0"/>
              <a:buChar char="•"/>
              <a:defRPr/>
            </a:pPr>
            <a:r>
              <a:rPr lang="en-US" dirty="0" smtClean="0"/>
              <a:t>Example</a:t>
            </a:r>
          </a:p>
          <a:p>
            <a:pPr lvl="1" indent="-182880" fontAlgn="auto">
              <a:buFont typeface="Arial" pitchFamily="34" charset="0"/>
              <a:buChar char="•"/>
              <a:defRPr/>
            </a:pPr>
            <a:r>
              <a:rPr lang="en-US" dirty="0" smtClean="0"/>
              <a:t>NPV to Firm A will be difference between gain and cost</a:t>
            </a:r>
            <a:endParaRPr lang="en-US" dirty="0"/>
          </a:p>
        </p:txBody>
      </p:sp>
      <p:graphicFrame>
        <p:nvGraphicFramePr>
          <p:cNvPr id="8203" name="Object 11"/>
          <p:cNvGraphicFramePr>
            <a:graphicFrameLocks noChangeAspect="1"/>
          </p:cNvGraphicFramePr>
          <p:nvPr/>
        </p:nvGraphicFramePr>
        <p:xfrm>
          <a:off x="1295400" y="3200400"/>
          <a:ext cx="6969125" cy="2828925"/>
        </p:xfrm>
        <a:graphic>
          <a:graphicData uri="http://schemas.openxmlformats.org/presentationml/2006/ole">
            <mc:AlternateContent xmlns:mc="http://schemas.openxmlformats.org/markup-compatibility/2006">
              <mc:Choice xmlns:v="urn:schemas-microsoft-com:vml" Requires="v">
                <p:oleObj spid="_x0000_s51203" name="Equation" r:id="rId4" imgW="3276600" imgH="1346200" progId="Equation.3">
                  <p:embed/>
                </p:oleObj>
              </mc:Choice>
              <mc:Fallback>
                <p:oleObj name="Equation" r:id="rId4" imgW="3276600" imgH="1346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200400"/>
                        <a:ext cx="6969125" cy="28289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43963" cy="1060450"/>
          </a:xfrm>
        </p:spPr>
        <p:txBody>
          <a:bodyPr>
            <a:noAutofit/>
          </a:bodyPr>
          <a:lstStyle/>
          <a:p>
            <a:pPr fontAlgn="auto">
              <a:spcAft>
                <a:spcPts val="0"/>
              </a:spcAft>
              <a:defRPr/>
            </a:pPr>
            <a:r>
              <a:rPr lang="en-US" dirty="0" smtClean="0"/>
              <a:t>E</a:t>
            </a:r>
            <a:r>
              <a:rPr dirty="0" smtClean="0"/>
              <a:t>stimating </a:t>
            </a:r>
            <a:r>
              <a:rPr dirty="0"/>
              <a:t>merger gains and costs</a:t>
            </a:r>
          </a:p>
        </p:txBody>
      </p:sp>
      <p:sp>
        <p:nvSpPr>
          <p:cNvPr id="3" name="Content Placeholder 2"/>
          <p:cNvSpPr>
            <a:spLocks noGrp="1"/>
          </p:cNvSpPr>
          <p:nvPr>
            <p:ph idx="1"/>
          </p:nvPr>
        </p:nvSpPr>
        <p:spPr>
          <a:xfrm>
            <a:off x="685799" y="1295400"/>
            <a:ext cx="7986713" cy="4876800"/>
          </a:xfrm>
        </p:spPr>
        <p:txBody>
          <a:bodyPr/>
          <a:lstStyle/>
          <a:p>
            <a:pPr marL="182880" indent="-182880" fontAlgn="auto">
              <a:buFont typeface="Arial" pitchFamily="34" charset="0"/>
              <a:buChar char="•"/>
              <a:defRPr/>
            </a:pPr>
            <a:r>
              <a:rPr lang="en-US" dirty="0" smtClean="0"/>
              <a:t>Economic Gain</a:t>
            </a:r>
            <a:endParaRPr lang="en-US" dirty="0"/>
          </a:p>
        </p:txBody>
      </p:sp>
      <p:graphicFrame>
        <p:nvGraphicFramePr>
          <p:cNvPr id="9227" name="Object 11"/>
          <p:cNvGraphicFramePr>
            <a:graphicFrameLocks/>
          </p:cNvGraphicFramePr>
          <p:nvPr/>
        </p:nvGraphicFramePr>
        <p:xfrm>
          <a:off x="990600" y="2362200"/>
          <a:ext cx="7162800" cy="2057400"/>
        </p:xfrm>
        <a:graphic>
          <a:graphicData uri="http://schemas.openxmlformats.org/presentationml/2006/ole">
            <mc:AlternateContent xmlns:mc="http://schemas.openxmlformats.org/markup-compatibility/2006">
              <mc:Choice xmlns:v="urn:schemas-microsoft-com:vml" Requires="v">
                <p:oleObj spid="_x0000_s52227" name="Equation" r:id="rId4" imgW="2984500" imgH="850900" progId="Equation.3">
                  <p:embed/>
                </p:oleObj>
              </mc:Choice>
              <mc:Fallback>
                <p:oleObj name="Equation" r:id="rId4" imgW="2984500" imgH="850900" progId="Equation.3">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2362200"/>
                        <a:ext cx="7162800" cy="20574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mtClean="0"/>
              <a:t>Motives for mergers</a:t>
            </a:r>
          </a:p>
        </p:txBody>
      </p:sp>
      <p:sp>
        <p:nvSpPr>
          <p:cNvPr id="15363" name="Rectangle 3"/>
          <p:cNvSpPr>
            <a:spLocks noGrp="1" noChangeArrowheads="1"/>
          </p:cNvSpPr>
          <p:nvPr>
            <p:ph type="body" idx="1"/>
          </p:nvPr>
        </p:nvSpPr>
        <p:spPr/>
        <p:txBody>
          <a:bodyPr/>
          <a:lstStyle/>
          <a:p>
            <a:pPr>
              <a:lnSpc>
                <a:spcPct val="90000"/>
              </a:lnSpc>
            </a:pPr>
            <a:r>
              <a:rPr lang="en-GB" smtClean="0"/>
              <a:t>Travelers and Citicorp (April 98) create a `financial supermarket’ (City group):</a:t>
            </a:r>
          </a:p>
          <a:p>
            <a:pPr lvl="1">
              <a:lnSpc>
                <a:spcPct val="90000"/>
              </a:lnSpc>
            </a:pPr>
            <a:r>
              <a:rPr lang="en-GB" smtClean="0"/>
              <a:t>Travelers: mutual funds, insurance and brokerage services</a:t>
            </a:r>
          </a:p>
          <a:p>
            <a:pPr lvl="1">
              <a:lnSpc>
                <a:spcPct val="90000"/>
              </a:lnSpc>
            </a:pPr>
            <a:r>
              <a:rPr lang="en-GB" smtClean="0"/>
              <a:t>Citicorp: checking, credit cards, foreign exchange opportunities and trusts</a:t>
            </a:r>
          </a:p>
          <a:p>
            <a:pPr>
              <a:lnSpc>
                <a:spcPct val="90000"/>
              </a:lnSpc>
            </a:pPr>
            <a:r>
              <a:rPr lang="en-GB" smtClean="0"/>
              <a:t>Pfizer and Warner Lambert (Nov. 99)</a:t>
            </a:r>
          </a:p>
          <a:p>
            <a:pPr>
              <a:lnSpc>
                <a:spcPct val="90000"/>
              </a:lnSpc>
            </a:pPr>
            <a:r>
              <a:rPr lang="en-GB" smtClean="0"/>
              <a:t>GlaxoWellcome and Smithkline Beecham (Jan 2000; $76 bn)</a:t>
            </a:r>
          </a:p>
          <a:p>
            <a:pPr>
              <a:lnSpc>
                <a:spcPct val="90000"/>
              </a:lnSpc>
            </a:pPr>
            <a:r>
              <a:rPr lang="en-GB" smtClean="0"/>
              <a:t>Vodafone and Mannesmann (Feb.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GB" sz="4000" smtClean="0"/>
              <a:t>1) Merger activity and waves</a:t>
            </a:r>
          </a:p>
        </p:txBody>
      </p:sp>
      <p:sp>
        <p:nvSpPr>
          <p:cNvPr id="4099" name="Rectangle 1027"/>
          <p:cNvSpPr>
            <a:spLocks noGrp="1" noChangeArrowheads="1"/>
          </p:cNvSpPr>
          <p:nvPr>
            <p:ph type="body" idx="1"/>
          </p:nvPr>
        </p:nvSpPr>
        <p:spPr/>
        <p:txBody>
          <a:bodyPr/>
          <a:lstStyle/>
          <a:p>
            <a:pPr>
              <a:lnSpc>
                <a:spcPct val="90000"/>
              </a:lnSpc>
            </a:pPr>
            <a:r>
              <a:rPr lang="en-GB" smtClean="0"/>
              <a:t>Observation: merger waves often coincide with:</a:t>
            </a:r>
          </a:p>
          <a:p>
            <a:pPr>
              <a:lnSpc>
                <a:spcPct val="90000"/>
              </a:lnSpc>
              <a:buFont typeface="Wingdings" pitchFamily="2" charset="2"/>
              <a:buNone/>
            </a:pPr>
            <a:r>
              <a:rPr lang="en-GB" smtClean="0"/>
              <a:t>	- economic expansion (procyclicality)</a:t>
            </a:r>
          </a:p>
          <a:p>
            <a:pPr>
              <a:lnSpc>
                <a:spcPct val="90000"/>
              </a:lnSpc>
              <a:buFont typeface="Wingdings" pitchFamily="2" charset="2"/>
              <a:buNone/>
            </a:pPr>
            <a:r>
              <a:rPr lang="en-GB" smtClean="0"/>
              <a:t>   - economic shocks (e.g. technological innovation)</a:t>
            </a:r>
          </a:p>
          <a:p>
            <a:pPr>
              <a:lnSpc>
                <a:spcPct val="90000"/>
              </a:lnSpc>
            </a:pPr>
            <a:r>
              <a:rPr lang="en-GB" smtClean="0"/>
              <a:t>Maksimovic &amp; Philips (2000) ('74-'92)</a:t>
            </a:r>
          </a:p>
          <a:p>
            <a:pPr>
              <a:lnSpc>
                <a:spcPct val="90000"/>
              </a:lnSpc>
              <a:buFont typeface="Wingdings" pitchFamily="2" charset="2"/>
              <a:buNone/>
            </a:pPr>
            <a:r>
              <a:rPr lang="en-GB" smtClean="0"/>
              <a:t>	 - average rate of takeover activity: 3.89%</a:t>
            </a:r>
          </a:p>
          <a:p>
            <a:pPr>
              <a:lnSpc>
                <a:spcPct val="90000"/>
              </a:lnSpc>
              <a:buFont typeface="Wingdings" pitchFamily="2" charset="2"/>
              <a:buNone/>
            </a:pPr>
            <a:r>
              <a:rPr lang="en-GB" smtClean="0"/>
              <a:t>	 - during expansion years: about 7%</a:t>
            </a:r>
          </a:p>
          <a:p>
            <a:pPr>
              <a:lnSpc>
                <a:spcPct val="90000"/>
              </a:lnSpc>
            </a:pPr>
            <a:r>
              <a:rPr lang="en-GB" smtClean="0"/>
              <a:t>Mitchell &amp; Mulherin (1996): '82-'89</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mtClean="0"/>
              <a:t>Vodafone-Mannesmann</a:t>
            </a:r>
          </a:p>
        </p:txBody>
      </p:sp>
      <p:sp>
        <p:nvSpPr>
          <p:cNvPr id="16387" name="Rectangle 3"/>
          <p:cNvSpPr>
            <a:spLocks noChangeArrowheads="1"/>
          </p:cNvSpPr>
          <p:nvPr/>
        </p:nvSpPr>
        <p:spPr bwMode="auto">
          <a:xfrm>
            <a:off x="762000" y="1143000"/>
            <a:ext cx="8077200" cy="4838700"/>
          </a:xfrm>
          <a:prstGeom prst="rect">
            <a:avLst/>
          </a:prstGeom>
          <a:noFill/>
          <a:ln w="9525">
            <a:noFill/>
            <a:miter lim="800000"/>
            <a:headEnd/>
            <a:tailEnd/>
          </a:ln>
        </p:spPr>
        <p:txBody>
          <a:bodyPr>
            <a:spAutoFit/>
          </a:bodyPr>
          <a:lstStyle/>
          <a:p>
            <a:pPr>
              <a:spcBef>
                <a:spcPct val="50000"/>
              </a:spcBef>
            </a:pPr>
            <a:r>
              <a:rPr lang="en-GB"/>
              <a:t>On 3 February 2000 Vodafone Airtouch and Mannesmann agree to the largest merger in history. Two weeks earlier Chris Gent, Chief Executive of Vodafone, published a letter to Mannesmann's shareholders stating that ``A combination of the two companies will bring Mannesmann the scale and geographic presence it currently lacks by creating a global footprint covering 25 countries, including a leading presence in the key US market. ... The Combined Group will enjoy substantial revenue benefits from voice, data and internet services that will significantly enhance its growth prospects. This is why 100% of Mannesmann alone cannot make the 47.2% share of the Combined Group's proportionate EBITDA that Mannesmann's shareholders are being offered...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mtClean="0"/>
              <a:t>Vodafone-Mannesmann</a:t>
            </a:r>
          </a:p>
        </p:txBody>
      </p:sp>
      <p:sp>
        <p:nvSpPr>
          <p:cNvPr id="17411" name="Rectangle 3"/>
          <p:cNvSpPr>
            <a:spLocks noChangeArrowheads="1"/>
          </p:cNvSpPr>
          <p:nvPr/>
        </p:nvSpPr>
        <p:spPr bwMode="auto">
          <a:xfrm>
            <a:off x="609600" y="1295400"/>
            <a:ext cx="8458200" cy="3013075"/>
          </a:xfrm>
          <a:prstGeom prst="rect">
            <a:avLst/>
          </a:prstGeom>
          <a:noFill/>
          <a:ln w="9525">
            <a:noFill/>
            <a:miter lim="800000"/>
            <a:headEnd/>
            <a:tailEnd/>
          </a:ln>
        </p:spPr>
        <p:txBody>
          <a:bodyPr>
            <a:spAutoFit/>
          </a:bodyPr>
          <a:lstStyle/>
          <a:p>
            <a:pPr>
              <a:spcBef>
                <a:spcPct val="50000"/>
              </a:spcBef>
            </a:pPr>
            <a:r>
              <a:rPr lang="en-GB"/>
              <a:t>Shareholders should take into account the greater revenue benefits and synergies available to the Combined Group compared with those available from the combination of Mannesmann and Orange... The potential revenue benefits between Vodafone and Mannesmann should be greater than the synergies available between Mannesmann and Orange given that Vodafone has 7 times more proportionate customers than Orange, and a higher UK business.’’ (PR Newswire, 01/18/2000)</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z="4000" dirty="0" smtClean="0"/>
              <a:t>5) Theories of mergers</a:t>
            </a:r>
          </a:p>
        </p:txBody>
      </p:sp>
      <p:sp>
        <p:nvSpPr>
          <p:cNvPr id="18435" name="Rectangle 3"/>
          <p:cNvSpPr>
            <a:spLocks noGrp="1" noChangeArrowheads="1"/>
          </p:cNvSpPr>
          <p:nvPr>
            <p:ph type="body" idx="1"/>
          </p:nvPr>
        </p:nvSpPr>
        <p:spPr/>
        <p:txBody>
          <a:bodyPr/>
          <a:lstStyle/>
          <a:p>
            <a:pPr>
              <a:buFont typeface="Wingdings" pitchFamily="2" charset="2"/>
              <a:buNone/>
            </a:pPr>
            <a:r>
              <a:rPr lang="en-GB" smtClean="0"/>
              <a:t>B) Hubris &amp; winner’s curse</a:t>
            </a:r>
          </a:p>
          <a:p>
            <a:r>
              <a:rPr lang="en-GB" smtClean="0"/>
              <a:t>See auction theory</a:t>
            </a:r>
          </a:p>
          <a:p>
            <a:r>
              <a:rPr lang="en-GB" smtClean="0"/>
              <a:t>overvaluation of target by bidders results from hubris (excessive self-confidence)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sz="4000" dirty="0" smtClean="0"/>
              <a:t>5) Theories of mergers</a:t>
            </a:r>
          </a:p>
        </p:txBody>
      </p:sp>
      <p:sp>
        <p:nvSpPr>
          <p:cNvPr id="19459" name="Rectangle 3"/>
          <p:cNvSpPr>
            <a:spLocks noGrp="1" noChangeArrowheads="1"/>
          </p:cNvSpPr>
          <p:nvPr>
            <p:ph type="body" idx="1"/>
          </p:nvPr>
        </p:nvSpPr>
        <p:spPr/>
        <p:txBody>
          <a:bodyPr/>
          <a:lstStyle/>
          <a:p>
            <a:pPr>
              <a:buFont typeface="Wingdings" pitchFamily="2" charset="2"/>
              <a:buNone/>
            </a:pPr>
            <a:r>
              <a:rPr lang="en-GB" smtClean="0"/>
              <a:t>C) Agency problems</a:t>
            </a:r>
          </a:p>
          <a:p>
            <a:r>
              <a:rPr lang="en-GB" smtClean="0"/>
              <a:t>See capital structure theories</a:t>
            </a:r>
          </a:p>
          <a:p>
            <a:r>
              <a:rPr lang="en-GB" smtClean="0"/>
              <a:t>Mgt-stockholder problem (control/ownership)</a:t>
            </a:r>
          </a:p>
          <a:p>
            <a:pPr lvl="1"/>
            <a:r>
              <a:rPr lang="en-GB" smtClean="0"/>
              <a:t>Entrenchment</a:t>
            </a:r>
          </a:p>
          <a:p>
            <a:pPr lvl="1"/>
            <a:r>
              <a:rPr lang="en-GB" smtClean="0"/>
              <a:t>Jensen (1986) FCF hypothesis</a:t>
            </a:r>
          </a:p>
          <a:p>
            <a:r>
              <a:rPr lang="en-GB" smtClean="0"/>
              <a:t>Monitoring &amp; collective action is costly</a:t>
            </a:r>
          </a:p>
          <a:p>
            <a:r>
              <a:rPr lang="en-GB" smtClean="0"/>
              <a:t>Takeovers as disciplining device (eg RBS-Natwest)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smtClean="0"/>
              <a:t>Free cash-flow hypothesis</a:t>
            </a:r>
          </a:p>
        </p:txBody>
      </p:sp>
      <p:sp>
        <p:nvSpPr>
          <p:cNvPr id="20483" name="Rectangle 3"/>
          <p:cNvSpPr>
            <a:spLocks noChangeArrowheads="1"/>
          </p:cNvSpPr>
          <p:nvPr/>
        </p:nvSpPr>
        <p:spPr bwMode="auto">
          <a:xfrm>
            <a:off x="914400" y="-1828800"/>
            <a:ext cx="7924800" cy="7394575"/>
          </a:xfrm>
          <a:prstGeom prst="rect">
            <a:avLst/>
          </a:prstGeom>
          <a:noFill/>
          <a:ln w="9525">
            <a:noFill/>
            <a:miter lim="800000"/>
            <a:headEnd/>
            <a:tailEnd/>
          </a:ln>
        </p:spPr>
        <p:txBody>
          <a:bodyPr>
            <a:spAutoFit/>
          </a:bodyPr>
          <a:lstStyle/>
          <a:p>
            <a:pPr>
              <a:spcBef>
                <a:spcPct val="50000"/>
              </a:spcBef>
            </a:pPr>
            <a:endParaRPr lang="en-GB"/>
          </a:p>
          <a:p>
            <a:pPr>
              <a:spcBef>
                <a:spcPct val="50000"/>
              </a:spcBef>
            </a:pPr>
            <a:endParaRPr lang="en-GB"/>
          </a:p>
          <a:p>
            <a:pPr>
              <a:spcBef>
                <a:spcPct val="50000"/>
              </a:spcBef>
            </a:pPr>
            <a:endParaRPr lang="en-GB"/>
          </a:p>
          <a:p>
            <a:pPr>
              <a:spcBef>
                <a:spcPct val="50000"/>
              </a:spcBef>
            </a:pPr>
            <a:endParaRPr lang="en-GB"/>
          </a:p>
          <a:p>
            <a:pPr>
              <a:spcBef>
                <a:spcPct val="50000"/>
              </a:spcBef>
            </a:pPr>
            <a:endParaRPr lang="en-GB"/>
          </a:p>
          <a:p>
            <a:pPr>
              <a:spcBef>
                <a:spcPct val="50000"/>
              </a:spcBef>
            </a:pPr>
            <a:endParaRPr lang="en-GB"/>
          </a:p>
          <a:p>
            <a:pPr>
              <a:spcBef>
                <a:spcPct val="50000"/>
              </a:spcBef>
            </a:pPr>
            <a:r>
              <a:rPr lang="en-GB"/>
              <a:t>NatWest has announced a further 1,650 job cuts as it launches details of its vigorous defence against the hostile £21bn ($35bn) Bank of Scotland takeover bid. The job losses are on top of the already announced programme to cut 10,000 retail banking jobs by 2001. ... Greenwich NatWest, Ulster Bank, Gartmore and NatWest Equity Partners are to be sold, with surplus capital returned to shareholders. ... NatWest poured scorn on Bank of Scotland's claims regarding cost savings and merger benefits, saying the Edinburgh firm was ``attempting to hijack cost savings that belong to NatWest shareholders"and claiming unrealistic merger benefits. (BBC, October 27, 1999)</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mtClean="0"/>
              <a:t>Free Cashflow Hypothesis</a:t>
            </a:r>
          </a:p>
        </p:txBody>
      </p:sp>
      <p:sp>
        <p:nvSpPr>
          <p:cNvPr id="21507" name="Rectangle 3"/>
          <p:cNvSpPr>
            <a:spLocks noChangeArrowheads="1"/>
          </p:cNvSpPr>
          <p:nvPr/>
        </p:nvSpPr>
        <p:spPr bwMode="auto">
          <a:xfrm>
            <a:off x="762000" y="1295400"/>
            <a:ext cx="8153400" cy="1187450"/>
          </a:xfrm>
          <a:prstGeom prst="rect">
            <a:avLst/>
          </a:prstGeom>
          <a:noFill/>
          <a:ln w="9525">
            <a:noFill/>
            <a:miter lim="800000"/>
            <a:headEnd/>
            <a:tailEnd/>
          </a:ln>
        </p:spPr>
        <p:txBody>
          <a:bodyPr>
            <a:spAutoFit/>
          </a:bodyPr>
          <a:lstStyle/>
          <a:p>
            <a:pPr>
              <a:spcBef>
                <a:spcPct val="50000"/>
              </a:spcBef>
            </a:pPr>
            <a:r>
              <a:rPr lang="en-GB"/>
              <a:t>The Royal Bank of Scotland (RBS) ended up winning the battle for NatWest. RBS has continued to pursue "diet deals," including $10.5 billion acquisition of Charter One Financial in May 2004.</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z="4000" dirty="0" smtClean="0"/>
              <a:t>5) Theories of mergers</a:t>
            </a:r>
          </a:p>
        </p:txBody>
      </p:sp>
      <p:sp>
        <p:nvSpPr>
          <p:cNvPr id="22531" name="Rectangle 3"/>
          <p:cNvSpPr>
            <a:spLocks noGrp="1" noChangeArrowheads="1"/>
          </p:cNvSpPr>
          <p:nvPr>
            <p:ph type="body" idx="1"/>
          </p:nvPr>
        </p:nvSpPr>
        <p:spPr/>
        <p:txBody>
          <a:bodyPr/>
          <a:lstStyle/>
          <a:p>
            <a:pPr>
              <a:buFont typeface="Wingdings" pitchFamily="2" charset="2"/>
              <a:buNone/>
            </a:pPr>
            <a:r>
              <a:rPr lang="en-GB" smtClean="0"/>
              <a:t>- Other governance mechanisms:</a:t>
            </a:r>
          </a:p>
          <a:p>
            <a:r>
              <a:rPr lang="en-GB" smtClean="0"/>
              <a:t>Internal mechanisms:</a:t>
            </a:r>
          </a:p>
          <a:p>
            <a:pPr lvl="1"/>
            <a:r>
              <a:rPr lang="en-GB" smtClean="0"/>
              <a:t>Compensation arrangements (golden parachutes, stock options, ESOP,…)</a:t>
            </a:r>
          </a:p>
          <a:p>
            <a:pPr lvl="1"/>
            <a:r>
              <a:rPr lang="en-GB" smtClean="0"/>
              <a:t>Debt financing</a:t>
            </a:r>
          </a:p>
          <a:p>
            <a:pPr lvl="1"/>
            <a:r>
              <a:rPr lang="en-GB" smtClean="0"/>
              <a:t>Collective action &amp; monitoring by board/shareholders</a:t>
            </a:r>
          </a:p>
          <a:p>
            <a:pPr lvl="1"/>
            <a:r>
              <a:rPr lang="en-GB" smtClean="0"/>
              <a:t>Spinoffs (to avoid cross-subsidization)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z="4000" dirty="0" smtClean="0"/>
              <a:t>5) Theories of mergers</a:t>
            </a:r>
          </a:p>
        </p:txBody>
      </p:sp>
      <p:sp>
        <p:nvSpPr>
          <p:cNvPr id="23555" name="Rectangle 3"/>
          <p:cNvSpPr>
            <a:spLocks noGrp="1" noChangeArrowheads="1"/>
          </p:cNvSpPr>
          <p:nvPr>
            <p:ph type="body" idx="1"/>
          </p:nvPr>
        </p:nvSpPr>
        <p:spPr/>
        <p:txBody>
          <a:bodyPr/>
          <a:lstStyle/>
          <a:p>
            <a:r>
              <a:rPr lang="en-GB" smtClean="0"/>
              <a:t>External mechanisms:</a:t>
            </a:r>
          </a:p>
          <a:p>
            <a:pPr lvl="1"/>
            <a:r>
              <a:rPr lang="en-GB" smtClean="0"/>
              <a:t>Proxy contest</a:t>
            </a:r>
          </a:p>
          <a:p>
            <a:pPr lvl="1"/>
            <a:r>
              <a:rPr lang="en-GB" smtClean="0"/>
              <a:t>Takeover threat</a:t>
            </a:r>
          </a:p>
          <a:p>
            <a:pPr lvl="1"/>
            <a:r>
              <a:rPr lang="en-GB" smtClean="0"/>
              <a:t>Competition</a:t>
            </a:r>
          </a:p>
          <a:p>
            <a:pPr lvl="1"/>
            <a:r>
              <a:rPr lang="en-GB" smtClean="0"/>
              <a:t>Ethics, reputation and law (agains fraud)</a:t>
            </a:r>
          </a:p>
          <a:p>
            <a:pPr lvl="1">
              <a:buFont typeface="Wingdings" pitchFamily="2" charset="2"/>
              <a:buNone/>
            </a:pPr>
            <a:endParaRPr lang="en-GB" smtClean="0"/>
          </a:p>
          <a:p>
            <a:pPr>
              <a:buFont typeface="Wingdings" pitchFamily="2" charset="2"/>
              <a:buNone/>
            </a:pPr>
            <a:r>
              <a:rPr lang="en-GB" smtClean="0"/>
              <a:t>- Managerialism: mergers are the problem, not the solution (eg. Empire building, conglomerate mergers)</a:t>
            </a:r>
          </a:p>
          <a:p>
            <a:pPr>
              <a:buFont typeface="Wingdings" pitchFamily="2" charset="2"/>
              <a:buNone/>
            </a:pPr>
            <a:endParaRPr lang="en-GB"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sz="4000" dirty="0" smtClean="0"/>
              <a:t>5) Theories of mergers</a:t>
            </a:r>
          </a:p>
        </p:txBody>
      </p:sp>
      <p:sp>
        <p:nvSpPr>
          <p:cNvPr id="24579" name="Rectangle 3"/>
          <p:cNvSpPr>
            <a:spLocks noGrp="1" noChangeArrowheads="1"/>
          </p:cNvSpPr>
          <p:nvPr>
            <p:ph type="body" idx="1"/>
          </p:nvPr>
        </p:nvSpPr>
        <p:spPr/>
        <p:txBody>
          <a:bodyPr/>
          <a:lstStyle/>
          <a:p>
            <a:pPr>
              <a:lnSpc>
                <a:spcPct val="80000"/>
              </a:lnSpc>
              <a:buFont typeface="Wingdings" pitchFamily="2" charset="2"/>
              <a:buNone/>
            </a:pPr>
            <a:r>
              <a:rPr lang="en-GB" sz="2800" smtClean="0"/>
              <a:t>D) Redistribution</a:t>
            </a:r>
          </a:p>
          <a:p>
            <a:pPr>
              <a:lnSpc>
                <a:spcPct val="80000"/>
              </a:lnSpc>
              <a:buFont typeface="Wingdings" pitchFamily="2" charset="2"/>
              <a:buNone/>
            </a:pPr>
            <a:r>
              <a:rPr lang="en-GB" sz="2800" smtClean="0"/>
              <a:t>Takeovers may have redistributing effect:</a:t>
            </a:r>
          </a:p>
          <a:p>
            <a:pPr>
              <a:lnSpc>
                <a:spcPct val="80000"/>
              </a:lnSpc>
            </a:pPr>
            <a:r>
              <a:rPr lang="en-GB" sz="2800" smtClean="0"/>
              <a:t>Tax gains: from government to firms</a:t>
            </a:r>
          </a:p>
          <a:p>
            <a:pPr>
              <a:lnSpc>
                <a:spcPct val="80000"/>
              </a:lnSpc>
            </a:pPr>
            <a:r>
              <a:rPr lang="en-GB" sz="2800" smtClean="0"/>
              <a:t>Market power: from consumer to firms:</a:t>
            </a:r>
          </a:p>
          <a:p>
            <a:pPr lvl="1">
              <a:lnSpc>
                <a:spcPct val="80000"/>
              </a:lnSpc>
            </a:pPr>
            <a:r>
              <a:rPr lang="en-GB" sz="2400" smtClean="0"/>
              <a:t>Concentration can lead to collusion &amp; mkt power</a:t>
            </a:r>
          </a:p>
          <a:p>
            <a:pPr lvl="1">
              <a:lnSpc>
                <a:spcPct val="80000"/>
              </a:lnSpc>
            </a:pPr>
            <a:r>
              <a:rPr lang="en-GB" sz="2400" smtClean="0"/>
              <a:t>Approval from antitrust authorities required</a:t>
            </a:r>
          </a:p>
          <a:p>
            <a:pPr>
              <a:lnSpc>
                <a:spcPct val="80000"/>
              </a:lnSpc>
            </a:pPr>
            <a:r>
              <a:rPr lang="en-GB" sz="2800" smtClean="0"/>
              <a:t>Redistribution from bondholders (eg LBOs)</a:t>
            </a:r>
          </a:p>
          <a:p>
            <a:pPr>
              <a:lnSpc>
                <a:spcPct val="80000"/>
              </a:lnSpc>
            </a:pPr>
            <a:r>
              <a:rPr lang="en-GB" sz="2800" smtClean="0"/>
              <a:t>Redistribution from labor to firms:</a:t>
            </a:r>
          </a:p>
          <a:p>
            <a:pPr lvl="1">
              <a:lnSpc>
                <a:spcPct val="80000"/>
              </a:lnSpc>
            </a:pPr>
            <a:r>
              <a:rPr lang="en-GB" sz="2400" smtClean="0"/>
              <a:t>Pension fund reversions</a:t>
            </a:r>
          </a:p>
          <a:p>
            <a:pPr lvl="1">
              <a:lnSpc>
                <a:spcPct val="80000"/>
              </a:lnSpc>
            </a:pPr>
            <a:r>
              <a:rPr lang="en-GB" sz="2400" smtClean="0"/>
              <a:t>“breach of trust or implicit contracts”:</a:t>
            </a:r>
          </a:p>
          <a:p>
            <a:pPr lvl="1">
              <a:lnSpc>
                <a:spcPct val="80000"/>
              </a:lnSpc>
              <a:buFont typeface="Wingdings" pitchFamily="2" charset="2"/>
              <a:buNone/>
            </a:pPr>
            <a:r>
              <a:rPr lang="en-GB" sz="2400" smtClean="0"/>
              <a:t>	- Affects mainly employees with firm-specific skills</a:t>
            </a:r>
          </a:p>
          <a:p>
            <a:pPr lvl="1">
              <a:lnSpc>
                <a:spcPct val="80000"/>
              </a:lnSpc>
              <a:buFont typeface="Wingdings" pitchFamily="2" charset="2"/>
              <a:buNone/>
            </a:pPr>
            <a:r>
              <a:rPr lang="en-GB" sz="2400" smtClean="0"/>
              <a:t>	- Could be efficient as well as inefficient</a:t>
            </a:r>
          </a:p>
          <a:p>
            <a:pPr>
              <a:lnSpc>
                <a:spcPct val="80000"/>
              </a:lnSpc>
              <a:buFont typeface="Wingdings" pitchFamily="2" charset="2"/>
              <a:buNone/>
            </a:pPr>
            <a:endParaRPr lang="en-GB" sz="2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sz="4000" dirty="0" smtClean="0"/>
              <a:t>5) Theories of mergers</a:t>
            </a:r>
          </a:p>
        </p:txBody>
      </p:sp>
      <p:sp>
        <p:nvSpPr>
          <p:cNvPr id="25603" name="Rectangle 3"/>
          <p:cNvSpPr>
            <a:spLocks noGrp="1" noChangeArrowheads="1"/>
          </p:cNvSpPr>
          <p:nvPr>
            <p:ph type="body" idx="1"/>
          </p:nvPr>
        </p:nvSpPr>
        <p:spPr/>
        <p:txBody>
          <a:bodyPr/>
          <a:lstStyle/>
          <a:p>
            <a:pPr>
              <a:lnSpc>
                <a:spcPct val="90000"/>
              </a:lnSpc>
              <a:buFont typeface="Wingdings" pitchFamily="2" charset="2"/>
              <a:buNone/>
            </a:pPr>
            <a:r>
              <a:rPr lang="en-GB" sz="2800" smtClean="0"/>
              <a:t>E) Conglomerate mergers:</a:t>
            </a:r>
          </a:p>
          <a:p>
            <a:pPr>
              <a:lnSpc>
                <a:spcPct val="90000"/>
              </a:lnSpc>
            </a:pPr>
            <a:r>
              <a:rPr lang="en-GB" sz="2800" smtClean="0"/>
              <a:t>Performance has been rather disappointing</a:t>
            </a:r>
          </a:p>
          <a:p>
            <a:pPr>
              <a:lnSpc>
                <a:spcPct val="90000"/>
              </a:lnSpc>
            </a:pPr>
            <a:r>
              <a:rPr lang="en-GB" sz="2800" smtClean="0"/>
              <a:t>Less compelling theoretical justifications</a:t>
            </a:r>
          </a:p>
          <a:p>
            <a:pPr>
              <a:lnSpc>
                <a:spcPct val="90000"/>
              </a:lnSpc>
            </a:pPr>
            <a:r>
              <a:rPr lang="en-GB" sz="2800" smtClean="0"/>
              <a:t>Financial synergies?</a:t>
            </a:r>
          </a:p>
          <a:p>
            <a:pPr lvl="1">
              <a:lnSpc>
                <a:spcPct val="90000"/>
              </a:lnSpc>
            </a:pPr>
            <a:r>
              <a:rPr lang="en-GB" sz="2400" smtClean="0"/>
              <a:t>diversification</a:t>
            </a:r>
            <a:r>
              <a:rPr lang="en-GB" sz="2400" smtClean="0">
                <a:cs typeface="Times New Roman" pitchFamily="18" charset="0"/>
              </a:rPr>
              <a:t>→lower default probability→higher taxshield</a:t>
            </a:r>
          </a:p>
          <a:p>
            <a:pPr lvl="1">
              <a:lnSpc>
                <a:spcPct val="90000"/>
              </a:lnSpc>
            </a:pPr>
            <a:r>
              <a:rPr lang="en-GB" sz="2400" smtClean="0">
                <a:cs typeface="Times New Roman" pitchFamily="18" charset="0"/>
              </a:rPr>
              <a:t>Transfer from stockholders to bondholders</a:t>
            </a:r>
          </a:p>
          <a:p>
            <a:pPr>
              <a:lnSpc>
                <a:spcPct val="90000"/>
              </a:lnSpc>
            </a:pPr>
            <a:r>
              <a:rPr lang="en-GB" sz="2800" smtClean="0">
                <a:cs typeface="Times New Roman" pitchFamily="18" charset="0"/>
              </a:rPr>
              <a:t>“diversification discount” caused by:</a:t>
            </a:r>
          </a:p>
          <a:p>
            <a:pPr lvl="1">
              <a:lnSpc>
                <a:spcPct val="90000"/>
              </a:lnSpc>
            </a:pPr>
            <a:r>
              <a:rPr lang="en-GB" sz="2400" smtClean="0">
                <a:cs typeface="Times New Roman" pitchFamily="18" charset="0"/>
              </a:rPr>
              <a:t>Internal inefficiency and agency</a:t>
            </a:r>
          </a:p>
          <a:p>
            <a:pPr lvl="1">
              <a:lnSpc>
                <a:spcPct val="90000"/>
              </a:lnSpc>
            </a:pPr>
            <a:r>
              <a:rPr lang="en-GB" sz="2400" smtClean="0">
                <a:cs typeface="Times New Roman" pitchFamily="18" charset="0"/>
              </a:rPr>
              <a:t>Increased info asymmetry (opaqueness)</a:t>
            </a:r>
          </a:p>
          <a:p>
            <a:pPr lvl="1">
              <a:lnSpc>
                <a:spcPct val="90000"/>
              </a:lnSpc>
            </a:pPr>
            <a:r>
              <a:rPr lang="en-GB" sz="2400" smtClean="0">
                <a:cs typeface="Times New Roman" pitchFamily="18" charset="0"/>
              </a:rPr>
              <a:t>Inefficient internal capital markets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smtClean="0"/>
              <a:t>1) Merger activity and waves (ctd)</a:t>
            </a:r>
          </a:p>
        </p:txBody>
      </p:sp>
      <p:sp>
        <p:nvSpPr>
          <p:cNvPr id="5123" name="Rectangle 3"/>
          <p:cNvSpPr>
            <a:spLocks noGrp="1" noChangeArrowheads="1"/>
          </p:cNvSpPr>
          <p:nvPr>
            <p:ph type="body" idx="1"/>
          </p:nvPr>
        </p:nvSpPr>
        <p:spPr/>
        <p:txBody>
          <a:bodyPr/>
          <a:lstStyle/>
          <a:p>
            <a:r>
              <a:rPr lang="en-GB" sz="2800" smtClean="0"/>
              <a:t>1895-1904 : </a:t>
            </a:r>
          </a:p>
          <a:p>
            <a:pPr lvl="1"/>
            <a:r>
              <a:rPr lang="en-GB" sz="2400" smtClean="0"/>
              <a:t>advent of electricity, railroad</a:t>
            </a:r>
          </a:p>
          <a:p>
            <a:pPr lvl="1"/>
            <a:r>
              <a:rPr lang="en-GB" sz="2400" smtClean="0"/>
              <a:t>Horizontal mergers</a:t>
            </a:r>
          </a:p>
          <a:p>
            <a:r>
              <a:rPr lang="en-GB" sz="2800" smtClean="0"/>
              <a:t>1922-1929 : </a:t>
            </a:r>
          </a:p>
          <a:p>
            <a:pPr lvl="1"/>
            <a:r>
              <a:rPr lang="en-GB" sz="2400" smtClean="0"/>
              <a:t>Advent of auto, radio, merchandising</a:t>
            </a:r>
          </a:p>
          <a:p>
            <a:pPr lvl="1"/>
            <a:r>
              <a:rPr lang="en-GB" sz="2400" smtClean="0"/>
              <a:t>Vertical mergers</a:t>
            </a:r>
          </a:p>
          <a:p>
            <a:r>
              <a:rPr lang="en-GB" sz="2800" smtClean="0"/>
              <a:t>1967-1969-1973: conglomerate mergers</a:t>
            </a:r>
          </a:p>
          <a:p>
            <a:r>
              <a:rPr lang="en-GB" sz="2800" smtClean="0"/>
              <a:t>1988-1989: leveraged buyouts, raiders</a:t>
            </a:r>
          </a:p>
          <a:p>
            <a:r>
              <a:rPr lang="en-GB" sz="2800" smtClean="0"/>
              <a:t>1993- 2001 : internet, telecom, global economy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sz="4000" dirty="0" smtClean="0"/>
              <a:t>6) Performance of M&amp;A</a:t>
            </a:r>
          </a:p>
        </p:txBody>
      </p:sp>
      <p:sp>
        <p:nvSpPr>
          <p:cNvPr id="26627" name="Rectangle 3"/>
          <p:cNvSpPr>
            <a:spLocks noGrp="1" noChangeArrowheads="1"/>
          </p:cNvSpPr>
          <p:nvPr>
            <p:ph type="body" idx="1"/>
          </p:nvPr>
        </p:nvSpPr>
        <p:spPr/>
        <p:txBody>
          <a:bodyPr/>
          <a:lstStyle/>
          <a:p>
            <a:pPr marL="609600" indent="-609600">
              <a:buFont typeface="Wingdings" pitchFamily="2" charset="2"/>
              <a:buNone/>
            </a:pPr>
            <a:r>
              <a:rPr lang="en-GB" smtClean="0"/>
              <a:t>Role of method of payment:</a:t>
            </a:r>
          </a:p>
          <a:p>
            <a:pPr marL="609600" indent="-609600"/>
            <a:r>
              <a:rPr lang="en-GB" smtClean="0"/>
              <a:t>Cash</a:t>
            </a:r>
          </a:p>
          <a:p>
            <a:pPr marL="609600" indent="-609600"/>
            <a:r>
              <a:rPr lang="en-GB" smtClean="0"/>
              <a:t>Stock</a:t>
            </a:r>
          </a:p>
          <a:p>
            <a:pPr marL="609600" indent="-609600"/>
            <a:r>
              <a:rPr lang="en-GB" smtClean="0"/>
              <a:t>Debt</a:t>
            </a:r>
          </a:p>
          <a:p>
            <a:pPr marL="609600" indent="-609600"/>
            <a:r>
              <a:rPr lang="en-GB" smtClean="0"/>
              <a:t>A mix of the above</a:t>
            </a:r>
          </a:p>
          <a:p>
            <a:pPr marL="609600" indent="-609600"/>
            <a:r>
              <a:rPr lang="en-GB" smtClean="0"/>
              <a:t>Has influence on bid premium and returns to shareholders (asymmetric information)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462963" cy="1060450"/>
          </a:xfrm>
        </p:spPr>
        <p:txBody>
          <a:bodyPr>
            <a:noAutofit/>
          </a:bodyPr>
          <a:lstStyle/>
          <a:p>
            <a:pPr fontAlgn="auto">
              <a:spcAft>
                <a:spcPts val="0"/>
              </a:spcAft>
              <a:defRPr/>
            </a:pPr>
            <a:r>
              <a:rPr lang="en-US" sz="3600" dirty="0" smtClean="0"/>
              <a:t>P</a:t>
            </a:r>
            <a:r>
              <a:rPr sz="3600" dirty="0" smtClean="0"/>
              <a:t>ossible tax consequences when </a:t>
            </a:r>
            <a:r>
              <a:rPr sz="3600" dirty="0" err="1" smtClean="0"/>
              <a:t>baycorp</a:t>
            </a:r>
            <a:r>
              <a:rPr sz="3600" dirty="0" smtClean="0"/>
              <a:t> buys </a:t>
            </a:r>
            <a:r>
              <a:rPr sz="3600" dirty="0" err="1" smtClean="0"/>
              <a:t>seacorp</a:t>
            </a:r>
            <a:r>
              <a:rPr sz="3600" dirty="0" smtClean="0"/>
              <a:t> for $330,000</a:t>
            </a:r>
            <a:endParaRPr sz="3600" dirty="0"/>
          </a:p>
        </p:txBody>
      </p:sp>
      <p:sp>
        <p:nvSpPr>
          <p:cNvPr id="3" name="Content Placeholder 2"/>
          <p:cNvSpPr>
            <a:spLocks noGrp="1"/>
          </p:cNvSpPr>
          <p:nvPr>
            <p:ph idx="1"/>
          </p:nvPr>
        </p:nvSpPr>
        <p:spPr>
          <a:xfrm>
            <a:off x="609599" y="1295400"/>
            <a:ext cx="8062913" cy="4876800"/>
          </a:xfrm>
        </p:spPr>
        <p:txBody>
          <a:bodyPr/>
          <a:lstStyle/>
          <a:p>
            <a:pPr marL="182880" indent="-182880" fontAlgn="auto">
              <a:buFont typeface="Arial" pitchFamily="34" charset="0"/>
              <a:buChar char="•"/>
              <a:defRPr/>
            </a:pPr>
            <a:r>
              <a:rPr lang="en-US" sz="2800" dirty="0" smtClean="0"/>
              <a:t>Captain B’s original investment in </a:t>
            </a:r>
            <a:r>
              <a:rPr lang="en-US" sz="2800" dirty="0" err="1" smtClean="0"/>
              <a:t>Seacorp</a:t>
            </a:r>
            <a:r>
              <a:rPr lang="en-US" sz="2800" dirty="0" smtClean="0"/>
              <a:t> was $300,000. Before merger, </a:t>
            </a:r>
            <a:r>
              <a:rPr lang="en-US" sz="2800" dirty="0" err="1" smtClean="0"/>
              <a:t>Seacorp’s</a:t>
            </a:r>
            <a:r>
              <a:rPr lang="en-US" sz="2800" dirty="0" smtClean="0"/>
              <a:t> assets were $50,000 marketable securities and boat with $150,000 book value, $280,000 market value </a:t>
            </a:r>
            <a:endParaRPr lang="en-US" sz="2800" dirty="0"/>
          </a:p>
        </p:txBody>
      </p:sp>
      <p:pic>
        <p:nvPicPr>
          <p:cNvPr id="47107" name="Picture 2"/>
          <p:cNvPicPr>
            <a:picLocks noChangeAspect="1" noChangeArrowheads="1"/>
          </p:cNvPicPr>
          <p:nvPr/>
        </p:nvPicPr>
        <p:blipFill>
          <a:blip r:embed="rId3" cstate="print"/>
          <a:srcRect/>
          <a:stretch>
            <a:fillRect/>
          </a:stretch>
        </p:blipFill>
        <p:spPr bwMode="auto">
          <a:xfrm>
            <a:off x="-4763" y="3429000"/>
            <a:ext cx="9123363"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dirty="0" smtClean="0"/>
              <a:t>6) Performance of M&amp;A</a:t>
            </a:r>
          </a:p>
        </p:txBody>
      </p:sp>
      <p:sp>
        <p:nvSpPr>
          <p:cNvPr id="27651" name="Rectangle 3"/>
          <p:cNvSpPr>
            <a:spLocks noGrp="1" noChangeArrowheads="1"/>
          </p:cNvSpPr>
          <p:nvPr>
            <p:ph type="body" idx="1"/>
          </p:nvPr>
        </p:nvSpPr>
        <p:spPr/>
        <p:txBody>
          <a:bodyPr/>
          <a:lstStyle/>
          <a:p>
            <a:pPr marL="609600" indent="-609600">
              <a:buFont typeface="Wingdings" pitchFamily="2" charset="2"/>
              <a:buAutoNum type="alphaUcParenR"/>
            </a:pPr>
            <a:r>
              <a:rPr lang="en-GB" smtClean="0"/>
              <a:t>Studies of event returns</a:t>
            </a:r>
          </a:p>
          <a:p>
            <a:pPr marL="609600" indent="-609600"/>
            <a:r>
              <a:rPr lang="en-GB" smtClean="0"/>
              <a:t>Target returns:</a:t>
            </a:r>
          </a:p>
          <a:p>
            <a:pPr marL="990600" lvl="1" indent="-533400"/>
            <a:r>
              <a:rPr lang="en-GB" smtClean="0"/>
              <a:t>Stock offers: 15-20%</a:t>
            </a:r>
          </a:p>
          <a:p>
            <a:pPr marL="990600" lvl="1" indent="-533400"/>
            <a:r>
              <a:rPr lang="en-GB" smtClean="0"/>
              <a:t>Cash offers: 25-30%</a:t>
            </a:r>
          </a:p>
          <a:p>
            <a:pPr marL="609600" indent="-609600"/>
            <a:r>
              <a:rPr lang="en-GB" smtClean="0"/>
              <a:t>Acquirer returns: zero returns</a:t>
            </a:r>
          </a:p>
          <a:p>
            <a:pPr marL="609600" indent="-609600">
              <a:buFont typeface="Wingdings" pitchFamily="2" charset="2"/>
              <a:buNone/>
            </a:pPr>
            <a:endParaRPr lang="en-GB" smtClean="0"/>
          </a:p>
          <a:p>
            <a:pPr marL="609600" indent="-609600">
              <a:buFont typeface="Wingdings" pitchFamily="2" charset="2"/>
              <a:buNone/>
            </a:pPr>
            <a:r>
              <a:rPr lang="en-GB" smtClean="0"/>
              <a:t>B) Longer-run performance studies </a:t>
            </a:r>
          </a:p>
          <a:p>
            <a:pPr marL="609600" indent="-609600"/>
            <a:endParaRPr lang="en-GB"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z="4000" dirty="0" smtClean="0"/>
              <a:t>7) Shrinking to create value</a:t>
            </a:r>
          </a:p>
        </p:txBody>
      </p:sp>
      <p:sp>
        <p:nvSpPr>
          <p:cNvPr id="28675" name="Rectangle 3"/>
          <p:cNvSpPr>
            <a:spLocks noGrp="1" noChangeArrowheads="1"/>
          </p:cNvSpPr>
          <p:nvPr>
            <p:ph type="body" idx="1"/>
          </p:nvPr>
        </p:nvSpPr>
        <p:spPr/>
        <p:txBody>
          <a:bodyPr/>
          <a:lstStyle/>
          <a:p>
            <a:pPr marL="609600" indent="-609600">
              <a:buFont typeface="Wingdings" pitchFamily="2" charset="2"/>
              <a:buAutoNum type="alphaUcParenR"/>
            </a:pPr>
            <a:r>
              <a:rPr lang="en-GB" smtClean="0"/>
              <a:t>Divestitures</a:t>
            </a:r>
          </a:p>
          <a:p>
            <a:pPr marL="609600" indent="-609600">
              <a:buFont typeface="Wingdings" pitchFamily="2" charset="2"/>
              <a:buNone/>
            </a:pPr>
            <a:endParaRPr lang="en-GB" smtClean="0"/>
          </a:p>
          <a:p>
            <a:pPr marL="609600" indent="-609600"/>
            <a:r>
              <a:rPr lang="en-GB" smtClean="0"/>
              <a:t>Buyer wants to refocus</a:t>
            </a:r>
          </a:p>
          <a:p>
            <a:pPr marL="609600" indent="-609600"/>
            <a:r>
              <a:rPr lang="en-GB" smtClean="0"/>
              <a:t>Seller motivated by strategic complementarity</a:t>
            </a:r>
          </a:p>
          <a:p>
            <a:pPr marL="609600" indent="-609600"/>
            <a:r>
              <a:rPr lang="en-GB" smtClean="0"/>
              <a:t>Many conglomerates subsequently divested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sz="4000" dirty="0" smtClean="0"/>
              <a:t>7) Shrinking to create value</a:t>
            </a:r>
          </a:p>
        </p:txBody>
      </p:sp>
      <p:sp>
        <p:nvSpPr>
          <p:cNvPr id="29699" name="Rectangle 3"/>
          <p:cNvSpPr>
            <a:spLocks noGrp="1" noChangeArrowheads="1"/>
          </p:cNvSpPr>
          <p:nvPr>
            <p:ph type="body" idx="1"/>
          </p:nvPr>
        </p:nvSpPr>
        <p:spPr/>
        <p:txBody>
          <a:bodyPr/>
          <a:lstStyle/>
          <a:p>
            <a:pPr>
              <a:lnSpc>
                <a:spcPct val="90000"/>
              </a:lnSpc>
              <a:buFont typeface="Wingdings" pitchFamily="2" charset="2"/>
              <a:buNone/>
            </a:pPr>
            <a:r>
              <a:rPr lang="en-GB" smtClean="0"/>
              <a:t>B) Equity carveouts and spinoffs:</a:t>
            </a:r>
          </a:p>
          <a:p>
            <a:pPr>
              <a:lnSpc>
                <a:spcPct val="90000"/>
              </a:lnSpc>
            </a:pPr>
            <a:r>
              <a:rPr lang="en-GB" smtClean="0"/>
              <a:t>Carveouts usually followed by spinoffs</a:t>
            </a:r>
          </a:p>
          <a:p>
            <a:pPr>
              <a:lnSpc>
                <a:spcPct val="90000"/>
              </a:lnSpc>
              <a:buFont typeface="Wingdings" pitchFamily="2" charset="2"/>
              <a:buNone/>
            </a:pPr>
            <a:r>
              <a:rPr lang="en-GB" smtClean="0"/>
              <a:t>(eg. DuPont and Conoco, AT&amp;T and Lucent)</a:t>
            </a:r>
          </a:p>
          <a:p>
            <a:pPr>
              <a:lnSpc>
                <a:spcPct val="90000"/>
              </a:lnSpc>
            </a:pPr>
            <a:r>
              <a:rPr lang="en-GB" smtClean="0"/>
              <a:t>Mechanism for creating a new company</a:t>
            </a:r>
          </a:p>
          <a:p>
            <a:pPr>
              <a:lnSpc>
                <a:spcPct val="90000"/>
              </a:lnSpc>
            </a:pPr>
            <a:r>
              <a:rPr lang="en-GB" smtClean="0"/>
              <a:t>Economic logic:</a:t>
            </a:r>
          </a:p>
          <a:p>
            <a:pPr lvl="1">
              <a:lnSpc>
                <a:spcPct val="90000"/>
              </a:lnSpc>
            </a:pPr>
            <a:r>
              <a:rPr lang="en-GB" smtClean="0"/>
              <a:t>Carveout raises funds for parent company</a:t>
            </a:r>
          </a:p>
          <a:p>
            <a:pPr lvl="1">
              <a:lnSpc>
                <a:spcPct val="90000"/>
              </a:lnSpc>
            </a:pPr>
            <a:r>
              <a:rPr lang="en-GB" smtClean="0"/>
              <a:t>Parent can refocus on its core business</a:t>
            </a:r>
          </a:p>
          <a:p>
            <a:pPr lvl="1">
              <a:lnSpc>
                <a:spcPct val="90000"/>
              </a:lnSpc>
            </a:pPr>
            <a:r>
              <a:rPr lang="en-GB" smtClean="0"/>
              <a:t>Spinoff gives independence to subsidiary and allows management performance to be measured directly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sz="4000" dirty="0" smtClean="0"/>
              <a:t>7) Shrinking to create value</a:t>
            </a:r>
          </a:p>
        </p:txBody>
      </p:sp>
      <p:sp>
        <p:nvSpPr>
          <p:cNvPr id="30723" name="Rectangle 3"/>
          <p:cNvSpPr>
            <a:spLocks noGrp="1" noChangeArrowheads="1"/>
          </p:cNvSpPr>
          <p:nvPr>
            <p:ph type="body" idx="1"/>
          </p:nvPr>
        </p:nvSpPr>
        <p:spPr/>
        <p:txBody>
          <a:bodyPr/>
          <a:lstStyle/>
          <a:p>
            <a:pPr>
              <a:buFont typeface="Wingdings" pitchFamily="2" charset="2"/>
              <a:buNone/>
            </a:pPr>
            <a:r>
              <a:rPr lang="en-GB" sz="2800" smtClean="0"/>
              <a:t>LBO:</a:t>
            </a:r>
          </a:p>
          <a:p>
            <a:pPr>
              <a:buFont typeface="Wingdings" pitchFamily="2" charset="2"/>
              <a:buNone/>
            </a:pPr>
            <a:endParaRPr lang="en-GB" sz="2800" smtClean="0"/>
          </a:p>
          <a:p>
            <a:r>
              <a:rPr lang="en-GB" sz="2800" smtClean="0"/>
              <a:t>Allows public company to be taken private and to be restructured</a:t>
            </a:r>
          </a:p>
          <a:p>
            <a:r>
              <a:rPr lang="en-GB" sz="2800" smtClean="0"/>
              <a:t>Heavily debt financed transaction</a:t>
            </a:r>
          </a:p>
          <a:p>
            <a:r>
              <a:rPr lang="en-GB" sz="2800" smtClean="0"/>
              <a:t>Called MBO if executed by management</a:t>
            </a:r>
          </a:p>
          <a:p>
            <a:r>
              <a:rPr lang="en-GB" sz="2800" smtClean="0"/>
              <a:t>Prevalent in 1980s:</a:t>
            </a:r>
          </a:p>
          <a:p>
            <a:pPr lvl="1"/>
            <a:r>
              <a:rPr lang="en-GB" sz="2400" smtClean="0"/>
              <a:t>Gives management high ownership and right incentives</a:t>
            </a:r>
          </a:p>
          <a:p>
            <a:pPr lvl="1"/>
            <a:r>
              <a:rPr lang="en-GB" sz="2400" smtClean="0"/>
              <a:t>Increased profitability and efficiency</a:t>
            </a:r>
          </a:p>
          <a:p>
            <a:pPr lvl="1"/>
            <a:r>
              <a:rPr lang="en-GB" sz="2400" smtClean="0"/>
              <a:t>Company subsequently sold in secondary IPO</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z="4000" dirty="0" smtClean="0"/>
              <a:t>8) Takeover defences</a:t>
            </a:r>
          </a:p>
        </p:txBody>
      </p:sp>
      <p:sp>
        <p:nvSpPr>
          <p:cNvPr id="31747" name="Rectangle 3"/>
          <p:cNvSpPr>
            <a:spLocks noGrp="1" noChangeArrowheads="1"/>
          </p:cNvSpPr>
          <p:nvPr>
            <p:ph type="body" idx="1"/>
          </p:nvPr>
        </p:nvSpPr>
        <p:spPr>
          <a:xfrm>
            <a:off x="762000" y="1066800"/>
            <a:ext cx="8077200" cy="5257800"/>
          </a:xfrm>
        </p:spPr>
        <p:txBody>
          <a:bodyPr/>
          <a:lstStyle/>
          <a:p>
            <a:pPr>
              <a:lnSpc>
                <a:spcPct val="90000"/>
              </a:lnSpc>
            </a:pPr>
            <a:r>
              <a:rPr lang="en-GB" smtClean="0"/>
              <a:t>Defensive restructuring:</a:t>
            </a:r>
          </a:p>
          <a:p>
            <a:pPr lvl="1">
              <a:lnSpc>
                <a:spcPct val="90000"/>
              </a:lnSpc>
            </a:pPr>
            <a:r>
              <a:rPr lang="en-GB" smtClean="0"/>
              <a:t>“scorched earth policy”, selling crown jewels</a:t>
            </a:r>
          </a:p>
          <a:p>
            <a:pPr lvl="1">
              <a:lnSpc>
                <a:spcPct val="90000"/>
              </a:lnSpc>
            </a:pPr>
            <a:r>
              <a:rPr lang="en-GB" smtClean="0"/>
              <a:t>Issue new equity to “friendly” shareholders</a:t>
            </a:r>
          </a:p>
          <a:p>
            <a:pPr>
              <a:lnSpc>
                <a:spcPct val="90000"/>
              </a:lnSpc>
            </a:pPr>
            <a:r>
              <a:rPr lang="en-GB" smtClean="0"/>
              <a:t>Poison pills: warrants issued to existing shareholders giving them right to buy firm securities at very low prices in event of tender offer</a:t>
            </a:r>
          </a:p>
          <a:p>
            <a:pPr>
              <a:lnSpc>
                <a:spcPct val="90000"/>
              </a:lnSpc>
            </a:pPr>
            <a:r>
              <a:rPr lang="en-GB" smtClean="0"/>
              <a:t>Poison puts: allows bondholders to sell bonds at par to issuer or its successor</a:t>
            </a:r>
          </a:p>
          <a:p>
            <a:pPr>
              <a:lnSpc>
                <a:spcPct val="90000"/>
              </a:lnSpc>
            </a:pPr>
            <a:r>
              <a:rPr lang="en-GB" smtClean="0"/>
              <a:t>Golden parachutes (protects management)</a:t>
            </a:r>
          </a:p>
          <a:p>
            <a:pPr>
              <a:lnSpc>
                <a:spcPct val="90000"/>
              </a:lnSpc>
            </a:pPr>
            <a:r>
              <a:rPr lang="en-GB" smtClean="0"/>
              <a:t>Staggered boards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43963" cy="1060450"/>
          </a:xfrm>
        </p:spPr>
        <p:txBody>
          <a:bodyPr>
            <a:noAutofit/>
          </a:bodyPr>
          <a:lstStyle/>
          <a:p>
            <a:pPr fontAlgn="auto">
              <a:spcAft>
                <a:spcPts val="0"/>
              </a:spcAft>
              <a:defRPr/>
            </a:pPr>
            <a:r>
              <a:rPr lang="en-GB" dirty="0" smtClean="0"/>
              <a:t>8) Takeover defences</a:t>
            </a:r>
            <a:endParaRPr dirty="0"/>
          </a:p>
        </p:txBody>
      </p:sp>
      <p:sp>
        <p:nvSpPr>
          <p:cNvPr id="3" name="Content Placeholder 2"/>
          <p:cNvSpPr>
            <a:spLocks noGrp="1"/>
          </p:cNvSpPr>
          <p:nvPr>
            <p:ph idx="1"/>
          </p:nvPr>
        </p:nvSpPr>
        <p:spPr>
          <a:xfrm>
            <a:off x="685799" y="1143000"/>
            <a:ext cx="7986713" cy="5562600"/>
          </a:xfrm>
        </p:spPr>
        <p:txBody>
          <a:bodyPr>
            <a:normAutofit/>
          </a:bodyPr>
          <a:lstStyle/>
          <a:p>
            <a:pPr marL="182880" indent="-182880" fontAlgn="auto">
              <a:buFont typeface="Arial" pitchFamily="34" charset="0"/>
              <a:buChar char="•"/>
              <a:defRPr/>
            </a:pPr>
            <a:r>
              <a:rPr lang="en-US" dirty="0" smtClean="0"/>
              <a:t>Takeover Defenses</a:t>
            </a:r>
          </a:p>
          <a:p>
            <a:pPr lvl="1" indent="-182880" fontAlgn="auto">
              <a:buFont typeface="Arial" pitchFamily="34" charset="0"/>
              <a:buChar char="•"/>
              <a:defRPr/>
            </a:pPr>
            <a:r>
              <a:rPr lang="en-US" dirty="0" smtClean="0"/>
              <a:t>White Knight</a:t>
            </a:r>
          </a:p>
          <a:p>
            <a:pPr marL="731520" lvl="2" indent="-182880" fontAlgn="auto">
              <a:buFont typeface="Arial" pitchFamily="34" charset="0"/>
              <a:buChar char="•"/>
              <a:defRPr/>
            </a:pPr>
            <a:r>
              <a:rPr lang="en-US" dirty="0" smtClean="0"/>
              <a:t>Friendly potential acquirer sought by target company threatened by unwelcome acquirer</a:t>
            </a:r>
          </a:p>
          <a:p>
            <a:pPr lvl="1" indent="-182880" fontAlgn="auto">
              <a:buFont typeface="Arial" pitchFamily="34" charset="0"/>
              <a:buChar char="•"/>
              <a:defRPr/>
            </a:pPr>
            <a:r>
              <a:rPr lang="en-US" dirty="0" smtClean="0"/>
              <a:t>Shark Repellent</a:t>
            </a:r>
          </a:p>
          <a:p>
            <a:pPr marL="731520" lvl="2" indent="-182880" fontAlgn="auto">
              <a:buFont typeface="Arial" pitchFamily="34" charset="0"/>
              <a:buChar char="•"/>
              <a:defRPr/>
            </a:pPr>
            <a:r>
              <a:rPr lang="en-US" dirty="0" smtClean="0"/>
              <a:t>Amendments to company charter made to forestall takeover attempts</a:t>
            </a:r>
          </a:p>
          <a:p>
            <a:pPr lvl="1" indent="-182880" fontAlgn="auto">
              <a:buFont typeface="Arial" pitchFamily="34" charset="0"/>
              <a:buChar char="•"/>
              <a:defRPr/>
            </a:pPr>
            <a:r>
              <a:rPr lang="en-US" dirty="0" smtClean="0"/>
              <a:t>Poison Pill</a:t>
            </a:r>
          </a:p>
          <a:p>
            <a:pPr marL="731520" lvl="2" indent="-182880" fontAlgn="auto">
              <a:buFont typeface="Arial" pitchFamily="34" charset="0"/>
              <a:buChar char="•"/>
              <a:defRPr/>
            </a:pPr>
            <a:r>
              <a:rPr lang="en-US" dirty="0" smtClean="0"/>
              <a:t>Action taken by target firm to prevent acquisition, e.g., right for existing shareholders to buy additional shares at attractive price, should bidder acquire large holding</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6763" cy="1060450"/>
          </a:xfrm>
        </p:spPr>
        <p:txBody>
          <a:bodyPr>
            <a:noAutofit/>
          </a:bodyPr>
          <a:lstStyle/>
          <a:p>
            <a:pPr fontAlgn="auto">
              <a:spcAft>
                <a:spcPts val="0"/>
              </a:spcAft>
              <a:defRPr/>
            </a:pPr>
            <a:r>
              <a:rPr dirty="0" smtClean="0"/>
              <a:t>Summary of takeover defenses</a:t>
            </a:r>
            <a:endParaRPr dirty="0"/>
          </a:p>
        </p:txBody>
      </p:sp>
      <p:pic>
        <p:nvPicPr>
          <p:cNvPr id="51202" name="Picture 2"/>
          <p:cNvPicPr>
            <a:picLocks noChangeAspect="1" noChangeArrowheads="1"/>
          </p:cNvPicPr>
          <p:nvPr/>
        </p:nvPicPr>
        <p:blipFill>
          <a:blip r:embed="rId3" cstate="print"/>
          <a:srcRect/>
          <a:stretch>
            <a:fillRect/>
          </a:stretch>
        </p:blipFill>
        <p:spPr bwMode="auto">
          <a:xfrm>
            <a:off x="-15875" y="1231900"/>
            <a:ext cx="9144000" cy="527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sz="4000" dirty="0" smtClean="0"/>
              <a:t>9) Corporate governance</a:t>
            </a:r>
          </a:p>
        </p:txBody>
      </p:sp>
      <p:sp>
        <p:nvSpPr>
          <p:cNvPr id="32771" name="Rectangle 3"/>
          <p:cNvSpPr>
            <a:spLocks noGrp="1" noChangeArrowheads="1"/>
          </p:cNvSpPr>
          <p:nvPr>
            <p:ph type="body" idx="1"/>
          </p:nvPr>
        </p:nvSpPr>
        <p:spPr/>
        <p:txBody>
          <a:bodyPr/>
          <a:lstStyle/>
          <a:p>
            <a:r>
              <a:rPr lang="en-GB" smtClean="0"/>
              <a:t>Mechanisms were discussed before</a:t>
            </a:r>
          </a:p>
          <a:p>
            <a:r>
              <a:rPr lang="en-GB" smtClean="0"/>
              <a:t>Recent cases of fraud</a:t>
            </a:r>
          </a:p>
          <a:p>
            <a:r>
              <a:rPr lang="en-GB" smtClean="0"/>
              <a:t>issues of investor protection (eg Russia)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z="4000" smtClean="0"/>
              <a:t>1) Merger activity and waves (ctd)</a:t>
            </a:r>
          </a:p>
        </p:txBody>
      </p:sp>
      <p:sp>
        <p:nvSpPr>
          <p:cNvPr id="6147" name="Rectangle 3"/>
          <p:cNvSpPr>
            <a:spLocks noGrp="1" noChangeArrowheads="1"/>
          </p:cNvSpPr>
          <p:nvPr>
            <p:ph type="body" idx="1"/>
          </p:nvPr>
        </p:nvSpPr>
        <p:spPr/>
        <p:txBody>
          <a:bodyPr/>
          <a:lstStyle/>
          <a:p>
            <a:pPr>
              <a:buFont typeface="Wingdings" pitchFamily="2" charset="2"/>
              <a:buNone/>
            </a:pPr>
            <a:r>
              <a:rPr lang="en-GB" smtClean="0"/>
              <a:t>Last wave: 93/97-2000:</a:t>
            </a:r>
          </a:p>
          <a:p>
            <a:pPr lvl="1"/>
            <a:r>
              <a:rPr lang="en-GB" smtClean="0"/>
              <a:t>US: peak in 1999 with 1426 bn$</a:t>
            </a:r>
          </a:p>
          <a:p>
            <a:pPr lvl="1"/>
            <a:r>
              <a:rPr lang="en-GB" smtClean="0"/>
              <a:t>Rest of world in 2000 with 1652 bn$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462963" cy="1060450"/>
          </a:xfrm>
        </p:spPr>
        <p:txBody>
          <a:bodyPr>
            <a:noAutofit/>
          </a:bodyPr>
          <a:lstStyle/>
          <a:p>
            <a:pPr fontAlgn="auto">
              <a:spcAft>
                <a:spcPts val="0"/>
              </a:spcAft>
              <a:defRPr/>
            </a:pPr>
            <a:r>
              <a:rPr lang="en-US" sz="3600" dirty="0" smtClean="0"/>
              <a:t>N</a:t>
            </a:r>
            <a:r>
              <a:rPr sz="3600" dirty="0" smtClean="0"/>
              <a:t>umber of mergers</a:t>
            </a:r>
            <a:r>
              <a:rPr lang="en-US" sz="3600" dirty="0" smtClean="0"/>
              <a:t> </a:t>
            </a:r>
            <a:r>
              <a:rPr sz="3600" dirty="0" smtClean="0"/>
              <a:t>in united states, </a:t>
            </a:r>
            <a:r>
              <a:rPr lang="en-US" sz="3600" dirty="0" smtClean="0"/>
              <a:t/>
            </a:r>
            <a:br>
              <a:rPr lang="en-US" sz="3600" dirty="0" smtClean="0"/>
            </a:br>
            <a:r>
              <a:rPr sz="3600" dirty="0" smtClean="0"/>
              <a:t>1962-2011</a:t>
            </a:r>
            <a:endParaRPr sz="3600" dirty="0"/>
          </a:p>
        </p:txBody>
      </p:sp>
      <p:pic>
        <p:nvPicPr>
          <p:cNvPr id="34818" name="Picture 2"/>
          <p:cNvPicPr>
            <a:picLocks noChangeAspect="1" noChangeArrowheads="1"/>
          </p:cNvPicPr>
          <p:nvPr/>
        </p:nvPicPr>
        <p:blipFill>
          <a:blip r:embed="rId3" cstate="print"/>
          <a:srcRect/>
          <a:stretch>
            <a:fillRect/>
          </a:stretch>
        </p:blipFill>
        <p:spPr bwMode="auto">
          <a:xfrm>
            <a:off x="595313" y="1295400"/>
            <a:ext cx="7953375"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86763" cy="1060450"/>
          </a:xfrm>
        </p:spPr>
        <p:txBody>
          <a:bodyPr/>
          <a:lstStyle/>
          <a:p>
            <a:pPr fontAlgn="auto">
              <a:spcAft>
                <a:spcPts val="0"/>
              </a:spcAft>
              <a:defRPr/>
            </a:pPr>
            <a:r>
              <a:rPr lang="en-US" dirty="0" smtClean="0"/>
              <a:t>R</a:t>
            </a:r>
            <a:r>
              <a:rPr dirty="0" smtClean="0"/>
              <a:t>ecent mergers</a:t>
            </a:r>
            <a:r>
              <a:rPr lang="en-US" dirty="0" smtClean="0"/>
              <a:t> (up to 2011)</a:t>
            </a:r>
            <a:endParaRPr dirty="0"/>
          </a:p>
        </p:txBody>
      </p:sp>
      <p:pic>
        <p:nvPicPr>
          <p:cNvPr id="40962" name="Picture 2"/>
          <p:cNvPicPr>
            <a:picLocks noChangeAspect="1" noChangeArrowheads="1"/>
          </p:cNvPicPr>
          <p:nvPr/>
        </p:nvPicPr>
        <p:blipFill>
          <a:blip r:embed="rId3" cstate="print"/>
          <a:srcRect/>
          <a:stretch>
            <a:fillRect/>
          </a:stretch>
        </p:blipFill>
        <p:spPr bwMode="auto">
          <a:xfrm>
            <a:off x="149225" y="1295400"/>
            <a:ext cx="884555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z="4000" smtClean="0"/>
              <a:t>2) M&amp;A as an adjustment process</a:t>
            </a:r>
          </a:p>
        </p:txBody>
      </p:sp>
      <p:sp>
        <p:nvSpPr>
          <p:cNvPr id="7171" name="Rectangle 3"/>
          <p:cNvSpPr>
            <a:spLocks noGrp="1" noChangeArrowheads="1"/>
          </p:cNvSpPr>
          <p:nvPr>
            <p:ph type="body" idx="1"/>
          </p:nvPr>
        </p:nvSpPr>
        <p:spPr/>
        <p:txBody>
          <a:bodyPr/>
          <a:lstStyle/>
          <a:p>
            <a:pPr>
              <a:lnSpc>
                <a:spcPct val="80000"/>
              </a:lnSpc>
              <a:buFont typeface="Wingdings" pitchFamily="2" charset="2"/>
              <a:buNone/>
            </a:pPr>
            <a:r>
              <a:rPr lang="en-GB" sz="2800" smtClean="0"/>
              <a:t>- M&amp;A are response to economic change/shocks:</a:t>
            </a:r>
          </a:p>
          <a:p>
            <a:pPr>
              <a:lnSpc>
                <a:spcPct val="80000"/>
              </a:lnSpc>
            </a:pPr>
            <a:r>
              <a:rPr lang="en-GB" sz="2800" smtClean="0"/>
              <a:t>Technological change (eg internet)</a:t>
            </a:r>
          </a:p>
          <a:p>
            <a:pPr>
              <a:lnSpc>
                <a:spcPct val="80000"/>
              </a:lnSpc>
            </a:pPr>
            <a:r>
              <a:rPr lang="en-GB" sz="2800" smtClean="0"/>
              <a:t>Economies of scale (eg in communication, transportation costs)</a:t>
            </a:r>
          </a:p>
          <a:p>
            <a:pPr>
              <a:lnSpc>
                <a:spcPct val="80000"/>
              </a:lnSpc>
            </a:pPr>
            <a:r>
              <a:rPr lang="en-GB" sz="2800" smtClean="0"/>
              <a:t>Globalization</a:t>
            </a:r>
          </a:p>
          <a:p>
            <a:pPr>
              <a:lnSpc>
                <a:spcPct val="80000"/>
              </a:lnSpc>
            </a:pPr>
            <a:r>
              <a:rPr lang="en-GB" sz="2800" smtClean="0"/>
              <a:t>Change in market structure (eg in(de)creased competition)</a:t>
            </a:r>
          </a:p>
          <a:p>
            <a:pPr>
              <a:lnSpc>
                <a:spcPct val="80000"/>
              </a:lnSpc>
            </a:pPr>
            <a:r>
              <a:rPr lang="en-GB" sz="2800" smtClean="0"/>
              <a:t>New industries (telecom, internet…)</a:t>
            </a:r>
          </a:p>
          <a:p>
            <a:pPr>
              <a:lnSpc>
                <a:spcPct val="80000"/>
              </a:lnSpc>
            </a:pPr>
            <a:r>
              <a:rPr lang="en-GB" sz="2800" smtClean="0"/>
              <a:t>Regulatory change (EU, taxation,deregulation)</a:t>
            </a:r>
          </a:p>
          <a:p>
            <a:pPr>
              <a:lnSpc>
                <a:spcPct val="80000"/>
              </a:lnSpc>
            </a:pPr>
            <a:r>
              <a:rPr lang="en-GB" sz="2800" smtClean="0"/>
              <a:t>Change in economic growth, business cycle effect</a:t>
            </a:r>
          </a:p>
          <a:p>
            <a:pPr>
              <a:lnSpc>
                <a:spcPct val="80000"/>
              </a:lnSpc>
            </a:pPr>
            <a:r>
              <a:rPr lang="en-GB" sz="2800" smtClean="0"/>
              <a:t>Capital market effects (stock market, interest rates)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z="4000" smtClean="0"/>
              <a:t>2) M&amp;A as an adjustment process</a:t>
            </a:r>
          </a:p>
        </p:txBody>
      </p:sp>
      <p:sp>
        <p:nvSpPr>
          <p:cNvPr id="8195" name="Rectangle 3"/>
          <p:cNvSpPr>
            <a:spLocks noGrp="1" noChangeArrowheads="1"/>
          </p:cNvSpPr>
          <p:nvPr>
            <p:ph type="body" idx="1"/>
          </p:nvPr>
        </p:nvSpPr>
        <p:spPr/>
        <p:txBody>
          <a:bodyPr/>
          <a:lstStyle/>
          <a:p>
            <a:pPr>
              <a:buFontTx/>
              <a:buChar char="-"/>
            </a:pPr>
            <a:r>
              <a:rPr lang="en-GB" smtClean="0"/>
              <a:t>Gort (1969): economic disturbance theory</a:t>
            </a:r>
          </a:p>
          <a:p>
            <a:pPr>
              <a:buFontTx/>
              <a:buChar char="-"/>
            </a:pPr>
            <a:r>
              <a:rPr lang="en-GB" smtClean="0"/>
              <a:t>M&amp;A is procyclical: twice as much takeover activity in up than in down markets</a:t>
            </a:r>
          </a:p>
        </p:txBody>
      </p:sp>
    </p:spTree>
  </p:cSld>
  <p:clrMapOvr>
    <a:masterClrMapping/>
  </p:clrMapOvr>
</p:sld>
</file>

<file path=ppt/theme/theme1.xml><?xml version="1.0" encoding="utf-8"?>
<a:theme xmlns:a="http://schemas.openxmlformats.org/drawingml/2006/main" name="brealy and myers">
  <a:themeElements>
    <a:clrScheme name="brealy and myer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realy and mye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realy and myer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realy and mye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realy and myer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realy and myer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realy and mye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realy and mye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realy and mye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C:\My Documents\BM\brealy and myers.pot</Template>
  <TotalTime>2636</TotalTime>
  <Words>2436</Words>
  <Application>Microsoft Office PowerPoint</Application>
  <PresentationFormat>On-screen Show (4:3)</PresentationFormat>
  <Paragraphs>340</Paragraphs>
  <Slides>49</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brealy and myers</vt:lpstr>
      <vt:lpstr>Equation</vt:lpstr>
      <vt:lpstr>PowerPoint Presentation</vt:lpstr>
      <vt:lpstr>Topics Covered</vt:lpstr>
      <vt:lpstr>1) Merger activity and waves</vt:lpstr>
      <vt:lpstr>1) Merger activity and waves (ctd)</vt:lpstr>
      <vt:lpstr>1) Merger activity and waves (ctd)</vt:lpstr>
      <vt:lpstr>Number of mergers in united states,  1962-2011</vt:lpstr>
      <vt:lpstr>Recent mergers (up to 2011)</vt:lpstr>
      <vt:lpstr>2) M&amp;A as an adjustment process</vt:lpstr>
      <vt:lpstr>2) M&amp;A as an adjustment process</vt:lpstr>
      <vt:lpstr>3) Sensible motives for mergers</vt:lpstr>
      <vt:lpstr>3) Sensible motives for mergers</vt:lpstr>
      <vt:lpstr>3) Sensible motives for mergers</vt:lpstr>
      <vt:lpstr>3) Dubious reasons for mergers</vt:lpstr>
      <vt:lpstr>3) Dubious reasons for mergers</vt:lpstr>
      <vt:lpstr>3) Dubious reasons for mergers</vt:lpstr>
      <vt:lpstr>Effects of merger on earnings growth</vt:lpstr>
      <vt:lpstr>4) Definitions of restructuring strategies</vt:lpstr>
      <vt:lpstr>4) Definitions of restructuring strategies</vt:lpstr>
      <vt:lpstr>Acquisition tools</vt:lpstr>
      <vt:lpstr>4) Definitions of restructuring strategies</vt:lpstr>
      <vt:lpstr>5) Merger theories</vt:lpstr>
      <vt:lpstr>5) Merger theories</vt:lpstr>
      <vt:lpstr>5) Theories of mergers</vt:lpstr>
      <vt:lpstr>Estimating merger gains and costs</vt:lpstr>
      <vt:lpstr>Estimating merger gains and costs</vt:lpstr>
      <vt:lpstr>Estimating merger gains and costs</vt:lpstr>
      <vt:lpstr>Estimating merger gains and costs</vt:lpstr>
      <vt:lpstr>Estimating merger gains and costs</vt:lpstr>
      <vt:lpstr>Motives for mergers</vt:lpstr>
      <vt:lpstr>Vodafone-Mannesmann</vt:lpstr>
      <vt:lpstr>Vodafone-Mannesmann</vt:lpstr>
      <vt:lpstr>5) Theories of mergers</vt:lpstr>
      <vt:lpstr>5) Theories of mergers</vt:lpstr>
      <vt:lpstr>Free cash-flow hypothesis</vt:lpstr>
      <vt:lpstr>Free Cashflow Hypothesis</vt:lpstr>
      <vt:lpstr>5) Theories of mergers</vt:lpstr>
      <vt:lpstr>5) Theories of mergers</vt:lpstr>
      <vt:lpstr>5) Theories of mergers</vt:lpstr>
      <vt:lpstr>5) Theories of mergers</vt:lpstr>
      <vt:lpstr>6) Performance of M&amp;A</vt:lpstr>
      <vt:lpstr>Possible tax consequences when baycorp buys seacorp for $330,000</vt:lpstr>
      <vt:lpstr>6) Performance of M&amp;A</vt:lpstr>
      <vt:lpstr>7) Shrinking to create value</vt:lpstr>
      <vt:lpstr>7) Shrinking to create value</vt:lpstr>
      <vt:lpstr>7) Shrinking to create value</vt:lpstr>
      <vt:lpstr>8) Takeover defences</vt:lpstr>
      <vt:lpstr>8) Takeover defences</vt:lpstr>
      <vt:lpstr>Summary of takeover defenses</vt:lpstr>
      <vt:lpstr>9) Corporate governance</vt:lpstr>
    </vt:vector>
  </TitlesOfParts>
  <Company>JHU/SCS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Bart Lambrecht</dc:creator>
  <cp:lastModifiedBy>Andrianos</cp:lastModifiedBy>
  <cp:revision>121</cp:revision>
  <dcterms:created xsi:type="dcterms:W3CDTF">1999-02-19T18:32:18Z</dcterms:created>
  <dcterms:modified xsi:type="dcterms:W3CDTF">2014-11-16T13:40:11Z</dcterms:modified>
</cp:coreProperties>
</file>