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62" r:id="rId6"/>
    <p:sldId id="261" r:id="rId7"/>
    <p:sldId id="268" r:id="rId8"/>
    <p:sldId id="267" r:id="rId9"/>
    <p:sldId id="269" r:id="rId10"/>
    <p:sldId id="270" r:id="rId11"/>
    <p:sldId id="271" r:id="rId12"/>
    <p:sldId id="276" r:id="rId13"/>
    <p:sldId id="275" r:id="rId14"/>
    <p:sldId id="273" r:id="rId15"/>
    <p:sldId id="272" r:id="rId16"/>
    <p:sldId id="279" r:id="rId17"/>
    <p:sldId id="278" r:id="rId18"/>
    <p:sldId id="277" r:id="rId19"/>
    <p:sldId id="282" r:id="rId20"/>
    <p:sldId id="281" r:id="rId21"/>
    <p:sldId id="280" r:id="rId22"/>
    <p:sldId id="258" r:id="rId23"/>
    <p:sldId id="285" r:id="rId24"/>
    <p:sldId id="284" r:id="rId25"/>
    <p:sldId id="283" r:id="rId26"/>
    <p:sldId id="259" r:id="rId27"/>
    <p:sldId id="286" r:id="rId28"/>
    <p:sldId id="289" r:id="rId29"/>
    <p:sldId id="287" r:id="rId30"/>
    <p:sldId id="294" r:id="rId31"/>
    <p:sldId id="295" r:id="rId32"/>
    <p:sldId id="297" r:id="rId33"/>
    <p:sldId id="296" r:id="rId34"/>
    <p:sldId id="298" r:id="rId35"/>
    <p:sldId id="301" r:id="rId36"/>
    <p:sldId id="302" r:id="rId37"/>
    <p:sldId id="299" r:id="rId38"/>
    <p:sldId id="309" r:id="rId39"/>
    <p:sldId id="310" r:id="rId40"/>
    <p:sldId id="311"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6" r:id="rId60"/>
    <p:sldId id="345" r:id="rId61"/>
    <p:sldId id="335" r:id="rId62"/>
    <p:sldId id="334" r:id="rId63"/>
    <p:sldId id="337" r:id="rId64"/>
    <p:sldId id="338" r:id="rId65"/>
    <p:sldId id="339" r:id="rId66"/>
    <p:sldId id="340" r:id="rId67"/>
    <p:sldId id="341" r:id="rId68"/>
    <p:sldId id="342" r:id="rId69"/>
    <p:sldId id="343" r:id="rId70"/>
    <p:sldId id="344" r:id="rId71"/>
    <p:sldId id="346" r:id="rId72"/>
    <p:sldId id="76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F5960-1D03-4F8E-AAC6-CA1BE7E515C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04196641-DFC2-4074-A89B-9CF6F1D0F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17B48C5D-FB5D-4294-9BB2-6988E9711B82}"/>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CB5254B4-9D97-4A51-875F-3C1A8E390AFC}"/>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42089740-46ED-4439-8F77-DE3960104C3E}"/>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213321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1A077C-A0E3-41FC-8287-E99DF02AFD62}"/>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1369DFBC-3769-4897-92BC-050EFE50ACB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EC11994-772A-42AB-AE24-CDFAD68C13E6}"/>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EDE8EA1A-3DFD-4142-BA58-B91FA27510D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5D29449A-469F-42DA-B71A-7067B6241270}"/>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47807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F1CEEF2-1BEA-4C40-96C4-B4A09420FE9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37F67649-04A2-4538-8FF5-114FB25D1B6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B150D27A-43F6-4612-B1DA-93CADB32D982}"/>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CD86B9B8-D9EF-4639-88E5-9C2BFEEB79F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84FAC6F4-4ADD-421C-A0C3-8953E3B00631}"/>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91075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8CAC68-A9AA-4F7B-B601-38E5128BF611}"/>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00936A7B-3F8E-49A6-8D92-D76A5D8C7A1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F67E9090-AE09-4A38-B250-87BC9D9A05F0}"/>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754D0DDE-785C-4C75-81D2-7B0F7220016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7A580F9-FDC5-4E42-B6C9-568E4A4F7F0A}"/>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259777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804A6F-D44E-41D3-AA70-7D3037F9775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AD137854-32F5-405C-9689-7D228E8AD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C23F625-29E6-46EB-8E32-16FCCFA715BD}"/>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36881339-ACC8-413E-882F-669717FE1ABD}"/>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9AEF4625-3795-46DF-9FDD-0457D893815E}"/>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22878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09AD6F-F028-4D05-919D-8EDBEBFD21C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14974FF4-AA6A-457E-91A4-07B2C9BCD9A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5832395B-6E3A-4AA2-8EF8-8A38A935EFD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91F0A720-7301-4484-AD47-FE7EBBC4FAC5}"/>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6" name="Θέση υποσέλιδου 5">
            <a:extLst>
              <a:ext uri="{FF2B5EF4-FFF2-40B4-BE49-F238E27FC236}">
                <a16:creationId xmlns:a16="http://schemas.microsoft.com/office/drawing/2014/main" id="{C9A9AA2A-4B31-410E-9016-3943694C18DD}"/>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D68DFB54-C949-4573-902F-17E089E3686A}"/>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390651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79374D-7934-48A3-A920-EA56A8E31D2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E09F0A65-6EA2-4D28-B4BF-AF3BC54F4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4806E55-C619-4A9C-821F-E15D6E5B07B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FF03844F-FB05-488F-B0B1-F82821F311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CB38A8B-9A94-4F57-90BC-EF066C2220A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1D857E3D-46E3-4A9D-BF3D-D0AF33579F43}"/>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8" name="Θέση υποσέλιδου 7">
            <a:extLst>
              <a:ext uri="{FF2B5EF4-FFF2-40B4-BE49-F238E27FC236}">
                <a16:creationId xmlns:a16="http://schemas.microsoft.com/office/drawing/2014/main" id="{A2A67B45-CECE-404F-92CE-64BDB2ED0253}"/>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B06F6727-A593-456B-8EC5-1292A7D086E2}"/>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185418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A0A1F-8F8E-42A0-B77C-339580409791}"/>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83944CC3-7DD9-48B5-845A-6B0F3929ADC0}"/>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4" name="Θέση υποσέλιδου 3">
            <a:extLst>
              <a:ext uri="{FF2B5EF4-FFF2-40B4-BE49-F238E27FC236}">
                <a16:creationId xmlns:a16="http://schemas.microsoft.com/office/drawing/2014/main" id="{1BC3D143-06C3-47D5-ACF2-1A92D51E1C36}"/>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3513F675-E4EF-49A1-9682-58613D772857}"/>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36981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5B8086F-9726-40B1-A90E-27E14520F744}"/>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3" name="Θέση υποσέλιδου 2">
            <a:extLst>
              <a:ext uri="{FF2B5EF4-FFF2-40B4-BE49-F238E27FC236}">
                <a16:creationId xmlns:a16="http://schemas.microsoft.com/office/drawing/2014/main" id="{0B8EA174-849B-44F5-9587-CB60E5FD2269}"/>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3C15771D-8D5A-4199-AB79-63902158C59E}"/>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406899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79FC8-326A-4F8E-9BD6-1217595E81A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D90E5D33-ABA8-4C97-95EC-7272AEFD6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80BBA0E6-4D89-455A-8934-A0ECDFF9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E491FC4-90E7-4BC3-9D0A-293A0863D8D5}"/>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6" name="Θέση υποσέλιδου 5">
            <a:extLst>
              <a:ext uri="{FF2B5EF4-FFF2-40B4-BE49-F238E27FC236}">
                <a16:creationId xmlns:a16="http://schemas.microsoft.com/office/drawing/2014/main" id="{ABA08FCE-5757-447F-AA89-8CE6EEDE85C8}"/>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D581E939-C225-411D-A1F4-973AFAE1B196}"/>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35362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F3E9E7-29A0-421E-8453-96A6FC74B98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206A15D5-8D01-4564-AF41-9B2A4D97F8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E9FA5FBE-B3F8-488D-A33D-1254F2EC0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06758A6-4908-4475-9906-3153DBE219DA}"/>
              </a:ext>
            </a:extLst>
          </p:cNvPr>
          <p:cNvSpPr>
            <a:spLocks noGrp="1"/>
          </p:cNvSpPr>
          <p:nvPr>
            <p:ph type="dt" sz="half" idx="10"/>
          </p:nvPr>
        </p:nvSpPr>
        <p:spPr/>
        <p:txBody>
          <a:bodyPr/>
          <a:lstStyle/>
          <a:p>
            <a:fld id="{D2FAD9D0-7602-45FB-8793-7CB289B50D3D}" type="datetimeFigureOut">
              <a:rPr lang="en-GB" smtClean="0"/>
              <a:t>12/06/2022</a:t>
            </a:fld>
            <a:endParaRPr lang="en-GB"/>
          </a:p>
        </p:txBody>
      </p:sp>
      <p:sp>
        <p:nvSpPr>
          <p:cNvPr id="6" name="Θέση υποσέλιδου 5">
            <a:extLst>
              <a:ext uri="{FF2B5EF4-FFF2-40B4-BE49-F238E27FC236}">
                <a16:creationId xmlns:a16="http://schemas.microsoft.com/office/drawing/2014/main" id="{65144FA4-A25F-436A-9C32-C306611200A0}"/>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72B240B8-73D1-4EB2-A9A9-3C8FEA175F00}"/>
              </a:ext>
            </a:extLst>
          </p:cNvPr>
          <p:cNvSpPr>
            <a:spLocks noGrp="1"/>
          </p:cNvSpPr>
          <p:nvPr>
            <p:ph type="sldNum" sz="quarter" idx="12"/>
          </p:nvPr>
        </p:nvSpPr>
        <p:spPr/>
        <p:txBody>
          <a:bodyPr/>
          <a:lstStyle/>
          <a:p>
            <a:fld id="{D65B9A04-EE76-47C8-9063-341F2CF5AC33}" type="slidenum">
              <a:rPr lang="en-GB" smtClean="0"/>
              <a:t>‹#›</a:t>
            </a:fld>
            <a:endParaRPr lang="en-GB"/>
          </a:p>
        </p:txBody>
      </p:sp>
    </p:spTree>
    <p:extLst>
      <p:ext uri="{BB962C8B-B14F-4D97-AF65-F5344CB8AC3E}">
        <p14:creationId xmlns:p14="http://schemas.microsoft.com/office/powerpoint/2010/main" val="148496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D723CB5-0932-44E8-B1D8-FC258BA8C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EE51F3ED-E767-4036-806F-0F26F9C77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AAA99B45-FB81-4C8B-BA22-42C77076E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AD9D0-7602-45FB-8793-7CB289B50D3D}" type="datetimeFigureOut">
              <a:rPr lang="en-GB" smtClean="0"/>
              <a:t>12/06/2022</a:t>
            </a:fld>
            <a:endParaRPr lang="en-GB"/>
          </a:p>
        </p:txBody>
      </p:sp>
      <p:sp>
        <p:nvSpPr>
          <p:cNvPr id="5" name="Θέση υποσέλιδου 4">
            <a:extLst>
              <a:ext uri="{FF2B5EF4-FFF2-40B4-BE49-F238E27FC236}">
                <a16:creationId xmlns:a16="http://schemas.microsoft.com/office/drawing/2014/main" id="{40A6C191-AF5C-4832-B3DB-C7217550F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FF767D8F-16F3-4410-841F-FD28B73A0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B9A04-EE76-47C8-9063-341F2CF5AC33}" type="slidenum">
              <a:rPr lang="en-GB" smtClean="0"/>
              <a:t>‹#›</a:t>
            </a:fld>
            <a:endParaRPr lang="en-GB"/>
          </a:p>
        </p:txBody>
      </p:sp>
    </p:spTree>
    <p:extLst>
      <p:ext uri="{BB962C8B-B14F-4D97-AF65-F5344CB8AC3E}">
        <p14:creationId xmlns:p14="http://schemas.microsoft.com/office/powerpoint/2010/main" val="346344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C35E7-A92D-41BE-9118-53D28FD53F59}"/>
              </a:ext>
            </a:extLst>
          </p:cNvPr>
          <p:cNvSpPr>
            <a:spLocks noGrp="1"/>
          </p:cNvSpPr>
          <p:nvPr>
            <p:ph type="ctrTitle"/>
          </p:nvPr>
        </p:nvSpPr>
        <p:spPr/>
        <p:txBody>
          <a:bodyPr>
            <a:normAutofit/>
          </a:bodyPr>
          <a:lstStyle/>
          <a:p>
            <a:r>
              <a:rPr lang="el-GR" sz="4800" b="1" dirty="0"/>
              <a:t>Αγορές Μετοχών - Αποτίμηση</a:t>
            </a:r>
            <a:endParaRPr lang="en-GB" sz="4800" b="1" dirty="0"/>
          </a:p>
        </p:txBody>
      </p:sp>
      <p:sp>
        <p:nvSpPr>
          <p:cNvPr id="3" name="Υπότιτλος 2">
            <a:extLst>
              <a:ext uri="{FF2B5EF4-FFF2-40B4-BE49-F238E27FC236}">
                <a16:creationId xmlns:a16="http://schemas.microsoft.com/office/drawing/2014/main" id="{708F0033-8EEC-4AC3-98C3-290619B64CE0}"/>
              </a:ext>
            </a:extLst>
          </p:cNvPr>
          <p:cNvSpPr>
            <a:spLocks noGrp="1"/>
          </p:cNvSpPr>
          <p:nvPr>
            <p:ph type="subTitle" idx="1"/>
          </p:nvPr>
        </p:nvSpPr>
        <p:spPr>
          <a:xfrm>
            <a:off x="1524000" y="4412608"/>
            <a:ext cx="9144000" cy="845191"/>
          </a:xfrm>
        </p:spPr>
        <p:txBody>
          <a:bodyPr/>
          <a:lstStyle/>
          <a:p>
            <a:r>
              <a:rPr lang="el-GR" dirty="0"/>
              <a:t>Εισαγωγή στη Θεμελιώδη και Τεχνική Ανάλυση </a:t>
            </a:r>
            <a:endParaRPr lang="en-GB" dirty="0"/>
          </a:p>
        </p:txBody>
      </p:sp>
    </p:spTree>
    <p:extLst>
      <p:ext uri="{BB962C8B-B14F-4D97-AF65-F5344CB8AC3E}">
        <p14:creationId xmlns:p14="http://schemas.microsoft.com/office/powerpoint/2010/main" val="211398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2C010B1-AFFF-4F46-A070-94C5BD0E41DD}"/>
              </a:ext>
            </a:extLst>
          </p:cNvPr>
          <p:cNvSpPr>
            <a:spLocks noGrp="1"/>
          </p:cNvSpPr>
          <p:nvPr>
            <p:ph idx="1"/>
          </p:nvPr>
        </p:nvSpPr>
        <p:spPr>
          <a:xfrm>
            <a:off x="838200" y="1426128"/>
            <a:ext cx="10515600" cy="4750835"/>
          </a:xfrm>
        </p:spPr>
        <p:txBody>
          <a:bodyPr>
            <a:normAutofit fontScale="70000" lnSpcReduction="20000"/>
          </a:bodyPr>
          <a:lstStyle/>
          <a:p>
            <a:pPr algn="just"/>
            <a:r>
              <a:rPr lang="el-GR" dirty="0"/>
              <a:t>Ας ξεκινήσουμε την ανάλυση με το πρόβλημα του </a:t>
            </a:r>
            <a:r>
              <a:rPr lang="el-GR" dirty="0">
                <a:solidFill>
                  <a:srgbClr val="FF0000"/>
                </a:solidFill>
              </a:rPr>
              <a:t>πληθωρισμού (</a:t>
            </a:r>
            <a:r>
              <a:rPr lang="el-GR" dirty="0" err="1">
                <a:solidFill>
                  <a:srgbClr val="FF0000"/>
                </a:solidFill>
              </a:rPr>
              <a:t>inflation</a:t>
            </a:r>
            <a:r>
              <a:rPr lang="el-GR" dirty="0">
                <a:solidFill>
                  <a:srgbClr val="FF0000"/>
                </a:solidFill>
              </a:rPr>
              <a:t>), </a:t>
            </a:r>
            <a:r>
              <a:rPr lang="el-GR" dirty="0"/>
              <a:t>ενός πολύ σημαντικού μεγέθους μίας οικονομίας. </a:t>
            </a:r>
          </a:p>
          <a:p>
            <a:pPr algn="just"/>
            <a:endParaRPr lang="el-GR" dirty="0"/>
          </a:p>
          <a:p>
            <a:pPr algn="just"/>
            <a:r>
              <a:rPr lang="el-GR" dirty="0"/>
              <a:t>Πληθωρισμός σημαίνει διαρκή άνοδο του γενικού επιπέδου των τιμών των αγαθών και υπηρεσιών σε μία οικονομία. </a:t>
            </a:r>
          </a:p>
          <a:p>
            <a:pPr algn="just"/>
            <a:endParaRPr lang="el-GR" dirty="0"/>
          </a:p>
          <a:p>
            <a:pPr algn="just"/>
            <a:r>
              <a:rPr lang="el-GR" dirty="0"/>
              <a:t>Το γενικό επίπεδο των τιμών σε μία οικονομία μετριέται με έναν δείκτη, τον </a:t>
            </a:r>
            <a:r>
              <a:rPr lang="el-GR" dirty="0">
                <a:solidFill>
                  <a:srgbClr val="FF0000"/>
                </a:solidFill>
              </a:rPr>
              <a:t>Δείκτη Τιμών Καταναλωτή</a:t>
            </a:r>
            <a:r>
              <a:rPr lang="el-GR" dirty="0"/>
              <a:t> (</a:t>
            </a:r>
            <a:r>
              <a:rPr lang="el-GR" dirty="0" err="1"/>
              <a:t>Consumer</a:t>
            </a:r>
            <a:r>
              <a:rPr lang="el-GR" dirty="0"/>
              <a:t> </a:t>
            </a:r>
            <a:r>
              <a:rPr lang="el-GR" dirty="0" err="1"/>
              <a:t>Price</a:t>
            </a:r>
            <a:r>
              <a:rPr lang="el-GR" dirty="0"/>
              <a:t> </a:t>
            </a:r>
            <a:r>
              <a:rPr lang="el-GR" dirty="0" err="1"/>
              <a:t>Index</a:t>
            </a:r>
            <a:r>
              <a:rPr lang="el-GR" dirty="0"/>
              <a:t>) που καταρτίζεται από την Ελληνική Στατιστική Αρχή (ΕΛΣΤΑΤ). </a:t>
            </a:r>
          </a:p>
          <a:p>
            <a:pPr algn="just"/>
            <a:endParaRPr lang="el-GR" dirty="0"/>
          </a:p>
          <a:p>
            <a:pPr algn="just"/>
            <a:r>
              <a:rPr lang="el-GR" dirty="0"/>
              <a:t>Ο δείκτης αυτός είναι ουσιαστικά ένα "καλάθι" με τα σημαντικότερα αγαθά ή υπηρεσίες που διαπραγματεύονται σε μία χώρα, και η τιμή του είναι ένας σταθμικός μέσος όρος των τιμών όλων των αγαθών και υπηρεσιών που συμπεριλαμβάνονται σε αυτό.</a:t>
            </a:r>
          </a:p>
          <a:p>
            <a:pPr algn="just"/>
            <a:endParaRPr lang="el-GR" dirty="0"/>
          </a:p>
          <a:p>
            <a:pPr algn="just"/>
            <a:r>
              <a:rPr lang="el-GR" dirty="0"/>
              <a:t> Έτσι, ο πληθωρισμός είναι ουσιαστικά η </a:t>
            </a:r>
            <a:r>
              <a:rPr lang="el-GR" dirty="0">
                <a:solidFill>
                  <a:srgbClr val="FF0000"/>
                </a:solidFill>
              </a:rPr>
              <a:t>ποσοστιαία μεταβολή του δείκτη αυτού από περίοδο σε περίοδο </a:t>
            </a:r>
            <a:r>
              <a:rPr lang="el-GR" dirty="0"/>
              <a:t>(με άλλα λόγια, η ποσοστιαία μεταβολή του μέσου επιπέδου των τιμών από περίοδο σε περίοδο). </a:t>
            </a:r>
            <a:endParaRPr lang="en-GB" dirty="0"/>
          </a:p>
        </p:txBody>
      </p:sp>
      <p:sp>
        <p:nvSpPr>
          <p:cNvPr id="4" name="Τίτλος 1">
            <a:extLst>
              <a:ext uri="{FF2B5EF4-FFF2-40B4-BE49-F238E27FC236}">
                <a16:creationId xmlns:a16="http://schemas.microsoft.com/office/drawing/2014/main" id="{97D8FD22-8338-4DA6-82D3-E484AD216013}"/>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97294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D8A8E1-F6C7-481F-8F93-DDB6A8FDB2D1}"/>
              </a:ext>
            </a:extLst>
          </p:cNvPr>
          <p:cNvSpPr>
            <a:spLocks noGrp="1"/>
          </p:cNvSpPr>
          <p:nvPr>
            <p:ph idx="1"/>
          </p:nvPr>
        </p:nvSpPr>
        <p:spPr>
          <a:xfrm>
            <a:off x="838200" y="1308683"/>
            <a:ext cx="10515600" cy="4868280"/>
          </a:xfrm>
        </p:spPr>
        <p:txBody>
          <a:bodyPr/>
          <a:lstStyle/>
          <a:p>
            <a:pPr algn="just"/>
            <a:r>
              <a:rPr lang="el-GR" sz="2000" dirty="0"/>
              <a:t>Εάν ορίσουμε ως ΠΛ τον ρυθμό πληθωρισμού, Τ1 το φετινό επίπεδο τιμών, και Τ0 το περσινό επίπεδο τιμών τότε αλγεβρικά:</a:t>
            </a:r>
          </a:p>
          <a:p>
            <a:pPr algn="just"/>
            <a:endParaRPr lang="el-GR" sz="2000" dirty="0"/>
          </a:p>
          <a:p>
            <a:pPr marL="0" indent="0" algn="just">
              <a:buNone/>
            </a:pPr>
            <a:r>
              <a:rPr lang="el-GR" sz="2000" dirty="0"/>
              <a:t> 				</a:t>
            </a:r>
          </a:p>
          <a:p>
            <a:pPr algn="just"/>
            <a:endParaRPr lang="el-GR" sz="2000" dirty="0"/>
          </a:p>
          <a:p>
            <a:pPr algn="just"/>
            <a:endParaRPr lang="el-GR" sz="2000" dirty="0"/>
          </a:p>
          <a:p>
            <a:pPr algn="just"/>
            <a:r>
              <a:rPr lang="el-GR" sz="2000" dirty="0"/>
              <a:t>Παραδείγματος χάριν εάν ο Δείκτης Τιμών Καταναλωτή φέτος είναι στο επίπεδο των 106 μονάδων (Τ1 = 106) και πέρυσι ήταν στο επίπεδο των 103 μονάδων (Τ0 = 103), ο </a:t>
            </a:r>
            <a:r>
              <a:rPr lang="el-GR" sz="2000" dirty="0">
                <a:solidFill>
                  <a:srgbClr val="FF0000"/>
                </a:solidFill>
              </a:rPr>
              <a:t>ετήσιος ρυθμός πληθωρισμού</a:t>
            </a:r>
            <a:r>
              <a:rPr lang="el-GR" sz="2000" dirty="0"/>
              <a:t> θα είναι: </a:t>
            </a:r>
          </a:p>
          <a:p>
            <a:endParaRPr lang="en-GB" dirty="0"/>
          </a:p>
        </p:txBody>
      </p:sp>
      <p:sp>
        <p:nvSpPr>
          <p:cNvPr id="4" name="Τίτλος 1">
            <a:extLst>
              <a:ext uri="{FF2B5EF4-FFF2-40B4-BE49-F238E27FC236}">
                <a16:creationId xmlns:a16="http://schemas.microsoft.com/office/drawing/2014/main" id="{8B7B98A9-C276-4C38-9DC1-3BD275FFEA58}"/>
              </a:ext>
            </a:extLst>
          </p:cNvPr>
          <p:cNvSpPr>
            <a:spLocks noGrp="1"/>
          </p:cNvSpPr>
          <p:nvPr>
            <p:ph type="title"/>
          </p:nvPr>
        </p:nvSpPr>
        <p:spPr>
          <a:xfrm>
            <a:off x="838200" y="365126"/>
            <a:ext cx="10515600" cy="691888"/>
          </a:xfrm>
        </p:spPr>
        <p:txBody>
          <a:bodyPr>
            <a:normAutofit/>
          </a:bodyPr>
          <a:lstStyle/>
          <a:p>
            <a:r>
              <a:rPr lang="el-GR" sz="3600" b="1" dirty="0"/>
              <a:t>Πρώτο στάδιο: Οικονομική Ανάλυση</a:t>
            </a:r>
            <a:endParaRPr lang="en-GB" sz="3600" b="1" dirty="0"/>
          </a:p>
        </p:txBody>
      </p:sp>
      <p:pic>
        <p:nvPicPr>
          <p:cNvPr id="6" name="Εικόνα 5">
            <a:extLst>
              <a:ext uri="{FF2B5EF4-FFF2-40B4-BE49-F238E27FC236}">
                <a16:creationId xmlns:a16="http://schemas.microsoft.com/office/drawing/2014/main" id="{85F5EF0F-3175-49AA-AF01-BCEAF84FF860}"/>
              </a:ext>
            </a:extLst>
          </p:cNvPr>
          <p:cNvPicPr>
            <a:picLocks noChangeAspect="1"/>
          </p:cNvPicPr>
          <p:nvPr/>
        </p:nvPicPr>
        <p:blipFill>
          <a:blip r:embed="rId2"/>
          <a:stretch>
            <a:fillRect/>
          </a:stretch>
        </p:blipFill>
        <p:spPr>
          <a:xfrm>
            <a:off x="4735306" y="2235621"/>
            <a:ext cx="1885949" cy="1027695"/>
          </a:xfrm>
          <a:prstGeom prst="rect">
            <a:avLst/>
          </a:prstGeom>
        </p:spPr>
      </p:pic>
      <p:pic>
        <p:nvPicPr>
          <p:cNvPr id="10" name="Εικόνα 9">
            <a:extLst>
              <a:ext uri="{FF2B5EF4-FFF2-40B4-BE49-F238E27FC236}">
                <a16:creationId xmlns:a16="http://schemas.microsoft.com/office/drawing/2014/main" id="{EC94855F-B73F-4DF0-B588-706B36517CB4}"/>
              </a:ext>
            </a:extLst>
          </p:cNvPr>
          <p:cNvPicPr>
            <a:picLocks noChangeAspect="1"/>
          </p:cNvPicPr>
          <p:nvPr/>
        </p:nvPicPr>
        <p:blipFill>
          <a:blip r:embed="rId3"/>
          <a:stretch>
            <a:fillRect/>
          </a:stretch>
        </p:blipFill>
        <p:spPr>
          <a:xfrm>
            <a:off x="4479721" y="4714613"/>
            <a:ext cx="2055401" cy="964733"/>
          </a:xfrm>
          <a:prstGeom prst="rect">
            <a:avLst/>
          </a:prstGeom>
        </p:spPr>
      </p:pic>
    </p:spTree>
    <p:extLst>
      <p:ext uri="{BB962C8B-B14F-4D97-AF65-F5344CB8AC3E}">
        <p14:creationId xmlns:p14="http://schemas.microsoft.com/office/powerpoint/2010/main" val="20959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D8A8E1-F6C7-481F-8F93-DDB6A8FDB2D1}"/>
              </a:ext>
            </a:extLst>
          </p:cNvPr>
          <p:cNvSpPr>
            <a:spLocks noGrp="1"/>
          </p:cNvSpPr>
          <p:nvPr>
            <p:ph idx="1"/>
          </p:nvPr>
        </p:nvSpPr>
        <p:spPr>
          <a:xfrm>
            <a:off x="838200" y="1308683"/>
            <a:ext cx="10515600" cy="4868280"/>
          </a:xfrm>
        </p:spPr>
        <p:txBody>
          <a:bodyPr>
            <a:normAutofit/>
          </a:bodyPr>
          <a:lstStyle/>
          <a:p>
            <a:pPr algn="just"/>
            <a:r>
              <a:rPr lang="el-GR" sz="2400" dirty="0"/>
              <a:t>Υψηλός πληθωρισμός συνήθως σημαίνει ότι η οικονομία έχει "</a:t>
            </a:r>
            <a:r>
              <a:rPr lang="el-GR" sz="2400" dirty="0">
                <a:solidFill>
                  <a:srgbClr val="FF0000"/>
                </a:solidFill>
              </a:rPr>
              <a:t>υπερθερμανθεί</a:t>
            </a:r>
            <a:r>
              <a:rPr lang="el-GR" sz="2400" dirty="0"/>
              <a:t>", δηλαδή η ζήτηση για αγαθά και υπηρεσίες είναι πολύ μεγαλύτερη από την παραγωγική δυνατότητα της χώρας (υπερβαίνει την προσφορά), με αποτέλεσμα υψηλούς ρυθμούς αύξησης των τιμών. </a:t>
            </a:r>
          </a:p>
          <a:p>
            <a:pPr algn="just"/>
            <a:endParaRPr lang="el-GR" sz="2400" dirty="0"/>
          </a:p>
          <a:p>
            <a:pPr algn="just"/>
            <a:r>
              <a:rPr lang="el-GR" sz="2400" dirty="0"/>
              <a:t>Το μεγαλύτερο πρόβλημα που δημιουργεί ο υψηλός πληθωρισμός είναι ότι </a:t>
            </a:r>
            <a:r>
              <a:rPr lang="el-GR" sz="2400" dirty="0">
                <a:solidFill>
                  <a:srgbClr val="FF0000"/>
                </a:solidFill>
              </a:rPr>
              <a:t>το χρήμα χάνει την αξία του</a:t>
            </a:r>
            <a:r>
              <a:rPr lang="el-GR" sz="2400" dirty="0"/>
              <a:t>, δηλαδή με την ίδια ποσότητα χρήματος αποκτούμε λιγότερα αγαθά. </a:t>
            </a:r>
          </a:p>
          <a:p>
            <a:pPr algn="just"/>
            <a:endParaRPr lang="el-GR" sz="2400" dirty="0"/>
          </a:p>
          <a:p>
            <a:pPr algn="just"/>
            <a:r>
              <a:rPr lang="el-GR" sz="2400" dirty="0"/>
              <a:t>Η αξία του χρήματος (</a:t>
            </a:r>
            <a:r>
              <a:rPr lang="el-GR" sz="2400" dirty="0" err="1"/>
              <a:t>value</a:t>
            </a:r>
            <a:r>
              <a:rPr lang="el-GR" sz="2400" dirty="0"/>
              <a:t> of </a:t>
            </a:r>
            <a:r>
              <a:rPr lang="el-GR" sz="2400" dirty="0" err="1"/>
              <a:t>money</a:t>
            </a:r>
            <a:r>
              <a:rPr lang="el-GR" sz="2400" dirty="0"/>
              <a:t>) είναι η ποσότητα των αγαθών και υπηρεσιών που μπορούν να αγορασθούν με μία δεδομένη ποσότητα χρημάτων. </a:t>
            </a:r>
            <a:endParaRPr lang="en-GB" sz="2400" dirty="0"/>
          </a:p>
        </p:txBody>
      </p:sp>
      <p:sp>
        <p:nvSpPr>
          <p:cNvPr id="4" name="Τίτλος 1">
            <a:extLst>
              <a:ext uri="{FF2B5EF4-FFF2-40B4-BE49-F238E27FC236}">
                <a16:creationId xmlns:a16="http://schemas.microsoft.com/office/drawing/2014/main" id="{8B7B98A9-C276-4C38-9DC1-3BD275FFEA58}"/>
              </a:ext>
            </a:extLst>
          </p:cNvPr>
          <p:cNvSpPr>
            <a:spLocks noGrp="1"/>
          </p:cNvSpPr>
          <p:nvPr>
            <p:ph type="title"/>
          </p:nvPr>
        </p:nvSpPr>
        <p:spPr>
          <a:xfrm>
            <a:off x="838200" y="365126"/>
            <a:ext cx="10515600" cy="691888"/>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80673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D8A8E1-F6C7-481F-8F93-DDB6A8FDB2D1}"/>
              </a:ext>
            </a:extLst>
          </p:cNvPr>
          <p:cNvSpPr>
            <a:spLocks noGrp="1"/>
          </p:cNvSpPr>
          <p:nvPr>
            <p:ph idx="1"/>
          </p:nvPr>
        </p:nvSpPr>
        <p:spPr>
          <a:xfrm>
            <a:off x="838200" y="1308683"/>
            <a:ext cx="10515600" cy="4868280"/>
          </a:xfrm>
        </p:spPr>
        <p:txBody>
          <a:bodyPr>
            <a:normAutofit fontScale="77500" lnSpcReduction="20000"/>
          </a:bodyPr>
          <a:lstStyle/>
          <a:p>
            <a:pPr algn="just"/>
            <a:r>
              <a:rPr lang="el-GR" dirty="0"/>
              <a:t>Είναι εύκολο να καταλάβουμε γιατί ο πληθωρισμός είναι ένα τόσο σημαντικό μέγεθος για τον αναλυτή και επενδυτή</a:t>
            </a:r>
          </a:p>
          <a:p>
            <a:pPr algn="just"/>
            <a:endParaRPr lang="el-GR" dirty="0"/>
          </a:p>
          <a:p>
            <a:pPr marL="0" indent="0" algn="just">
              <a:buNone/>
            </a:pPr>
            <a:r>
              <a:rPr lang="el-GR" dirty="0">
                <a:cs typeface="Arial" panose="020B0604020202020204" pitchFamily="34" charset="0"/>
              </a:rPr>
              <a:t>→	</a:t>
            </a:r>
            <a:r>
              <a:rPr lang="el-GR" dirty="0"/>
              <a:t>υψηλότερος πληθωρισμός οδηγεί σε </a:t>
            </a:r>
            <a:r>
              <a:rPr lang="el-GR" dirty="0">
                <a:solidFill>
                  <a:srgbClr val="FF0000"/>
                </a:solidFill>
              </a:rPr>
              <a:t>υψηλότερες ονομαστικές αποδόσεις 	ομολόγων</a:t>
            </a:r>
            <a:r>
              <a:rPr lang="el-GR" dirty="0"/>
              <a:t> (άρα χαμηλότερες τιμές ομολόγων όπως έχουμε δει).  </a:t>
            </a:r>
          </a:p>
          <a:p>
            <a:pPr marL="0" indent="0" algn="just">
              <a:buNone/>
            </a:pPr>
            <a:endParaRPr lang="el-GR" dirty="0"/>
          </a:p>
          <a:p>
            <a:pPr marL="0" indent="0" algn="just">
              <a:buNone/>
            </a:pPr>
            <a:r>
              <a:rPr lang="el-GR" dirty="0">
                <a:cs typeface="Arial" panose="020B0604020202020204" pitchFamily="34" charset="0"/>
              </a:rPr>
              <a:t>→	</a:t>
            </a:r>
            <a:r>
              <a:rPr lang="el-GR" dirty="0"/>
              <a:t>Επίσης επηρεάζει άμεσα και τις </a:t>
            </a:r>
            <a:r>
              <a:rPr lang="el-GR" dirty="0">
                <a:solidFill>
                  <a:srgbClr val="FF0000"/>
                </a:solidFill>
              </a:rPr>
              <a:t>τιμές των μετοχών </a:t>
            </a:r>
          </a:p>
          <a:p>
            <a:pPr algn="just"/>
            <a:endParaRPr lang="el-GR" dirty="0"/>
          </a:p>
          <a:p>
            <a:pPr algn="just"/>
            <a:r>
              <a:rPr lang="el-GR" dirty="0"/>
              <a:t>Π.χ. τα ονομαστικά επιτόκια αυξάνονται και σαν αποτέλεσμα τα κέρδη των εταιρειών </a:t>
            </a:r>
            <a:r>
              <a:rPr lang="el-GR" dirty="0" err="1"/>
              <a:t>προεξοφλούνται</a:t>
            </a:r>
            <a:r>
              <a:rPr lang="el-GR" dirty="0"/>
              <a:t> με </a:t>
            </a:r>
            <a:r>
              <a:rPr lang="el-GR" dirty="0">
                <a:solidFill>
                  <a:srgbClr val="FF0000"/>
                </a:solidFill>
              </a:rPr>
              <a:t>υψηλότερα προεξοφλητικά επιτόκια </a:t>
            </a:r>
            <a:r>
              <a:rPr lang="el-GR" dirty="0"/>
              <a:t>οδηγώντας σε χαμηλότερες τιμές, και </a:t>
            </a:r>
          </a:p>
          <a:p>
            <a:pPr algn="just"/>
            <a:endParaRPr lang="el-GR" dirty="0"/>
          </a:p>
          <a:p>
            <a:pPr algn="just"/>
            <a:r>
              <a:rPr lang="el-GR" dirty="0"/>
              <a:t>Επίσης, σύμφωνα με μελέτες, όταν ο πληθωρισμός είναι υψηλός τα κέρδη παρουσιάζουν </a:t>
            </a:r>
            <a:r>
              <a:rPr lang="el-GR" dirty="0">
                <a:solidFill>
                  <a:srgbClr val="FF0000"/>
                </a:solidFill>
              </a:rPr>
              <a:t>μεγαλύτερη αβεβαιότητα </a:t>
            </a:r>
            <a:r>
              <a:rPr lang="el-GR" dirty="0"/>
              <a:t>(μεταβλητότητα) και άρα, λόγω υψηλότερου κινδύνου, οι επενδυτές ζητούν μεγαλύτερη αποζημίωση. </a:t>
            </a:r>
            <a:endParaRPr lang="en-GB" dirty="0"/>
          </a:p>
        </p:txBody>
      </p:sp>
      <p:sp>
        <p:nvSpPr>
          <p:cNvPr id="4" name="Τίτλος 1">
            <a:extLst>
              <a:ext uri="{FF2B5EF4-FFF2-40B4-BE49-F238E27FC236}">
                <a16:creationId xmlns:a16="http://schemas.microsoft.com/office/drawing/2014/main" id="{8B7B98A9-C276-4C38-9DC1-3BD275FFEA58}"/>
              </a:ext>
            </a:extLst>
          </p:cNvPr>
          <p:cNvSpPr>
            <a:spLocks noGrp="1"/>
          </p:cNvSpPr>
          <p:nvPr>
            <p:ph type="title"/>
          </p:nvPr>
        </p:nvSpPr>
        <p:spPr>
          <a:xfrm>
            <a:off x="838200" y="365126"/>
            <a:ext cx="10515600" cy="691888"/>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261407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D8A8E1-F6C7-481F-8F93-DDB6A8FDB2D1}"/>
              </a:ext>
            </a:extLst>
          </p:cNvPr>
          <p:cNvSpPr>
            <a:spLocks noGrp="1"/>
          </p:cNvSpPr>
          <p:nvPr>
            <p:ph idx="1"/>
          </p:nvPr>
        </p:nvSpPr>
        <p:spPr>
          <a:xfrm>
            <a:off x="838200" y="1308682"/>
            <a:ext cx="10515600" cy="5184191"/>
          </a:xfrm>
        </p:spPr>
        <p:txBody>
          <a:bodyPr>
            <a:normAutofit fontScale="77500" lnSpcReduction="20000"/>
          </a:bodyPr>
          <a:lstStyle/>
          <a:p>
            <a:pPr algn="just"/>
            <a:r>
              <a:rPr lang="el-GR" dirty="0"/>
              <a:t>Εδώ όμως πρέπει να κάνουμε μία διάκριση μεταξύ </a:t>
            </a:r>
            <a:r>
              <a:rPr lang="el-GR" dirty="0">
                <a:solidFill>
                  <a:srgbClr val="FF0000"/>
                </a:solidFill>
              </a:rPr>
              <a:t>αναμενόμενου και μη-αναμενόμενου πληθωρισμού. </a:t>
            </a:r>
          </a:p>
          <a:p>
            <a:pPr algn="just"/>
            <a:endParaRPr lang="el-GR" dirty="0"/>
          </a:p>
          <a:p>
            <a:pPr algn="just"/>
            <a:r>
              <a:rPr lang="el-GR" dirty="0"/>
              <a:t>Οι συμμετέχοντες στην αγορά έχουν κάποιες </a:t>
            </a:r>
            <a:r>
              <a:rPr lang="el-GR" dirty="0">
                <a:solidFill>
                  <a:srgbClr val="FF0000"/>
                </a:solidFill>
              </a:rPr>
              <a:t>προσδοκίες (</a:t>
            </a:r>
            <a:r>
              <a:rPr lang="el-GR" dirty="0" err="1">
                <a:solidFill>
                  <a:srgbClr val="FF0000"/>
                </a:solidFill>
              </a:rPr>
              <a:t>expectations</a:t>
            </a:r>
            <a:r>
              <a:rPr lang="el-GR" dirty="0">
                <a:solidFill>
                  <a:srgbClr val="FF0000"/>
                </a:solidFill>
              </a:rPr>
              <a:t>) </a:t>
            </a:r>
            <a:r>
              <a:rPr lang="el-GR" dirty="0"/>
              <a:t>σχετικά με τον αναμενόμενο ή προσδοκώμενο (</a:t>
            </a:r>
            <a:r>
              <a:rPr lang="el-GR" dirty="0" err="1"/>
              <a:t>anticipated</a:t>
            </a:r>
            <a:r>
              <a:rPr lang="el-GR" dirty="0"/>
              <a:t>) ρυθμό  πληθωρισμού. </a:t>
            </a:r>
          </a:p>
          <a:p>
            <a:pPr algn="just"/>
            <a:endParaRPr lang="el-GR" dirty="0"/>
          </a:p>
          <a:p>
            <a:pPr algn="just"/>
            <a:r>
              <a:rPr lang="el-GR" dirty="0"/>
              <a:t>Εάν οι δανειστές και δανειζόμενοι σε μία οικονομία έχουν </a:t>
            </a:r>
            <a:r>
              <a:rPr lang="el-GR" dirty="0">
                <a:solidFill>
                  <a:srgbClr val="FF0000"/>
                </a:solidFill>
              </a:rPr>
              <a:t>προβλέψει σωστά </a:t>
            </a:r>
            <a:r>
              <a:rPr lang="el-GR" dirty="0"/>
              <a:t>(και ο πραγματικός ρυθμός πληθωρισμού είναι ίσος με τον προσδοκώμενο) </a:t>
            </a:r>
            <a:r>
              <a:rPr lang="el-GR" dirty="0">
                <a:solidFill>
                  <a:srgbClr val="FF0000"/>
                </a:solidFill>
              </a:rPr>
              <a:t>ο πληθωρισμός δεν θα επηρεάσει την πραγματική αξία του χρήματος. </a:t>
            </a:r>
          </a:p>
          <a:p>
            <a:pPr algn="just"/>
            <a:endParaRPr lang="el-GR" dirty="0"/>
          </a:p>
          <a:p>
            <a:pPr algn="just"/>
            <a:r>
              <a:rPr lang="el-GR" dirty="0"/>
              <a:t>Αυτό θα γίνει γιατί τα επιτόκια θα έχουν μεταβληθεί έτσι ώστε να </a:t>
            </a:r>
            <a:r>
              <a:rPr lang="el-GR" dirty="0">
                <a:solidFill>
                  <a:srgbClr val="FF0000"/>
                </a:solidFill>
              </a:rPr>
              <a:t>αντικατοπτρίζουν αυτές τις προσδοκίες (βλέπε παρακάτω). </a:t>
            </a:r>
          </a:p>
          <a:p>
            <a:pPr algn="just"/>
            <a:endParaRPr lang="el-GR" dirty="0"/>
          </a:p>
          <a:p>
            <a:pPr algn="just"/>
            <a:r>
              <a:rPr lang="el-GR" dirty="0"/>
              <a:t>Το πρόβλημα θα δημιουργηθεί όταν ο ρυθμός πληθωρισμού </a:t>
            </a:r>
            <a:r>
              <a:rPr lang="el-GR" dirty="0">
                <a:solidFill>
                  <a:srgbClr val="FF0000"/>
                </a:solidFill>
              </a:rPr>
              <a:t>δεν έχει προβλεφθεί σωστά </a:t>
            </a:r>
            <a:r>
              <a:rPr lang="el-GR" dirty="0"/>
              <a:t>και ο πραγματικός ρυθμός πληθωρισμού είναι </a:t>
            </a:r>
            <a:r>
              <a:rPr lang="el-GR" dirty="0">
                <a:solidFill>
                  <a:srgbClr val="FF0000"/>
                </a:solidFill>
              </a:rPr>
              <a:t>διαφορετικός του αναμενόμενου</a:t>
            </a:r>
            <a:r>
              <a:rPr lang="el-GR" dirty="0"/>
              <a:t>, όταν υπάρχει δηλαδή ένα ποσοστό μη-προσδοκώμενου (</a:t>
            </a:r>
            <a:r>
              <a:rPr lang="el-GR" dirty="0" err="1"/>
              <a:t>unanticipated</a:t>
            </a:r>
            <a:r>
              <a:rPr lang="el-GR" dirty="0"/>
              <a:t>) πληθωρισμού. </a:t>
            </a:r>
            <a:endParaRPr lang="en-GB" dirty="0"/>
          </a:p>
        </p:txBody>
      </p:sp>
      <p:sp>
        <p:nvSpPr>
          <p:cNvPr id="4" name="Τίτλος 1">
            <a:extLst>
              <a:ext uri="{FF2B5EF4-FFF2-40B4-BE49-F238E27FC236}">
                <a16:creationId xmlns:a16="http://schemas.microsoft.com/office/drawing/2014/main" id="{8B7B98A9-C276-4C38-9DC1-3BD275FFEA58}"/>
              </a:ext>
            </a:extLst>
          </p:cNvPr>
          <p:cNvSpPr>
            <a:spLocks noGrp="1"/>
          </p:cNvSpPr>
          <p:nvPr>
            <p:ph type="title"/>
          </p:nvPr>
        </p:nvSpPr>
        <p:spPr>
          <a:xfrm>
            <a:off x="838200" y="365126"/>
            <a:ext cx="10515600" cy="691888"/>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153675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0F3B2C-D212-4A03-BBC6-C3EADAE3EAE3}"/>
              </a:ext>
            </a:extLst>
          </p:cNvPr>
          <p:cNvSpPr>
            <a:spLocks noGrp="1"/>
          </p:cNvSpPr>
          <p:nvPr>
            <p:ph idx="1"/>
          </p:nvPr>
        </p:nvSpPr>
        <p:spPr>
          <a:xfrm>
            <a:off x="838200" y="1417739"/>
            <a:ext cx="10515600" cy="5159230"/>
          </a:xfrm>
        </p:spPr>
        <p:txBody>
          <a:bodyPr>
            <a:normAutofit fontScale="77500" lnSpcReduction="20000"/>
          </a:bodyPr>
          <a:lstStyle/>
          <a:p>
            <a:pPr algn="just"/>
            <a:r>
              <a:rPr lang="el-GR" dirty="0"/>
              <a:t>Σε αυτήν την περίπτωση οι μεταβολές στα επιτόκια </a:t>
            </a:r>
            <a:r>
              <a:rPr lang="el-GR" dirty="0">
                <a:solidFill>
                  <a:srgbClr val="FF0000"/>
                </a:solidFill>
              </a:rPr>
              <a:t>δεν θα έχουν ενσωματώσει τον μη-προσδοκώμενο πληθωρισμό </a:t>
            </a:r>
            <a:r>
              <a:rPr lang="el-GR" dirty="0"/>
              <a:t>και κάποιες οικονομικές μονάδες θα ζημιωθούν. </a:t>
            </a:r>
          </a:p>
          <a:p>
            <a:pPr algn="just"/>
            <a:endParaRPr lang="el-GR" dirty="0"/>
          </a:p>
          <a:p>
            <a:pPr algn="just"/>
            <a:r>
              <a:rPr lang="el-GR" dirty="0"/>
              <a:t>Για παράδειγμα, εάν ο </a:t>
            </a:r>
            <a:r>
              <a:rPr lang="el-GR" dirty="0">
                <a:solidFill>
                  <a:srgbClr val="FF0000"/>
                </a:solidFill>
              </a:rPr>
              <a:t>πληθωρισμός είναι μεγαλύτερος από τον αναμενόμενο </a:t>
            </a:r>
            <a:r>
              <a:rPr lang="el-GR" dirty="0"/>
              <a:t>τότε οι </a:t>
            </a:r>
            <a:r>
              <a:rPr lang="el-GR" dirty="0">
                <a:solidFill>
                  <a:srgbClr val="FF0000"/>
                </a:solidFill>
              </a:rPr>
              <a:t>δανειζόμενοι βγαίνουν κερδισμένοι ενώ οι δανειστές ζημιωμένοι </a:t>
            </a:r>
            <a:r>
              <a:rPr lang="el-GR" dirty="0"/>
              <a:t>(και το αντίστροφο). </a:t>
            </a:r>
          </a:p>
          <a:p>
            <a:pPr algn="just"/>
            <a:endParaRPr lang="el-GR" dirty="0"/>
          </a:p>
          <a:p>
            <a:pPr algn="just"/>
            <a:r>
              <a:rPr lang="el-GR" dirty="0"/>
              <a:t>Παράδειγμα: δώσατε ένα δάνειο 10000 με επιτόκιο 10% για έναν χρόνο (με βάση τις προσδοκίες για τον πληθωρισμό). </a:t>
            </a:r>
          </a:p>
          <a:p>
            <a:pPr algn="just"/>
            <a:endParaRPr lang="el-GR" dirty="0"/>
          </a:p>
          <a:p>
            <a:pPr algn="just"/>
            <a:r>
              <a:rPr lang="el-GR" dirty="0"/>
              <a:t>Θα πάρετε πίσω 11000 Ευρώ σε ένα χρόνο. </a:t>
            </a:r>
          </a:p>
          <a:p>
            <a:pPr algn="just"/>
            <a:endParaRPr lang="el-GR" dirty="0"/>
          </a:p>
          <a:p>
            <a:pPr algn="just"/>
            <a:r>
              <a:rPr lang="el-GR" dirty="0"/>
              <a:t>Εάν σε έναν χρόνο ο πληθωρισμός είναι διαφορετικός από τον αναμενόμενο, π.χ. στο 15%, το επίπεδο τιμών θα έχει αυξηθεί κατά 15% (5% πάνω από την απόδοση σας). </a:t>
            </a:r>
          </a:p>
          <a:p>
            <a:pPr algn="just"/>
            <a:endParaRPr lang="el-GR" dirty="0"/>
          </a:p>
          <a:p>
            <a:pPr algn="just"/>
            <a:r>
              <a:rPr lang="el-GR" dirty="0"/>
              <a:t>Στο τέλος του έτους θα χρειαστείτε 11500 Ευρώ για να αγοράσετε τα αγαθά που πέρυσι κόστιζαν 10000 Ευρώ (και τώρα έχετε 11000).</a:t>
            </a:r>
            <a:endParaRPr lang="en-GB" dirty="0"/>
          </a:p>
        </p:txBody>
      </p:sp>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86683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0F3B2C-D212-4A03-BBC6-C3EADAE3EAE3}"/>
              </a:ext>
            </a:extLst>
          </p:cNvPr>
          <p:cNvSpPr>
            <a:spLocks noGrp="1"/>
          </p:cNvSpPr>
          <p:nvPr>
            <p:ph idx="1"/>
          </p:nvPr>
        </p:nvSpPr>
        <p:spPr>
          <a:xfrm>
            <a:off x="838200" y="1417739"/>
            <a:ext cx="10515600" cy="5159230"/>
          </a:xfrm>
        </p:spPr>
        <p:txBody>
          <a:bodyPr>
            <a:normAutofit fontScale="77500" lnSpcReduction="20000"/>
          </a:bodyPr>
          <a:lstStyle/>
          <a:p>
            <a:pPr algn="just"/>
            <a:r>
              <a:rPr lang="el-GR" dirty="0"/>
              <a:t>Συμπερασματικά, μπορούμε να πούμε ότι δεν είναι ο πληθωρισμός που είναι το πρόβλημα, αλλά ο </a:t>
            </a:r>
            <a:r>
              <a:rPr lang="el-GR" dirty="0">
                <a:solidFill>
                  <a:srgbClr val="FF0000"/>
                </a:solidFill>
              </a:rPr>
              <a:t>μη-προσδοκώμενος πληθωρισμός. </a:t>
            </a:r>
          </a:p>
          <a:p>
            <a:pPr algn="just"/>
            <a:endParaRPr lang="el-GR" dirty="0"/>
          </a:p>
          <a:p>
            <a:pPr algn="just"/>
            <a:r>
              <a:rPr lang="el-GR" dirty="0"/>
              <a:t>Μία μη-προσδοκώμενη αύξηση του επιπέδου των τιμών βλάπτει τους δανειστές και ωφελεί τους δανειζόμενους, ενώ μία μη-προσδοκώμενη μείωση του ρυθμού του πληθωρισμού ωφελεί τους δανειστές και βλάπτει τους δανειζόμενους. </a:t>
            </a:r>
          </a:p>
          <a:p>
            <a:pPr algn="just"/>
            <a:endParaRPr lang="el-GR" dirty="0"/>
          </a:p>
          <a:p>
            <a:pPr algn="just"/>
            <a:r>
              <a:rPr lang="el-GR" dirty="0"/>
              <a:t>Ας σημειωθεί ότι η επίδραση του μη-προσδοκώμενου πληθωρισμού επηρεάζει και τους εργοδότες και εργαζόμενους. </a:t>
            </a:r>
          </a:p>
          <a:p>
            <a:pPr algn="just"/>
            <a:endParaRPr lang="el-GR" dirty="0"/>
          </a:p>
          <a:p>
            <a:pPr algn="just"/>
            <a:r>
              <a:rPr lang="el-GR" dirty="0"/>
              <a:t>Εάν ο πραγματικός πληθωρισμός είναι υψηλότερος από ότι ήταν αναμενόμενο τότε οι μισθοί των εργαζομένων έχουν ορισθεί σε χαμηλότερο επίπεδο από ότι πρέπει, και η αγοραστική τους δύναμη είναι μειωμένη. </a:t>
            </a:r>
          </a:p>
          <a:p>
            <a:pPr algn="just"/>
            <a:endParaRPr lang="el-GR" dirty="0"/>
          </a:p>
          <a:p>
            <a:pPr algn="just"/>
            <a:r>
              <a:rPr lang="el-GR" dirty="0"/>
              <a:t>Γίνεται εύκολα αντιληπτό, ότι η </a:t>
            </a:r>
            <a:r>
              <a:rPr lang="el-GR" dirty="0">
                <a:solidFill>
                  <a:srgbClr val="FF0000"/>
                </a:solidFill>
              </a:rPr>
              <a:t>σωστή εκτίμηση του αναμενόμενου ρυθμού αύξησης του επιπέδου των τιμών </a:t>
            </a:r>
            <a:r>
              <a:rPr lang="el-GR" dirty="0"/>
              <a:t>από μέρους του επενδυτή/αναλυτή είναι εξαιρετικά σημαντική προκειμένου να καθορισθεί σωστά η αξία μίας εταιρείας και της μετοχής της. </a:t>
            </a:r>
            <a:endParaRPr lang="en-GB" dirty="0"/>
          </a:p>
        </p:txBody>
      </p:sp>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11315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0F3B2C-D212-4A03-BBC6-C3EADAE3EAE3}"/>
              </a:ext>
            </a:extLst>
          </p:cNvPr>
          <p:cNvSpPr>
            <a:spLocks noGrp="1"/>
          </p:cNvSpPr>
          <p:nvPr>
            <p:ph idx="1"/>
          </p:nvPr>
        </p:nvSpPr>
        <p:spPr>
          <a:xfrm>
            <a:off x="838199" y="1417739"/>
            <a:ext cx="10872831" cy="5075136"/>
          </a:xfrm>
        </p:spPr>
        <p:txBody>
          <a:bodyPr>
            <a:normAutofit fontScale="70000" lnSpcReduction="20000"/>
          </a:bodyPr>
          <a:lstStyle/>
          <a:p>
            <a:pPr algn="just"/>
            <a:r>
              <a:rPr lang="el-GR" dirty="0"/>
              <a:t>Ο πληθωρισμός όμως έχει άμεση σχέση και με τα </a:t>
            </a:r>
            <a:r>
              <a:rPr lang="el-GR" dirty="0">
                <a:solidFill>
                  <a:srgbClr val="FF0000"/>
                </a:solidFill>
              </a:rPr>
              <a:t>επιτόκια. </a:t>
            </a:r>
          </a:p>
          <a:p>
            <a:pPr algn="just"/>
            <a:endParaRPr lang="el-GR" dirty="0"/>
          </a:p>
          <a:p>
            <a:pPr algn="just"/>
            <a:r>
              <a:rPr lang="el-GR" dirty="0"/>
              <a:t>Όπως ξέρουμε, ο βασικός ρόλος του χρηματοοικονομικού συστήματος είναι να δημιουργήσει τους μηχανισμούς εκείνους μέσω των οποίων θα γίνει η </a:t>
            </a:r>
            <a:r>
              <a:rPr lang="el-GR" dirty="0">
                <a:solidFill>
                  <a:srgbClr val="FF0000"/>
                </a:solidFill>
              </a:rPr>
              <a:t>μεταφορά κεφαλαίων από τις μονάδες που έχουν πλεόνασμα κεφαλαίου (νοικοκυριά) στις μονάδες που έχουν έλλειμμα κεφαλαίων (επιχειρήσεις). </a:t>
            </a:r>
          </a:p>
          <a:p>
            <a:pPr algn="just"/>
            <a:endParaRPr lang="el-GR" dirty="0"/>
          </a:p>
          <a:p>
            <a:pPr algn="just"/>
            <a:r>
              <a:rPr lang="el-GR" dirty="0"/>
              <a:t>Με άλλα λόγια, το χρηματοοικονομικό σύστημα ενεργεί ως διαμεσολαβητής μεταξύ των πλεονασματικών και ελλειμματικών μονάδων σε μία οικονομία, και (θεωρητικά) κατανέμει τα πλεονασματικά κεφάλαια στους πιο αποδοτικούς χρήστες μέσω του μηχανισμού των τιμών. </a:t>
            </a:r>
          </a:p>
          <a:p>
            <a:pPr algn="just"/>
            <a:endParaRPr lang="el-GR" dirty="0"/>
          </a:p>
          <a:p>
            <a:pPr algn="just"/>
            <a:r>
              <a:rPr lang="el-GR" dirty="0"/>
              <a:t>Όπως και για όλους τους συντελεστές της παραγωγής έτσι και για το κεφάλαιο, </a:t>
            </a:r>
            <a:r>
              <a:rPr lang="el-GR" dirty="0">
                <a:solidFill>
                  <a:srgbClr val="FF0000"/>
                </a:solidFill>
              </a:rPr>
              <a:t>η ζητούμενη ποσότητα του κεφαλαίου</a:t>
            </a:r>
            <a:r>
              <a:rPr lang="el-GR" dirty="0"/>
              <a:t> από τις επιχειρήσεις εξαρτάται άμεσα από τις σχεδιαζόμενες επενδύσεις τους και η </a:t>
            </a:r>
            <a:r>
              <a:rPr lang="el-GR" dirty="0">
                <a:solidFill>
                  <a:srgbClr val="FF0000"/>
                </a:solidFill>
              </a:rPr>
              <a:t>προσφερόμενη ποσότητα </a:t>
            </a:r>
            <a:r>
              <a:rPr lang="el-GR" dirty="0"/>
              <a:t>από τις επιλογές των νοικοκυριών σχετικά με την αποταμίευση. </a:t>
            </a:r>
          </a:p>
          <a:p>
            <a:pPr algn="just"/>
            <a:endParaRPr lang="el-GR" dirty="0"/>
          </a:p>
          <a:p>
            <a:pPr algn="just"/>
            <a:r>
              <a:rPr lang="el-GR" dirty="0"/>
              <a:t>Και για την προσφορά αλλά και για την ζήτηση καθοριστικό ρόλο παίζει </a:t>
            </a:r>
            <a:r>
              <a:rPr lang="el-GR" dirty="0">
                <a:solidFill>
                  <a:srgbClr val="FF0000"/>
                </a:solidFill>
              </a:rPr>
              <a:t>το κόστος του κεφαλαίου, </a:t>
            </a:r>
            <a:r>
              <a:rPr lang="el-GR" dirty="0"/>
              <a:t>δηλαδή το επιτόκιο (</a:t>
            </a:r>
            <a:r>
              <a:rPr lang="el-GR" dirty="0" err="1"/>
              <a:t>interest</a:t>
            </a:r>
            <a:r>
              <a:rPr lang="el-GR" dirty="0"/>
              <a:t> </a:t>
            </a:r>
            <a:r>
              <a:rPr lang="el-GR" dirty="0" err="1"/>
              <a:t>rate</a:t>
            </a:r>
            <a:r>
              <a:rPr lang="el-GR" dirty="0"/>
              <a:t>). </a:t>
            </a:r>
          </a:p>
        </p:txBody>
      </p:sp>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210941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0F3B2C-D212-4A03-BBC6-C3EADAE3EAE3}"/>
              </a:ext>
            </a:extLst>
          </p:cNvPr>
          <p:cNvSpPr>
            <a:spLocks noGrp="1"/>
          </p:cNvSpPr>
          <p:nvPr>
            <p:ph idx="1"/>
          </p:nvPr>
        </p:nvSpPr>
        <p:spPr>
          <a:xfrm>
            <a:off x="838200" y="1249960"/>
            <a:ext cx="10515600" cy="4927003"/>
          </a:xfrm>
        </p:spPr>
        <p:txBody>
          <a:bodyPr>
            <a:normAutofit fontScale="70000" lnSpcReduction="20000"/>
          </a:bodyPr>
          <a:lstStyle/>
          <a:p>
            <a:pPr algn="just"/>
            <a:r>
              <a:rPr lang="el-GR" dirty="0"/>
              <a:t>Μία σημαντική διάκριση που πρέπει να κάνουμε είναι μεταξύ του </a:t>
            </a:r>
            <a:r>
              <a:rPr lang="el-GR" dirty="0">
                <a:solidFill>
                  <a:srgbClr val="FF0000"/>
                </a:solidFill>
              </a:rPr>
              <a:t>ονομαστικού επιτοκίου (</a:t>
            </a:r>
            <a:r>
              <a:rPr lang="el-GR" dirty="0" err="1">
                <a:solidFill>
                  <a:srgbClr val="FF0000"/>
                </a:solidFill>
              </a:rPr>
              <a:t>nominal</a:t>
            </a:r>
            <a:r>
              <a:rPr lang="el-GR" dirty="0">
                <a:solidFill>
                  <a:srgbClr val="FF0000"/>
                </a:solidFill>
              </a:rPr>
              <a:t> </a:t>
            </a:r>
            <a:r>
              <a:rPr lang="el-GR" dirty="0" err="1">
                <a:solidFill>
                  <a:srgbClr val="FF0000"/>
                </a:solidFill>
              </a:rPr>
              <a:t>interest</a:t>
            </a:r>
            <a:r>
              <a:rPr lang="el-GR" dirty="0">
                <a:solidFill>
                  <a:srgbClr val="FF0000"/>
                </a:solidFill>
              </a:rPr>
              <a:t> </a:t>
            </a:r>
            <a:r>
              <a:rPr lang="el-GR" dirty="0" err="1">
                <a:solidFill>
                  <a:srgbClr val="FF0000"/>
                </a:solidFill>
              </a:rPr>
              <a:t>rate</a:t>
            </a:r>
            <a:r>
              <a:rPr lang="el-GR" dirty="0">
                <a:solidFill>
                  <a:srgbClr val="FF0000"/>
                </a:solidFill>
              </a:rPr>
              <a:t>) και του πραγματικού επιτοκίου (</a:t>
            </a:r>
            <a:r>
              <a:rPr lang="el-GR" dirty="0" err="1">
                <a:solidFill>
                  <a:srgbClr val="FF0000"/>
                </a:solidFill>
              </a:rPr>
              <a:t>real</a:t>
            </a:r>
            <a:r>
              <a:rPr lang="el-GR" dirty="0">
                <a:solidFill>
                  <a:srgbClr val="FF0000"/>
                </a:solidFill>
              </a:rPr>
              <a:t> </a:t>
            </a:r>
            <a:r>
              <a:rPr lang="el-GR" dirty="0" err="1">
                <a:solidFill>
                  <a:srgbClr val="FF0000"/>
                </a:solidFill>
              </a:rPr>
              <a:t>interest</a:t>
            </a:r>
            <a:r>
              <a:rPr lang="el-GR" dirty="0">
                <a:solidFill>
                  <a:srgbClr val="FF0000"/>
                </a:solidFill>
              </a:rPr>
              <a:t> </a:t>
            </a:r>
            <a:r>
              <a:rPr lang="el-GR" dirty="0" err="1">
                <a:solidFill>
                  <a:srgbClr val="FF0000"/>
                </a:solidFill>
              </a:rPr>
              <a:t>rate</a:t>
            </a:r>
            <a:r>
              <a:rPr lang="el-GR" dirty="0">
                <a:solidFill>
                  <a:srgbClr val="FF0000"/>
                </a:solidFill>
              </a:rPr>
              <a:t>). </a:t>
            </a:r>
          </a:p>
          <a:p>
            <a:pPr algn="just"/>
            <a:endParaRPr lang="el-GR" dirty="0"/>
          </a:p>
          <a:p>
            <a:pPr algn="just"/>
            <a:r>
              <a:rPr lang="el-GR" dirty="0"/>
              <a:t>Για παράδειγμα, εάν η ετήσια απόδοση μίας τραπεζικής κατάθεσης είναι 6% και καταθέσουμε 100 Ευρώ, σε έναν χρόνο θα εισπράξουμε 106 Ευρώ. </a:t>
            </a:r>
          </a:p>
          <a:p>
            <a:pPr algn="just"/>
            <a:endParaRPr lang="el-GR" dirty="0"/>
          </a:p>
          <a:p>
            <a:pPr algn="just"/>
            <a:r>
              <a:rPr lang="el-GR" dirty="0"/>
              <a:t>Εάν όμως οι τιμές των αγαθών και υπηρεσιών έχουν αυξηθεί κατά 3% στην διάρκεια του χρόνου (πληθωρισμός = 3%), το κεφάλαιο μας ουσιαστικά αυξήθηκε κατά 3 Ευρώ μόνον. </a:t>
            </a:r>
          </a:p>
          <a:p>
            <a:pPr algn="just"/>
            <a:endParaRPr lang="el-GR" dirty="0"/>
          </a:p>
          <a:p>
            <a:pPr algn="just"/>
            <a:r>
              <a:rPr lang="el-GR" dirty="0"/>
              <a:t>Άρα η </a:t>
            </a:r>
            <a:r>
              <a:rPr lang="el-GR" dirty="0">
                <a:solidFill>
                  <a:srgbClr val="FF0000"/>
                </a:solidFill>
              </a:rPr>
              <a:t>πραγματική απόδοση της επένδυσης είναι μόνον 3%. </a:t>
            </a:r>
          </a:p>
          <a:p>
            <a:pPr algn="just"/>
            <a:endParaRPr lang="el-GR" dirty="0"/>
          </a:p>
          <a:p>
            <a:pPr algn="just"/>
            <a:r>
              <a:rPr lang="el-GR" dirty="0"/>
              <a:t>Άρα, το επιτόκιο, ή αλλιώς το κόστος ευκαιρίας του χρήματος, έχει θετική σχέση με τον ρυθμό αύξησης των τιμών δηλαδή τον πληθωρισμό. </a:t>
            </a:r>
          </a:p>
          <a:p>
            <a:pPr algn="just"/>
            <a:endParaRPr lang="el-GR" dirty="0"/>
          </a:p>
          <a:p>
            <a:pPr algn="just"/>
            <a:r>
              <a:rPr lang="el-GR" dirty="0"/>
              <a:t>Όταν μεταβάλλεται ο πληθωρισμός, θα πρέπει να μεταβάλλονται και τα ονομαστικά επιτόκια, στην ίδια κατεύθυνση.</a:t>
            </a:r>
            <a:endParaRPr lang="en-GB" dirty="0"/>
          </a:p>
        </p:txBody>
      </p:sp>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18315"/>
            <a:ext cx="10515600" cy="725444"/>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60974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6212DB6-A551-4674-86B5-D537EEE76B92}"/>
              </a:ext>
            </a:extLst>
          </p:cNvPr>
          <p:cNvPicPr>
            <a:picLocks noGrp="1" noChangeAspect="1"/>
          </p:cNvPicPr>
          <p:nvPr>
            <p:ph idx="1"/>
          </p:nvPr>
        </p:nvPicPr>
        <p:blipFill>
          <a:blip r:embed="rId2"/>
          <a:stretch>
            <a:fillRect/>
          </a:stretch>
        </p:blipFill>
        <p:spPr>
          <a:xfrm>
            <a:off x="1627464" y="1417638"/>
            <a:ext cx="8664201" cy="4759325"/>
          </a:xfrm>
        </p:spPr>
      </p:pic>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142431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5209564"/>
          </a:xfrm>
        </p:spPr>
        <p:txBody>
          <a:bodyPr>
            <a:normAutofit/>
          </a:bodyPr>
          <a:lstStyle/>
          <a:p>
            <a:pPr algn="just"/>
            <a:r>
              <a:rPr lang="el-GR" sz="2000" dirty="0"/>
              <a:t>Ο Benjamin </a:t>
            </a:r>
            <a:r>
              <a:rPr lang="el-GR" sz="2000" dirty="0" err="1"/>
              <a:t>Graham</a:t>
            </a:r>
            <a:r>
              <a:rPr lang="el-GR" sz="2000" dirty="0"/>
              <a:t> (1894-1976) πίστευε ότι το κλειδί για μία επιτυχημένη επένδυση είναι η αγορά αξιογράφων που διαπραγματεύονται σε τιμές μικρότερες από την "πραγματική" ή "θεωρητική" ή "εσωτερική" αξία τους (οι όροι "πραγματική", "εσωτερική", και "θεωρητική" αξία (</a:t>
            </a:r>
            <a:r>
              <a:rPr lang="el-GR" sz="2000" dirty="0" err="1"/>
              <a:t>intrinsic</a:t>
            </a:r>
            <a:r>
              <a:rPr lang="el-GR" sz="2000" dirty="0"/>
              <a:t> </a:t>
            </a:r>
            <a:r>
              <a:rPr lang="el-GR" sz="2000" dirty="0" err="1"/>
              <a:t>value</a:t>
            </a:r>
            <a:r>
              <a:rPr lang="el-GR" sz="2000" dirty="0"/>
              <a:t>). </a:t>
            </a:r>
          </a:p>
          <a:p>
            <a:pPr algn="just"/>
            <a:r>
              <a:rPr lang="el-GR" sz="2000" dirty="0"/>
              <a:t>Αφού ο επενδυτής/αναλυτής προσδιορίσει την εσωτερική τιμή μίας μετοχής, το επόμενο βήμα είναι να την </a:t>
            </a:r>
            <a:r>
              <a:rPr lang="el-GR" sz="2000" dirty="0">
                <a:solidFill>
                  <a:srgbClr val="FF0000"/>
                </a:solidFill>
              </a:rPr>
              <a:t>συγκρίνει</a:t>
            </a:r>
            <a:r>
              <a:rPr lang="el-GR" sz="2000" dirty="0"/>
              <a:t> με την τρέχουσα χρηματιστηριακή τιμή της. </a:t>
            </a:r>
          </a:p>
          <a:p>
            <a:pPr algn="just"/>
            <a:endParaRPr lang="el-GR" sz="2000" dirty="0"/>
          </a:p>
          <a:p>
            <a:pPr algn="just"/>
            <a:r>
              <a:rPr lang="el-GR" sz="2000" dirty="0"/>
              <a:t>Εάν ή εσωτερική τιμή της μετοχής </a:t>
            </a:r>
            <a:r>
              <a:rPr lang="el-GR" sz="2000" dirty="0">
                <a:solidFill>
                  <a:srgbClr val="FF0000"/>
                </a:solidFill>
              </a:rPr>
              <a:t>είναι μεγαλύτερη </a:t>
            </a:r>
            <a:r>
              <a:rPr lang="el-GR" sz="2000" dirty="0"/>
              <a:t>από την τρέχουσα χρηματιστηριακή τιμή, η μετοχή είναι </a:t>
            </a:r>
            <a:r>
              <a:rPr lang="el-GR" sz="2000" dirty="0">
                <a:solidFill>
                  <a:srgbClr val="FF0000"/>
                </a:solidFill>
              </a:rPr>
              <a:t>υποτιμημένη</a:t>
            </a:r>
            <a:r>
              <a:rPr lang="el-GR" sz="2000" dirty="0"/>
              <a:t>, και πρέπει να αγορασθεί. </a:t>
            </a:r>
          </a:p>
          <a:p>
            <a:pPr algn="just"/>
            <a:endParaRPr lang="el-GR" sz="2000" dirty="0"/>
          </a:p>
          <a:p>
            <a:pPr algn="just"/>
            <a:r>
              <a:rPr lang="el-GR" sz="2000" dirty="0"/>
              <a:t>Εάν ή εσωτερική τιμή της μετοχής </a:t>
            </a:r>
            <a:r>
              <a:rPr lang="el-GR" sz="2000" dirty="0">
                <a:solidFill>
                  <a:srgbClr val="FF0000"/>
                </a:solidFill>
              </a:rPr>
              <a:t>είναι μικρότερη </a:t>
            </a:r>
            <a:r>
              <a:rPr lang="el-GR" sz="2000" dirty="0"/>
              <a:t>από την τρέχουσα χρηματιστηριακή τιμή, η μετοχή είναι </a:t>
            </a:r>
            <a:r>
              <a:rPr lang="el-GR" sz="2000" dirty="0">
                <a:solidFill>
                  <a:srgbClr val="FF0000"/>
                </a:solidFill>
              </a:rPr>
              <a:t>υπερτιμημένη</a:t>
            </a:r>
            <a:r>
              <a:rPr lang="el-GR" sz="2000" dirty="0"/>
              <a:t> και πρέπει να πωληθεί. </a:t>
            </a:r>
          </a:p>
          <a:p>
            <a:pPr algn="just"/>
            <a:endParaRPr lang="el-GR" sz="2000" dirty="0"/>
          </a:p>
          <a:p>
            <a:pPr algn="just"/>
            <a:r>
              <a:rPr lang="el-GR" sz="2000" dirty="0"/>
              <a:t>Εάν ή εσωτερική τιμή της μετοχής είναι </a:t>
            </a:r>
            <a:r>
              <a:rPr lang="el-GR" sz="2000" dirty="0">
                <a:solidFill>
                  <a:srgbClr val="FF0000"/>
                </a:solidFill>
              </a:rPr>
              <a:t>ίση ή πολύ κοντά </a:t>
            </a:r>
            <a:r>
              <a:rPr lang="el-GR" sz="2000" dirty="0"/>
              <a:t>στην τρέχουσα χρηματιστηριακή τιμή, η μετοχή είναι </a:t>
            </a:r>
            <a:r>
              <a:rPr lang="el-GR" sz="2000" dirty="0">
                <a:solidFill>
                  <a:srgbClr val="FF0000"/>
                </a:solidFill>
              </a:rPr>
              <a:t>σωστά τιμολογημένη</a:t>
            </a:r>
            <a:r>
              <a:rPr lang="el-GR" sz="2000" dirty="0"/>
              <a:t>. </a:t>
            </a:r>
          </a:p>
          <a:p>
            <a:endParaRPr lang="en-GB" dirty="0"/>
          </a:p>
        </p:txBody>
      </p:sp>
    </p:spTree>
    <p:extLst>
      <p:ext uri="{BB962C8B-B14F-4D97-AF65-F5344CB8AC3E}">
        <p14:creationId xmlns:p14="http://schemas.microsoft.com/office/powerpoint/2010/main" val="110102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0F3B2C-D212-4A03-BBC6-C3EADAE3EAE3}"/>
              </a:ext>
            </a:extLst>
          </p:cNvPr>
          <p:cNvSpPr>
            <a:spLocks noGrp="1"/>
          </p:cNvSpPr>
          <p:nvPr>
            <p:ph idx="1"/>
          </p:nvPr>
        </p:nvSpPr>
        <p:spPr>
          <a:xfrm>
            <a:off x="838200" y="1417739"/>
            <a:ext cx="10515600" cy="4890782"/>
          </a:xfrm>
        </p:spPr>
        <p:txBody>
          <a:bodyPr>
            <a:noAutofit/>
          </a:bodyPr>
          <a:lstStyle/>
          <a:p>
            <a:pPr algn="just"/>
            <a:r>
              <a:rPr lang="el-GR" sz="2400" dirty="0"/>
              <a:t>Προκειμένου να δώσουμε ένα παράδειγμα και να δούμε λίγο πιο αναλυτικά την πορεία του πραγματικού επιτοκίου στην Ελλάδα χρησιμοποιήσαμε το επιτόκιο του τρίμηνου Γραμματίου του Δημοσίου και από αυτό αφαιρέσαμε τον πληθωρισμό (τριμηνιαία στοιχεία, 1995-2000, Πηγή: Τράπεζα της Ελλάδος και </a:t>
            </a:r>
            <a:r>
              <a:rPr lang="el-GR" sz="2400" dirty="0" err="1"/>
              <a:t>Datastream</a:t>
            </a:r>
            <a:r>
              <a:rPr lang="el-GR" sz="2400" dirty="0"/>
              <a:t>). </a:t>
            </a:r>
          </a:p>
          <a:p>
            <a:pPr algn="just"/>
            <a:endParaRPr lang="el-GR" sz="2400" dirty="0"/>
          </a:p>
          <a:p>
            <a:pPr algn="just"/>
            <a:r>
              <a:rPr lang="el-GR" sz="2400" dirty="0"/>
              <a:t>Όπως δείξαμε παραπάνω, η διαφορά τους μας δίνει (κατά προσέγγιση) το πραγματικό επιτόκιο</a:t>
            </a:r>
          </a:p>
          <a:p>
            <a:pPr algn="just"/>
            <a:endParaRPr lang="el-GR" sz="2400" dirty="0"/>
          </a:p>
          <a:p>
            <a:pPr algn="just"/>
            <a:r>
              <a:rPr lang="el-GR" sz="2400" dirty="0"/>
              <a:t>Οι διακυμάνσεις είναι σημαντικές: από 9,2 % το δεύτερο τρίμηνο του 1995, το πραγματικό επιτόκιο πέφτει στο 3,3% το τρίτο τρίμηνο του 1997, ανεβαίνει στο 8,5% το τέταρτο τρίμηνο του 1998, για να καταλήξει στο 5,8% το πρώτο τρίμηνο του 2000.</a:t>
            </a:r>
            <a:endParaRPr lang="en-GB" sz="2400" dirty="0"/>
          </a:p>
        </p:txBody>
      </p:sp>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118204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6B023D4-6D14-4EF3-AAA9-B23BC246FBEC}"/>
              </a:ext>
            </a:extLst>
          </p:cNvPr>
          <p:cNvPicPr>
            <a:picLocks noGrp="1" noChangeAspect="1"/>
          </p:cNvPicPr>
          <p:nvPr>
            <p:ph idx="1"/>
          </p:nvPr>
        </p:nvPicPr>
        <p:blipFill>
          <a:blip r:embed="rId2"/>
          <a:stretch>
            <a:fillRect/>
          </a:stretch>
        </p:blipFill>
        <p:spPr>
          <a:xfrm>
            <a:off x="1828799" y="1468073"/>
            <a:ext cx="8238931" cy="4662139"/>
          </a:xfrm>
        </p:spPr>
      </p:pic>
      <p:sp>
        <p:nvSpPr>
          <p:cNvPr id="4" name="Τίτλος 1">
            <a:extLst>
              <a:ext uri="{FF2B5EF4-FFF2-40B4-BE49-F238E27FC236}">
                <a16:creationId xmlns:a16="http://schemas.microsoft.com/office/drawing/2014/main" id="{FE1CD178-2570-40D5-81F8-2FC86C2A0210}"/>
              </a:ext>
            </a:extLst>
          </p:cNvPr>
          <p:cNvSpPr>
            <a:spLocks noGrp="1"/>
          </p:cNvSpPr>
          <p:nvPr>
            <p:ph type="title"/>
          </p:nvPr>
        </p:nvSpPr>
        <p:spPr>
          <a:xfrm>
            <a:off x="838200" y="365125"/>
            <a:ext cx="10515600" cy="88483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205574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9B77C51-2C61-47DB-9FFF-91BC648F9FBD}"/>
              </a:ext>
            </a:extLst>
          </p:cNvPr>
          <p:cNvSpPr>
            <a:spLocks noGrp="1"/>
          </p:cNvSpPr>
          <p:nvPr>
            <p:ph idx="1"/>
          </p:nvPr>
        </p:nvSpPr>
        <p:spPr>
          <a:xfrm>
            <a:off x="838200" y="1216404"/>
            <a:ext cx="10515600" cy="5335397"/>
          </a:xfrm>
        </p:spPr>
        <p:txBody>
          <a:bodyPr>
            <a:normAutofit fontScale="92500" lnSpcReduction="10000"/>
          </a:bodyPr>
          <a:lstStyle/>
          <a:p>
            <a:pPr algn="just"/>
            <a:r>
              <a:rPr lang="el-GR" sz="2000" dirty="0">
                <a:solidFill>
                  <a:srgbClr val="FF0000"/>
                </a:solidFill>
              </a:rPr>
              <a:t>Τα ονομαστικά επιτόκια έχουν άμεση σχέση με τις τιμές των αξιογράφων</a:t>
            </a:r>
            <a:r>
              <a:rPr lang="el-GR" sz="2000" dirty="0"/>
              <a:t>, π.χ. των μετοχών και ομολόγων στο χρηματιστήριο αλλά και τις τιμές των ακινήτων, και η σχέση τους είναι αρνητική: </a:t>
            </a:r>
          </a:p>
          <a:p>
            <a:pPr algn="just"/>
            <a:endParaRPr lang="el-GR" sz="2000" dirty="0"/>
          </a:p>
          <a:p>
            <a:pPr marL="0" indent="0" algn="just">
              <a:buNone/>
            </a:pPr>
            <a:r>
              <a:rPr lang="el-GR" sz="2000" dirty="0">
                <a:latin typeface="Arial" panose="020B0604020202020204" pitchFamily="34" charset="0"/>
                <a:cs typeface="Arial" panose="020B0604020202020204" pitchFamily="34" charset="0"/>
              </a:rPr>
              <a:t>→	</a:t>
            </a:r>
            <a:r>
              <a:rPr lang="el-GR" sz="2000" dirty="0"/>
              <a:t>εάν περιμένουμε αύξηση των ονομαστικών επιτοκίων θα έχουμε πτώση των τιμών στο 	χρηματιστήριο, και το αντίστροφο. </a:t>
            </a:r>
          </a:p>
          <a:p>
            <a:pPr algn="just"/>
            <a:endParaRPr lang="el-GR" sz="2000" dirty="0"/>
          </a:p>
          <a:p>
            <a:pPr algn="just"/>
            <a:r>
              <a:rPr lang="el-GR" sz="2000" dirty="0"/>
              <a:t>Ο λόγος αυτής της σχέσης είναι διττός και απλός. </a:t>
            </a:r>
          </a:p>
          <a:p>
            <a:pPr algn="just"/>
            <a:endParaRPr lang="el-GR" sz="2000" dirty="0"/>
          </a:p>
          <a:p>
            <a:pPr algn="just"/>
            <a:r>
              <a:rPr lang="el-GR" sz="2000" dirty="0"/>
              <a:t>Πρώτον, οι επενδυτές όταν μειώνονται τα επιτόκια ψάχνουν για υψηλότερες αποδόσεις στο χρηματιστήριο, και </a:t>
            </a:r>
          </a:p>
          <a:p>
            <a:pPr algn="just"/>
            <a:endParaRPr lang="el-GR" sz="2000" dirty="0"/>
          </a:p>
          <a:p>
            <a:pPr algn="just"/>
            <a:r>
              <a:rPr lang="el-GR" sz="2000" dirty="0"/>
              <a:t>Δεύτερον, χαμηλότερα επιτόκια σημαίνουν φθηνότερο χρήμα και χαμηλότερο κόστος εξυπηρέτησης χρέους για τις επιχειρήσεις (άρα επενδυτικά σχέδια τα οποία ήταν ασύμφορα με υψηλότερα επιτόκια μπορούν τώρα να υλοποιηθούν). </a:t>
            </a:r>
          </a:p>
          <a:p>
            <a:pPr algn="just"/>
            <a:endParaRPr lang="el-GR" sz="2000" dirty="0"/>
          </a:p>
          <a:p>
            <a:pPr algn="just"/>
            <a:r>
              <a:rPr lang="el-GR" sz="2000" dirty="0"/>
              <a:t>Αυτό ισχύει και αντίστροφα. </a:t>
            </a:r>
            <a:endParaRPr lang="en-GB" sz="2000" dirty="0"/>
          </a:p>
        </p:txBody>
      </p:sp>
      <p:sp>
        <p:nvSpPr>
          <p:cNvPr id="4" name="Τίτλος 1">
            <a:extLst>
              <a:ext uri="{FF2B5EF4-FFF2-40B4-BE49-F238E27FC236}">
                <a16:creationId xmlns:a16="http://schemas.microsoft.com/office/drawing/2014/main" id="{BB69AE45-1DC9-40D3-A501-9FC61883A5A1}"/>
              </a:ext>
            </a:extLst>
          </p:cNvPr>
          <p:cNvSpPr>
            <a:spLocks noGrp="1"/>
          </p:cNvSpPr>
          <p:nvPr>
            <p:ph type="title"/>
          </p:nvPr>
        </p:nvSpPr>
        <p:spPr>
          <a:xfrm>
            <a:off x="838200" y="365126"/>
            <a:ext cx="10515600" cy="759000"/>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195199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9B77C51-2C61-47DB-9FFF-91BC648F9FBD}"/>
              </a:ext>
            </a:extLst>
          </p:cNvPr>
          <p:cNvSpPr>
            <a:spLocks noGrp="1"/>
          </p:cNvSpPr>
          <p:nvPr>
            <p:ph idx="1"/>
          </p:nvPr>
        </p:nvSpPr>
        <p:spPr>
          <a:xfrm>
            <a:off x="838200" y="1342239"/>
            <a:ext cx="10515600" cy="5083728"/>
          </a:xfrm>
        </p:spPr>
        <p:txBody>
          <a:bodyPr>
            <a:normAutofit fontScale="77500" lnSpcReduction="20000"/>
          </a:bodyPr>
          <a:lstStyle/>
          <a:p>
            <a:pPr algn="just"/>
            <a:r>
              <a:rPr lang="el-GR" dirty="0">
                <a:solidFill>
                  <a:srgbClr val="FF0000"/>
                </a:solidFill>
              </a:rPr>
              <a:t>Ο πληθωρισμός όμως φαίνεται να έχει σχέση και με την ανεργία. </a:t>
            </a:r>
          </a:p>
          <a:p>
            <a:pPr algn="just"/>
            <a:endParaRPr lang="el-GR" dirty="0">
              <a:solidFill>
                <a:srgbClr val="FF0000"/>
              </a:solidFill>
            </a:endParaRPr>
          </a:p>
          <a:p>
            <a:pPr algn="just"/>
            <a:r>
              <a:rPr lang="el-GR" dirty="0"/>
              <a:t>Ο δείκτης της ανεργίας σε μία οικονομία μετρά </a:t>
            </a:r>
            <a:r>
              <a:rPr lang="el-GR" dirty="0">
                <a:solidFill>
                  <a:srgbClr val="FF0000"/>
                </a:solidFill>
              </a:rPr>
              <a:t>το ποσοστό του εργατικού δυναμικού που δεν έχει εργασία, σε σχέση με το σύνολο του εργατικού δυναμικού. </a:t>
            </a:r>
          </a:p>
          <a:p>
            <a:pPr algn="just"/>
            <a:endParaRPr lang="el-GR" dirty="0"/>
          </a:p>
          <a:p>
            <a:pPr algn="just"/>
            <a:r>
              <a:rPr lang="el-GR" dirty="0"/>
              <a:t>Το ποσοστό της ανεργίας μας δείχνει και την </a:t>
            </a:r>
            <a:r>
              <a:rPr lang="el-GR" dirty="0">
                <a:solidFill>
                  <a:srgbClr val="FF0000"/>
                </a:solidFill>
              </a:rPr>
              <a:t>έκταση στην οποία η οικονομία μίας χώρας εκμεταλλεύεται πλήρως την παραγωγική της δυνατότητα</a:t>
            </a:r>
            <a:r>
              <a:rPr lang="el-GR" dirty="0"/>
              <a:t>, και συνήθως μετριέται από τον αριθμό δηλωμένων ανέργων ατόμων δια το εργατικό δυναμικό σε μία χώρα. </a:t>
            </a:r>
          </a:p>
          <a:p>
            <a:pPr algn="just"/>
            <a:endParaRPr lang="el-GR" dirty="0"/>
          </a:p>
          <a:p>
            <a:pPr algn="just"/>
            <a:r>
              <a:rPr lang="el-GR" dirty="0"/>
              <a:t>Όταν η μοναδική ανεργία σε μία οικονομία προέρχεται από άτομα που ψάχνουν την πρώτη τους δουλειά ή άτομα που αλλάζουν δουλειά λόγω αλλαγών στην τεχνολογία, τότε λέμε ότι η οικονομία βρίσκεται σε </a:t>
            </a:r>
            <a:r>
              <a:rPr lang="el-GR" dirty="0">
                <a:solidFill>
                  <a:srgbClr val="FF0000"/>
                </a:solidFill>
              </a:rPr>
              <a:t>πλήρη απασχόληση </a:t>
            </a:r>
            <a:r>
              <a:rPr lang="el-GR" dirty="0"/>
              <a:t>(full </a:t>
            </a:r>
            <a:r>
              <a:rPr lang="el-GR" dirty="0" err="1"/>
              <a:t>employment</a:t>
            </a:r>
            <a:r>
              <a:rPr lang="el-GR" dirty="0"/>
              <a:t>). </a:t>
            </a:r>
          </a:p>
          <a:p>
            <a:pPr algn="just"/>
            <a:endParaRPr lang="el-GR" dirty="0"/>
          </a:p>
          <a:p>
            <a:pPr algn="just"/>
            <a:r>
              <a:rPr lang="el-GR" dirty="0"/>
              <a:t>Σε αυτήν την περίπτωση λέμε ότι έχουμε έναν </a:t>
            </a:r>
            <a:r>
              <a:rPr lang="el-GR" dirty="0">
                <a:solidFill>
                  <a:srgbClr val="FF0000"/>
                </a:solidFill>
              </a:rPr>
              <a:t>φυσικό ρυθμό ανεργίας </a:t>
            </a:r>
            <a:r>
              <a:rPr lang="el-GR" dirty="0"/>
              <a:t>(</a:t>
            </a:r>
            <a:r>
              <a:rPr lang="el-GR" dirty="0" err="1"/>
              <a:t>natural</a:t>
            </a:r>
            <a:r>
              <a:rPr lang="el-GR" dirty="0"/>
              <a:t> </a:t>
            </a:r>
            <a:r>
              <a:rPr lang="el-GR" dirty="0" err="1"/>
              <a:t>rate</a:t>
            </a:r>
            <a:r>
              <a:rPr lang="el-GR" dirty="0"/>
              <a:t> of </a:t>
            </a:r>
            <a:r>
              <a:rPr lang="el-GR" dirty="0" err="1"/>
              <a:t>unemployment</a:t>
            </a:r>
            <a:r>
              <a:rPr lang="el-GR" dirty="0"/>
              <a:t>). </a:t>
            </a:r>
            <a:endParaRPr lang="en-GB" dirty="0"/>
          </a:p>
        </p:txBody>
      </p:sp>
      <p:sp>
        <p:nvSpPr>
          <p:cNvPr id="4" name="Τίτλος 1">
            <a:extLst>
              <a:ext uri="{FF2B5EF4-FFF2-40B4-BE49-F238E27FC236}">
                <a16:creationId xmlns:a16="http://schemas.microsoft.com/office/drawing/2014/main" id="{BB69AE45-1DC9-40D3-A501-9FC61883A5A1}"/>
              </a:ext>
            </a:extLst>
          </p:cNvPr>
          <p:cNvSpPr>
            <a:spLocks noGrp="1"/>
          </p:cNvSpPr>
          <p:nvPr>
            <p:ph type="title"/>
          </p:nvPr>
        </p:nvSpPr>
        <p:spPr>
          <a:xfrm>
            <a:off x="838200" y="365125"/>
            <a:ext cx="10515600" cy="829193"/>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402328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9B77C51-2C61-47DB-9FFF-91BC648F9FBD}"/>
              </a:ext>
            </a:extLst>
          </p:cNvPr>
          <p:cNvSpPr>
            <a:spLocks noGrp="1"/>
          </p:cNvSpPr>
          <p:nvPr>
            <p:ph idx="1"/>
          </p:nvPr>
        </p:nvSpPr>
        <p:spPr>
          <a:xfrm>
            <a:off x="838199" y="1418253"/>
            <a:ext cx="10906387" cy="4758710"/>
          </a:xfrm>
        </p:spPr>
        <p:txBody>
          <a:bodyPr>
            <a:normAutofit fontScale="92500" lnSpcReduction="10000"/>
          </a:bodyPr>
          <a:lstStyle/>
          <a:p>
            <a:pPr algn="just"/>
            <a:r>
              <a:rPr lang="el-GR" sz="2200" dirty="0"/>
              <a:t>Γενικά έχουμε τα εξής </a:t>
            </a:r>
            <a:r>
              <a:rPr lang="el-GR" sz="2200" dirty="0">
                <a:solidFill>
                  <a:srgbClr val="FF0000"/>
                </a:solidFill>
              </a:rPr>
              <a:t>είδη ανεργίας: </a:t>
            </a:r>
          </a:p>
          <a:p>
            <a:pPr algn="just"/>
            <a:endParaRPr lang="el-GR" sz="2200" dirty="0"/>
          </a:p>
          <a:p>
            <a:pPr marL="0" indent="0" algn="just">
              <a:buNone/>
            </a:pPr>
            <a:r>
              <a:rPr lang="el-GR" sz="2200" dirty="0"/>
              <a:t>•	</a:t>
            </a:r>
            <a:r>
              <a:rPr lang="el-GR" sz="2200" dirty="0">
                <a:solidFill>
                  <a:srgbClr val="FF0000"/>
                </a:solidFill>
              </a:rPr>
              <a:t>εποχιακή ανεργία </a:t>
            </a:r>
            <a:r>
              <a:rPr lang="el-GR" sz="2200" dirty="0"/>
              <a:t>(</a:t>
            </a:r>
            <a:r>
              <a:rPr lang="el-GR" sz="2200" dirty="0" err="1"/>
              <a:t>cyclical</a:t>
            </a:r>
            <a:r>
              <a:rPr lang="el-GR" sz="2200" dirty="0"/>
              <a:t> </a:t>
            </a:r>
            <a:r>
              <a:rPr lang="el-GR" sz="2200" dirty="0" err="1"/>
              <a:t>unemployment</a:t>
            </a:r>
            <a:r>
              <a:rPr lang="el-GR" sz="2200" dirty="0"/>
              <a:t>) σε κλάδους της οικονομίας που δουλεύουν 	εποχικά, </a:t>
            </a:r>
          </a:p>
          <a:p>
            <a:pPr marL="0" indent="0" algn="just">
              <a:buNone/>
            </a:pPr>
            <a:endParaRPr lang="el-GR" sz="2200" dirty="0"/>
          </a:p>
          <a:p>
            <a:pPr marL="0" indent="0" algn="just">
              <a:buNone/>
            </a:pPr>
            <a:r>
              <a:rPr lang="el-GR" sz="2200" dirty="0"/>
              <a:t>•	</a:t>
            </a:r>
            <a:r>
              <a:rPr lang="el-GR" sz="2200" dirty="0">
                <a:solidFill>
                  <a:srgbClr val="FF0000"/>
                </a:solidFill>
              </a:rPr>
              <a:t>ανεργία τριβής </a:t>
            </a:r>
            <a:r>
              <a:rPr lang="el-GR" sz="2200" dirty="0"/>
              <a:t>(</a:t>
            </a:r>
            <a:r>
              <a:rPr lang="el-GR" sz="2200" dirty="0" err="1"/>
              <a:t>frictional</a:t>
            </a:r>
            <a:r>
              <a:rPr lang="el-GR" sz="2200" dirty="0"/>
              <a:t> </a:t>
            </a:r>
            <a:r>
              <a:rPr lang="el-GR" sz="2200" dirty="0" err="1"/>
              <a:t>unemployment</a:t>
            </a:r>
            <a:r>
              <a:rPr lang="el-GR" sz="2200" dirty="0"/>
              <a:t>) όταν υπάρχουν θέσεις εργασίας, αλλά οι 	εργαζόμενοι δεν μπορούν να τις βρουν ή οι επιχειρήσεις δεν μπορούν να βρουν τους 	διαθέσιμους εργαζόμενους, ή όταν κάποιος μένει εθελοντικά άνεργος ψάχνοντας νέα 	θέση </a:t>
            </a:r>
          </a:p>
          <a:p>
            <a:pPr marL="0" indent="0" algn="just">
              <a:buNone/>
            </a:pPr>
            <a:endParaRPr lang="el-GR" sz="2200" dirty="0"/>
          </a:p>
          <a:p>
            <a:pPr marL="0" indent="0" algn="just">
              <a:buNone/>
            </a:pPr>
            <a:r>
              <a:rPr lang="el-GR" sz="2200" dirty="0"/>
              <a:t>•	</a:t>
            </a:r>
            <a:r>
              <a:rPr lang="el-GR" sz="2200" dirty="0">
                <a:solidFill>
                  <a:srgbClr val="FF0000"/>
                </a:solidFill>
              </a:rPr>
              <a:t>διαρθρωτική ανεργία </a:t>
            </a:r>
            <a:r>
              <a:rPr lang="el-GR" sz="2200" dirty="0"/>
              <a:t>(</a:t>
            </a:r>
            <a:r>
              <a:rPr lang="el-GR" sz="2200" dirty="0" err="1"/>
              <a:t>structural</a:t>
            </a:r>
            <a:r>
              <a:rPr lang="el-GR" sz="2200" dirty="0"/>
              <a:t> </a:t>
            </a:r>
            <a:r>
              <a:rPr lang="el-GR" sz="2200" dirty="0" err="1"/>
              <a:t>unemployment</a:t>
            </a:r>
            <a:r>
              <a:rPr lang="el-GR" sz="2200" dirty="0"/>
              <a:t>) όταν οι εργαζόμενοι δεν έχουν την 	εξειδίκευση ή/και τα προσόντα για να ταιριάξουν με τις θέσεις εργασίας, και </a:t>
            </a:r>
          </a:p>
          <a:p>
            <a:pPr marL="0" indent="0" algn="just">
              <a:buNone/>
            </a:pPr>
            <a:endParaRPr lang="el-GR" sz="2200" dirty="0"/>
          </a:p>
          <a:p>
            <a:pPr marL="0" indent="0" algn="just">
              <a:buNone/>
            </a:pPr>
            <a:r>
              <a:rPr lang="el-GR" sz="2200" dirty="0"/>
              <a:t>•	</a:t>
            </a:r>
            <a:r>
              <a:rPr lang="el-GR" sz="2200" dirty="0">
                <a:solidFill>
                  <a:srgbClr val="FF0000"/>
                </a:solidFill>
              </a:rPr>
              <a:t>ανεργία ανεπαρκούς ζήτησης </a:t>
            </a:r>
            <a:r>
              <a:rPr lang="el-GR" sz="2200" dirty="0"/>
              <a:t>(</a:t>
            </a:r>
            <a:r>
              <a:rPr lang="el-GR" sz="2200" dirty="0" err="1"/>
              <a:t>demand</a:t>
            </a:r>
            <a:r>
              <a:rPr lang="el-GR" sz="2200" dirty="0"/>
              <a:t> </a:t>
            </a:r>
            <a:r>
              <a:rPr lang="el-GR" sz="2200" dirty="0" err="1"/>
              <a:t>deficient</a:t>
            </a:r>
            <a:r>
              <a:rPr lang="el-GR" sz="2200" dirty="0"/>
              <a:t> </a:t>
            </a:r>
            <a:r>
              <a:rPr lang="el-GR" sz="2200" dirty="0" err="1"/>
              <a:t>unemployment</a:t>
            </a:r>
            <a:r>
              <a:rPr lang="el-GR" sz="2200" dirty="0"/>
              <a:t>) όταν 	επηρεάζεται η ανεργία 	από τους οικονομικούς κύκλους της οικονομίας, π.χ. 	ύφεση). </a:t>
            </a:r>
          </a:p>
          <a:p>
            <a:pPr algn="just"/>
            <a:endParaRPr lang="el-GR" sz="2200" dirty="0"/>
          </a:p>
          <a:p>
            <a:endParaRPr lang="en-GB" dirty="0"/>
          </a:p>
        </p:txBody>
      </p:sp>
      <p:sp>
        <p:nvSpPr>
          <p:cNvPr id="4" name="Τίτλος 1">
            <a:extLst>
              <a:ext uri="{FF2B5EF4-FFF2-40B4-BE49-F238E27FC236}">
                <a16:creationId xmlns:a16="http://schemas.microsoft.com/office/drawing/2014/main" id="{BB69AE45-1DC9-40D3-A501-9FC61883A5A1}"/>
              </a:ext>
            </a:extLst>
          </p:cNvPr>
          <p:cNvSpPr>
            <a:spLocks noGrp="1"/>
          </p:cNvSpPr>
          <p:nvPr>
            <p:ph type="title"/>
          </p:nvPr>
        </p:nvSpPr>
        <p:spPr>
          <a:xfrm>
            <a:off x="838200" y="365125"/>
            <a:ext cx="10515600" cy="829193"/>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1655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9B77C51-2C61-47DB-9FFF-91BC648F9FBD}"/>
              </a:ext>
            </a:extLst>
          </p:cNvPr>
          <p:cNvSpPr>
            <a:spLocks noGrp="1"/>
          </p:cNvSpPr>
          <p:nvPr>
            <p:ph idx="1"/>
          </p:nvPr>
        </p:nvSpPr>
        <p:spPr>
          <a:xfrm>
            <a:off x="838200" y="1418253"/>
            <a:ext cx="11015444" cy="5007714"/>
          </a:xfrm>
        </p:spPr>
        <p:txBody>
          <a:bodyPr>
            <a:normAutofit fontScale="70000" lnSpcReduction="20000"/>
          </a:bodyPr>
          <a:lstStyle/>
          <a:p>
            <a:pPr algn="just"/>
            <a:r>
              <a:rPr lang="el-GR" dirty="0"/>
              <a:t>Ένας σχετικός μακροοικονομικός δείκτης που επηρεάζει τον πληθωρισμό και πρέπει επίσης να αναλυθεί, στο πρώτο στάδιο της θεμελιώδους ανάλυσης, είναι και η </a:t>
            </a:r>
            <a:r>
              <a:rPr lang="el-GR" dirty="0">
                <a:solidFill>
                  <a:srgbClr val="FF0000"/>
                </a:solidFill>
              </a:rPr>
              <a:t>προσφορά χρήματος. </a:t>
            </a:r>
          </a:p>
          <a:p>
            <a:pPr algn="just"/>
            <a:endParaRPr lang="el-GR" dirty="0"/>
          </a:p>
          <a:p>
            <a:pPr algn="just"/>
            <a:r>
              <a:rPr lang="el-GR" dirty="0"/>
              <a:t>Ο δείκτης αυτός δείχνει την </a:t>
            </a:r>
            <a:r>
              <a:rPr lang="el-GR" dirty="0">
                <a:solidFill>
                  <a:srgbClr val="FF0000"/>
                </a:solidFill>
              </a:rPr>
              <a:t>ποσότητα του χρήματος που κυκλοφορεί σε μία οικονομία. </a:t>
            </a:r>
          </a:p>
          <a:p>
            <a:pPr algn="just"/>
            <a:endParaRPr lang="el-GR" dirty="0">
              <a:solidFill>
                <a:srgbClr val="FF0000"/>
              </a:solidFill>
            </a:endParaRPr>
          </a:p>
          <a:p>
            <a:pPr algn="just"/>
            <a:r>
              <a:rPr lang="el-GR" dirty="0"/>
              <a:t>Η προσφορά χρήματος έχει άμεση επίδραση στην συνολική ζήτηση για αγαθά και υπηρεσίες, η οποία ζήτηση επιδρά στις πωλήσεις και στα κέρδη των επιχειρήσεων. </a:t>
            </a:r>
          </a:p>
          <a:p>
            <a:pPr algn="just"/>
            <a:endParaRPr lang="el-GR" dirty="0"/>
          </a:p>
          <a:p>
            <a:pPr algn="just"/>
            <a:r>
              <a:rPr lang="el-GR" dirty="0"/>
              <a:t>Συνήθως, και εάν δεν υπάρχουν αλλαγές σε άλλα μεγέθη της οικονομίας, η σχέση προσφοράς χρήματος και επιτοκίων είναι θετική. </a:t>
            </a:r>
          </a:p>
          <a:p>
            <a:pPr algn="just"/>
            <a:endParaRPr lang="el-GR" dirty="0"/>
          </a:p>
          <a:p>
            <a:pPr algn="just"/>
            <a:r>
              <a:rPr lang="el-GR" dirty="0"/>
              <a:t>Αυξήσεις της προσφοράς χρήματος (δηλαδή αυξήσεις της ποσότητας του χρήματος που κυκλοφορεί στην οικονομία) θα επιφέρουν αυξήσεις στις τιμές των προϊόντων (λόγω αύξησης της ζήτησης) και πληθωριστικές πιέσεις. </a:t>
            </a:r>
          </a:p>
          <a:p>
            <a:pPr algn="just"/>
            <a:endParaRPr lang="el-GR" dirty="0"/>
          </a:p>
          <a:p>
            <a:pPr algn="just"/>
            <a:r>
              <a:rPr lang="el-GR" dirty="0"/>
              <a:t>Υψηλότερος πληθωρισμός (ή και μόνον ο φόβος υψηλότερου πληθωρισμού) θα οδηγήσουν σε αυξήσεις των επιτοκίων (δες επίσης ενότητα σχετικά με αγορά χρήματος).</a:t>
            </a:r>
          </a:p>
          <a:p>
            <a:endParaRPr lang="el-GR" dirty="0"/>
          </a:p>
          <a:p>
            <a:endParaRPr lang="en-GB" dirty="0"/>
          </a:p>
        </p:txBody>
      </p:sp>
      <p:sp>
        <p:nvSpPr>
          <p:cNvPr id="4" name="Τίτλος 1">
            <a:extLst>
              <a:ext uri="{FF2B5EF4-FFF2-40B4-BE49-F238E27FC236}">
                <a16:creationId xmlns:a16="http://schemas.microsoft.com/office/drawing/2014/main" id="{BB69AE45-1DC9-40D3-A501-9FC61883A5A1}"/>
              </a:ext>
            </a:extLst>
          </p:cNvPr>
          <p:cNvSpPr>
            <a:spLocks noGrp="1"/>
          </p:cNvSpPr>
          <p:nvPr>
            <p:ph type="title"/>
          </p:nvPr>
        </p:nvSpPr>
        <p:spPr>
          <a:xfrm>
            <a:off x="838200" y="365125"/>
            <a:ext cx="10515600" cy="829193"/>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420456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6117FCB8-E979-4F7D-B18A-759B93F9EF39}"/>
              </a:ext>
            </a:extLst>
          </p:cNvPr>
          <p:cNvPicPr>
            <a:picLocks noGrp="1" noChangeAspect="1"/>
          </p:cNvPicPr>
          <p:nvPr>
            <p:ph idx="1"/>
          </p:nvPr>
        </p:nvPicPr>
        <p:blipFill>
          <a:blip r:embed="rId2"/>
          <a:stretch>
            <a:fillRect/>
          </a:stretch>
        </p:blipFill>
        <p:spPr>
          <a:xfrm>
            <a:off x="1623527" y="1325563"/>
            <a:ext cx="8593493" cy="4851400"/>
          </a:xfrm>
        </p:spPr>
      </p:pic>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4295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459683"/>
            <a:ext cx="10889609" cy="4865615"/>
          </a:xfrm>
        </p:spPr>
        <p:txBody>
          <a:bodyPr>
            <a:normAutofit fontScale="70000" lnSpcReduction="20000"/>
          </a:bodyPr>
          <a:lstStyle/>
          <a:p>
            <a:pPr algn="just"/>
            <a:r>
              <a:rPr lang="el-GR" dirty="0"/>
              <a:t>Ο ρυθμός ανάπτυξης μίας οικονομίας συνήθως μετριέται με τον </a:t>
            </a:r>
            <a:r>
              <a:rPr lang="el-GR" dirty="0">
                <a:solidFill>
                  <a:srgbClr val="FF0000"/>
                </a:solidFill>
              </a:rPr>
              <a:t>ρυθμό αύξησης του Ακαθάριστου Εγχωρίου Προϊόντος ή ΑΕΠ (</a:t>
            </a:r>
            <a:r>
              <a:rPr lang="el-GR" dirty="0" err="1">
                <a:solidFill>
                  <a:srgbClr val="FF0000"/>
                </a:solidFill>
              </a:rPr>
              <a:t>Gross</a:t>
            </a:r>
            <a:r>
              <a:rPr lang="el-GR" dirty="0">
                <a:solidFill>
                  <a:srgbClr val="FF0000"/>
                </a:solidFill>
              </a:rPr>
              <a:t> </a:t>
            </a:r>
            <a:r>
              <a:rPr lang="el-GR" dirty="0" err="1">
                <a:solidFill>
                  <a:srgbClr val="FF0000"/>
                </a:solidFill>
              </a:rPr>
              <a:t>Domestic</a:t>
            </a:r>
            <a:r>
              <a:rPr lang="el-GR" dirty="0">
                <a:solidFill>
                  <a:srgbClr val="FF0000"/>
                </a:solidFill>
              </a:rPr>
              <a:t> Product, GDP). </a:t>
            </a:r>
          </a:p>
          <a:p>
            <a:pPr algn="just"/>
            <a:endParaRPr lang="el-GR" dirty="0"/>
          </a:p>
          <a:p>
            <a:pPr algn="just"/>
            <a:r>
              <a:rPr lang="el-GR" dirty="0"/>
              <a:t>Το ΑΕΠ μετρά το </a:t>
            </a:r>
            <a:r>
              <a:rPr lang="el-GR" dirty="0">
                <a:solidFill>
                  <a:srgbClr val="FF0000"/>
                </a:solidFill>
              </a:rPr>
              <a:t>συνολικό εισόδημα που παράγεται από μία χώρα</a:t>
            </a:r>
            <a:r>
              <a:rPr lang="el-GR" dirty="0"/>
              <a:t>, δηλαδή την συνολική παραγωγή τελικών αγαθών και υπηρεσιών.</a:t>
            </a:r>
          </a:p>
          <a:p>
            <a:pPr algn="just"/>
            <a:endParaRPr lang="el-GR" dirty="0"/>
          </a:p>
          <a:p>
            <a:pPr algn="just"/>
            <a:r>
              <a:rPr lang="el-GR" dirty="0"/>
              <a:t> Ένα </a:t>
            </a:r>
            <a:r>
              <a:rPr lang="el-GR" dirty="0">
                <a:solidFill>
                  <a:srgbClr val="FF0000"/>
                </a:solidFill>
              </a:rPr>
              <a:t>τελικό (</a:t>
            </a:r>
            <a:r>
              <a:rPr lang="el-GR" dirty="0" err="1">
                <a:solidFill>
                  <a:srgbClr val="FF0000"/>
                </a:solidFill>
              </a:rPr>
              <a:t>final</a:t>
            </a:r>
            <a:r>
              <a:rPr lang="el-GR" dirty="0">
                <a:solidFill>
                  <a:srgbClr val="FF0000"/>
                </a:solidFill>
              </a:rPr>
              <a:t>) </a:t>
            </a:r>
            <a:r>
              <a:rPr lang="el-GR" dirty="0"/>
              <a:t>αγαθό ή υπηρεσία είναι αυτό που δεν χρησιμοποιείται για την παραγωγή άλλων αγαθών ή υπηρεσιών αλλά χρησιμοποιείται κατευθείαν από τον τελικό χρήστη, π.χ. ένα αυτοκίνητο. </a:t>
            </a:r>
          </a:p>
          <a:p>
            <a:pPr algn="just"/>
            <a:endParaRPr lang="el-GR" dirty="0"/>
          </a:p>
          <a:p>
            <a:pPr algn="just"/>
            <a:r>
              <a:rPr lang="el-GR" dirty="0">
                <a:solidFill>
                  <a:srgbClr val="FF0000"/>
                </a:solidFill>
              </a:rPr>
              <a:t>Ενδιάμεσα (</a:t>
            </a:r>
            <a:r>
              <a:rPr lang="el-GR" dirty="0" err="1">
                <a:solidFill>
                  <a:srgbClr val="FF0000"/>
                </a:solidFill>
              </a:rPr>
              <a:t>intermediate</a:t>
            </a:r>
            <a:r>
              <a:rPr lang="el-GR" dirty="0">
                <a:solidFill>
                  <a:srgbClr val="FF0000"/>
                </a:solidFill>
              </a:rPr>
              <a:t>) αγαθά ή υπηρεσίες </a:t>
            </a:r>
            <a:r>
              <a:rPr lang="el-GR" dirty="0"/>
              <a:t>είναι αυτά που χρησιμοποιούνται για την παραγωγή άλλων αγαθών και υπηρεσιών, π.χ. τα εξαρτήματα για την μηχανή ενός αυτοκινήτου. </a:t>
            </a:r>
          </a:p>
          <a:p>
            <a:pPr algn="just"/>
            <a:endParaRPr lang="el-GR" dirty="0"/>
          </a:p>
          <a:p>
            <a:pPr algn="just"/>
            <a:r>
              <a:rPr lang="el-GR" dirty="0">
                <a:solidFill>
                  <a:srgbClr val="FF0000"/>
                </a:solidFill>
              </a:rPr>
              <a:t>Τα ενδιάμεσα αγαθά δεν </a:t>
            </a:r>
            <a:r>
              <a:rPr lang="el-GR" dirty="0" err="1">
                <a:solidFill>
                  <a:srgbClr val="FF0000"/>
                </a:solidFill>
              </a:rPr>
              <a:t>προσμετρώνται</a:t>
            </a:r>
            <a:r>
              <a:rPr lang="el-GR" dirty="0">
                <a:solidFill>
                  <a:srgbClr val="FF0000"/>
                </a:solidFill>
              </a:rPr>
              <a:t> στο συνολικό ΑΕΠ, </a:t>
            </a:r>
            <a:r>
              <a:rPr lang="el-GR" dirty="0"/>
              <a:t>γιατί εάν τα ενδιάμεσα προϊόντα συν-υπολογίζονταν τότε πολλές μετρήσεις θα γίνονταν διπλές. </a:t>
            </a:r>
          </a:p>
          <a:p>
            <a:pPr algn="just"/>
            <a:endParaRPr lang="el-GR" dirty="0"/>
          </a:p>
          <a:p>
            <a:pPr algn="just"/>
            <a:r>
              <a:rPr lang="el-GR" dirty="0"/>
              <a:t>Το εάν ένα προϊόν είναι ενδιάμεσο ή τελικό εξαρτάται από το ποιος τα αγοράζει και για ποια χρήση. </a:t>
            </a:r>
          </a:p>
          <a:p>
            <a:pPr algn="just"/>
            <a:endParaRPr lang="el-GR" dirty="0"/>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307988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325461"/>
            <a:ext cx="10515600" cy="5066950"/>
          </a:xfrm>
        </p:spPr>
        <p:txBody>
          <a:bodyPr>
            <a:normAutofit fontScale="92500" lnSpcReduction="20000"/>
          </a:bodyPr>
          <a:lstStyle/>
          <a:p>
            <a:pPr algn="just"/>
            <a:r>
              <a:rPr lang="el-GR" sz="2400" dirty="0"/>
              <a:t>Το ονομαστικό ΑΕΠ μετρά την αξία του εισοδήματος από τα τελικά αγαθά και υπηρεσίες σε τρέχουσες τιμές, ενώ το πραγματικό ΑΕΠ μετρά την αξία σε σχέση με την αξία ενός έτους βάσης. </a:t>
            </a:r>
          </a:p>
          <a:p>
            <a:pPr algn="just"/>
            <a:endParaRPr lang="el-GR" sz="2400" dirty="0"/>
          </a:p>
          <a:p>
            <a:pPr algn="just"/>
            <a:r>
              <a:rPr lang="el-GR" sz="2400" dirty="0"/>
              <a:t>Σε ώριμες οικονομίες, η οικονομική δραστηριότητα ακολουθεί περιοδικές μεταβολές, δηλαδή τους λεγόμενους </a:t>
            </a:r>
            <a:r>
              <a:rPr lang="el-GR" sz="2400" dirty="0">
                <a:solidFill>
                  <a:srgbClr val="FF0000"/>
                </a:solidFill>
              </a:rPr>
              <a:t>οικονομικούς κύκλους (</a:t>
            </a:r>
            <a:r>
              <a:rPr lang="el-GR" sz="2400" dirty="0" err="1">
                <a:solidFill>
                  <a:srgbClr val="FF0000"/>
                </a:solidFill>
              </a:rPr>
              <a:t>business</a:t>
            </a:r>
            <a:r>
              <a:rPr lang="el-GR" sz="2400" dirty="0">
                <a:solidFill>
                  <a:srgbClr val="FF0000"/>
                </a:solidFill>
              </a:rPr>
              <a:t> </a:t>
            </a:r>
            <a:r>
              <a:rPr lang="el-GR" sz="2400" dirty="0" err="1">
                <a:solidFill>
                  <a:srgbClr val="FF0000"/>
                </a:solidFill>
              </a:rPr>
              <a:t>cycles</a:t>
            </a:r>
            <a:r>
              <a:rPr lang="el-GR" sz="2400" dirty="0">
                <a:solidFill>
                  <a:srgbClr val="FF0000"/>
                </a:solidFill>
              </a:rPr>
              <a:t>),</a:t>
            </a:r>
            <a:r>
              <a:rPr lang="el-GR" sz="2400" dirty="0"/>
              <a:t> που συνήθως μετρούνται με τις μεταβολές στο ΑΕΠ ή άλλες μακροοικονομικές μεταβλητές, </a:t>
            </a:r>
          </a:p>
          <a:p>
            <a:pPr algn="just"/>
            <a:endParaRPr lang="el-GR" sz="2400" dirty="0"/>
          </a:p>
          <a:p>
            <a:pPr algn="just"/>
            <a:r>
              <a:rPr lang="el-GR" sz="2400" dirty="0"/>
              <a:t>Οι κύκλοι έχουν κάποια κοινά χαρακτηριστικά: </a:t>
            </a:r>
          </a:p>
          <a:p>
            <a:pPr algn="just"/>
            <a:endParaRPr lang="el-GR" sz="2400" dirty="0"/>
          </a:p>
          <a:p>
            <a:pPr marL="0" indent="0" algn="just">
              <a:buNone/>
            </a:pPr>
            <a:r>
              <a:rPr lang="el-GR" sz="2400" dirty="0">
                <a:latin typeface="Arial" panose="020B0604020202020204" pitchFamily="34" charset="0"/>
                <a:cs typeface="Arial" panose="020B0604020202020204" pitchFamily="34" charset="0"/>
              </a:rPr>
              <a:t>→	</a:t>
            </a:r>
            <a:r>
              <a:rPr lang="el-GR" sz="2400" dirty="0"/>
              <a:t>μία περίοδο ύφεσης με, χαμηλούς ρυθμούς ανάπτυξης του ΑΕΠ και πτώση της 	οικονομικής δραστηριότητας όπου η οικονομία φτάνει στο χαμηλότερο σημείο, </a:t>
            </a:r>
          </a:p>
          <a:p>
            <a:pPr marL="0" indent="0" algn="just">
              <a:buNone/>
            </a:pPr>
            <a:r>
              <a:rPr lang="el-GR" sz="2400" dirty="0">
                <a:latin typeface="Arial" panose="020B0604020202020204" pitchFamily="34" charset="0"/>
                <a:cs typeface="Arial" panose="020B0604020202020204" pitchFamily="34" charset="0"/>
              </a:rPr>
              <a:t>→	</a:t>
            </a:r>
            <a:r>
              <a:rPr lang="el-GR" sz="2400" dirty="0"/>
              <a:t>μία αναπτυξιακή περίοδο, με άνοδο της οικονομικής δραστηριότητας, που ξεκινά 	αμέσως μετά την ύφεση και φτάνει σε μία "κορυφή" όπου επιτυγχάνονται οι 	υψηλότεροι ρυθμοί ανάπτυξης του ΑΕΠ, </a:t>
            </a:r>
          </a:p>
          <a:p>
            <a:pPr marL="0" indent="0" algn="just">
              <a:buNone/>
            </a:pPr>
            <a:r>
              <a:rPr lang="el-GR" sz="2400" dirty="0">
                <a:latin typeface="Arial" panose="020B0604020202020204" pitchFamily="34" charset="0"/>
                <a:cs typeface="Arial" panose="020B0604020202020204" pitchFamily="34" charset="0"/>
              </a:rPr>
              <a:t>→	</a:t>
            </a:r>
            <a:r>
              <a:rPr lang="el-GR" sz="2400" dirty="0"/>
              <a:t>ακολουθεί μία πτώση και επιστροφή στην ύφεση, κ.λπ.. </a:t>
            </a:r>
          </a:p>
          <a:p>
            <a:pPr algn="just"/>
            <a:endParaRPr lang="el-GR" sz="2400" dirty="0"/>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24468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325460"/>
            <a:ext cx="10830886" cy="5025005"/>
          </a:xfrm>
        </p:spPr>
        <p:txBody>
          <a:bodyPr>
            <a:normAutofit fontScale="77500" lnSpcReduction="20000"/>
          </a:bodyPr>
          <a:lstStyle/>
          <a:p>
            <a:pPr algn="just"/>
            <a:r>
              <a:rPr lang="el-GR" dirty="0"/>
              <a:t>Σε αυτό το σημείο πρέπει να κάνουμε μία ταξινόμηση στους παράγοντες που μπορεί να επηρεάσουν την οικονομική κατάσταση μίας χώρας. </a:t>
            </a:r>
          </a:p>
          <a:p>
            <a:pPr algn="just"/>
            <a:endParaRPr lang="el-GR" dirty="0"/>
          </a:p>
          <a:p>
            <a:pPr algn="just"/>
            <a:r>
              <a:rPr lang="el-GR" dirty="0"/>
              <a:t>Πολύ γενικά, μπορούμε να τους ταξινομήσουμε σε </a:t>
            </a:r>
            <a:r>
              <a:rPr lang="el-GR" dirty="0">
                <a:solidFill>
                  <a:srgbClr val="FF0000"/>
                </a:solidFill>
              </a:rPr>
              <a:t>παράγοντες που έχουν να κάνουν με την προσφορά και παράγοντες που έχουν να κάνουν με την ζήτηση. </a:t>
            </a:r>
          </a:p>
          <a:p>
            <a:pPr algn="just"/>
            <a:endParaRPr lang="el-GR" dirty="0"/>
          </a:p>
          <a:p>
            <a:pPr algn="just"/>
            <a:r>
              <a:rPr lang="el-GR" dirty="0"/>
              <a:t>Κάθε κυβέρνηση έχει στα χέρια της δύο βασικές κατηγορίες μακροοικονομικών εργαλείων: αυτά που επηρεάζουν την ζήτηση και αυτά που επηρεάζουν την προσφορά. </a:t>
            </a:r>
          </a:p>
          <a:p>
            <a:pPr algn="just"/>
            <a:endParaRPr lang="el-GR" dirty="0"/>
          </a:p>
          <a:p>
            <a:pPr algn="just"/>
            <a:r>
              <a:rPr lang="el-GR" dirty="0"/>
              <a:t>Οι περισσότερες δυτικές κυβερνήσεις χρησιμοποιούσαν μέτρα και πολιτικές που </a:t>
            </a:r>
            <a:r>
              <a:rPr lang="el-GR" dirty="0">
                <a:solidFill>
                  <a:srgbClr val="FF0000"/>
                </a:solidFill>
              </a:rPr>
              <a:t>επηρέαζαν την ζήτηση,</a:t>
            </a:r>
            <a:r>
              <a:rPr lang="el-GR" dirty="0"/>
              <a:t> με άλλα λόγια, την φορολογική πολιτική, την νομισματική πολιτική, την αύξηση των δημοσίων εξόδων, κ.λπ.. </a:t>
            </a:r>
          </a:p>
          <a:p>
            <a:pPr algn="just"/>
            <a:endParaRPr lang="el-GR" dirty="0"/>
          </a:p>
          <a:p>
            <a:pPr algn="just"/>
            <a:r>
              <a:rPr lang="el-GR" dirty="0"/>
              <a:t>Από την δεκαετία του 1980 και μετά όμως, πολλές κυβερνήσεις άρχισαν να δίνουν </a:t>
            </a:r>
            <a:r>
              <a:rPr lang="el-GR" dirty="0">
                <a:solidFill>
                  <a:srgbClr val="FF0000"/>
                </a:solidFill>
              </a:rPr>
              <a:t>έμφαση και στις πολιτικές που επηρεάζουν την προσφορά:</a:t>
            </a:r>
            <a:r>
              <a:rPr lang="el-GR" dirty="0"/>
              <a:t> κατάλληλα κίνητρα για εργασία, τεχνολογική και τηλεπικοινωνιακή υποδομή, εκπαίδευση, έρευνα, κ.λπ..</a:t>
            </a:r>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315803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5117080"/>
          </a:xfrm>
        </p:spPr>
        <p:txBody>
          <a:bodyPr>
            <a:normAutofit fontScale="77500" lnSpcReduction="20000"/>
          </a:bodyPr>
          <a:lstStyle/>
          <a:p>
            <a:pPr algn="just"/>
            <a:r>
              <a:rPr lang="el-GR" dirty="0"/>
              <a:t>Ο αναλυτής πρέπει να εξετάσει όλους τους παράγοντες που μπορεί να επηρεάσουν την πορεία της εταιρείας στο μέλλον, εξετάζοντας και γενικούς παράγοντες που ενδέχεται να επηρεάσουν όλη την </a:t>
            </a:r>
            <a:r>
              <a:rPr lang="el-GR" dirty="0">
                <a:solidFill>
                  <a:srgbClr val="FF0000"/>
                </a:solidFill>
              </a:rPr>
              <a:t>αγορά/οικονομία </a:t>
            </a:r>
            <a:r>
              <a:rPr lang="el-GR" dirty="0"/>
              <a:t>αλλά και τον </a:t>
            </a:r>
            <a:r>
              <a:rPr lang="el-GR" dirty="0">
                <a:solidFill>
                  <a:srgbClr val="FF0000"/>
                </a:solidFill>
              </a:rPr>
              <a:t>κλάδο</a:t>
            </a:r>
            <a:r>
              <a:rPr lang="el-GR" dirty="0"/>
              <a:t> στον οποίο ανήκει η εταιρεία. </a:t>
            </a:r>
          </a:p>
          <a:p>
            <a:pPr algn="just"/>
            <a:endParaRPr lang="el-GR" dirty="0"/>
          </a:p>
          <a:p>
            <a:pPr algn="just"/>
            <a:r>
              <a:rPr lang="el-GR" dirty="0"/>
              <a:t>Με άλλα λόγια, ο σωστός τρόπος θεμελιώδους ανάλυσης προϋποθέτει τρία στάδια: πρώτα αναλύουμε την γενική κατάσταση στην </a:t>
            </a:r>
            <a:r>
              <a:rPr lang="el-GR" dirty="0">
                <a:solidFill>
                  <a:srgbClr val="FF0000"/>
                </a:solidFill>
              </a:rPr>
              <a:t>οικονομία</a:t>
            </a:r>
            <a:r>
              <a:rPr lang="el-GR" dirty="0"/>
              <a:t>, μετά τον </a:t>
            </a:r>
            <a:r>
              <a:rPr lang="el-GR" dirty="0">
                <a:solidFill>
                  <a:srgbClr val="FF0000"/>
                </a:solidFill>
              </a:rPr>
              <a:t>κλάδο</a:t>
            </a:r>
            <a:r>
              <a:rPr lang="el-GR" dirty="0"/>
              <a:t>, και τέλος την </a:t>
            </a:r>
            <a:r>
              <a:rPr lang="el-GR" dirty="0">
                <a:solidFill>
                  <a:srgbClr val="FF0000"/>
                </a:solidFill>
              </a:rPr>
              <a:t>εταιρεία</a:t>
            </a:r>
            <a:r>
              <a:rPr lang="el-GR" dirty="0"/>
              <a:t>. </a:t>
            </a:r>
          </a:p>
          <a:p>
            <a:pPr algn="just"/>
            <a:endParaRPr lang="el-GR" dirty="0"/>
          </a:p>
          <a:p>
            <a:pPr algn="just"/>
            <a:r>
              <a:rPr lang="el-GR" dirty="0"/>
              <a:t>Π.χ. Η διακύμανση των μετοχικών αποδόσεων επηρεάζεται από τις αποδόσεις της συνολικής χρηματιστηριακής αγοράς αλλά και την πορεία της οικονομίας. </a:t>
            </a:r>
          </a:p>
          <a:p>
            <a:pPr algn="just"/>
            <a:endParaRPr lang="el-GR" dirty="0"/>
          </a:p>
          <a:p>
            <a:pPr algn="just"/>
            <a:r>
              <a:rPr lang="el-GR" dirty="0"/>
              <a:t>Π.χ. Οι πωλήσεις μίας εταιρείας και τα περιθώρια κέρδους της επηρεάζονται από τους ρυθμούς ανάπτυξης του εγχώριου ΑΕΠ αλλά και της διεθνούς οικονομίας, την νομισματική πολιτική των Κεντρικών τραπεζών, τον πληθωρισμό, τις διεθνείς τιμές ενέργειας και πρώτων υλών, την δημοσιονομική πολιτική της κυβέρνησης, κλπ.</a:t>
            </a:r>
          </a:p>
          <a:p>
            <a:endParaRPr lang="en-GB" dirty="0"/>
          </a:p>
        </p:txBody>
      </p:sp>
    </p:spTree>
    <p:extLst>
      <p:ext uri="{BB962C8B-B14F-4D97-AF65-F5344CB8AC3E}">
        <p14:creationId xmlns:p14="http://schemas.microsoft.com/office/powerpoint/2010/main" val="405061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526795"/>
            <a:ext cx="10965110" cy="4966079"/>
          </a:xfrm>
        </p:spPr>
        <p:txBody>
          <a:bodyPr>
            <a:normAutofit fontScale="70000" lnSpcReduction="20000"/>
          </a:bodyPr>
          <a:lstStyle/>
          <a:p>
            <a:pPr algn="just"/>
            <a:r>
              <a:rPr lang="el-GR" dirty="0"/>
              <a:t>Επίσης, διάφοροι Διεθνείς Παράγοντες μπορεί να είναι εξίσου σημαντικοί στην ανάλυση. </a:t>
            </a:r>
          </a:p>
          <a:p>
            <a:pPr algn="just"/>
            <a:endParaRPr lang="el-GR" dirty="0"/>
          </a:p>
          <a:p>
            <a:pPr algn="just"/>
            <a:r>
              <a:rPr lang="el-GR" dirty="0"/>
              <a:t>Έτσι, παράγοντες που παλαιότερα δεν επηρέαζαν την Ελληνική οικονομία (λόγω του ότι ήταν πιο "κλειστή") τώρα είναι πολύ σημαντικοί. </a:t>
            </a:r>
          </a:p>
          <a:p>
            <a:pPr algn="just"/>
            <a:endParaRPr lang="el-GR" dirty="0"/>
          </a:p>
          <a:p>
            <a:pPr algn="just"/>
            <a:r>
              <a:rPr lang="el-GR" dirty="0"/>
              <a:t>Παραδείγματος χάριν, η τιμή της μετοχής μίας εισηγμένης εγχώριας εταιρείας που παράγει και εξάγει χαλκό είναι πολύ πιθανότερο να επηρεαστεί σημαντικά από παράγοντες που έχουν να κάνουν με την Χιλή (τον μεγαλύτερο παραγωγό χαλκού παγκοσμίως) παρά από την εγχώρια προσφορά ή ζήτηση. </a:t>
            </a:r>
          </a:p>
          <a:p>
            <a:pPr algn="just"/>
            <a:endParaRPr lang="el-GR" dirty="0"/>
          </a:p>
          <a:p>
            <a:pPr algn="just"/>
            <a:r>
              <a:rPr lang="el-GR" dirty="0"/>
              <a:t>Το ίδιο συμβαίνει και με τον παγκόσμιο πληθωρισμό ή άλλα οικονομικά μεγέθη: ο εγχώριος πληθωρισμός μπορεί να επηρεαστεί περισσότερο από την τιμή του πετρελαίου διεθνώς ή από την τιμή του Δολαρίου (ή και από τα δύο ταυτόχρονα) παρά από την εγχώρια ζήτηση για προϊόντα. </a:t>
            </a:r>
          </a:p>
          <a:p>
            <a:pPr algn="just"/>
            <a:endParaRPr lang="el-GR" dirty="0"/>
          </a:p>
          <a:p>
            <a:pPr algn="just"/>
            <a:r>
              <a:rPr lang="el-GR" dirty="0"/>
              <a:t>Επίσης, η κατάσταση της διεθνούς οικονομίας επηρεάζει σημαντικά και τις εξαγωγικές δυνατότητες μίας εταιρείας ή χώρας. </a:t>
            </a:r>
          </a:p>
          <a:p>
            <a:endParaRPr lang="el-GR" dirty="0"/>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rmAutofit/>
          </a:bodyPr>
          <a:lstStyle/>
          <a:p>
            <a:r>
              <a:rPr lang="el-GR" sz="3600" b="1" dirty="0"/>
              <a:t>Πρώτο στάδιο: Οικονομική Ανάλυση</a:t>
            </a:r>
            <a:endParaRPr lang="en-GB" sz="3600" b="1" dirty="0"/>
          </a:p>
        </p:txBody>
      </p:sp>
    </p:spTree>
    <p:extLst>
      <p:ext uri="{BB962C8B-B14F-4D97-AF65-F5344CB8AC3E}">
        <p14:creationId xmlns:p14="http://schemas.microsoft.com/office/powerpoint/2010/main" val="408900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661019"/>
            <a:ext cx="10515600" cy="4515943"/>
          </a:xfrm>
        </p:spPr>
        <p:txBody>
          <a:bodyPr>
            <a:normAutofit/>
          </a:bodyPr>
          <a:lstStyle/>
          <a:p>
            <a:pPr algn="just"/>
            <a:r>
              <a:rPr lang="el-GR" sz="2400" dirty="0"/>
              <a:t>Η </a:t>
            </a:r>
            <a:r>
              <a:rPr lang="el-GR" sz="2400" dirty="0">
                <a:solidFill>
                  <a:srgbClr val="FF0000"/>
                </a:solidFill>
              </a:rPr>
              <a:t>κλαδική ανάλυση </a:t>
            </a:r>
            <a:r>
              <a:rPr lang="el-GR" sz="2400" dirty="0"/>
              <a:t>έχει σκοπό την όσο το δυνατό νωρίτερα αναγνώριση των κλάδων με τις καλύτερες μελλοντικές προσδοκίες. </a:t>
            </a:r>
          </a:p>
          <a:p>
            <a:pPr algn="just"/>
            <a:endParaRPr lang="el-GR" sz="2400" dirty="0"/>
          </a:p>
          <a:p>
            <a:pPr algn="just"/>
            <a:r>
              <a:rPr lang="el-GR" sz="2400" dirty="0"/>
              <a:t>Πρέπει εδώ να σημειώσουμε ότι η κλαδική ανάλυση είναι σημαντική κυρίως για τον μέσο-μακροπρόθεσμο επενδυτή παρά για τον βραχυπρόθεσμο επενδυτή ή τον επενδυτή της μίας ημέρας. </a:t>
            </a:r>
          </a:p>
          <a:p>
            <a:pPr algn="just"/>
            <a:endParaRPr lang="el-GR" sz="2400" dirty="0"/>
          </a:p>
          <a:p>
            <a:pPr algn="just"/>
            <a:r>
              <a:rPr lang="el-GR" sz="2400" dirty="0"/>
              <a:t>Υπάρχουν δύο βασικοί τρόποι κλαδικής ανάλυσης: </a:t>
            </a:r>
          </a:p>
          <a:p>
            <a:pPr marL="0" indent="0" algn="just">
              <a:buNone/>
            </a:pPr>
            <a:r>
              <a:rPr lang="el-GR" sz="2400" dirty="0">
                <a:latin typeface="Arial" panose="020B0604020202020204" pitchFamily="34" charset="0"/>
                <a:cs typeface="Arial" panose="020B0604020202020204" pitchFamily="34" charset="0"/>
              </a:rPr>
              <a:t>→	</a:t>
            </a:r>
            <a:r>
              <a:rPr lang="el-GR" sz="2400" dirty="0">
                <a:solidFill>
                  <a:srgbClr val="FF0000"/>
                </a:solidFill>
              </a:rPr>
              <a:t>η ανάλυση του κύκλου-ζωής  </a:t>
            </a:r>
          </a:p>
          <a:p>
            <a:pPr marL="0" indent="0" algn="just">
              <a:buNone/>
            </a:pPr>
            <a:r>
              <a:rPr lang="el-GR" sz="2400" dirty="0">
                <a:latin typeface="Arial" panose="020B0604020202020204" pitchFamily="34" charset="0"/>
                <a:cs typeface="Arial" panose="020B0604020202020204" pitchFamily="34" charset="0"/>
              </a:rPr>
              <a:t>→	</a:t>
            </a:r>
            <a:r>
              <a:rPr lang="el-GR" sz="2400" dirty="0">
                <a:solidFill>
                  <a:srgbClr val="FF0000"/>
                </a:solidFill>
              </a:rPr>
              <a:t>η ανάλυση του οικονομικού κύκλου</a:t>
            </a:r>
            <a:endParaRPr lang="en-GB" sz="2400" dirty="0">
              <a:solidFill>
                <a:srgbClr val="FF0000"/>
              </a:solidFill>
            </a:endParaRPr>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683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199" y="1325461"/>
            <a:ext cx="11107723" cy="5167414"/>
          </a:xfrm>
        </p:spPr>
        <p:txBody>
          <a:bodyPr>
            <a:normAutofit fontScale="77500" lnSpcReduction="20000"/>
          </a:bodyPr>
          <a:lstStyle/>
          <a:p>
            <a:pPr algn="just"/>
            <a:r>
              <a:rPr lang="el-GR" dirty="0">
                <a:solidFill>
                  <a:srgbClr val="FF0000"/>
                </a:solidFill>
              </a:rPr>
              <a:t>Ανάλυση του Οικονομικού Κύκλου: </a:t>
            </a:r>
            <a:r>
              <a:rPr lang="el-GR" dirty="0"/>
              <a:t>εδώ αναλύουμε την λειτουργική ικανότητα των εταιρειών του κλάδου σε σχέση με τους οικονομικούς κύκλους</a:t>
            </a:r>
          </a:p>
          <a:p>
            <a:pPr algn="just"/>
            <a:endParaRPr lang="el-GR" dirty="0">
              <a:solidFill>
                <a:srgbClr val="FF0000"/>
              </a:solidFill>
            </a:endParaRPr>
          </a:p>
          <a:p>
            <a:pPr algn="just"/>
            <a:r>
              <a:rPr lang="el-GR" dirty="0"/>
              <a:t>Π.χ. μερικοί κλάδοι έχουν πολύ άσχημη απόδοση κατά την περίοδο ύφεσης μίας οικονομίας ενώ άλλοι επηρεάζονται λιγότερο, δηλαδή δεν αντιδρούν όλοι οι κλάδοι το ίδιο στις φάσεις της οικονομίας. </a:t>
            </a:r>
          </a:p>
          <a:p>
            <a:pPr algn="just"/>
            <a:endParaRPr lang="el-GR" dirty="0"/>
          </a:p>
          <a:p>
            <a:pPr algn="just"/>
            <a:r>
              <a:rPr lang="el-GR" dirty="0"/>
              <a:t>Κάποιοι κλάδοι, οι λεγόμενοι </a:t>
            </a:r>
            <a:r>
              <a:rPr lang="el-GR" dirty="0">
                <a:solidFill>
                  <a:srgbClr val="FF0000"/>
                </a:solidFill>
              </a:rPr>
              <a:t>αναπτυξιακοί</a:t>
            </a:r>
            <a:r>
              <a:rPr lang="el-GR" dirty="0"/>
              <a:t>, δεν επηρεάζονται εύκολα από τους οικονομικούς κύκλους και συνεχίζουν την ανάπτυξή τους ακόμα και σε περιόδους ύφεσης της οικονομίας. </a:t>
            </a:r>
          </a:p>
          <a:p>
            <a:pPr algn="just"/>
            <a:endParaRPr lang="el-GR" dirty="0"/>
          </a:p>
          <a:p>
            <a:pPr algn="just"/>
            <a:r>
              <a:rPr lang="el-GR" dirty="0"/>
              <a:t>Κάποιοι άλλοι κλάδοι, οι λεγόμενοι </a:t>
            </a:r>
            <a:r>
              <a:rPr lang="el-GR" dirty="0">
                <a:solidFill>
                  <a:srgbClr val="FF0000"/>
                </a:solidFill>
              </a:rPr>
              <a:t>αμυντικοί, </a:t>
            </a:r>
            <a:r>
              <a:rPr lang="el-GR" dirty="0"/>
              <a:t>δεν επηρεάζονται καθόλου από περιόδους ύφεσης ή ανάκαμψης της οικονομίας. </a:t>
            </a:r>
          </a:p>
          <a:p>
            <a:pPr algn="just"/>
            <a:endParaRPr lang="el-GR" dirty="0"/>
          </a:p>
          <a:p>
            <a:pPr algn="just"/>
            <a:r>
              <a:rPr lang="el-GR" dirty="0"/>
              <a:t>Παραδείγματα είναι ο κλάδος τροφίμων, οι φαρμακοβιομηχανίες,  οι επιχειρήσεις κοινής ωφελείας: οι άνθρωποι θα συνεχίσουν να καταναλώνουν τρόφιμα, ηλεκτρικό ρεύμα και νερό, ανεξάρτητα από την κατάσταση της οικονομίας. </a:t>
            </a:r>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45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325460"/>
            <a:ext cx="10864442" cy="5142451"/>
          </a:xfrm>
        </p:spPr>
        <p:txBody>
          <a:bodyPr>
            <a:normAutofit fontScale="85000" lnSpcReduction="20000"/>
          </a:bodyPr>
          <a:lstStyle/>
          <a:p>
            <a:pPr algn="just"/>
            <a:r>
              <a:rPr lang="el-GR" dirty="0"/>
              <a:t>Άλλοι τομείς είναι πολύ ε</a:t>
            </a:r>
            <a:r>
              <a:rPr lang="el-GR" dirty="0">
                <a:solidFill>
                  <a:srgbClr val="FF0000"/>
                </a:solidFill>
              </a:rPr>
              <a:t>υαίσθητοι και επηρεάζονται σημαντικά από τούς οικονομικούς κύκλους</a:t>
            </a:r>
            <a:r>
              <a:rPr lang="el-GR" dirty="0"/>
              <a:t>: οι αποδόσεις των εταιρειών αυτών είναι σημαντικές κατά τις περιόδους οικονομικής ανάπτυξης και πολύ άσχημες κατά τις περιόδους οικονομικής ύφεσης. </a:t>
            </a:r>
          </a:p>
          <a:p>
            <a:pPr algn="just"/>
            <a:endParaRPr lang="el-GR" dirty="0"/>
          </a:p>
          <a:p>
            <a:pPr algn="just"/>
            <a:r>
              <a:rPr lang="el-GR" dirty="0"/>
              <a:t>Παραδείγματα των κλάδων αυτών, τους οποίους αποκαλούμε </a:t>
            </a:r>
            <a:r>
              <a:rPr lang="el-GR" dirty="0">
                <a:solidFill>
                  <a:srgbClr val="FF0000"/>
                </a:solidFill>
              </a:rPr>
              <a:t>κυκλικούς,</a:t>
            </a:r>
            <a:r>
              <a:rPr lang="el-GR" dirty="0"/>
              <a:t> είναι η παραγωγή διαρκών καταναλωτικών αγαθών (ψυγεία, πλυντήρια, στερεοφωνικά συγκροτήματα, αυτοκίνητα, κλπ.). </a:t>
            </a:r>
          </a:p>
          <a:p>
            <a:pPr algn="just"/>
            <a:endParaRPr lang="el-GR" dirty="0"/>
          </a:p>
          <a:p>
            <a:pPr algn="just"/>
            <a:r>
              <a:rPr lang="el-GR" dirty="0"/>
              <a:t>Είδαμε ανωτέρω ότι, σύμφωνα με τα στοιχεία της ΕΛΣΤΑΤ, ο κύκλος εργασιών του κλάδου «ηλεκτρικά είδη, έπιπλα, και οικιακός εξοπλισμός» έπεσε κατά 40% περίπου μεταξύ 2009 και 2012, δηλαδή την περίοδο της βαθιάς ύφεσης και κρίσης στην Ελληνική οικονομία. </a:t>
            </a:r>
          </a:p>
          <a:p>
            <a:pPr algn="just"/>
            <a:endParaRPr lang="el-GR" dirty="0"/>
          </a:p>
          <a:p>
            <a:pPr algn="just"/>
            <a:r>
              <a:rPr lang="el-GR" dirty="0"/>
              <a:t>Τα νοικοκυριά θα πάρουν καινούριο αυτοκίνητο ή διαρκή αγαθά όπως ψυγείο κλπ. μόνον όταν η οικονομική κατάσταση είναι καλή και όχι όταν προβλέπεται ύφεση. </a:t>
            </a:r>
          </a:p>
          <a:p>
            <a:endParaRPr lang="el-GR" dirty="0"/>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238619"/>
            <a:ext cx="10515600" cy="63316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718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199" y="1325461"/>
            <a:ext cx="10872831" cy="5167414"/>
          </a:xfrm>
        </p:spPr>
        <p:txBody>
          <a:bodyPr>
            <a:noAutofit/>
          </a:bodyPr>
          <a:lstStyle/>
          <a:p>
            <a:pPr algn="just"/>
            <a:r>
              <a:rPr lang="el-GR" sz="2400" dirty="0"/>
              <a:t>Μία άλλη κατηγορία εταιρειών είναι </a:t>
            </a:r>
            <a:r>
              <a:rPr lang="el-GR" sz="2400" dirty="0">
                <a:solidFill>
                  <a:srgbClr val="FF0000"/>
                </a:solidFill>
              </a:rPr>
              <a:t>οι εταιρείες που είναι </a:t>
            </a:r>
            <a:r>
              <a:rPr lang="el-GR" sz="2400" dirty="0"/>
              <a:t>ευαίσθητες στις αλλαγές των επιτοκίων</a:t>
            </a:r>
          </a:p>
          <a:p>
            <a:pPr algn="just"/>
            <a:endParaRPr lang="el-GR" sz="2400" dirty="0"/>
          </a:p>
          <a:p>
            <a:pPr algn="just"/>
            <a:r>
              <a:rPr lang="el-GR" sz="2400" dirty="0"/>
              <a:t>Π.χ. ασφαλιστικές εταιρείες, τράπεζες, και γενικότερα εταιρείες που δραστηριοποιούνται στις χρηματοοικονομικές υπηρεσίες. </a:t>
            </a:r>
          </a:p>
          <a:p>
            <a:pPr algn="just"/>
            <a:endParaRPr lang="el-GR" sz="2400" dirty="0"/>
          </a:p>
          <a:p>
            <a:pPr algn="just"/>
            <a:r>
              <a:rPr lang="el-GR" sz="2400" dirty="0"/>
              <a:t>Εάν ο επενδυτής μετά από προσεκτική ανάλυση της οικονομικής κατάστασης και των επιτοκίων, μπορέσει να σχηματίσει μία γνώμη για την μελλοντική πορεία της οικονομίας τότε θα μπορέσει να προβλέψει και την μελλοντική πορεία ενός κλάδου. </a:t>
            </a:r>
          </a:p>
          <a:p>
            <a:pPr algn="just"/>
            <a:endParaRPr lang="el-GR" sz="2400" dirty="0"/>
          </a:p>
          <a:p>
            <a:pPr algn="just"/>
            <a:r>
              <a:rPr lang="el-GR" sz="2400" dirty="0"/>
              <a:t>Σαν αποτέλεσμα θα αναπροσαρμόσει έγκαιρα το χαρτοφυλάκιο του/της, προλαμβάνοντας τις εξελίξεις παρά αντιδρώντας σε αυτές εκ των υστέρων. </a:t>
            </a:r>
            <a:endParaRPr lang="en-GB" sz="2400"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993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325461"/>
            <a:ext cx="10515600" cy="5167414"/>
          </a:xfrm>
        </p:spPr>
        <p:txBody>
          <a:bodyPr>
            <a:normAutofit fontScale="77500" lnSpcReduction="20000"/>
          </a:bodyPr>
          <a:lstStyle/>
          <a:p>
            <a:pPr algn="just"/>
            <a:r>
              <a:rPr lang="el-GR" dirty="0">
                <a:solidFill>
                  <a:srgbClr val="FF0000"/>
                </a:solidFill>
              </a:rPr>
              <a:t>Ανάλυση του κύκλου ζωής</a:t>
            </a:r>
          </a:p>
          <a:p>
            <a:pPr algn="just"/>
            <a:endParaRPr lang="el-GR" dirty="0"/>
          </a:p>
          <a:p>
            <a:pPr algn="just"/>
            <a:r>
              <a:rPr lang="el-GR" dirty="0"/>
              <a:t>Σύμφωνα με πολλούς οικονομολόγους κάθε κλάδος έχει έναν συγκεκριμένο τρόπο που αναπτύσσεται: συνήθως υπάρχει ένα </a:t>
            </a:r>
            <a:r>
              <a:rPr lang="el-GR" dirty="0">
                <a:solidFill>
                  <a:srgbClr val="FF0000"/>
                </a:solidFill>
              </a:rPr>
              <a:t>αρχικό στάδιο, ένα αναπτυξιακό στάδιο, και ένα σταθεροποιητικό στάδιο.  </a:t>
            </a:r>
          </a:p>
          <a:p>
            <a:pPr algn="just"/>
            <a:endParaRPr lang="el-GR" dirty="0"/>
          </a:p>
          <a:p>
            <a:pPr algn="just"/>
            <a:r>
              <a:rPr lang="el-GR" dirty="0"/>
              <a:t>Στο </a:t>
            </a:r>
            <a:r>
              <a:rPr lang="el-GR" dirty="0">
                <a:solidFill>
                  <a:srgbClr val="FF0000"/>
                </a:solidFill>
              </a:rPr>
              <a:t>αρχικό στάδιο </a:t>
            </a:r>
            <a:r>
              <a:rPr lang="el-GR" dirty="0"/>
              <a:t>έχουμε συνήθως κάποιο καινούριο προϊόν ή νέα τεχνολογία που δημιουργεί μία μεγάλη αύξηση της ζήτησης για τα προϊόντα του κλάδου και μία μεγάλη αύξηση των πωλήσεων και κερδών των εταιρειών του κλάδου. </a:t>
            </a:r>
          </a:p>
          <a:p>
            <a:pPr algn="just"/>
            <a:endParaRPr lang="el-GR" dirty="0"/>
          </a:p>
          <a:p>
            <a:pPr algn="just"/>
            <a:r>
              <a:rPr lang="el-GR" dirty="0"/>
              <a:t>Πολλές εταιρείες μπαίνουν στον κλάδο και ο ισχυρός ανταγωνισμός οδηγεί σε μάχη για την επιβίωση των εταιρειών του κλάδου. </a:t>
            </a:r>
          </a:p>
          <a:p>
            <a:pPr algn="just"/>
            <a:endParaRPr lang="el-GR" dirty="0"/>
          </a:p>
          <a:p>
            <a:pPr algn="just"/>
            <a:r>
              <a:rPr lang="el-GR" dirty="0"/>
              <a:t>Σε αυτό το στάδιο συνήθως δεν πληρώνονται μερίσματα και όλα τα κέρδη </a:t>
            </a:r>
            <a:r>
              <a:rPr lang="el-GR" dirty="0" err="1"/>
              <a:t>επαναεπενδύονται</a:t>
            </a:r>
            <a:r>
              <a:rPr lang="el-GR" dirty="0"/>
              <a:t> στην επιχείρηση, ενώ ο κίνδυνος για έναν επενδυτή είναι πολύ μεγάλος γιατί οι περισσότερες εταιρείες θα αποτύχουν. </a:t>
            </a:r>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00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199" y="1325461"/>
            <a:ext cx="10822497" cy="5167414"/>
          </a:xfrm>
        </p:spPr>
        <p:txBody>
          <a:bodyPr>
            <a:normAutofit fontScale="92500" lnSpcReduction="10000"/>
          </a:bodyPr>
          <a:lstStyle/>
          <a:p>
            <a:pPr algn="just"/>
            <a:r>
              <a:rPr lang="el-GR" sz="2200" dirty="0"/>
              <a:t>Στο </a:t>
            </a:r>
            <a:r>
              <a:rPr lang="el-GR" sz="2200" dirty="0">
                <a:solidFill>
                  <a:srgbClr val="FF0000"/>
                </a:solidFill>
              </a:rPr>
              <a:t>αναπτυξιακό στάδιο </a:t>
            </a:r>
            <a:r>
              <a:rPr lang="el-GR" sz="2200" dirty="0"/>
              <a:t>θα περάσουν μόνον οι καλύτερες εταιρείες νικητές του προηγούμενου σταδίου και οι ρυθμοί ανάπτυξης θα είναι υψηλοί αλλά χαμηλότεροι από ότι στο αρχικό στάδιο. </a:t>
            </a:r>
          </a:p>
          <a:p>
            <a:pPr algn="just"/>
            <a:endParaRPr lang="el-GR" sz="2200" dirty="0"/>
          </a:p>
          <a:p>
            <a:pPr algn="just"/>
            <a:r>
              <a:rPr lang="el-GR" sz="2200" dirty="0"/>
              <a:t>Τώρα οι εταιρείες που έμειναν στον κλάδο αρχίζουν και σταθεροποιούνται, βελτιώνουν συνεχώς τα προϊόντα τους, κάνουν σημαντικές επενδύσεις και με μειωμένους τους κινδύνους της αποτυχίας, αρχίζουν να διανέμουν μερίσματα και προσπαθούν να βελτιώσουν την κεφαλαιακή τους βάση. </a:t>
            </a:r>
          </a:p>
          <a:p>
            <a:pPr algn="just"/>
            <a:endParaRPr lang="el-GR" sz="2200" dirty="0"/>
          </a:p>
          <a:p>
            <a:pPr algn="just"/>
            <a:r>
              <a:rPr lang="el-GR" sz="2200" dirty="0"/>
              <a:t>Σαν αποτέλεσμα αρχίζουν και τραβούν το ενδιαφέρον πιο συντηρητικών επενδυτών. </a:t>
            </a:r>
          </a:p>
          <a:p>
            <a:pPr algn="just"/>
            <a:endParaRPr lang="el-GR" sz="2200" dirty="0"/>
          </a:p>
          <a:p>
            <a:pPr algn="just"/>
            <a:r>
              <a:rPr lang="el-GR" sz="2200" dirty="0"/>
              <a:t>Στο </a:t>
            </a:r>
            <a:r>
              <a:rPr lang="el-GR" sz="2200" dirty="0">
                <a:solidFill>
                  <a:srgbClr val="FF0000"/>
                </a:solidFill>
              </a:rPr>
              <a:t>σταθεροποιητικό στάδιο</a:t>
            </a:r>
            <a:r>
              <a:rPr lang="el-GR" sz="2200" dirty="0"/>
              <a:t>, η ανάπτυξη του κλάδου είναι πλέον πιο αργή και σταθερή και οι πωλήσεις αυξάνονται με πολύ χαμηλότερους ρυθμούς, τα προϊόντα τυποποιούνται και τα μερίσματα αυξάνονται, γιατί πλέον δεν υπάρχουν τα τεράστια περιθώρια ανάπτυξης που υπήρχαν παλαιότερα. </a:t>
            </a:r>
          </a:p>
          <a:p>
            <a:pPr algn="just"/>
            <a:endParaRPr lang="el-GR" sz="2200" dirty="0"/>
          </a:p>
          <a:p>
            <a:pPr algn="just"/>
            <a:r>
              <a:rPr lang="el-GR" sz="2200" dirty="0"/>
              <a:t>Ένα τέταρτο, πιθανό, στάδιο που ακολουθεί είναι και το </a:t>
            </a:r>
            <a:r>
              <a:rPr lang="el-GR" sz="2200" dirty="0">
                <a:solidFill>
                  <a:srgbClr val="FF0000"/>
                </a:solidFill>
              </a:rPr>
              <a:t>στάδιο της πτώσης </a:t>
            </a:r>
            <a:r>
              <a:rPr lang="el-GR" sz="2200" dirty="0"/>
              <a:t>όπου ο κλάδος περνάει σε παρακμή. </a:t>
            </a:r>
          </a:p>
          <a:p>
            <a:endParaRPr lang="el-GR" dirty="0"/>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365125"/>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61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199" y="1132514"/>
            <a:ext cx="11107723" cy="5360565"/>
          </a:xfrm>
        </p:spPr>
        <p:txBody>
          <a:bodyPr>
            <a:normAutofit fontScale="70000" lnSpcReduction="20000"/>
          </a:bodyPr>
          <a:lstStyle/>
          <a:p>
            <a:pPr algn="just"/>
            <a:r>
              <a:rPr lang="el-GR" b="1" dirty="0">
                <a:solidFill>
                  <a:srgbClr val="FF0000"/>
                </a:solidFill>
              </a:rPr>
              <a:t>Παράγοντες που πρέπει να μελετήσει ο αναλυτής στην κλαδική ανάλυση</a:t>
            </a:r>
          </a:p>
          <a:p>
            <a:pPr algn="just"/>
            <a:endParaRPr lang="el-GR" dirty="0"/>
          </a:p>
          <a:p>
            <a:pPr algn="just"/>
            <a:r>
              <a:rPr lang="el-GR" dirty="0"/>
              <a:t>Διαχρονική πορεία των πωλήσεων, κερδών, τα περιθώρια κέρδους, τα μερίσματα, τις τιμές των μετοχών στο χρηματιστήριο, κ.λπ.</a:t>
            </a:r>
          </a:p>
          <a:p>
            <a:pPr algn="just"/>
            <a:endParaRPr lang="el-GR" dirty="0"/>
          </a:p>
          <a:p>
            <a:pPr algn="just"/>
            <a:r>
              <a:rPr lang="el-GR" dirty="0"/>
              <a:t>Έτσι θα διαμορφώσει μία γνώμη σχετικά με </a:t>
            </a:r>
            <a:r>
              <a:rPr lang="el-GR" dirty="0">
                <a:solidFill>
                  <a:srgbClr val="FF0000"/>
                </a:solidFill>
              </a:rPr>
              <a:t>το στάδιο στο οποίο βρίσκεται ο κλάδος </a:t>
            </a:r>
            <a:r>
              <a:rPr lang="el-GR" dirty="0"/>
              <a:t>αλλά και σχετικά με την μερισματική πολιτική των διοικήσεων των εταιρειών και την ικανότητα τους. </a:t>
            </a:r>
          </a:p>
          <a:p>
            <a:pPr algn="just"/>
            <a:endParaRPr lang="el-GR" dirty="0"/>
          </a:p>
          <a:p>
            <a:pPr algn="just"/>
            <a:r>
              <a:rPr lang="el-GR" dirty="0"/>
              <a:t>Επίσης θα μπορέσει να διακρίνει την </a:t>
            </a:r>
            <a:r>
              <a:rPr lang="el-GR" dirty="0">
                <a:solidFill>
                  <a:srgbClr val="FF0000"/>
                </a:solidFill>
              </a:rPr>
              <a:t>λειτουργική ικανότητα του κλάδου σε σχέση με την κατάσταση της οικονομίας</a:t>
            </a:r>
            <a:r>
              <a:rPr lang="el-GR" dirty="0"/>
              <a:t>, δηλαδή εάν ο κλάδος είναι αμυντικός, κυκλικός, κ.λπ.. </a:t>
            </a:r>
          </a:p>
          <a:p>
            <a:pPr algn="just"/>
            <a:endParaRPr lang="el-GR" dirty="0"/>
          </a:p>
          <a:p>
            <a:pPr algn="just"/>
            <a:r>
              <a:rPr lang="el-GR" dirty="0"/>
              <a:t>Μετά πρέπει να αναλύσει τις </a:t>
            </a:r>
            <a:r>
              <a:rPr lang="el-GR" dirty="0">
                <a:solidFill>
                  <a:srgbClr val="FF0000"/>
                </a:solidFill>
              </a:rPr>
              <a:t>συνθήκες του ανταγωνισμού </a:t>
            </a:r>
            <a:r>
              <a:rPr lang="el-GR" dirty="0"/>
              <a:t>στον κλάδο όπως, μεταξύ άλλων, εάν υπάρχουν εμπόδια στην είσοδο νέων εταιρειών στον κλάδο (υψηλό κόστος αρχικής παραγωγής, πατέντες, κ.λπ..). </a:t>
            </a:r>
          </a:p>
          <a:p>
            <a:pPr algn="just"/>
            <a:endParaRPr lang="el-GR" dirty="0"/>
          </a:p>
          <a:p>
            <a:pPr algn="just"/>
            <a:r>
              <a:rPr lang="el-GR" dirty="0"/>
              <a:t>Παραδείγματος χάριν, εάν ο κλάδος παράγει ένα προϊόν όπως κινητή τηλεφωνία, και η κυβέρνηση έχει καταστήσει σαφές ότι δεν πρόκειται να χορηγήσει άλλες άδειες για μία πενταετία, τότε είναι αδύνατον να παρουσιαστεί ένας καινούριος παίκτης και να πάρει μερίδια αγοράς από τους ήδη υπάρχοντες. </a:t>
            </a:r>
          </a:p>
          <a:p>
            <a:endParaRPr lang="en-GB"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180567"/>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720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144DA-C8D4-4CA6-A567-BB25F2668D01}"/>
              </a:ext>
            </a:extLst>
          </p:cNvPr>
          <p:cNvSpPr>
            <a:spLocks noGrp="1"/>
          </p:cNvSpPr>
          <p:nvPr>
            <p:ph idx="1"/>
          </p:nvPr>
        </p:nvSpPr>
        <p:spPr>
          <a:xfrm>
            <a:off x="838200" y="1216404"/>
            <a:ext cx="11065778" cy="5285065"/>
          </a:xfrm>
        </p:spPr>
        <p:txBody>
          <a:bodyPr>
            <a:noAutofit/>
          </a:bodyPr>
          <a:lstStyle/>
          <a:p>
            <a:pPr algn="just"/>
            <a:r>
              <a:rPr lang="el-GR" sz="2000" dirty="0"/>
              <a:t>Άλλοι παράγοντες που πρέπει να αναλυθούν είναι </a:t>
            </a:r>
            <a:r>
              <a:rPr lang="el-GR" sz="2000" dirty="0">
                <a:solidFill>
                  <a:srgbClr val="FF0000"/>
                </a:solidFill>
              </a:rPr>
              <a:t>η ζήτηση για το προϊόν που παράγει ο κλάδος</a:t>
            </a:r>
            <a:r>
              <a:rPr lang="el-GR" sz="2000" dirty="0"/>
              <a:t>: βασίζεται σε λίγους και μεγάλους πελάτες (και άρα έχουν μεγάλη διαπραγματευτική δύναμη) ή υπάρχει μεγάλη διασπορά στην ζήτηση; </a:t>
            </a:r>
          </a:p>
          <a:p>
            <a:pPr algn="just"/>
            <a:endParaRPr lang="el-GR" sz="2000" dirty="0"/>
          </a:p>
          <a:p>
            <a:pPr algn="just"/>
            <a:r>
              <a:rPr lang="el-GR" sz="2000" dirty="0"/>
              <a:t>Ανάλογα πρέπει να αναλυθούν και οι αγορές πρώτων υλών και προμηθευτών των παραγωγών του κλάδου. </a:t>
            </a:r>
          </a:p>
          <a:p>
            <a:pPr algn="just"/>
            <a:endParaRPr lang="el-GR" sz="2000" dirty="0"/>
          </a:p>
          <a:p>
            <a:pPr algn="just"/>
            <a:r>
              <a:rPr lang="el-GR" sz="2000" dirty="0"/>
              <a:t>Εάν το προϊόν του κλάδου έχει υποκατάστατα με χαμηλό κόστος ο επενδυτής/αναλυτής πρέπει να είναι προσεκτικός. Ένας άλλος παράγοντας που πρέπει να αναλυθεί είναι και οι πολιτικές επιδράσεις στον κλάδο. </a:t>
            </a:r>
          </a:p>
          <a:p>
            <a:pPr algn="just"/>
            <a:endParaRPr lang="el-GR" sz="2000" dirty="0"/>
          </a:p>
          <a:p>
            <a:pPr algn="just"/>
            <a:r>
              <a:rPr lang="el-GR" sz="2000" dirty="0"/>
              <a:t>Π.χ. Ο τραπεζικός τομέας στην Ελλάδα την δεκαετία του 1990 είναι ένα καλό παράδειγμα: η φιλελευθεροποίηση των χρηματαγορών που προώθησε η κυβέρνηση (σαν αποτέλεσμα εφαρμογής κανονισμών της ΕΕ που είχαν σκοπό να εναρμονίσουν τις ευρωπαϊκές χρηματαγορές-κεφαλαιαγορές εν’ όψη ΟΝΕ) έφερε επανάσταση στον κλάδο. </a:t>
            </a:r>
            <a:endParaRPr lang="en-GB" sz="2000" dirty="0"/>
          </a:p>
        </p:txBody>
      </p:sp>
      <p:sp>
        <p:nvSpPr>
          <p:cNvPr id="4" name="Τίτλος 1">
            <a:extLst>
              <a:ext uri="{FF2B5EF4-FFF2-40B4-BE49-F238E27FC236}">
                <a16:creationId xmlns:a16="http://schemas.microsoft.com/office/drawing/2014/main" id="{85573B58-F5EC-4F48-913E-5E9841F63AF7}"/>
              </a:ext>
            </a:extLst>
          </p:cNvPr>
          <p:cNvSpPr>
            <a:spLocks noGrp="1"/>
          </p:cNvSpPr>
          <p:nvPr>
            <p:ph type="title"/>
          </p:nvPr>
        </p:nvSpPr>
        <p:spPr>
          <a:xfrm>
            <a:off x="838200" y="180567"/>
            <a:ext cx="10515600" cy="800945"/>
          </a:xfrm>
        </p:spPr>
        <p:txBody>
          <a:bodyPr>
            <a:noAutofit/>
          </a:bodyPr>
          <a:lstStyle/>
          <a:p>
            <a:pPr algn="just">
              <a:lnSpc>
                <a:spcPct val="150000"/>
              </a:lnSpc>
              <a:spcAft>
                <a:spcPts val="800"/>
              </a:spcAft>
            </a:pPr>
            <a:r>
              <a:rPr lang="el-GR" sz="3600" b="1" dirty="0">
                <a:effectLst/>
                <a:latin typeface="+mn-lt"/>
                <a:ea typeface="Times New Roman" panose="02020603050405020304" pitchFamily="18" charset="0"/>
                <a:cs typeface="Times New Roman" panose="02020603050405020304" pitchFamily="18" charset="0"/>
              </a:rPr>
              <a:t>Δεύτερο στάδιο: Κλαδική Ανάλυση</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8285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sp>
        <p:nvSpPr>
          <p:cNvPr id="3" name="Θέση περιεχομένου 2">
            <a:extLst>
              <a:ext uri="{FF2B5EF4-FFF2-40B4-BE49-F238E27FC236}">
                <a16:creationId xmlns:a16="http://schemas.microsoft.com/office/drawing/2014/main" id="{8AA5A29E-3B6A-4D28-87CF-4511F2DFE815}"/>
              </a:ext>
            </a:extLst>
          </p:cNvPr>
          <p:cNvSpPr>
            <a:spLocks noGrp="1"/>
          </p:cNvSpPr>
          <p:nvPr>
            <p:ph idx="1"/>
          </p:nvPr>
        </p:nvSpPr>
        <p:spPr>
          <a:xfrm>
            <a:off x="838200" y="1375794"/>
            <a:ext cx="10998666" cy="5117080"/>
          </a:xfrm>
        </p:spPr>
        <p:txBody>
          <a:bodyPr>
            <a:normAutofit fontScale="77500" lnSpcReduction="20000"/>
          </a:bodyPr>
          <a:lstStyle/>
          <a:p>
            <a:pPr algn="just"/>
            <a:r>
              <a:rPr lang="el-GR" dirty="0"/>
              <a:t>Ο τελικός σκοπός αυτού του σταδίου της ανάλυσης είναι ο προσδιορισμός της </a:t>
            </a:r>
            <a:r>
              <a:rPr lang="el-GR" dirty="0">
                <a:solidFill>
                  <a:srgbClr val="FF0000"/>
                </a:solidFill>
              </a:rPr>
              <a:t>πραγματικής ή εσωτερικής αξίας (</a:t>
            </a:r>
            <a:r>
              <a:rPr lang="el-GR" dirty="0" err="1">
                <a:solidFill>
                  <a:srgbClr val="FF0000"/>
                </a:solidFill>
              </a:rPr>
              <a:t>intrinsic</a:t>
            </a:r>
            <a:r>
              <a:rPr lang="el-GR" dirty="0">
                <a:solidFill>
                  <a:srgbClr val="FF0000"/>
                </a:solidFill>
              </a:rPr>
              <a:t> </a:t>
            </a:r>
            <a:r>
              <a:rPr lang="el-GR" dirty="0" err="1">
                <a:solidFill>
                  <a:srgbClr val="FF0000"/>
                </a:solidFill>
              </a:rPr>
              <a:t>value</a:t>
            </a:r>
            <a:r>
              <a:rPr lang="el-GR" dirty="0">
                <a:solidFill>
                  <a:srgbClr val="FF0000"/>
                </a:solidFill>
              </a:rPr>
              <a:t>) μίας μετοχής. </a:t>
            </a:r>
          </a:p>
          <a:p>
            <a:pPr algn="just"/>
            <a:endParaRPr lang="el-GR" dirty="0"/>
          </a:p>
          <a:p>
            <a:pPr algn="just"/>
            <a:r>
              <a:rPr lang="el-GR" dirty="0"/>
              <a:t>Ο </a:t>
            </a:r>
            <a:r>
              <a:rPr lang="el-GR" dirty="0" err="1"/>
              <a:t>Graham</a:t>
            </a:r>
            <a:r>
              <a:rPr lang="el-GR" dirty="0"/>
              <a:t> έλεγε ότι αυτή η </a:t>
            </a:r>
            <a:r>
              <a:rPr lang="el-GR" dirty="0">
                <a:solidFill>
                  <a:srgbClr val="FF0000"/>
                </a:solidFill>
              </a:rPr>
              <a:t>αξία είναι η αξία που δικαιολογείται από τα πραγματικά γεγονότα,</a:t>
            </a:r>
            <a:r>
              <a:rPr lang="el-GR" dirty="0"/>
              <a:t> σε αντιδιαστολή με την αξία που δημιουργείται από ψυχολογικούς παράγοντες. </a:t>
            </a:r>
          </a:p>
          <a:p>
            <a:pPr algn="just"/>
            <a:endParaRPr lang="el-GR" dirty="0"/>
          </a:p>
          <a:p>
            <a:pPr algn="just"/>
            <a:r>
              <a:rPr lang="el-GR" dirty="0"/>
              <a:t>Τα γεγονότα ή αλλιώς τα </a:t>
            </a:r>
            <a:r>
              <a:rPr lang="el-GR" dirty="0">
                <a:solidFill>
                  <a:srgbClr val="FF0000"/>
                </a:solidFill>
              </a:rPr>
              <a:t>θεμελιώδη μεγέθη της επιχείρησης </a:t>
            </a:r>
            <a:r>
              <a:rPr lang="el-GR" dirty="0"/>
              <a:t>είναι τα στοιχεία του ενεργητικού, τα κέρδη, τα μερίσματα, οι πραγματικές μελλοντικές προοπτικές, και η ποιότητα της διοίκησης μίας επιχείρησης. </a:t>
            </a:r>
          </a:p>
          <a:p>
            <a:pPr algn="just"/>
            <a:endParaRPr lang="el-GR" dirty="0"/>
          </a:p>
          <a:p>
            <a:pPr algn="just"/>
            <a:r>
              <a:rPr lang="el-GR" dirty="0"/>
              <a:t>Η αξία αυτή όταν συγκριθεί με την τρέχουσα χρηματιστηριακή αξία της εταιρείας θα μας δείξει εάν η μετοχή είναι </a:t>
            </a:r>
            <a:r>
              <a:rPr lang="el-GR" dirty="0">
                <a:solidFill>
                  <a:srgbClr val="FF0000"/>
                </a:solidFill>
              </a:rPr>
              <a:t>υπέρ-τιμημένη ή υπό-τιμημένη. </a:t>
            </a:r>
          </a:p>
          <a:p>
            <a:pPr algn="just"/>
            <a:endParaRPr lang="el-GR" dirty="0"/>
          </a:p>
          <a:p>
            <a:pPr algn="just"/>
            <a:r>
              <a:rPr lang="el-GR" dirty="0"/>
              <a:t>Η πραγματική ή εσωτερική αξία </a:t>
            </a:r>
            <a:r>
              <a:rPr lang="el-GR" dirty="0">
                <a:solidFill>
                  <a:srgbClr val="FF0000"/>
                </a:solidFill>
              </a:rPr>
              <a:t>δεν είναι στατική </a:t>
            </a:r>
            <a:r>
              <a:rPr lang="el-GR" dirty="0"/>
              <a:t>αλλά μεταβάλλεται ανάλογα με τα γεγονότα που επηρεάζουν την επιχείρηση. </a:t>
            </a:r>
            <a:endParaRPr lang="en-GB" dirty="0"/>
          </a:p>
        </p:txBody>
      </p:sp>
    </p:spTree>
    <p:extLst>
      <p:ext uri="{BB962C8B-B14F-4D97-AF65-F5344CB8AC3E}">
        <p14:creationId xmlns:p14="http://schemas.microsoft.com/office/powerpoint/2010/main" val="324307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4801169"/>
          </a:xfrm>
        </p:spPr>
        <p:txBody>
          <a:bodyPr>
            <a:normAutofit/>
          </a:bodyPr>
          <a:lstStyle/>
          <a:p>
            <a:pPr algn="just"/>
            <a:r>
              <a:rPr lang="el-GR" sz="2000" dirty="0"/>
              <a:t>Αφού μελετηθεί συνολικά η αγορά, ο αναλυτής πρέπει να εξετάσει επιμέρους κλάδους της οικονομίας, γιατί δεν επηρεάζονται όλοι οι κλάδοι το ίδιο από μεταβολές στην οικονομία και την αγορά. </a:t>
            </a:r>
          </a:p>
          <a:p>
            <a:pPr algn="just"/>
            <a:endParaRPr lang="el-GR" sz="2000" dirty="0"/>
          </a:p>
          <a:p>
            <a:pPr algn="just"/>
            <a:r>
              <a:rPr lang="el-GR" sz="2000" dirty="0"/>
              <a:t>Κάποιοι κλάδοι είναι επηρεάζονται λιγότερο σε περιόδους ύφεσης άλλοι κλάδοι επηρεάζονται άμεσα ή δεν επηρεάζονται καθόλου. </a:t>
            </a:r>
          </a:p>
          <a:p>
            <a:pPr algn="just"/>
            <a:endParaRPr lang="el-GR" sz="2000" dirty="0"/>
          </a:p>
          <a:p>
            <a:pPr algn="just"/>
            <a:r>
              <a:rPr lang="el-GR" sz="2000" dirty="0"/>
              <a:t>Π.χ., όταν ξέσπασε η οικονομική κρίση στην Ελλάδα (2010-2013) κάποιοι κλάδοι επηρεάστηκαν άμεσα αρνητικά και οι συναλλαγές έπεσαν δραματικά: ο κατασκευαστικός κλάδος όπου (σύμφωνα με στοιχεία της ΕΛΣΤΑΤ):</a:t>
            </a:r>
          </a:p>
          <a:p>
            <a:pPr marL="0" indent="0" algn="just">
              <a:buNone/>
            </a:pPr>
            <a:r>
              <a:rPr lang="el-GR" sz="2000" dirty="0"/>
              <a:t> </a:t>
            </a:r>
          </a:p>
          <a:p>
            <a:pPr marL="0" indent="0" algn="just">
              <a:buNone/>
            </a:pPr>
            <a:r>
              <a:rPr lang="el-GR" sz="2000" dirty="0">
                <a:latin typeface="Arial" panose="020B0604020202020204" pitchFamily="34" charset="0"/>
                <a:cs typeface="Arial" panose="020B0604020202020204" pitchFamily="34" charset="0"/>
              </a:rPr>
              <a:t>→	</a:t>
            </a:r>
            <a:r>
              <a:rPr lang="el-GR" sz="2000" dirty="0"/>
              <a:t>ο κύκλος εργασιών από οικοδομικές δραστηριότητες έπεσε από τα περίπου </a:t>
            </a:r>
            <a:r>
              <a:rPr lang="el-GR" sz="2000" dirty="0">
                <a:solidFill>
                  <a:srgbClr val="FF0000"/>
                </a:solidFill>
              </a:rPr>
              <a:t>6,5 δις </a:t>
            </a:r>
            <a:r>
              <a:rPr lang="el-GR" sz="2000" dirty="0"/>
              <a:t>το 	2009 στα περίπου </a:t>
            </a:r>
            <a:r>
              <a:rPr lang="el-GR" sz="2000" dirty="0">
                <a:solidFill>
                  <a:srgbClr val="FF0000"/>
                </a:solidFill>
              </a:rPr>
              <a:t>3,3 δις </a:t>
            </a:r>
            <a:r>
              <a:rPr lang="el-GR" sz="2000" dirty="0"/>
              <a:t>το 2012 </a:t>
            </a:r>
          </a:p>
          <a:p>
            <a:pPr marL="0" indent="0" algn="just">
              <a:buNone/>
            </a:pPr>
            <a:endParaRPr lang="en-GB" sz="2000" dirty="0"/>
          </a:p>
        </p:txBody>
      </p:sp>
    </p:spTree>
    <p:extLst>
      <p:ext uri="{BB962C8B-B14F-4D97-AF65-F5344CB8AC3E}">
        <p14:creationId xmlns:p14="http://schemas.microsoft.com/office/powerpoint/2010/main" val="1037662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0515600" cy="4809557"/>
          </a:xfrm>
        </p:spPr>
        <p:txBody>
          <a:bodyPr>
            <a:normAutofit lnSpcReduction="10000"/>
          </a:bodyPr>
          <a:lstStyle/>
          <a:p>
            <a:r>
              <a:rPr lang="el-GR" sz="2200" b="1" dirty="0">
                <a:solidFill>
                  <a:srgbClr val="FF0000"/>
                </a:solidFill>
              </a:rPr>
              <a:t>Δύο Μεθοδολογίες </a:t>
            </a:r>
          </a:p>
          <a:p>
            <a:endParaRPr lang="el-GR" sz="2200" dirty="0"/>
          </a:p>
          <a:p>
            <a:pPr marL="0" indent="0">
              <a:buNone/>
            </a:pPr>
            <a:r>
              <a:rPr lang="en-GB" sz="2200" dirty="0">
                <a:solidFill>
                  <a:srgbClr val="FF0000"/>
                </a:solidFill>
              </a:rPr>
              <a:t>1) 	</a:t>
            </a:r>
            <a:r>
              <a:rPr lang="el-GR" sz="2200" dirty="0">
                <a:solidFill>
                  <a:srgbClr val="FF0000"/>
                </a:solidFill>
              </a:rPr>
              <a:t>Προεξόφληση Χρηματικών Ροών (</a:t>
            </a:r>
            <a:r>
              <a:rPr lang="en-GB" sz="2200" dirty="0">
                <a:solidFill>
                  <a:srgbClr val="FF0000"/>
                </a:solidFill>
              </a:rPr>
              <a:t>Discount the Cash Flows</a:t>
            </a:r>
            <a:r>
              <a:rPr lang="el-GR" sz="2200" dirty="0">
                <a:solidFill>
                  <a:srgbClr val="FF0000"/>
                </a:solidFill>
              </a:rPr>
              <a:t>)</a:t>
            </a:r>
            <a:endParaRPr lang="en-GB" sz="2200" dirty="0">
              <a:solidFill>
                <a:srgbClr val="FF0000"/>
              </a:solidFill>
            </a:endParaRPr>
          </a:p>
          <a:p>
            <a:r>
              <a:rPr lang="el-GR" sz="2200" dirty="0"/>
              <a:t>Παρούσα Αξία Κερδών (</a:t>
            </a:r>
            <a:r>
              <a:rPr lang="en-GB" sz="2200" dirty="0"/>
              <a:t>Present Value of Earnings</a:t>
            </a:r>
            <a:r>
              <a:rPr lang="el-GR" sz="2200" dirty="0"/>
              <a:t>)</a:t>
            </a:r>
            <a:endParaRPr lang="en-GB" sz="2200" dirty="0"/>
          </a:p>
          <a:p>
            <a:r>
              <a:rPr lang="el-GR" sz="2200" dirty="0"/>
              <a:t>Παρούσα Αξία Μερισμάτων (</a:t>
            </a:r>
            <a:r>
              <a:rPr lang="en-GB" sz="2200" dirty="0"/>
              <a:t>Present Value of Dividends</a:t>
            </a:r>
            <a:r>
              <a:rPr lang="el-GR" sz="2200" dirty="0"/>
              <a:t>)</a:t>
            </a:r>
            <a:endParaRPr lang="en-GB" sz="2200" dirty="0"/>
          </a:p>
          <a:p>
            <a:r>
              <a:rPr lang="el-GR" sz="2200" dirty="0"/>
              <a:t>Παρούσα Αξία Χρηματικών Ροών (</a:t>
            </a:r>
            <a:r>
              <a:rPr lang="en-GB" sz="2200" dirty="0"/>
              <a:t>Present Value of Free Cash Flows </a:t>
            </a:r>
            <a:r>
              <a:rPr lang="el-GR" sz="2200" dirty="0"/>
              <a:t>)</a:t>
            </a:r>
            <a:endParaRPr lang="en-GB" sz="2200" dirty="0"/>
          </a:p>
          <a:p>
            <a:endParaRPr lang="en-GB" sz="2200" dirty="0"/>
          </a:p>
          <a:p>
            <a:pPr marL="457200" indent="-457200">
              <a:buAutoNum type="arabicParenR" startAt="2"/>
            </a:pPr>
            <a:r>
              <a:rPr lang="el-GR" sz="2200" dirty="0">
                <a:solidFill>
                  <a:srgbClr val="FF0000"/>
                </a:solidFill>
              </a:rPr>
              <a:t>Συγκριτική αποτίμηση με Χρήση Δεικτών (πολλαπλασίων, </a:t>
            </a:r>
            <a:r>
              <a:rPr lang="en-GB" sz="2200" dirty="0">
                <a:solidFill>
                  <a:srgbClr val="FF0000"/>
                </a:solidFill>
              </a:rPr>
              <a:t>Multiples</a:t>
            </a:r>
            <a:r>
              <a:rPr lang="el-GR" sz="2200" dirty="0">
                <a:solidFill>
                  <a:srgbClr val="FF0000"/>
                </a:solidFill>
              </a:rPr>
              <a:t>)</a:t>
            </a:r>
            <a:r>
              <a:rPr lang="en-GB" sz="2200" dirty="0">
                <a:solidFill>
                  <a:srgbClr val="FF0000"/>
                </a:solidFill>
              </a:rPr>
              <a:t> </a:t>
            </a:r>
            <a:endParaRPr lang="el-GR" sz="2200" dirty="0">
              <a:solidFill>
                <a:srgbClr val="FF0000"/>
              </a:solidFill>
            </a:endParaRPr>
          </a:p>
          <a:p>
            <a:r>
              <a:rPr lang="el-GR" sz="2200" dirty="0"/>
              <a:t>Δείκτη Τιμής προς Κέρδη, </a:t>
            </a:r>
            <a:r>
              <a:rPr lang="en-GB" sz="2200" dirty="0"/>
              <a:t>P/E </a:t>
            </a:r>
          </a:p>
          <a:p>
            <a:r>
              <a:rPr lang="el-GR" sz="2200" dirty="0"/>
              <a:t>Δείκτη Τιμής προς Χρηματική Ροή, </a:t>
            </a:r>
            <a:r>
              <a:rPr lang="en-GB" sz="2200" dirty="0"/>
              <a:t>P/CF</a:t>
            </a:r>
          </a:p>
          <a:p>
            <a:r>
              <a:rPr lang="el-GR" sz="2200" dirty="0"/>
              <a:t>Δείκτη Χρηματιστηριακής τιμής προς Λογιστική Αξία, </a:t>
            </a:r>
            <a:r>
              <a:rPr lang="en-GB" sz="2200" dirty="0"/>
              <a:t>P/B</a:t>
            </a:r>
          </a:p>
          <a:p>
            <a:r>
              <a:rPr lang="el-GR" sz="2200" dirty="0" err="1"/>
              <a:t>κλπ</a:t>
            </a:r>
            <a:endParaRPr lang="en-GB" sz="2200" dirty="0"/>
          </a:p>
          <a:p>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4131330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sp>
        <p:nvSpPr>
          <p:cNvPr id="3" name="Θέση περιεχομένου 2">
            <a:extLst>
              <a:ext uri="{FF2B5EF4-FFF2-40B4-BE49-F238E27FC236}">
                <a16:creationId xmlns:a16="http://schemas.microsoft.com/office/drawing/2014/main" id="{8AA5A29E-3B6A-4D28-87CF-4511F2DFE815}"/>
              </a:ext>
            </a:extLst>
          </p:cNvPr>
          <p:cNvSpPr>
            <a:spLocks noGrp="1"/>
          </p:cNvSpPr>
          <p:nvPr>
            <p:ph idx="1"/>
          </p:nvPr>
        </p:nvSpPr>
        <p:spPr>
          <a:xfrm>
            <a:off x="838200" y="1375794"/>
            <a:ext cx="10515600" cy="4801169"/>
          </a:xfrm>
        </p:spPr>
        <p:txBody>
          <a:bodyPr>
            <a:normAutofit lnSpcReduction="10000"/>
          </a:bodyPr>
          <a:lstStyle/>
          <a:p>
            <a:pPr algn="just"/>
            <a:r>
              <a:rPr lang="el-GR" sz="2200" dirty="0"/>
              <a:t>Η μέθοδος αυτή υποθέτει ότι η τωρινή (παρούσα) αξία μίας επένδυσης πρέπει να ισούται με το άθροισμα των μελλοντικών χρηματικών ροών που θα λάβει ο επενδυτής, </a:t>
            </a:r>
            <a:r>
              <a:rPr lang="el-GR" sz="2200" dirty="0" err="1"/>
              <a:t>προεξοφλημένο</a:t>
            </a:r>
            <a:r>
              <a:rPr lang="el-GR" sz="2200" dirty="0"/>
              <a:t> με το κατάλληλο επιτόκιο. </a:t>
            </a:r>
          </a:p>
          <a:p>
            <a:pPr algn="just"/>
            <a:endParaRPr lang="el-GR" sz="2200" dirty="0"/>
          </a:p>
          <a:p>
            <a:pPr algn="just"/>
            <a:r>
              <a:rPr lang="el-GR" sz="2200" dirty="0"/>
              <a:t>Εάν η παρούσα αξία της επένδυσης είναι μεγαλύτερη από το κόστος της επένδυσης τότε η επένδυση είναι συμφέρουσα</a:t>
            </a:r>
          </a:p>
          <a:p>
            <a:pPr algn="just"/>
            <a:endParaRPr lang="el-GR" sz="2200" dirty="0"/>
          </a:p>
          <a:p>
            <a:pPr algn="just"/>
            <a:r>
              <a:rPr lang="el-GR" sz="2200" dirty="0"/>
              <a:t>Ας το δούμε με ένα απλό παράδειγμα: έστω ότι μας δίνεται μία ευκαιρία να αγοράσουμε ένα οικόπεδο με 50.000 Ευρώ στο οποίο μπορούμε να κτίσουμε ένα συγκρότημα γραφείων που θα κοστίσει 350.000 Ευρώ και σε έναν χρόνο από σήμερα μπορούμε να τα πουλήσουμε με 450.000 Ευρώ. </a:t>
            </a:r>
          </a:p>
          <a:p>
            <a:pPr algn="just"/>
            <a:endParaRPr lang="el-GR" sz="2200" dirty="0"/>
          </a:p>
          <a:p>
            <a:pPr algn="just"/>
            <a:r>
              <a:rPr lang="el-GR" sz="2200" dirty="0"/>
              <a:t>Φαινομενικά, η επένδυση είναι συμφέρουσα γιατί θα βγάλουμε ένα κέρδος 50.000 Ευρώ. </a:t>
            </a:r>
          </a:p>
          <a:p>
            <a:endParaRPr lang="el-GR" dirty="0"/>
          </a:p>
          <a:p>
            <a:endParaRPr lang="en-GB" dirty="0"/>
          </a:p>
        </p:txBody>
      </p:sp>
    </p:spTree>
    <p:extLst>
      <p:ext uri="{BB962C8B-B14F-4D97-AF65-F5344CB8AC3E}">
        <p14:creationId xmlns:p14="http://schemas.microsoft.com/office/powerpoint/2010/main" val="3103596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F847215-9166-4A76-86F1-FC02DF7DF716}"/>
              </a:ext>
            </a:extLst>
          </p:cNvPr>
          <p:cNvPicPr>
            <a:picLocks noGrp="1" noChangeAspect="1"/>
          </p:cNvPicPr>
          <p:nvPr>
            <p:ph idx="1"/>
          </p:nvPr>
        </p:nvPicPr>
        <p:blipFill>
          <a:blip r:embed="rId2"/>
          <a:stretch>
            <a:fillRect/>
          </a:stretch>
        </p:blipFill>
        <p:spPr>
          <a:xfrm>
            <a:off x="1585519" y="1382662"/>
            <a:ext cx="8942664" cy="4778477"/>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2876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pic>
        <p:nvPicPr>
          <p:cNvPr id="5" name="Θέση περιεχομένου 4">
            <a:extLst>
              <a:ext uri="{FF2B5EF4-FFF2-40B4-BE49-F238E27FC236}">
                <a16:creationId xmlns:a16="http://schemas.microsoft.com/office/drawing/2014/main" id="{E271F8B3-6A7B-4560-A285-EC2F072807CC}"/>
              </a:ext>
            </a:extLst>
          </p:cNvPr>
          <p:cNvPicPr>
            <a:picLocks noGrp="1" noChangeAspect="1"/>
          </p:cNvPicPr>
          <p:nvPr>
            <p:ph idx="1"/>
          </p:nvPr>
        </p:nvPicPr>
        <p:blipFill>
          <a:blip r:embed="rId2"/>
          <a:stretch>
            <a:fillRect/>
          </a:stretch>
        </p:blipFill>
        <p:spPr>
          <a:xfrm>
            <a:off x="1464905" y="1464906"/>
            <a:ext cx="8920065" cy="4674637"/>
          </a:xfrm>
        </p:spPr>
      </p:pic>
    </p:spTree>
    <p:extLst>
      <p:ext uri="{BB962C8B-B14F-4D97-AF65-F5344CB8AC3E}">
        <p14:creationId xmlns:p14="http://schemas.microsoft.com/office/powerpoint/2010/main" val="2582029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438539" y="1156996"/>
            <a:ext cx="11402007" cy="5467739"/>
          </a:xfrm>
        </p:spPr>
        <p:txBody>
          <a:bodyPr>
            <a:normAutofit lnSpcReduction="10000"/>
          </a:bodyPr>
          <a:lstStyle/>
          <a:p>
            <a:pPr algn="just"/>
            <a:r>
              <a:rPr lang="el-GR" sz="2000" dirty="0"/>
              <a:t>Το υπόδειγμα της </a:t>
            </a:r>
            <a:r>
              <a:rPr lang="el-GR" sz="2000" dirty="0">
                <a:solidFill>
                  <a:srgbClr val="FF0000"/>
                </a:solidFill>
              </a:rPr>
              <a:t>μηδενικής ανάπτυξης (</a:t>
            </a:r>
            <a:r>
              <a:rPr lang="el-GR" sz="2000" dirty="0" err="1">
                <a:solidFill>
                  <a:srgbClr val="FF0000"/>
                </a:solidFill>
              </a:rPr>
              <a:t>zero-growth</a:t>
            </a:r>
            <a:r>
              <a:rPr lang="el-GR" sz="2000" dirty="0">
                <a:solidFill>
                  <a:srgbClr val="FF0000"/>
                </a:solidFill>
              </a:rPr>
              <a:t> </a:t>
            </a:r>
            <a:r>
              <a:rPr lang="el-GR" sz="2000" dirty="0" err="1">
                <a:solidFill>
                  <a:srgbClr val="FF0000"/>
                </a:solidFill>
              </a:rPr>
              <a:t>model</a:t>
            </a:r>
            <a:r>
              <a:rPr lang="el-GR" sz="2000" dirty="0">
                <a:solidFill>
                  <a:srgbClr val="FF0000"/>
                </a:solidFill>
              </a:rPr>
              <a:t>) </a:t>
            </a:r>
            <a:r>
              <a:rPr lang="el-GR" sz="2000" dirty="0"/>
              <a:t>υποθέτει ότι το μέρισμα θα μείνει σταθερό για πάντα (στο διηνεκές). Δηλαδή ότι η επιχείρηση δεν πρόκειται να αναπτυχθεί άλλο και θα εξακολουθήσει να δίνει το ίδιο μέρισμα (</a:t>
            </a:r>
            <a:r>
              <a:rPr lang="en-GB" sz="2000" dirty="0"/>
              <a:t>D) </a:t>
            </a:r>
            <a:r>
              <a:rPr lang="el-GR" sz="2000" dirty="0"/>
              <a:t>για πάντα. </a:t>
            </a:r>
            <a:endParaRPr lang="en-GB" sz="2000" dirty="0"/>
          </a:p>
          <a:p>
            <a:pPr algn="just"/>
            <a:endParaRPr lang="en-GB" sz="2000" dirty="0"/>
          </a:p>
          <a:p>
            <a:pPr algn="just"/>
            <a:r>
              <a:rPr lang="el-GR" sz="2000" dirty="0"/>
              <a:t>Κάτω από αυτήν την υπόθεση μπορεί να δειχτεί ότι η εσωτερική αξία μίας μετοχής είναι: </a:t>
            </a:r>
          </a:p>
          <a:p>
            <a:pPr algn="just"/>
            <a:endParaRPr lang="el-GR" sz="2000" dirty="0"/>
          </a:p>
          <a:p>
            <a:pPr algn="just"/>
            <a:endParaRPr lang="el-GR" sz="2000" dirty="0"/>
          </a:p>
          <a:p>
            <a:pPr algn="just"/>
            <a:endParaRPr lang="el-GR" sz="2000" dirty="0"/>
          </a:p>
          <a:p>
            <a:pPr algn="just"/>
            <a:r>
              <a:rPr lang="el-GR" sz="2000" dirty="0"/>
              <a:t>Π.χ. μετοχή ΧΥΖ με τιμή 20 </a:t>
            </a:r>
            <a:r>
              <a:rPr lang="el-GR" sz="2000" dirty="0" err="1"/>
              <a:t>Eυρώ</a:t>
            </a:r>
            <a:r>
              <a:rPr lang="el-GR" sz="2000" dirty="0"/>
              <a:t>, </a:t>
            </a:r>
            <a:r>
              <a:rPr lang="en-GB" sz="2000" dirty="0"/>
              <a:t>D</a:t>
            </a:r>
            <a:r>
              <a:rPr lang="el-GR" sz="2000" dirty="0"/>
              <a:t> = 1 </a:t>
            </a:r>
            <a:r>
              <a:rPr lang="el-GR" sz="2000" dirty="0" err="1"/>
              <a:t>Eυρώ</a:t>
            </a:r>
            <a:r>
              <a:rPr lang="el-GR" sz="2000" dirty="0"/>
              <a:t>, </a:t>
            </a:r>
            <a:r>
              <a:rPr lang="en-GB" sz="2000" dirty="0"/>
              <a:t>r = </a:t>
            </a:r>
            <a:r>
              <a:rPr lang="el-GR" sz="2000" dirty="0"/>
              <a:t>8%. </a:t>
            </a:r>
            <a:r>
              <a:rPr lang="en-GB" sz="2000" dirty="0"/>
              <a:t>H </a:t>
            </a:r>
            <a:r>
              <a:rPr lang="el-GR" sz="2000" dirty="0"/>
              <a:t>εταιρεία δεν πρόκειται να αυξήσει το μέρισμα στο μέλλον. Η τιμή της σύμφωνα με το υπόδειγμα της μηδενικής ανάπτυξης θα έπρεπε να είναι:</a:t>
            </a:r>
          </a:p>
          <a:p>
            <a:pPr algn="just"/>
            <a:endParaRPr lang="el-GR" sz="2000" dirty="0"/>
          </a:p>
          <a:p>
            <a:pPr marL="0" indent="0" algn="just">
              <a:buNone/>
            </a:pPr>
            <a:r>
              <a:rPr lang="el-GR" sz="2000" dirty="0"/>
              <a:t>  </a:t>
            </a:r>
          </a:p>
          <a:p>
            <a:pPr algn="just"/>
            <a:endParaRPr lang="el-GR" sz="2000" dirty="0"/>
          </a:p>
          <a:p>
            <a:pPr algn="just"/>
            <a:endParaRPr lang="en-GB" sz="2000" dirty="0"/>
          </a:p>
          <a:p>
            <a:pPr algn="just"/>
            <a:r>
              <a:rPr lang="el-GR" sz="2000" dirty="0"/>
              <a:t>Άρα η μετοχή αυτή είναι υπέρ-τιμημένη. Ο λόγος είναι ότι ενώ θα έπρεπε να αξίζει 12,5 Ευρώ (εσωτερική αξία) αξίζει 20 Ευρώ. </a:t>
            </a:r>
          </a:p>
          <a:p>
            <a:pPr algn="just"/>
            <a:endParaRPr lang="en-GB" sz="2000"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604934" y="241850"/>
            <a:ext cx="10515600" cy="567936"/>
          </a:xfrm>
        </p:spPr>
        <p:txBody>
          <a:bodyPr>
            <a:normAutofit fontScale="90000"/>
          </a:bodyPr>
          <a:lstStyle/>
          <a:p>
            <a:r>
              <a:rPr lang="el-GR" sz="3600" b="1" dirty="0"/>
              <a:t>Τρίτο στάδιο: Ανάλυση Εταιρείας – Αποτίμηση</a:t>
            </a:r>
            <a:endParaRPr lang="en-GB" sz="3600" b="1" dirty="0"/>
          </a:p>
        </p:txBody>
      </p:sp>
      <p:pic>
        <p:nvPicPr>
          <p:cNvPr id="5" name="Εικόνα 4">
            <a:extLst>
              <a:ext uri="{FF2B5EF4-FFF2-40B4-BE49-F238E27FC236}">
                <a16:creationId xmlns:a16="http://schemas.microsoft.com/office/drawing/2014/main" id="{7844BC7D-B78C-4E18-883C-5A311B61FF45}"/>
              </a:ext>
            </a:extLst>
          </p:cNvPr>
          <p:cNvPicPr>
            <a:picLocks noChangeAspect="1"/>
          </p:cNvPicPr>
          <p:nvPr/>
        </p:nvPicPr>
        <p:blipFill>
          <a:blip r:embed="rId2"/>
          <a:stretch>
            <a:fillRect/>
          </a:stretch>
        </p:blipFill>
        <p:spPr>
          <a:xfrm>
            <a:off x="5426477" y="2843448"/>
            <a:ext cx="1426129" cy="929037"/>
          </a:xfrm>
          <a:prstGeom prst="rect">
            <a:avLst/>
          </a:prstGeom>
        </p:spPr>
      </p:pic>
      <p:pic>
        <p:nvPicPr>
          <p:cNvPr id="9" name="Εικόνα 8">
            <a:extLst>
              <a:ext uri="{FF2B5EF4-FFF2-40B4-BE49-F238E27FC236}">
                <a16:creationId xmlns:a16="http://schemas.microsoft.com/office/drawing/2014/main" id="{15F770D8-3242-41A3-9930-CD8E32801685}"/>
              </a:ext>
            </a:extLst>
          </p:cNvPr>
          <p:cNvPicPr>
            <a:picLocks noChangeAspect="1"/>
          </p:cNvPicPr>
          <p:nvPr/>
        </p:nvPicPr>
        <p:blipFill>
          <a:blip r:embed="rId3"/>
          <a:stretch>
            <a:fillRect/>
          </a:stretch>
        </p:blipFill>
        <p:spPr>
          <a:xfrm>
            <a:off x="5170368" y="4780820"/>
            <a:ext cx="2371725" cy="806248"/>
          </a:xfrm>
          <a:prstGeom prst="rect">
            <a:avLst/>
          </a:prstGeom>
        </p:spPr>
      </p:pic>
    </p:spTree>
    <p:extLst>
      <p:ext uri="{BB962C8B-B14F-4D97-AF65-F5344CB8AC3E}">
        <p14:creationId xmlns:p14="http://schemas.microsoft.com/office/powerpoint/2010/main" val="3929630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43482"/>
            <a:ext cx="10515600" cy="675110"/>
          </a:xfrm>
        </p:spPr>
        <p:txBody>
          <a:bodyPr>
            <a:normAutofit/>
          </a:bodyPr>
          <a:lstStyle/>
          <a:p>
            <a:r>
              <a:rPr lang="el-GR" sz="3600" b="1" dirty="0"/>
              <a:t>Τρίτο στάδιο: Ανάλυση Εταιρείας – Αποτίμηση</a:t>
            </a:r>
            <a:endParaRPr lang="en-GB" sz="3600" b="1" dirty="0"/>
          </a:p>
        </p:txBody>
      </p:sp>
      <p:sp>
        <p:nvSpPr>
          <p:cNvPr id="3" name="Θέση περιεχομένου 2">
            <a:extLst>
              <a:ext uri="{FF2B5EF4-FFF2-40B4-BE49-F238E27FC236}">
                <a16:creationId xmlns:a16="http://schemas.microsoft.com/office/drawing/2014/main" id="{8AA5A29E-3B6A-4D28-87CF-4511F2DFE815}"/>
              </a:ext>
            </a:extLst>
          </p:cNvPr>
          <p:cNvSpPr>
            <a:spLocks noGrp="1"/>
          </p:cNvSpPr>
          <p:nvPr>
            <p:ph idx="1"/>
          </p:nvPr>
        </p:nvSpPr>
        <p:spPr>
          <a:xfrm>
            <a:off x="838200" y="1115736"/>
            <a:ext cx="10993016" cy="5398782"/>
          </a:xfrm>
        </p:spPr>
        <p:txBody>
          <a:bodyPr>
            <a:normAutofit/>
          </a:bodyPr>
          <a:lstStyle/>
          <a:p>
            <a:pPr algn="just"/>
            <a:r>
              <a:rPr lang="el-GR" sz="2000" dirty="0"/>
              <a:t>Ένα άλλο υπόδειγμα είναι το υπόδειγμα της σταθερής ανάπτυξης (</a:t>
            </a:r>
            <a:r>
              <a:rPr lang="el-GR" sz="2000" dirty="0" err="1"/>
              <a:t>constant-growth</a:t>
            </a:r>
            <a:r>
              <a:rPr lang="el-GR" sz="2000" dirty="0"/>
              <a:t> </a:t>
            </a:r>
            <a:r>
              <a:rPr lang="el-GR" sz="2000" dirty="0" err="1"/>
              <a:t>model</a:t>
            </a:r>
            <a:r>
              <a:rPr lang="el-GR" sz="2000" dirty="0"/>
              <a:t>) που υποθέτει ότι το μέρισμα θα αυξάνεται με σταθερό ρυθμό g κάθε χρόνο. Κάτω από αυτήν την υπόθεση μπορεί να δειχτεί ότι η εσωτερική αξία μίας μετοχής είναι:  </a:t>
            </a:r>
          </a:p>
          <a:p>
            <a:pPr algn="just"/>
            <a:endParaRPr lang="el-GR" sz="2000" dirty="0"/>
          </a:p>
          <a:p>
            <a:pPr marL="0" indent="0" algn="just">
              <a:buNone/>
            </a:pPr>
            <a:r>
              <a:rPr lang="el-GR" sz="2000" dirty="0"/>
              <a:t>					</a:t>
            </a:r>
          </a:p>
          <a:p>
            <a:pPr algn="just"/>
            <a:r>
              <a:rPr lang="el-GR" sz="2000" dirty="0"/>
              <a:t>D1 </a:t>
            </a:r>
            <a:r>
              <a:rPr lang="en-GB" sz="2000" dirty="0"/>
              <a:t>= </a:t>
            </a:r>
            <a:r>
              <a:rPr lang="el-GR" sz="2000" dirty="0"/>
              <a:t>το μέρισμα του επόμενου έτους, D1 = D0 (1+g). </a:t>
            </a:r>
          </a:p>
          <a:p>
            <a:pPr algn="just"/>
            <a:endParaRPr lang="el-GR" sz="2000" dirty="0"/>
          </a:p>
          <a:p>
            <a:pPr algn="just"/>
            <a:r>
              <a:rPr lang="el-GR" sz="2000" dirty="0"/>
              <a:t>Π.χ. μετοχή ΧΥΖ η οποία έχει τιμή 29 Ευρώ, </a:t>
            </a:r>
            <a:r>
              <a:rPr lang="en-GB" sz="2000" dirty="0"/>
              <a:t>D = </a:t>
            </a:r>
            <a:r>
              <a:rPr lang="el-GR" sz="2000" dirty="0"/>
              <a:t>1 Ευρώ</a:t>
            </a:r>
            <a:r>
              <a:rPr lang="en-GB" sz="2000" dirty="0"/>
              <a:t>, r = </a:t>
            </a:r>
            <a:r>
              <a:rPr lang="el-GR" sz="2000" dirty="0"/>
              <a:t>8%</a:t>
            </a:r>
            <a:r>
              <a:rPr lang="en-GB" sz="2000" dirty="0"/>
              <a:t>, </a:t>
            </a:r>
            <a:r>
              <a:rPr lang="el-GR" sz="2000" dirty="0"/>
              <a:t>και σύμφωνα με τις προβλέψεις μας, η εταιρεία θα αυξάνει το μέρισμά της κάθε χρόνο με σταθερό ρυθμό, g = 3,5%. </a:t>
            </a:r>
          </a:p>
          <a:p>
            <a:pPr algn="just"/>
            <a:endParaRPr lang="el-GR" sz="2000" dirty="0"/>
          </a:p>
          <a:p>
            <a:pPr algn="just"/>
            <a:endParaRPr lang="el-GR" sz="2000" dirty="0"/>
          </a:p>
          <a:p>
            <a:pPr algn="just"/>
            <a:endParaRPr lang="el-GR" sz="2000" dirty="0"/>
          </a:p>
          <a:p>
            <a:pPr algn="just"/>
            <a:r>
              <a:rPr lang="el-GR" sz="2000" dirty="0"/>
              <a:t>Άρα η μετοχή αυτή είναι υπέρ-τιμημένη και πρέπει να την πουλήσουμε, εάν δεν το έχουμε ήδη κάνει. Ο λόγος είναι ότι ενώ θα έπρεπε να έχει 23 Ευρώ (εσωτερική αξία) έχει 29 Ευρώ.</a:t>
            </a:r>
          </a:p>
          <a:p>
            <a:pPr algn="just"/>
            <a:endParaRPr lang="en-GB" dirty="0"/>
          </a:p>
        </p:txBody>
      </p:sp>
      <p:pic>
        <p:nvPicPr>
          <p:cNvPr id="5" name="Εικόνα 4">
            <a:extLst>
              <a:ext uri="{FF2B5EF4-FFF2-40B4-BE49-F238E27FC236}">
                <a16:creationId xmlns:a16="http://schemas.microsoft.com/office/drawing/2014/main" id="{B4C09881-B57C-4FF4-BA46-7519C5DEDA08}"/>
              </a:ext>
            </a:extLst>
          </p:cNvPr>
          <p:cNvPicPr>
            <a:picLocks noChangeAspect="1"/>
          </p:cNvPicPr>
          <p:nvPr/>
        </p:nvPicPr>
        <p:blipFill>
          <a:blip r:embed="rId2"/>
          <a:stretch>
            <a:fillRect/>
          </a:stretch>
        </p:blipFill>
        <p:spPr>
          <a:xfrm>
            <a:off x="5686163" y="2025460"/>
            <a:ext cx="1184420" cy="709351"/>
          </a:xfrm>
          <a:prstGeom prst="rect">
            <a:avLst/>
          </a:prstGeom>
        </p:spPr>
      </p:pic>
      <p:pic>
        <p:nvPicPr>
          <p:cNvPr id="7" name="Εικόνα 6">
            <a:extLst>
              <a:ext uri="{FF2B5EF4-FFF2-40B4-BE49-F238E27FC236}">
                <a16:creationId xmlns:a16="http://schemas.microsoft.com/office/drawing/2014/main" id="{1EB48287-1436-4CFC-9895-616F985E62A7}"/>
              </a:ext>
            </a:extLst>
          </p:cNvPr>
          <p:cNvPicPr>
            <a:picLocks noChangeAspect="1"/>
          </p:cNvPicPr>
          <p:nvPr/>
        </p:nvPicPr>
        <p:blipFill>
          <a:blip r:embed="rId3"/>
          <a:stretch>
            <a:fillRect/>
          </a:stretch>
        </p:blipFill>
        <p:spPr>
          <a:xfrm>
            <a:off x="4768311" y="4475484"/>
            <a:ext cx="3343275" cy="893470"/>
          </a:xfrm>
          <a:prstGeom prst="rect">
            <a:avLst/>
          </a:prstGeom>
        </p:spPr>
      </p:pic>
    </p:spTree>
    <p:extLst>
      <p:ext uri="{BB962C8B-B14F-4D97-AF65-F5344CB8AC3E}">
        <p14:creationId xmlns:p14="http://schemas.microsoft.com/office/powerpoint/2010/main" val="2567525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30592F5-11E8-4C32-8807-81294B8AC989}"/>
              </a:ext>
            </a:extLst>
          </p:cNvPr>
          <p:cNvPicPr>
            <a:picLocks noGrp="1" noChangeAspect="1"/>
          </p:cNvPicPr>
          <p:nvPr>
            <p:ph idx="1"/>
          </p:nvPr>
        </p:nvPicPr>
        <p:blipFill>
          <a:blip r:embed="rId2"/>
          <a:stretch>
            <a:fillRect/>
          </a:stretch>
        </p:blipFill>
        <p:spPr>
          <a:xfrm>
            <a:off x="1520890" y="1688841"/>
            <a:ext cx="9060023" cy="3928188"/>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611100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pic>
        <p:nvPicPr>
          <p:cNvPr id="5" name="Θέση περιεχομένου 4">
            <a:extLst>
              <a:ext uri="{FF2B5EF4-FFF2-40B4-BE49-F238E27FC236}">
                <a16:creationId xmlns:a16="http://schemas.microsoft.com/office/drawing/2014/main" id="{24B452A6-C281-4C05-A865-E7AA1D0AED8E}"/>
              </a:ext>
            </a:extLst>
          </p:cNvPr>
          <p:cNvPicPr>
            <a:picLocks noGrp="1" noChangeAspect="1"/>
          </p:cNvPicPr>
          <p:nvPr>
            <p:ph idx="1"/>
          </p:nvPr>
        </p:nvPicPr>
        <p:blipFill>
          <a:blip r:embed="rId2"/>
          <a:stretch>
            <a:fillRect/>
          </a:stretch>
        </p:blipFill>
        <p:spPr>
          <a:xfrm>
            <a:off x="1007706" y="1385693"/>
            <a:ext cx="10346094" cy="4968453"/>
          </a:xfrm>
        </p:spPr>
      </p:pic>
    </p:spTree>
    <p:extLst>
      <p:ext uri="{BB962C8B-B14F-4D97-AF65-F5344CB8AC3E}">
        <p14:creationId xmlns:p14="http://schemas.microsoft.com/office/powerpoint/2010/main" val="370392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0515600" cy="4809557"/>
          </a:xfrm>
        </p:spPr>
        <p:txBody>
          <a:bodyPr>
            <a:normAutofit/>
          </a:bodyPr>
          <a:lstStyle/>
          <a:p>
            <a:pPr algn="just"/>
            <a:r>
              <a:rPr lang="el-GR" sz="2000" dirty="0"/>
              <a:t>Για τον υπολογισμό της εσωτερικής αξίας με τα ανωτέρω υποδείγματα ο αναλυτής χρειάζεται να εκτιμήσει τρεις σημαντικές μεταβλητές: τα μερίσματα, τον ρυθμό αύξησης των μερισμάτων, και το κατάλληλο προεξοφλητικό επιτόκιο. </a:t>
            </a:r>
          </a:p>
          <a:p>
            <a:pPr algn="just"/>
            <a:endParaRPr lang="el-GR" sz="2000" dirty="0"/>
          </a:p>
          <a:p>
            <a:pPr algn="just"/>
            <a:r>
              <a:rPr lang="el-GR" sz="2000" dirty="0"/>
              <a:t>Λάθος εκτιμήσεις αυτών των μεταβλητών θα οδηγήσουν σε λάθος υπολογισμό της εσωτερικής αξίας της μετοχής. </a:t>
            </a:r>
          </a:p>
          <a:p>
            <a:pPr algn="just"/>
            <a:endParaRPr lang="el-GR" sz="2000" dirty="0"/>
          </a:p>
          <a:p>
            <a:pPr algn="just"/>
            <a:r>
              <a:rPr lang="el-GR" sz="2000" dirty="0"/>
              <a:t>Άρα, χρειάζεται μεγάλη προσοχή και οξυδέρκεια. </a:t>
            </a:r>
          </a:p>
          <a:p>
            <a:pPr algn="just"/>
            <a:endParaRPr lang="el-GR" sz="2000" dirty="0"/>
          </a:p>
          <a:p>
            <a:pPr algn="just"/>
            <a:r>
              <a:rPr lang="el-GR" sz="2000" dirty="0"/>
              <a:t>Σε τελική ανάλυση, ο καλός αναλυτής και επιτυχημένος επενδυτής είναι αυτός που θα κατορθώσει να προεξοφλήσει με την μεγαλύτερη δυνατή ακρίβεια τα μελλοντικά γεγονότα. </a:t>
            </a:r>
            <a:endParaRPr lang="en-GB" sz="2000"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2846402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sp>
        <p:nvSpPr>
          <p:cNvPr id="3" name="Θέση περιεχομένου 2">
            <a:extLst>
              <a:ext uri="{FF2B5EF4-FFF2-40B4-BE49-F238E27FC236}">
                <a16:creationId xmlns:a16="http://schemas.microsoft.com/office/drawing/2014/main" id="{8AA5A29E-3B6A-4D28-87CF-4511F2DFE815}"/>
              </a:ext>
            </a:extLst>
          </p:cNvPr>
          <p:cNvSpPr>
            <a:spLocks noGrp="1"/>
          </p:cNvSpPr>
          <p:nvPr>
            <p:ph idx="1"/>
          </p:nvPr>
        </p:nvSpPr>
        <p:spPr>
          <a:xfrm>
            <a:off x="838200" y="1124124"/>
            <a:ext cx="11086322" cy="5368749"/>
          </a:xfrm>
        </p:spPr>
        <p:txBody>
          <a:bodyPr>
            <a:normAutofit fontScale="85000" lnSpcReduction="20000"/>
          </a:bodyPr>
          <a:lstStyle/>
          <a:p>
            <a:pPr algn="just"/>
            <a:r>
              <a:rPr lang="el-GR" sz="2600" b="1" dirty="0">
                <a:solidFill>
                  <a:srgbClr val="FF0000"/>
                </a:solidFill>
              </a:rPr>
              <a:t>Ο δείκτης P/E: </a:t>
            </a:r>
            <a:r>
              <a:rPr lang="el-GR" sz="2600" dirty="0"/>
              <a:t>η σχέση μεταξύ της τρέχουσας χρηματιστηριακής τιμής μίας μετοχής και των καθαρών κερδών υπολογίζεται με τον «πολλαπλασιαστή» κερδών δηλαδή τον δείκτη τιμής μετοχής προς κέρδη ανά μετοχή (P/E, δηλαδή </a:t>
            </a:r>
            <a:r>
              <a:rPr lang="el-GR" sz="2600" dirty="0" err="1"/>
              <a:t>Price</a:t>
            </a:r>
            <a:r>
              <a:rPr lang="el-GR" sz="2600" dirty="0"/>
              <a:t>-to-</a:t>
            </a:r>
            <a:r>
              <a:rPr lang="el-GR" sz="2600" dirty="0" err="1"/>
              <a:t>Earnings</a:t>
            </a:r>
            <a:r>
              <a:rPr lang="el-GR" sz="2600" dirty="0"/>
              <a:t> </a:t>
            </a:r>
            <a:r>
              <a:rPr lang="el-GR" sz="2600" dirty="0" err="1"/>
              <a:t>ratio</a:t>
            </a:r>
            <a:r>
              <a:rPr lang="el-GR" sz="2600" dirty="0"/>
              <a:t>). </a:t>
            </a:r>
          </a:p>
          <a:p>
            <a:pPr algn="just"/>
            <a:endParaRPr lang="el-GR" sz="2600" dirty="0"/>
          </a:p>
          <a:p>
            <a:pPr algn="just"/>
            <a:r>
              <a:rPr lang="el-GR" sz="2600" dirty="0"/>
              <a:t>Με βάση το Ρ/Ε, η τιμή μίας μετοχής θα πρέπει να ισούται με το γινόμενο των τρεχόντων κερδών επί έναν </a:t>
            </a:r>
            <a:r>
              <a:rPr lang="el-GR" sz="2600" dirty="0">
                <a:solidFill>
                  <a:srgbClr val="FF0000"/>
                </a:solidFill>
              </a:rPr>
              <a:t>πολλαπλασιαστή κερδών, ο οποίος είναι συ</a:t>
            </a:r>
            <a:r>
              <a:rPr lang="el-GR" sz="2600" dirty="0"/>
              <a:t>νήθως </a:t>
            </a:r>
            <a:r>
              <a:rPr lang="el-GR" sz="2600" dirty="0">
                <a:solidFill>
                  <a:srgbClr val="FF0000"/>
                </a:solidFill>
              </a:rPr>
              <a:t>το Ρ/Ε παρόμοιων επιχειρήσεων ή του κλάδου στον οποίο ανήκει η επιχείρηση. </a:t>
            </a:r>
          </a:p>
          <a:p>
            <a:pPr algn="just"/>
            <a:endParaRPr lang="el-GR" sz="2600" dirty="0"/>
          </a:p>
          <a:p>
            <a:pPr algn="just"/>
            <a:r>
              <a:rPr lang="el-GR" sz="2600" dirty="0"/>
              <a:t>Εάν Ε0= τα τρέχοντα κέρδη ανά μετοχή της εταιρείας, η εσωτερική αξία (IV) είναι: </a:t>
            </a:r>
          </a:p>
          <a:p>
            <a:pPr algn="just"/>
            <a:endParaRPr lang="el-GR" sz="2600" dirty="0"/>
          </a:p>
          <a:p>
            <a:pPr marL="0" indent="0" algn="just">
              <a:buNone/>
            </a:pPr>
            <a:r>
              <a:rPr lang="el-GR" sz="2600" dirty="0"/>
              <a:t> 					</a:t>
            </a:r>
          </a:p>
          <a:p>
            <a:pPr algn="just"/>
            <a:endParaRPr lang="el-GR" sz="2600" dirty="0"/>
          </a:p>
          <a:p>
            <a:pPr algn="just"/>
            <a:endParaRPr lang="el-GR" sz="2600" dirty="0"/>
          </a:p>
          <a:p>
            <a:pPr algn="just"/>
            <a:r>
              <a:rPr lang="el-GR" sz="2600" dirty="0"/>
              <a:t>Π.χ. εάν η μετοχή της επιχείρησης ΑΒΓ διαπραγματεύεται στα 35,8 Ευρώ και τα κέρδη ανά μετοχή αναμένεται να είναι 3,25 Ευρώ και </a:t>
            </a:r>
            <a:r>
              <a:rPr lang="el-GR" sz="2600" dirty="0">
                <a:solidFill>
                  <a:srgbClr val="FF0000"/>
                </a:solidFill>
              </a:rPr>
              <a:t>ο δείκτης P/E είναι 7,5, </a:t>
            </a:r>
            <a:r>
              <a:rPr lang="el-GR" sz="2600" dirty="0"/>
              <a:t>τότε </a:t>
            </a:r>
            <a:r>
              <a:rPr lang="el-GR" sz="2600" dirty="0">
                <a:solidFill>
                  <a:srgbClr val="FF0000"/>
                </a:solidFill>
              </a:rPr>
              <a:t>IV = 7,5 x 3,25 = 24,3, </a:t>
            </a:r>
            <a:r>
              <a:rPr lang="el-GR" sz="2600" dirty="0"/>
              <a:t>άρα η μετοχή είναι </a:t>
            </a:r>
            <a:r>
              <a:rPr lang="el-GR" sz="2600" dirty="0" err="1">
                <a:solidFill>
                  <a:srgbClr val="FF0000"/>
                </a:solidFill>
              </a:rPr>
              <a:t>υπερ</a:t>
            </a:r>
            <a:r>
              <a:rPr lang="el-GR" sz="2600" dirty="0">
                <a:solidFill>
                  <a:srgbClr val="FF0000"/>
                </a:solidFill>
              </a:rPr>
              <a:t>-τιμημένη.    </a:t>
            </a:r>
          </a:p>
          <a:p>
            <a:endParaRPr lang="el-GR" dirty="0"/>
          </a:p>
          <a:p>
            <a:endParaRPr lang="en-GB" dirty="0"/>
          </a:p>
        </p:txBody>
      </p:sp>
      <p:pic>
        <p:nvPicPr>
          <p:cNvPr id="5" name="Εικόνα 4">
            <a:extLst>
              <a:ext uri="{FF2B5EF4-FFF2-40B4-BE49-F238E27FC236}">
                <a16:creationId xmlns:a16="http://schemas.microsoft.com/office/drawing/2014/main" id="{5328CDE6-8BE0-47F8-9AF4-D870649EAF6A}"/>
              </a:ext>
            </a:extLst>
          </p:cNvPr>
          <p:cNvPicPr>
            <a:picLocks noChangeAspect="1"/>
          </p:cNvPicPr>
          <p:nvPr/>
        </p:nvPicPr>
        <p:blipFill>
          <a:blip r:embed="rId2"/>
          <a:stretch>
            <a:fillRect/>
          </a:stretch>
        </p:blipFill>
        <p:spPr>
          <a:xfrm>
            <a:off x="5446040" y="3975704"/>
            <a:ext cx="1466487" cy="990579"/>
          </a:xfrm>
          <a:prstGeom prst="rect">
            <a:avLst/>
          </a:prstGeom>
        </p:spPr>
      </p:pic>
    </p:spTree>
    <p:extLst>
      <p:ext uri="{BB962C8B-B14F-4D97-AF65-F5344CB8AC3E}">
        <p14:creationId xmlns:p14="http://schemas.microsoft.com/office/powerpoint/2010/main" val="33326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4801169"/>
          </a:xfrm>
        </p:spPr>
        <p:txBody>
          <a:bodyPr>
            <a:normAutofit lnSpcReduction="10000"/>
          </a:bodyPr>
          <a:lstStyle/>
          <a:p>
            <a:pPr marL="0" indent="0" algn="just">
              <a:buNone/>
            </a:pPr>
            <a:r>
              <a:rPr lang="el-GR" sz="2000" dirty="0">
                <a:latin typeface="Arial" panose="020B0604020202020204" pitchFamily="34" charset="0"/>
                <a:cs typeface="Arial" panose="020B0604020202020204" pitchFamily="34" charset="0"/>
              </a:rPr>
              <a:t>→	Ο</a:t>
            </a:r>
            <a:r>
              <a:rPr lang="el-GR" sz="2000" dirty="0"/>
              <a:t> κλάδος «</a:t>
            </a:r>
            <a:r>
              <a:rPr lang="el-GR" sz="2000" dirty="0">
                <a:solidFill>
                  <a:srgbClr val="FF0000"/>
                </a:solidFill>
              </a:rPr>
              <a:t>ηλεκτρικά είδη, έπιπλα, και οικιακός εξοπλισμός</a:t>
            </a:r>
            <a:r>
              <a:rPr lang="el-GR" sz="2000" dirty="0"/>
              <a:t>»: όπου ο Δείκτης Κύκλου 	Εργασιών έπεσε κατά 40% περίπου από το 212,8 στο 125,0 μεταξύ 2009 και 2012. </a:t>
            </a:r>
          </a:p>
          <a:p>
            <a:pPr algn="just"/>
            <a:endParaRPr lang="el-GR" sz="2000" dirty="0"/>
          </a:p>
          <a:p>
            <a:pPr algn="just"/>
            <a:r>
              <a:rPr lang="el-GR" sz="2000" dirty="0"/>
              <a:t>Ταυτόχρονα άλλοι κλάδοι </a:t>
            </a:r>
            <a:r>
              <a:rPr lang="el-GR" sz="2000" dirty="0">
                <a:solidFill>
                  <a:srgbClr val="FF0000"/>
                </a:solidFill>
              </a:rPr>
              <a:t>επηρεάστηκαν λιγότερο ή και καθόλου. </a:t>
            </a:r>
          </a:p>
          <a:p>
            <a:pPr marL="0" indent="0" algn="just">
              <a:buNone/>
            </a:pPr>
            <a:endParaRPr lang="el-GR" sz="2000" dirty="0"/>
          </a:p>
          <a:p>
            <a:pPr marL="0" indent="0" algn="just">
              <a:buNone/>
            </a:pPr>
            <a:r>
              <a:rPr lang="el-GR" sz="2000" dirty="0">
                <a:latin typeface="Arial" panose="020B0604020202020204" pitchFamily="34" charset="0"/>
                <a:cs typeface="Arial" panose="020B0604020202020204" pitchFamily="34" charset="0"/>
              </a:rPr>
              <a:t>→	</a:t>
            </a:r>
            <a:r>
              <a:rPr lang="el-GR" sz="2000" dirty="0"/>
              <a:t>Π.χ., σύμφωνα με την ΕΛΣΤΑΤ, για το ίδιο χρονικό διάστημα, ο Δείκτης Κύκλου Εργασιών 	στο </a:t>
            </a:r>
            <a:r>
              <a:rPr lang="el-GR" sz="2000" dirty="0">
                <a:solidFill>
                  <a:srgbClr val="FF0000"/>
                </a:solidFill>
              </a:rPr>
              <a:t>λιανικό εμπόριο </a:t>
            </a:r>
            <a:r>
              <a:rPr lang="el-GR" sz="2000" dirty="0"/>
              <a:t>και συγκεκριμένα στα μεγάλα καταστήματα τροφίμων (</a:t>
            </a:r>
            <a:r>
              <a:rPr lang="el-GR" sz="2000" dirty="0" err="1"/>
              <a:t>super</a:t>
            </a:r>
            <a:r>
              <a:rPr lang="el-GR" sz="2000" dirty="0"/>
              <a:t> 	</a:t>
            </a:r>
            <a:r>
              <a:rPr lang="el-GR" sz="2000" dirty="0" err="1"/>
              <a:t>markets</a:t>
            </a:r>
            <a:r>
              <a:rPr lang="el-GR" sz="2000" dirty="0"/>
              <a:t>) </a:t>
            </a:r>
            <a:r>
              <a:rPr lang="el-GR" sz="2000" dirty="0">
                <a:solidFill>
                  <a:srgbClr val="FF0000"/>
                </a:solidFill>
              </a:rPr>
              <a:t>έπεσε</a:t>
            </a:r>
            <a:r>
              <a:rPr lang="el-GR" sz="2000" dirty="0"/>
              <a:t> από το 155,9 στο 134,6 δηλαδή περίπου </a:t>
            </a:r>
            <a:r>
              <a:rPr lang="el-GR" sz="2000" dirty="0">
                <a:solidFill>
                  <a:srgbClr val="FF0000"/>
                </a:solidFill>
              </a:rPr>
              <a:t>13%</a:t>
            </a:r>
          </a:p>
          <a:p>
            <a:pPr marL="0" indent="0" algn="just">
              <a:buNone/>
            </a:pPr>
            <a:endParaRPr lang="el-GR" sz="2000" dirty="0"/>
          </a:p>
          <a:p>
            <a:pPr marL="0" indent="0" algn="just">
              <a:buNone/>
            </a:pPr>
            <a:r>
              <a:rPr lang="el-GR" sz="2000" dirty="0">
                <a:latin typeface="Arial" panose="020B0604020202020204" pitchFamily="34" charset="0"/>
                <a:cs typeface="Arial" panose="020B0604020202020204" pitchFamily="34" charset="0"/>
              </a:rPr>
              <a:t>→</a:t>
            </a:r>
            <a:r>
              <a:rPr lang="el-GR" sz="2000" dirty="0"/>
              <a:t>	ενώ ο Δείκτης Κύκλου Εργασιών για τα καύσιμα και </a:t>
            </a:r>
            <a:r>
              <a:rPr lang="el-GR" sz="2000" dirty="0">
                <a:solidFill>
                  <a:srgbClr val="FF0000"/>
                </a:solidFill>
              </a:rPr>
              <a:t>λιπαντικά αυτοκινήτων ανέβηκε</a:t>
            </a:r>
            <a:r>
              <a:rPr lang="el-GR" sz="2000" dirty="0"/>
              <a:t> 	από το 114,5 στο 124,5 δηλαδή κατά περίπου κατά </a:t>
            </a:r>
            <a:r>
              <a:rPr lang="el-GR" sz="2000" dirty="0">
                <a:solidFill>
                  <a:srgbClr val="FF0000"/>
                </a:solidFill>
              </a:rPr>
              <a:t>1%. </a:t>
            </a:r>
          </a:p>
          <a:p>
            <a:pPr algn="just"/>
            <a:endParaRPr lang="el-GR" sz="2000" dirty="0"/>
          </a:p>
          <a:p>
            <a:pPr algn="just"/>
            <a:r>
              <a:rPr lang="el-GR" sz="2000" dirty="0"/>
              <a:t>Βλέπουμε λοιπόν ότι </a:t>
            </a:r>
            <a:r>
              <a:rPr lang="el-GR" sz="2000" dirty="0">
                <a:solidFill>
                  <a:srgbClr val="FF0000"/>
                </a:solidFill>
              </a:rPr>
              <a:t>οι κλάδοι αντιδρούν διαφορετικά</a:t>
            </a:r>
            <a:r>
              <a:rPr lang="el-GR" sz="2000" dirty="0"/>
              <a:t>, άρα πρέπει να αναλύσουμε την κατάσταση κάθε κλάδου ξεχωριστά. </a:t>
            </a:r>
            <a:endParaRPr lang="en-GB" sz="2000" dirty="0"/>
          </a:p>
        </p:txBody>
      </p:sp>
    </p:spTree>
    <p:extLst>
      <p:ext uri="{BB962C8B-B14F-4D97-AF65-F5344CB8AC3E}">
        <p14:creationId xmlns:p14="http://schemas.microsoft.com/office/powerpoint/2010/main" val="2980351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191238"/>
            <a:ext cx="10515600" cy="4985725"/>
          </a:xfrm>
        </p:spPr>
        <p:txBody>
          <a:bodyPr>
            <a:normAutofit fontScale="70000" lnSpcReduction="20000"/>
          </a:bodyPr>
          <a:lstStyle/>
          <a:p>
            <a:pPr algn="just"/>
            <a:r>
              <a:rPr lang="el-GR" dirty="0"/>
              <a:t>Πρέπει να σημειωθεί ότι είναι από τους πιο διαδεδομένους δείκτες αξιολόγησης μετοχών. </a:t>
            </a:r>
          </a:p>
          <a:p>
            <a:pPr algn="just"/>
            <a:endParaRPr lang="el-GR" dirty="0"/>
          </a:p>
          <a:p>
            <a:pPr algn="just"/>
            <a:r>
              <a:rPr lang="el-GR" dirty="0"/>
              <a:t>Το P/E μίας συγκεκριμένης μετοχής ουσιαστικά μας δείχνει </a:t>
            </a:r>
            <a:r>
              <a:rPr lang="el-GR" dirty="0">
                <a:solidFill>
                  <a:srgbClr val="FF0000"/>
                </a:solidFill>
              </a:rPr>
              <a:t>την τιμή που επικρατεί στην αγορά για κάθε Ευρώ από τα προσδοκώμενα κέρδη της επιχείρησης</a:t>
            </a:r>
            <a:r>
              <a:rPr lang="el-GR" dirty="0"/>
              <a:t>, δηλαδή, πόσο είναι διατεθειμένοι οι επενδυτές να πληρώσουν κάθε Ευρώ από τα αναμενόμενα κέρδη της επιχείρησης. </a:t>
            </a:r>
          </a:p>
          <a:p>
            <a:pPr algn="just"/>
            <a:endParaRPr lang="el-GR" dirty="0"/>
          </a:p>
          <a:p>
            <a:pPr algn="just"/>
            <a:r>
              <a:rPr lang="el-GR" dirty="0"/>
              <a:t>Μπορεί να ιδωθεί και σαν </a:t>
            </a:r>
            <a:r>
              <a:rPr lang="el-GR" dirty="0">
                <a:solidFill>
                  <a:srgbClr val="FF0000"/>
                </a:solidFill>
              </a:rPr>
              <a:t>δείκτης της αισιοδοξίας ή απαισιοδοξίας </a:t>
            </a:r>
            <a:r>
              <a:rPr lang="el-GR" dirty="0"/>
              <a:t>για το μέλλον, που επικρατεί στην αγορά: οι τιμές των μετοχών αντικατοπτρίζουν πάντα τις μελλοντικές προσδοκίες των επενδυτών και όχι την τωρινή πραγματικότητα. </a:t>
            </a:r>
          </a:p>
          <a:p>
            <a:pPr algn="just"/>
            <a:endParaRPr lang="el-GR" dirty="0"/>
          </a:p>
          <a:p>
            <a:pPr algn="just"/>
            <a:r>
              <a:rPr lang="el-GR" dirty="0"/>
              <a:t>Για παράδειγμα, επιχειρήσεις με υψηλό δείκτη Ρ/Ε έχουν πολύ χαμηλά επίπεδα κερδών σε σχέση με τις τρέχουσες τιμές, κάτι που σημαίνει ότι η αγορά αναμένει ότι τα κέρδη θα αυξηθούν τις επόμενες περιόδους. </a:t>
            </a:r>
          </a:p>
          <a:p>
            <a:pPr algn="just"/>
            <a:endParaRPr lang="el-GR" dirty="0"/>
          </a:p>
          <a:p>
            <a:pPr algn="just"/>
            <a:r>
              <a:rPr lang="el-GR" dirty="0"/>
              <a:t>Επίσης επιχειρήσεις με χαμηλό δείκτη Ρ/Ε έχουν πολύ υψηλά επίπεδα κερδών σε σχέση με τις τρέχουσες τιμές, κάτι που σημαίνει ότι η αγορά αναμένει ότι τα κέρδη θα μειωθούν τις επόμενες περιόδους. </a:t>
            </a:r>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301240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pic>
        <p:nvPicPr>
          <p:cNvPr id="5" name="Θέση περιεχομένου 4">
            <a:extLst>
              <a:ext uri="{FF2B5EF4-FFF2-40B4-BE49-F238E27FC236}">
                <a16:creationId xmlns:a16="http://schemas.microsoft.com/office/drawing/2014/main" id="{D26E1C06-FCB2-4D56-9236-6326C0AF6982}"/>
              </a:ext>
            </a:extLst>
          </p:cNvPr>
          <p:cNvPicPr>
            <a:picLocks noGrp="1" noChangeAspect="1"/>
          </p:cNvPicPr>
          <p:nvPr>
            <p:ph idx="1"/>
          </p:nvPr>
        </p:nvPicPr>
        <p:blipFill>
          <a:blip r:embed="rId2"/>
          <a:stretch>
            <a:fillRect/>
          </a:stretch>
        </p:blipFill>
        <p:spPr>
          <a:xfrm>
            <a:off x="1511559" y="1735494"/>
            <a:ext cx="8873412" cy="3918857"/>
          </a:xfrm>
        </p:spPr>
      </p:pic>
    </p:spTree>
    <p:extLst>
      <p:ext uri="{BB962C8B-B14F-4D97-AF65-F5344CB8AC3E}">
        <p14:creationId xmlns:p14="http://schemas.microsoft.com/office/powerpoint/2010/main" val="841614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966DAF3-9295-4969-8455-6E57380B4D15}"/>
              </a:ext>
            </a:extLst>
          </p:cNvPr>
          <p:cNvPicPr>
            <a:picLocks noGrp="1" noChangeAspect="1"/>
          </p:cNvPicPr>
          <p:nvPr>
            <p:ph idx="1"/>
          </p:nvPr>
        </p:nvPicPr>
        <p:blipFill>
          <a:blip r:embed="rId2"/>
          <a:stretch>
            <a:fillRect/>
          </a:stretch>
        </p:blipFill>
        <p:spPr>
          <a:xfrm>
            <a:off x="838201" y="1366838"/>
            <a:ext cx="10349204" cy="4949986"/>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057161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pic>
        <p:nvPicPr>
          <p:cNvPr id="7" name="Θέση περιεχομένου 6">
            <a:extLst>
              <a:ext uri="{FF2B5EF4-FFF2-40B4-BE49-F238E27FC236}">
                <a16:creationId xmlns:a16="http://schemas.microsoft.com/office/drawing/2014/main" id="{66B75246-CB84-47D9-BDE1-7BDC966C8AF3}"/>
              </a:ext>
            </a:extLst>
          </p:cNvPr>
          <p:cNvPicPr>
            <a:picLocks noGrp="1" noChangeAspect="1"/>
          </p:cNvPicPr>
          <p:nvPr>
            <p:ph idx="1"/>
          </p:nvPr>
        </p:nvPicPr>
        <p:blipFill>
          <a:blip r:embed="rId2"/>
          <a:stretch>
            <a:fillRect/>
          </a:stretch>
        </p:blipFill>
        <p:spPr>
          <a:xfrm>
            <a:off x="1399592" y="1502230"/>
            <a:ext cx="9199984" cy="4497354"/>
          </a:xfrm>
        </p:spPr>
      </p:pic>
    </p:spTree>
    <p:extLst>
      <p:ext uri="{BB962C8B-B14F-4D97-AF65-F5344CB8AC3E}">
        <p14:creationId xmlns:p14="http://schemas.microsoft.com/office/powerpoint/2010/main" val="231632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468073"/>
            <a:ext cx="10515600" cy="4708890"/>
          </a:xfrm>
        </p:spPr>
        <p:txBody>
          <a:bodyPr>
            <a:normAutofit/>
          </a:bodyPr>
          <a:lstStyle/>
          <a:p>
            <a:pPr algn="just"/>
            <a:r>
              <a:rPr lang="el-GR" sz="2000" dirty="0"/>
              <a:t>Όταν αξιολογούμε μετοχές με βάση τον δείκτη P/E πρέπει πάντα να θυμόμαστε ότι η ανάλυση έχει νόημα μόνον </a:t>
            </a:r>
            <a:r>
              <a:rPr lang="el-GR" sz="2000" dirty="0">
                <a:solidFill>
                  <a:srgbClr val="FF0000"/>
                </a:solidFill>
              </a:rPr>
              <a:t>για μετοχές που βρίσκονται στον ίδιο κλάδο </a:t>
            </a:r>
            <a:r>
              <a:rPr lang="el-GR" sz="2000" dirty="0"/>
              <a:t>ή εταιρείες που έχουν </a:t>
            </a:r>
            <a:r>
              <a:rPr lang="el-GR" sz="2000" dirty="0">
                <a:solidFill>
                  <a:srgbClr val="FF0000"/>
                </a:solidFill>
              </a:rPr>
              <a:t>παρόμοια επιχειρηματική δραστηριότητα. </a:t>
            </a:r>
          </a:p>
          <a:p>
            <a:pPr algn="just"/>
            <a:endParaRPr lang="el-GR" sz="2000" dirty="0"/>
          </a:p>
          <a:p>
            <a:pPr algn="just"/>
            <a:r>
              <a:rPr lang="el-GR" sz="2000" dirty="0"/>
              <a:t>Πολλές ακαδημαϊκές μελέτες έχουν καταλήξει στο συμπέρασμα ότι μετοχές με χαμηλό P/E θα έχουν καλύτερη μελλοντική απόδοση απ` ότι μετοχές με υψηλό P/E. </a:t>
            </a:r>
          </a:p>
          <a:p>
            <a:pPr algn="just"/>
            <a:endParaRPr lang="el-GR" sz="2000" dirty="0"/>
          </a:p>
          <a:p>
            <a:pPr algn="just"/>
            <a:r>
              <a:rPr lang="el-GR" sz="2000" dirty="0"/>
              <a:t>Η πρώτη μελέτη έγινε από τον </a:t>
            </a:r>
            <a:r>
              <a:rPr lang="el-GR" sz="2000" dirty="0" err="1"/>
              <a:t>Basu</a:t>
            </a:r>
            <a:r>
              <a:rPr lang="el-GR" sz="2000" dirty="0"/>
              <a:t> το 1977 ο οποίος εξέτασε στοιχεία από 753 μετοχές εισηγμένες στο χρηματιστήριο της Νέας Υόρκης, και βρήκε ότι χαρτοφυλάκια με χαμηλό P/E έχουν, κατά μέσο όρο, αποδόσεις μεγαλύτερες από χαρτοφυλάκια με υψηλό P/E, ανεξαρτήτως επενδυτικού κινδύνου. </a:t>
            </a:r>
          </a:p>
          <a:p>
            <a:pPr algn="just"/>
            <a:endParaRPr lang="el-GR" sz="2000" dirty="0"/>
          </a:p>
          <a:p>
            <a:pPr algn="just"/>
            <a:r>
              <a:rPr lang="el-GR" sz="2000" dirty="0"/>
              <a:t>Σε παρόμοιο συμπέρασμα έφτασε και ο </a:t>
            </a:r>
            <a:r>
              <a:rPr lang="el-GR" sz="2000" dirty="0" err="1"/>
              <a:t>Dreman</a:t>
            </a:r>
            <a:r>
              <a:rPr lang="el-GR" sz="2000" dirty="0"/>
              <a:t> το 1979 ο οποίος επίσης βρήκε ότι μετοχές με χαμηλό P/E θα έχουν καλύτερη απόδοση ανεξάρτητα από τα γυρίσματα της αγοράς. </a:t>
            </a:r>
            <a:endParaRPr lang="en-GB" sz="2000"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3842341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582830"/>
          </a:xfrm>
        </p:spPr>
        <p:txBody>
          <a:bodyPr>
            <a:normAutofit fontScale="90000"/>
          </a:bodyPr>
          <a:lstStyle/>
          <a:p>
            <a:r>
              <a:rPr lang="el-GR" sz="3600" b="1" dirty="0"/>
              <a:t>Τρίτο στάδιο: Ανάλυση Εταιρείας – Αποτίμηση</a:t>
            </a:r>
            <a:endParaRPr lang="en-GB" sz="3600" b="1" dirty="0"/>
          </a:p>
        </p:txBody>
      </p:sp>
      <p:sp>
        <p:nvSpPr>
          <p:cNvPr id="3" name="Θέση περιεχομένου 2">
            <a:extLst>
              <a:ext uri="{FF2B5EF4-FFF2-40B4-BE49-F238E27FC236}">
                <a16:creationId xmlns:a16="http://schemas.microsoft.com/office/drawing/2014/main" id="{8AA5A29E-3B6A-4D28-87CF-4511F2DFE815}"/>
              </a:ext>
            </a:extLst>
          </p:cNvPr>
          <p:cNvSpPr>
            <a:spLocks noGrp="1"/>
          </p:cNvSpPr>
          <p:nvPr>
            <p:ph idx="1"/>
          </p:nvPr>
        </p:nvSpPr>
        <p:spPr>
          <a:xfrm>
            <a:off x="838199" y="1182848"/>
            <a:ext cx="10755385" cy="5217952"/>
          </a:xfrm>
        </p:spPr>
        <p:txBody>
          <a:bodyPr>
            <a:normAutofit fontScale="92500" lnSpcReduction="20000"/>
          </a:bodyPr>
          <a:lstStyle/>
          <a:p>
            <a:pPr algn="just"/>
            <a:r>
              <a:rPr lang="el-GR" sz="2400" b="1" dirty="0">
                <a:solidFill>
                  <a:srgbClr val="FF0000"/>
                </a:solidFill>
              </a:rPr>
              <a:t>Δείκτης Τιμής προς Λογιστική Αξία (P/B): </a:t>
            </a:r>
            <a:r>
              <a:rPr lang="el-GR" sz="2400" dirty="0"/>
              <a:t>υπολογίζεται ως το κλάσμα της χρηματιστηριακής τιμής της μετοχής (P) δια της λογιστικής αξίας της μετοχής, (Β), όπως αυτή προκύπτει από τους ισολογισμούς της εταιρείας:</a:t>
            </a:r>
          </a:p>
          <a:p>
            <a:pPr algn="just"/>
            <a:endParaRPr lang="el-GR" sz="2400" dirty="0"/>
          </a:p>
          <a:p>
            <a:pPr algn="just"/>
            <a:endParaRPr lang="el-GR" sz="2400" dirty="0"/>
          </a:p>
          <a:p>
            <a:pPr algn="just"/>
            <a:endParaRPr lang="el-GR" sz="2400" dirty="0"/>
          </a:p>
          <a:p>
            <a:pPr marL="0" indent="0" algn="just">
              <a:buNone/>
            </a:pPr>
            <a:r>
              <a:rPr lang="el-GR" sz="2400" dirty="0"/>
              <a:t>•	Εάν η χρηματιστηριακή αξία ισούται με την λογιστική, Ρ/Β=1</a:t>
            </a:r>
          </a:p>
          <a:p>
            <a:pPr marL="0" indent="0" algn="just">
              <a:buNone/>
            </a:pPr>
            <a:r>
              <a:rPr lang="el-GR" sz="2400" dirty="0"/>
              <a:t>•	Εάν η χρηματιστηριακή αξία είναι μεγαλύτερη από την λογιστική, Ρ/Β&gt;1</a:t>
            </a:r>
          </a:p>
          <a:p>
            <a:pPr marL="0" indent="0" algn="just">
              <a:buNone/>
            </a:pPr>
            <a:r>
              <a:rPr lang="el-GR" sz="2400" dirty="0"/>
              <a:t>•	Εάν η χρηματιστηριακή αξία είναι μικρότερη από την λογιστική, Ρ/Β&lt;1</a:t>
            </a:r>
          </a:p>
          <a:p>
            <a:pPr algn="just"/>
            <a:endParaRPr lang="el-GR" sz="2400" dirty="0"/>
          </a:p>
          <a:p>
            <a:pPr algn="just"/>
            <a:r>
              <a:rPr lang="el-GR" sz="2400" dirty="0"/>
              <a:t>Ας υποθέσουμε ότι η τιμή της μετοχής της επιχείρησης ΑΒΓ είναι 65 Ευρώ και υπάρχουν 10.000 μετοχές σε κυκλοφορία. </a:t>
            </a:r>
          </a:p>
          <a:p>
            <a:pPr algn="just"/>
            <a:r>
              <a:rPr lang="el-GR" sz="2400" dirty="0"/>
              <a:t>Η χρηματιστηριακή αξία (κεφαλαιοποίηση) της εταιρείας θα είναι: 650.000 Ευρώ. </a:t>
            </a:r>
          </a:p>
          <a:p>
            <a:pPr algn="just"/>
            <a:r>
              <a:rPr lang="el-GR" sz="2400" dirty="0"/>
              <a:t>Εάν η λογιστική αξία που προκύπτει από τους ισολογισμούς είναι 400.000 Ευρώ, ο δείκτης Ρ/Β θα είναι </a:t>
            </a:r>
            <a:r>
              <a:rPr lang="el-GR" sz="2400" b="1" dirty="0">
                <a:solidFill>
                  <a:srgbClr val="FF0000"/>
                </a:solidFill>
              </a:rPr>
              <a:t>1,65</a:t>
            </a:r>
            <a:r>
              <a:rPr lang="el-GR" sz="2400" dirty="0"/>
              <a:t> (650.000 / 400.000). </a:t>
            </a:r>
          </a:p>
          <a:p>
            <a:endParaRPr lang="el-GR" dirty="0"/>
          </a:p>
          <a:p>
            <a:endParaRPr lang="el-GR" dirty="0"/>
          </a:p>
          <a:p>
            <a:endParaRPr lang="en-GB" dirty="0"/>
          </a:p>
        </p:txBody>
      </p:sp>
      <p:pic>
        <p:nvPicPr>
          <p:cNvPr id="5" name="Εικόνα 4">
            <a:extLst>
              <a:ext uri="{FF2B5EF4-FFF2-40B4-BE49-F238E27FC236}">
                <a16:creationId xmlns:a16="http://schemas.microsoft.com/office/drawing/2014/main" id="{88C47C4E-D4EB-4BA4-932C-B6F768DD01DF}"/>
              </a:ext>
            </a:extLst>
          </p:cNvPr>
          <p:cNvPicPr>
            <a:picLocks noChangeAspect="1"/>
          </p:cNvPicPr>
          <p:nvPr/>
        </p:nvPicPr>
        <p:blipFill>
          <a:blip r:embed="rId2"/>
          <a:stretch>
            <a:fillRect/>
          </a:stretch>
        </p:blipFill>
        <p:spPr>
          <a:xfrm>
            <a:off x="5284146" y="2119093"/>
            <a:ext cx="1460603" cy="850609"/>
          </a:xfrm>
          <a:prstGeom prst="rect">
            <a:avLst/>
          </a:prstGeom>
        </p:spPr>
      </p:pic>
    </p:spTree>
    <p:extLst>
      <p:ext uri="{BB962C8B-B14F-4D97-AF65-F5344CB8AC3E}">
        <p14:creationId xmlns:p14="http://schemas.microsoft.com/office/powerpoint/2010/main" val="3890080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0515600" cy="4991449"/>
          </a:xfrm>
        </p:spPr>
        <p:txBody>
          <a:bodyPr>
            <a:normAutofit fontScale="92500" lnSpcReduction="20000"/>
          </a:bodyPr>
          <a:lstStyle/>
          <a:p>
            <a:pPr algn="just"/>
            <a:r>
              <a:rPr lang="el-GR" sz="2600" b="1" dirty="0">
                <a:solidFill>
                  <a:srgbClr val="FF0000"/>
                </a:solidFill>
              </a:rPr>
              <a:t>Άλλοι τρόποι αποτίμησης </a:t>
            </a:r>
          </a:p>
          <a:p>
            <a:pPr algn="just"/>
            <a:endParaRPr lang="el-GR" sz="2600" dirty="0"/>
          </a:p>
          <a:p>
            <a:pPr algn="just"/>
            <a:r>
              <a:rPr lang="el-GR" sz="2600" dirty="0"/>
              <a:t>Οι τρόποι αποτίμησης που παρουσιάζονται είναι ενδεικτικοί και υπάρχουν και άλλοι τρόποι/μέθοδοι. </a:t>
            </a:r>
          </a:p>
          <a:p>
            <a:pPr algn="just"/>
            <a:endParaRPr lang="el-GR" sz="2600" dirty="0"/>
          </a:p>
          <a:p>
            <a:pPr algn="just"/>
            <a:r>
              <a:rPr lang="el-GR" sz="2600" dirty="0"/>
              <a:t>Για παράδειγμα, θα μπορούσαμε να εφαρμόσουμε για την αποτίμηση και άλλους δείκτες, στην ίδια λογική με τον δείκτη Ρ/Β, όπως τους λόγους:</a:t>
            </a:r>
          </a:p>
          <a:p>
            <a:pPr algn="just"/>
            <a:endParaRPr lang="el-GR" sz="2600" dirty="0"/>
          </a:p>
          <a:p>
            <a:pPr marL="0" indent="0" algn="just">
              <a:buNone/>
            </a:pPr>
            <a:r>
              <a:rPr lang="el-GR" sz="2600" dirty="0"/>
              <a:t>•	</a:t>
            </a:r>
            <a:r>
              <a:rPr lang="el-GR" sz="2600" dirty="0">
                <a:solidFill>
                  <a:srgbClr val="FF0000"/>
                </a:solidFill>
              </a:rPr>
              <a:t>Χρηματιστηριακής Τιμής προς Χρηματική Ροή </a:t>
            </a:r>
            <a:r>
              <a:rPr lang="el-GR" sz="2600" dirty="0"/>
              <a:t>της επιχείρησης 	(</a:t>
            </a:r>
            <a:r>
              <a:rPr lang="el-GR" sz="2600" dirty="0" err="1"/>
              <a:t>Price</a:t>
            </a:r>
            <a:r>
              <a:rPr lang="el-GR" sz="2600" dirty="0"/>
              <a:t>/Cash </a:t>
            </a:r>
            <a:r>
              <a:rPr lang="el-GR" sz="2600" dirty="0" err="1"/>
              <a:t>Flow</a:t>
            </a:r>
            <a:r>
              <a:rPr lang="el-GR" sz="2600" dirty="0"/>
              <a:t> </a:t>
            </a:r>
            <a:r>
              <a:rPr lang="el-GR" sz="2600" dirty="0" err="1"/>
              <a:t>Ratio</a:t>
            </a:r>
            <a:r>
              <a:rPr lang="el-GR" sz="2600" dirty="0"/>
              <a:t>) </a:t>
            </a:r>
          </a:p>
          <a:p>
            <a:pPr marL="0" indent="0" algn="just">
              <a:buNone/>
            </a:pPr>
            <a:endParaRPr lang="el-GR" sz="2600" dirty="0"/>
          </a:p>
          <a:p>
            <a:pPr marL="0" indent="0" algn="just">
              <a:buNone/>
            </a:pPr>
            <a:r>
              <a:rPr lang="el-GR" sz="2600" dirty="0"/>
              <a:t>•	</a:t>
            </a:r>
            <a:r>
              <a:rPr lang="el-GR" sz="2600" dirty="0">
                <a:solidFill>
                  <a:srgbClr val="FF0000"/>
                </a:solidFill>
              </a:rPr>
              <a:t>Χρηματιστηριακής Τιμής προς Πωλήσεις </a:t>
            </a:r>
            <a:r>
              <a:rPr lang="el-GR" sz="2600" dirty="0"/>
              <a:t>της επιχείρησης </a:t>
            </a:r>
          </a:p>
          <a:p>
            <a:pPr marL="0" indent="0" algn="just">
              <a:buNone/>
            </a:pPr>
            <a:r>
              <a:rPr lang="el-GR" sz="2600" dirty="0"/>
              <a:t>	(</a:t>
            </a:r>
            <a:r>
              <a:rPr lang="el-GR" sz="2600" dirty="0" err="1"/>
              <a:t>Price</a:t>
            </a:r>
            <a:r>
              <a:rPr lang="el-GR" sz="2600" dirty="0"/>
              <a:t>/</a:t>
            </a:r>
            <a:r>
              <a:rPr lang="el-GR" sz="2600" dirty="0" err="1"/>
              <a:t>Sales</a:t>
            </a:r>
            <a:r>
              <a:rPr lang="el-GR" sz="2600" dirty="0"/>
              <a:t> 	</a:t>
            </a:r>
            <a:r>
              <a:rPr lang="el-GR" sz="2600" dirty="0" err="1"/>
              <a:t>Ratio</a:t>
            </a:r>
            <a:r>
              <a:rPr lang="el-GR" sz="2600" dirty="0"/>
              <a:t>)</a:t>
            </a:r>
          </a:p>
          <a:p>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3597931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20A31-F4C8-4B04-9F6F-85DBD0A6F314}"/>
              </a:ext>
            </a:extLst>
          </p:cNvPr>
          <p:cNvSpPr>
            <a:spLocks noGrp="1"/>
          </p:cNvSpPr>
          <p:nvPr>
            <p:ph type="title"/>
          </p:nvPr>
        </p:nvSpPr>
        <p:spPr>
          <a:xfrm>
            <a:off x="838200" y="365126"/>
            <a:ext cx="10515600" cy="675110"/>
          </a:xfrm>
        </p:spPr>
        <p:txBody>
          <a:bodyPr>
            <a:normAutofit/>
          </a:bodyPr>
          <a:lstStyle/>
          <a:p>
            <a:r>
              <a:rPr lang="el-GR" sz="3600" b="1" dirty="0"/>
              <a:t>Τρίτο στάδιο: Ανάλυση Εταιρείας – Αποτίμηση</a:t>
            </a:r>
            <a:endParaRPr lang="en-GB" sz="3600" b="1" dirty="0"/>
          </a:p>
        </p:txBody>
      </p:sp>
      <p:pic>
        <p:nvPicPr>
          <p:cNvPr id="5" name="Θέση περιεχομένου 4">
            <a:extLst>
              <a:ext uri="{FF2B5EF4-FFF2-40B4-BE49-F238E27FC236}">
                <a16:creationId xmlns:a16="http://schemas.microsoft.com/office/drawing/2014/main" id="{7C3FD106-9B28-4058-B96D-58E7AB2424C0}"/>
              </a:ext>
            </a:extLst>
          </p:cNvPr>
          <p:cNvPicPr>
            <a:picLocks noGrp="1" noChangeAspect="1"/>
          </p:cNvPicPr>
          <p:nvPr>
            <p:ph idx="1"/>
          </p:nvPr>
        </p:nvPicPr>
        <p:blipFill>
          <a:blip r:embed="rId2"/>
          <a:stretch>
            <a:fillRect/>
          </a:stretch>
        </p:blipFill>
        <p:spPr>
          <a:xfrm>
            <a:off x="1803634" y="1627464"/>
            <a:ext cx="8716160" cy="4152551"/>
          </a:xfrm>
        </p:spPr>
      </p:pic>
    </p:spTree>
    <p:extLst>
      <p:ext uri="{BB962C8B-B14F-4D97-AF65-F5344CB8AC3E}">
        <p14:creationId xmlns:p14="http://schemas.microsoft.com/office/powerpoint/2010/main" val="3970168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011D96B-5A77-4A14-B031-980389B35E92}"/>
              </a:ext>
            </a:extLst>
          </p:cNvPr>
          <p:cNvPicPr>
            <a:picLocks noGrp="1" noChangeAspect="1"/>
          </p:cNvPicPr>
          <p:nvPr>
            <p:ph idx="1"/>
          </p:nvPr>
        </p:nvPicPr>
        <p:blipFill>
          <a:blip r:embed="rId2"/>
          <a:stretch>
            <a:fillRect/>
          </a:stretch>
        </p:blipFill>
        <p:spPr>
          <a:xfrm>
            <a:off x="989045" y="1366838"/>
            <a:ext cx="10133045" cy="5126036"/>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709161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0998666" cy="5243119"/>
          </a:xfrm>
        </p:spPr>
        <p:txBody>
          <a:bodyPr>
            <a:normAutofit fontScale="70000" lnSpcReduction="20000"/>
          </a:bodyPr>
          <a:lstStyle/>
          <a:p>
            <a:pPr algn="just"/>
            <a:r>
              <a:rPr lang="el-GR" b="1" dirty="0">
                <a:solidFill>
                  <a:srgbClr val="FF0000"/>
                </a:solidFill>
              </a:rPr>
              <a:t>Ανάλυση Αριθμοδεικτών: </a:t>
            </a:r>
            <a:r>
              <a:rPr lang="el-GR" dirty="0"/>
              <a:t>ίσως η πιο δημοφιλής μέθοδος αξιολόγησης και σύγκρισης εταιρειών, που χρησιμοποιεί οικονομικά στοιχεία του ισολογισμού και των αποτελεσμάτων χρήσης με σκοπό να συγκρίνει τις λογιστικές καταστάσεις διαφόρων εταιρειών να καταλάβει την κατάσταση που επικρατεί σε έναν κλάδο ή μία επιχείρηση. </a:t>
            </a:r>
          </a:p>
          <a:p>
            <a:pPr algn="just"/>
            <a:endParaRPr lang="el-GR" dirty="0"/>
          </a:p>
          <a:p>
            <a:pPr algn="just"/>
            <a:r>
              <a:rPr lang="el-GR" dirty="0"/>
              <a:t>Ο λόγος που χρησιμοποιούμε δείκτες για την σύγκριση είναι ότι τα λογιστικά νούμερα από μόνα τους δεν μπορούν να μας δώσουν αρκετές πληροφορίες. </a:t>
            </a:r>
          </a:p>
          <a:p>
            <a:pPr algn="just"/>
            <a:endParaRPr lang="el-GR" dirty="0"/>
          </a:p>
          <a:p>
            <a:pPr algn="just"/>
            <a:r>
              <a:rPr lang="el-GR" dirty="0"/>
              <a:t>Παραδείγματος χάριν, τα κέρδη μίας επιχείρησης από μόνα τους δεν μας λένε τίποτε. </a:t>
            </a:r>
          </a:p>
          <a:p>
            <a:pPr algn="just"/>
            <a:endParaRPr lang="el-GR" dirty="0"/>
          </a:p>
          <a:p>
            <a:pPr algn="just"/>
            <a:r>
              <a:rPr lang="el-GR" dirty="0"/>
              <a:t>Σαν ποσοστό της αρχικής επένδυσης όμως μας δίνουν την </a:t>
            </a:r>
            <a:r>
              <a:rPr lang="el-GR" dirty="0">
                <a:solidFill>
                  <a:srgbClr val="FF0000"/>
                </a:solidFill>
              </a:rPr>
              <a:t>απόδοση των κεφαλαίων</a:t>
            </a:r>
            <a:r>
              <a:rPr lang="el-GR" dirty="0"/>
              <a:t>. </a:t>
            </a:r>
          </a:p>
          <a:p>
            <a:pPr algn="just"/>
            <a:endParaRPr lang="el-GR" dirty="0"/>
          </a:p>
          <a:p>
            <a:pPr algn="just"/>
            <a:r>
              <a:rPr lang="el-GR" dirty="0"/>
              <a:t>Εάν η φετινή απόδοση </a:t>
            </a:r>
            <a:r>
              <a:rPr lang="el-GR" dirty="0">
                <a:solidFill>
                  <a:srgbClr val="FF0000"/>
                </a:solidFill>
              </a:rPr>
              <a:t>συγκριθεί</a:t>
            </a:r>
            <a:r>
              <a:rPr lang="el-GR" dirty="0"/>
              <a:t> με την απόδοση προηγουμένων ετών μπορούμε να πάρουμε σημαντικές πληροφορίες σχετικά με την πορεία της επιχείρησης. </a:t>
            </a:r>
          </a:p>
          <a:p>
            <a:pPr algn="just"/>
            <a:endParaRPr lang="el-GR" dirty="0"/>
          </a:p>
          <a:p>
            <a:pPr algn="just"/>
            <a:r>
              <a:rPr lang="el-GR" dirty="0"/>
              <a:t>Επίσης εάν η φετινή απόδοση συγκριθεί με την απόδοση άλλων επιχειρήσεων του κλάδου μπορούμε δούμε ποια </a:t>
            </a:r>
            <a:r>
              <a:rPr lang="el-GR" dirty="0">
                <a:solidFill>
                  <a:srgbClr val="FF0000"/>
                </a:solidFill>
              </a:rPr>
              <a:t>επιχείρηση είναι πιο αποτελεσματική. </a:t>
            </a:r>
            <a:endParaRPr lang="en-GB" dirty="0">
              <a:solidFill>
                <a:srgbClr val="FF0000"/>
              </a:solidFill>
            </a:endParaRPr>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30081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5041784"/>
          </a:xfrm>
        </p:spPr>
        <p:txBody>
          <a:bodyPr>
            <a:normAutofit fontScale="92500" lnSpcReduction="10000"/>
          </a:bodyPr>
          <a:lstStyle/>
          <a:p>
            <a:pPr algn="just"/>
            <a:r>
              <a:rPr lang="el-GR" sz="2200" dirty="0"/>
              <a:t>Το τρίτο στάδιο της θεμελιώδους ανάλυσης, και ίσως το πιο σημαντικό για έναν επενδυτή με διαφοροποιημένο χαρτοφυλάκιο, είναι η ανάλυση των </a:t>
            </a:r>
            <a:r>
              <a:rPr lang="el-GR" sz="2200" dirty="0">
                <a:solidFill>
                  <a:srgbClr val="FF0000"/>
                </a:solidFill>
              </a:rPr>
              <a:t>θεμελιωδών μεγεθών</a:t>
            </a:r>
            <a:r>
              <a:rPr lang="el-GR" sz="2200" dirty="0"/>
              <a:t> μίας συγκεκριμένης εταιρείας, όπως </a:t>
            </a:r>
            <a:r>
              <a:rPr lang="el-GR" sz="2200" dirty="0">
                <a:solidFill>
                  <a:srgbClr val="FF0000"/>
                </a:solidFill>
              </a:rPr>
              <a:t>έσοδα, πωλήσεις, περιθώρια κέρδους, μερίσματα, την διοίκηση, τον ανταγωνισμό στον κλάδο</a:t>
            </a:r>
            <a:r>
              <a:rPr lang="el-GR" sz="2200" dirty="0"/>
              <a:t>, κλπ. </a:t>
            </a:r>
          </a:p>
          <a:p>
            <a:pPr algn="just"/>
            <a:endParaRPr lang="el-GR" sz="2200" dirty="0"/>
          </a:p>
          <a:p>
            <a:pPr algn="just"/>
            <a:r>
              <a:rPr lang="el-GR" sz="2200" dirty="0"/>
              <a:t>Σε γενικές γραμμές μπορούμε να πούμε ότι η θεμελιώδης ανάλυση εξετάζει, μεταξύ άλλων, </a:t>
            </a:r>
          </a:p>
          <a:p>
            <a:pPr algn="just"/>
            <a:endParaRPr lang="el-GR" sz="2200" dirty="0"/>
          </a:p>
          <a:p>
            <a:pPr algn="just"/>
            <a:r>
              <a:rPr lang="el-GR" sz="2200" dirty="0"/>
              <a:t>τις χρηματοοικονομικές καταστάσεις της επιχείρησης, </a:t>
            </a:r>
          </a:p>
          <a:p>
            <a:pPr algn="just"/>
            <a:r>
              <a:rPr lang="el-GR" sz="2200" dirty="0"/>
              <a:t>την διοίκηση της επιχείρησης, </a:t>
            </a:r>
          </a:p>
          <a:p>
            <a:pPr algn="just"/>
            <a:r>
              <a:rPr lang="el-GR" sz="2200" dirty="0"/>
              <a:t>την προέλευση των κερδών, </a:t>
            </a:r>
          </a:p>
          <a:p>
            <a:pPr algn="just"/>
            <a:r>
              <a:rPr lang="el-GR" sz="2200" dirty="0"/>
              <a:t>το κεφάλαιο που χρειάστηκε για να επιτευχθούν, τον κίνδυνο, </a:t>
            </a:r>
          </a:p>
          <a:p>
            <a:pPr algn="just"/>
            <a:r>
              <a:rPr lang="el-GR" sz="2200" dirty="0"/>
              <a:t>καθώς και τα συγκριτικά πλεονεκτήματα που έχει η επιχείρηση σε σχέση με τους ανταγωνιστές της. </a:t>
            </a:r>
          </a:p>
          <a:p>
            <a:pPr algn="just"/>
            <a:r>
              <a:rPr lang="el-GR" sz="2200" dirty="0"/>
              <a:t>την μελλοντική προοπτική μίας επιχείρησης </a:t>
            </a:r>
          </a:p>
          <a:p>
            <a:pPr algn="just"/>
            <a:r>
              <a:rPr lang="el-GR" sz="2200" dirty="0"/>
              <a:t>εάν έχει μια υγιή  χρηματοοικονομική κατάσταση</a:t>
            </a:r>
          </a:p>
          <a:p>
            <a:endParaRPr lang="en-GB" dirty="0"/>
          </a:p>
        </p:txBody>
      </p:sp>
    </p:spTree>
    <p:extLst>
      <p:ext uri="{BB962C8B-B14F-4D97-AF65-F5344CB8AC3E}">
        <p14:creationId xmlns:p14="http://schemas.microsoft.com/office/powerpoint/2010/main" val="1296664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
        <p:nvSpPr>
          <p:cNvPr id="7" name="Θέση περιεχομένου 6">
            <a:extLst>
              <a:ext uri="{FF2B5EF4-FFF2-40B4-BE49-F238E27FC236}">
                <a16:creationId xmlns:a16="http://schemas.microsoft.com/office/drawing/2014/main" id="{9BD683FB-3257-4DA4-B10E-BD6C9314C7AB}"/>
              </a:ext>
            </a:extLst>
          </p:cNvPr>
          <p:cNvSpPr>
            <a:spLocks noGrp="1"/>
          </p:cNvSpPr>
          <p:nvPr>
            <p:ph idx="1"/>
          </p:nvPr>
        </p:nvSpPr>
        <p:spPr>
          <a:xfrm>
            <a:off x="838200" y="1359017"/>
            <a:ext cx="10897998" cy="4817946"/>
          </a:xfrm>
        </p:spPr>
        <p:txBody>
          <a:bodyPr>
            <a:normAutofit fontScale="85000" lnSpcReduction="20000"/>
          </a:bodyPr>
          <a:lstStyle/>
          <a:p>
            <a:pPr algn="just"/>
            <a:r>
              <a:rPr lang="el-GR" sz="2600" dirty="0"/>
              <a:t>Υπάρχουν τέσσερις βασικοί τύποι αριθμοδεικτών που μπορεί να χρησιμοποιήσει ένας επενδυτής:</a:t>
            </a:r>
          </a:p>
          <a:p>
            <a:pPr algn="just"/>
            <a:endParaRPr lang="el-GR" sz="2600" dirty="0"/>
          </a:p>
          <a:p>
            <a:pPr marL="0" indent="0" algn="just">
              <a:buNone/>
            </a:pPr>
            <a:r>
              <a:rPr lang="el-GR" sz="2600" b="1" dirty="0">
                <a:solidFill>
                  <a:srgbClr val="FF0000"/>
                </a:solidFill>
              </a:rPr>
              <a:t>(i)	Δείκτες Ρευστότητας (</a:t>
            </a:r>
            <a:r>
              <a:rPr lang="el-GR" sz="2600" b="1" dirty="0" err="1">
                <a:solidFill>
                  <a:srgbClr val="FF0000"/>
                </a:solidFill>
              </a:rPr>
              <a:t>Liquidity</a:t>
            </a:r>
            <a:r>
              <a:rPr lang="el-GR" sz="2600" b="1" dirty="0">
                <a:solidFill>
                  <a:srgbClr val="FF0000"/>
                </a:solidFill>
              </a:rPr>
              <a:t> </a:t>
            </a:r>
            <a:r>
              <a:rPr lang="el-GR" sz="2600" b="1" dirty="0" err="1">
                <a:solidFill>
                  <a:srgbClr val="FF0000"/>
                </a:solidFill>
              </a:rPr>
              <a:t>ratios</a:t>
            </a:r>
            <a:r>
              <a:rPr lang="el-GR" sz="2600" b="1" dirty="0">
                <a:solidFill>
                  <a:srgbClr val="FF0000"/>
                </a:solidFill>
              </a:rPr>
              <a:t>), </a:t>
            </a:r>
            <a:r>
              <a:rPr lang="el-GR" sz="2600" dirty="0"/>
              <a:t>οι οποίοι μετρούν την ικανότητα της 	επιχείρησης να ανταποκρίνεται στις υποχρεώσεις της</a:t>
            </a:r>
          </a:p>
          <a:p>
            <a:pPr marL="0" indent="0" algn="just">
              <a:buNone/>
            </a:pPr>
            <a:endParaRPr lang="el-GR" sz="2600" dirty="0"/>
          </a:p>
          <a:p>
            <a:pPr marL="0" indent="0" algn="just">
              <a:buNone/>
            </a:pPr>
            <a:r>
              <a:rPr lang="el-GR" sz="2600" b="1" dirty="0">
                <a:solidFill>
                  <a:srgbClr val="FF0000"/>
                </a:solidFill>
              </a:rPr>
              <a:t>(</a:t>
            </a:r>
            <a:r>
              <a:rPr lang="el-GR" sz="2600" b="1" dirty="0" err="1">
                <a:solidFill>
                  <a:srgbClr val="FF0000"/>
                </a:solidFill>
              </a:rPr>
              <a:t>ii</a:t>
            </a:r>
            <a:r>
              <a:rPr lang="el-GR" sz="2600" b="1" dirty="0">
                <a:solidFill>
                  <a:srgbClr val="FF0000"/>
                </a:solidFill>
              </a:rPr>
              <a:t>)	Δείκτες </a:t>
            </a:r>
            <a:r>
              <a:rPr lang="el-GR" sz="2600" b="1" dirty="0" err="1">
                <a:solidFill>
                  <a:srgbClr val="FF0000"/>
                </a:solidFill>
              </a:rPr>
              <a:t>Μόχλευσης</a:t>
            </a:r>
            <a:r>
              <a:rPr lang="el-GR" sz="2600" b="1" dirty="0">
                <a:solidFill>
                  <a:srgbClr val="FF0000"/>
                </a:solidFill>
              </a:rPr>
              <a:t> (</a:t>
            </a:r>
            <a:r>
              <a:rPr lang="el-GR" sz="2600" b="1" dirty="0" err="1">
                <a:solidFill>
                  <a:srgbClr val="FF0000"/>
                </a:solidFill>
              </a:rPr>
              <a:t>Leverage</a:t>
            </a:r>
            <a:r>
              <a:rPr lang="el-GR" sz="2600" b="1" dirty="0">
                <a:solidFill>
                  <a:srgbClr val="FF0000"/>
                </a:solidFill>
              </a:rPr>
              <a:t> </a:t>
            </a:r>
            <a:r>
              <a:rPr lang="el-GR" sz="2600" b="1" dirty="0" err="1">
                <a:solidFill>
                  <a:srgbClr val="FF0000"/>
                </a:solidFill>
              </a:rPr>
              <a:t>ratios</a:t>
            </a:r>
            <a:r>
              <a:rPr lang="el-GR" sz="2600" b="1" dirty="0">
                <a:solidFill>
                  <a:srgbClr val="FF0000"/>
                </a:solidFill>
              </a:rPr>
              <a:t>), </a:t>
            </a:r>
            <a:r>
              <a:rPr lang="el-GR" sz="2600" dirty="0"/>
              <a:t>οι οποίοι μετρούν το ποσοστό των κεφαλαίων 	που προέρχονται από τους μετόχους, το ποσοστό των κεφαλαίων που προέρχονται 	από δάνεια, κ.λπ..</a:t>
            </a:r>
          </a:p>
          <a:p>
            <a:pPr marL="0" indent="0" algn="just">
              <a:buNone/>
            </a:pPr>
            <a:endParaRPr lang="el-GR" sz="2600" dirty="0"/>
          </a:p>
          <a:p>
            <a:pPr marL="0" indent="0" algn="just">
              <a:buNone/>
            </a:pPr>
            <a:r>
              <a:rPr lang="el-GR" sz="2600" b="1" dirty="0">
                <a:solidFill>
                  <a:srgbClr val="FF0000"/>
                </a:solidFill>
              </a:rPr>
              <a:t>(</a:t>
            </a:r>
            <a:r>
              <a:rPr lang="el-GR" sz="2600" b="1" dirty="0" err="1">
                <a:solidFill>
                  <a:srgbClr val="FF0000"/>
                </a:solidFill>
              </a:rPr>
              <a:t>iii</a:t>
            </a:r>
            <a:r>
              <a:rPr lang="el-GR" sz="2600" b="1" dirty="0">
                <a:solidFill>
                  <a:srgbClr val="FF0000"/>
                </a:solidFill>
              </a:rPr>
              <a:t>)	Δείκτες Δραστηριότητας (</a:t>
            </a:r>
            <a:r>
              <a:rPr lang="el-GR" sz="2600" b="1" dirty="0" err="1">
                <a:solidFill>
                  <a:srgbClr val="FF0000"/>
                </a:solidFill>
              </a:rPr>
              <a:t>Activity</a:t>
            </a:r>
            <a:r>
              <a:rPr lang="el-GR" sz="2600" b="1" dirty="0">
                <a:solidFill>
                  <a:srgbClr val="FF0000"/>
                </a:solidFill>
              </a:rPr>
              <a:t> </a:t>
            </a:r>
            <a:r>
              <a:rPr lang="el-GR" sz="2600" b="1" dirty="0" err="1">
                <a:solidFill>
                  <a:srgbClr val="FF0000"/>
                </a:solidFill>
              </a:rPr>
              <a:t>ratios</a:t>
            </a:r>
            <a:r>
              <a:rPr lang="el-GR" sz="2600" b="1" dirty="0">
                <a:solidFill>
                  <a:srgbClr val="FF0000"/>
                </a:solidFill>
              </a:rPr>
              <a:t>), </a:t>
            </a:r>
            <a:r>
              <a:rPr lang="el-GR" sz="2600" dirty="0"/>
              <a:t>οι οποίοι μετρούν πόσο αποτελεσματικά 	διαχειρίζεται η εταιρεία τους πόρους της </a:t>
            </a:r>
          </a:p>
          <a:p>
            <a:pPr marL="0" indent="0" algn="just">
              <a:buNone/>
            </a:pPr>
            <a:endParaRPr lang="el-GR" sz="2600" dirty="0"/>
          </a:p>
          <a:p>
            <a:pPr marL="0" indent="0" algn="just">
              <a:buNone/>
            </a:pPr>
            <a:r>
              <a:rPr lang="el-GR" sz="2600" b="1" dirty="0">
                <a:solidFill>
                  <a:srgbClr val="FF0000"/>
                </a:solidFill>
              </a:rPr>
              <a:t>(</a:t>
            </a:r>
            <a:r>
              <a:rPr lang="el-GR" sz="2600" b="1" dirty="0" err="1">
                <a:solidFill>
                  <a:srgbClr val="FF0000"/>
                </a:solidFill>
              </a:rPr>
              <a:t>iv</a:t>
            </a:r>
            <a:r>
              <a:rPr lang="el-GR" sz="2600" b="1" dirty="0">
                <a:solidFill>
                  <a:srgbClr val="FF0000"/>
                </a:solidFill>
              </a:rPr>
              <a:t>)	Δείκτες Αποδοτικότητας (</a:t>
            </a:r>
            <a:r>
              <a:rPr lang="el-GR" sz="2600" b="1" dirty="0" err="1">
                <a:solidFill>
                  <a:srgbClr val="FF0000"/>
                </a:solidFill>
              </a:rPr>
              <a:t>Profitability</a:t>
            </a:r>
            <a:r>
              <a:rPr lang="el-GR" sz="2600" b="1" dirty="0">
                <a:solidFill>
                  <a:srgbClr val="FF0000"/>
                </a:solidFill>
              </a:rPr>
              <a:t> </a:t>
            </a:r>
            <a:r>
              <a:rPr lang="el-GR" sz="2600" b="1" dirty="0" err="1">
                <a:solidFill>
                  <a:srgbClr val="FF0000"/>
                </a:solidFill>
              </a:rPr>
              <a:t>ratios</a:t>
            </a:r>
            <a:r>
              <a:rPr lang="el-GR" sz="2600" b="1" dirty="0">
                <a:solidFill>
                  <a:srgbClr val="FF0000"/>
                </a:solidFill>
              </a:rPr>
              <a:t>), </a:t>
            </a:r>
            <a:r>
              <a:rPr lang="el-GR" sz="2600" dirty="0"/>
              <a:t>οι οποίοι μετρούν πόσο αποδοτική ή 	κερδοφόρα είναι η επιχείρηση.</a:t>
            </a:r>
          </a:p>
          <a:p>
            <a:endParaRPr lang="en-GB" dirty="0"/>
          </a:p>
        </p:txBody>
      </p:sp>
    </p:spTree>
    <p:extLst>
      <p:ext uri="{BB962C8B-B14F-4D97-AF65-F5344CB8AC3E}">
        <p14:creationId xmlns:p14="http://schemas.microsoft.com/office/powerpoint/2010/main" val="1362402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1015444" cy="5125468"/>
          </a:xfrm>
        </p:spPr>
        <p:txBody>
          <a:bodyPr>
            <a:normAutofit fontScale="85000" lnSpcReduction="20000"/>
          </a:bodyPr>
          <a:lstStyle/>
          <a:p>
            <a:pPr algn="just"/>
            <a:r>
              <a:rPr lang="el-GR" sz="2600" b="1" dirty="0">
                <a:solidFill>
                  <a:srgbClr val="FF0000"/>
                </a:solidFill>
              </a:rPr>
              <a:t>(i) Δείκτες Ρευστότητας</a:t>
            </a:r>
          </a:p>
          <a:p>
            <a:pPr algn="just"/>
            <a:endParaRPr lang="el-GR" sz="2600" dirty="0"/>
          </a:p>
          <a:p>
            <a:pPr algn="just"/>
            <a:r>
              <a:rPr lang="el-GR" sz="2600" dirty="0"/>
              <a:t>Αυτή η ομάδα δεικτών είναι εξαιρετικά σημαντική για δύο κυρίως λόγους. </a:t>
            </a:r>
          </a:p>
          <a:p>
            <a:pPr algn="just"/>
            <a:endParaRPr lang="el-GR" sz="2600" dirty="0"/>
          </a:p>
          <a:p>
            <a:pPr algn="just"/>
            <a:r>
              <a:rPr lang="el-GR" sz="2600" dirty="0"/>
              <a:t>Πρώτον απαντούν σε μία πολύ σημαντική ερώτηση: Πόσο εύρωστη είναι η επιχείρηση και μπορεί να ανταποκριθεί στις υποχρεώσεις; </a:t>
            </a:r>
          </a:p>
          <a:p>
            <a:pPr algn="just"/>
            <a:endParaRPr lang="el-GR" sz="2600" dirty="0"/>
          </a:p>
          <a:p>
            <a:pPr algn="just"/>
            <a:r>
              <a:rPr lang="el-GR" sz="2600" dirty="0"/>
              <a:t>Δεύτερον, είναι δύσκολο για μία εταιρεία να καλλωπίσει τα στοιχεία που χρειάζονται και άρα μας δίνουν μία καλή εικόνα της επιχείρησης. </a:t>
            </a:r>
          </a:p>
          <a:p>
            <a:pPr algn="just"/>
            <a:endParaRPr lang="el-GR" sz="2600" dirty="0"/>
          </a:p>
          <a:p>
            <a:pPr algn="just"/>
            <a:r>
              <a:rPr lang="el-GR" sz="2600" dirty="0"/>
              <a:t>Οι δύο κυριότεροι δείκτες αυτής της ομάδας είναι </a:t>
            </a:r>
          </a:p>
          <a:p>
            <a:pPr algn="just"/>
            <a:endParaRPr lang="el-GR" sz="2600" dirty="0"/>
          </a:p>
          <a:p>
            <a:pPr marL="0" indent="0" algn="just">
              <a:buNone/>
            </a:pPr>
            <a:r>
              <a:rPr lang="el-GR" sz="2600" dirty="0">
                <a:cs typeface="Arial" panose="020B0604020202020204" pitchFamily="34" charset="0"/>
              </a:rPr>
              <a:t>→	</a:t>
            </a:r>
            <a:r>
              <a:rPr lang="el-GR" sz="2600" dirty="0"/>
              <a:t>ο </a:t>
            </a:r>
            <a:r>
              <a:rPr lang="el-GR" sz="2600" dirty="0">
                <a:solidFill>
                  <a:srgbClr val="FF0000"/>
                </a:solidFill>
              </a:rPr>
              <a:t>δείκτης κυκλοφοριακής ρευστότητας </a:t>
            </a:r>
            <a:r>
              <a:rPr lang="el-GR" sz="2600" dirty="0"/>
              <a:t>(</a:t>
            </a:r>
            <a:r>
              <a:rPr lang="el-GR" sz="2600" dirty="0" err="1"/>
              <a:t>current</a:t>
            </a:r>
            <a:r>
              <a:rPr lang="el-GR" sz="2600" dirty="0"/>
              <a:t> </a:t>
            </a:r>
            <a:r>
              <a:rPr lang="el-GR" sz="2600" dirty="0" err="1"/>
              <a:t>ratio</a:t>
            </a:r>
            <a:r>
              <a:rPr lang="el-GR" sz="2600" dirty="0"/>
              <a:t>) και </a:t>
            </a:r>
          </a:p>
          <a:p>
            <a:pPr marL="0" indent="0" algn="just">
              <a:buNone/>
            </a:pPr>
            <a:r>
              <a:rPr lang="el-GR" sz="2600" dirty="0">
                <a:cs typeface="Arial" panose="020B0604020202020204" pitchFamily="34" charset="0"/>
              </a:rPr>
              <a:t>→	</a:t>
            </a:r>
            <a:r>
              <a:rPr lang="el-GR" sz="2600" dirty="0"/>
              <a:t>ο </a:t>
            </a:r>
            <a:r>
              <a:rPr lang="el-GR" sz="2600" dirty="0">
                <a:solidFill>
                  <a:srgbClr val="FF0000"/>
                </a:solidFill>
              </a:rPr>
              <a:t>δείκτης άμεσης ρευστότητας </a:t>
            </a:r>
            <a:r>
              <a:rPr lang="el-GR" sz="2600" dirty="0"/>
              <a:t>(</a:t>
            </a:r>
            <a:r>
              <a:rPr lang="el-GR" sz="2600" dirty="0" err="1"/>
              <a:t>quick</a:t>
            </a:r>
            <a:r>
              <a:rPr lang="el-GR" sz="2600" dirty="0"/>
              <a:t> </a:t>
            </a:r>
            <a:r>
              <a:rPr lang="el-GR" sz="2600" dirty="0" err="1"/>
              <a:t>assets</a:t>
            </a:r>
            <a:r>
              <a:rPr lang="el-GR" sz="2600" dirty="0"/>
              <a:t> </a:t>
            </a:r>
            <a:r>
              <a:rPr lang="el-GR" sz="2600" dirty="0" err="1"/>
              <a:t>ratio</a:t>
            </a:r>
            <a:r>
              <a:rPr lang="el-GR" sz="2600" dirty="0"/>
              <a:t>). </a:t>
            </a:r>
          </a:p>
          <a:p>
            <a:endParaRPr lang="el-GR" sz="2600" dirty="0"/>
          </a:p>
          <a:p>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772957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587229" y="1094093"/>
            <a:ext cx="11234657" cy="5495925"/>
          </a:xfrm>
        </p:spPr>
        <p:txBody>
          <a:bodyPr>
            <a:normAutofit fontScale="77500" lnSpcReduction="20000"/>
          </a:bodyPr>
          <a:lstStyle/>
          <a:p>
            <a:pPr algn="just"/>
            <a:r>
              <a:rPr lang="el-GR" sz="2600" dirty="0">
                <a:solidFill>
                  <a:srgbClr val="FF0000"/>
                </a:solidFill>
              </a:rPr>
              <a:t>Ο δείκτης κυκλοφοριακής ρευστότητας (ΔΚΡ), </a:t>
            </a:r>
            <a:r>
              <a:rPr lang="el-GR" sz="2600" dirty="0"/>
              <a:t>ο οποίος είναι δείκτης βραχυπρόθεσμης φερεγγυότητας μίας επιχείρησης, εξάγεται εάν κάποιος διαιρέσει το κυκλοφορούν ενεργητικό (ΚΕ) με τις βραχυπρόθεσμες υποχρεώσεις (ΒΥ):</a:t>
            </a:r>
          </a:p>
          <a:p>
            <a:pPr algn="just"/>
            <a:endParaRPr lang="el-GR" sz="2600" dirty="0"/>
          </a:p>
          <a:p>
            <a:pPr algn="just"/>
            <a:endParaRPr lang="el-GR" sz="2600" dirty="0"/>
          </a:p>
          <a:p>
            <a:pPr algn="just"/>
            <a:r>
              <a:rPr lang="el-GR" sz="2600" dirty="0"/>
              <a:t>ΔΚΡ&gt;1 </a:t>
            </a:r>
            <a:r>
              <a:rPr lang="el-GR" sz="2600" dirty="0">
                <a:latin typeface="Arial" panose="020B0604020202020204" pitchFamily="34" charset="0"/>
                <a:cs typeface="Arial" panose="020B0604020202020204" pitchFamily="34" charset="0"/>
              </a:rPr>
              <a:t>→ </a:t>
            </a:r>
            <a:r>
              <a:rPr lang="el-GR" sz="2600" dirty="0"/>
              <a:t>υπάρχουν αρκετά στοιχεία ενεργητικού για κάλυψη βραχυπρόθεσμων υποχρεώσεων </a:t>
            </a:r>
          </a:p>
          <a:p>
            <a:pPr algn="just"/>
            <a:endParaRPr lang="el-GR" sz="2600" dirty="0"/>
          </a:p>
          <a:p>
            <a:pPr algn="just"/>
            <a:r>
              <a:rPr lang="el-GR" sz="2600" dirty="0"/>
              <a:t>ΔΚΡ&lt;1 </a:t>
            </a:r>
            <a:r>
              <a:rPr lang="el-GR" sz="2600" dirty="0">
                <a:latin typeface="Arial" panose="020B0604020202020204" pitchFamily="34" charset="0"/>
                <a:cs typeface="Arial" panose="020B0604020202020204" pitchFamily="34" charset="0"/>
              </a:rPr>
              <a:t>→ </a:t>
            </a:r>
            <a:r>
              <a:rPr lang="el-GR" sz="2600" dirty="0"/>
              <a:t>η επιχείρηση ίσως έχει προβλήματα στο μέλλον. </a:t>
            </a:r>
          </a:p>
          <a:p>
            <a:pPr algn="just"/>
            <a:endParaRPr lang="el-GR" sz="2600" dirty="0"/>
          </a:p>
          <a:p>
            <a:pPr algn="just"/>
            <a:r>
              <a:rPr lang="el-GR" sz="2600" dirty="0"/>
              <a:t>Π.χ. η ΑΒΓ έχει κυκλοφορούν ενεργητικό 58.000 Ευρώ και βραχυπρόθεσμες υποχρεώσεις 33.000 Ευρώ: </a:t>
            </a:r>
            <a:r>
              <a:rPr lang="el-GR" sz="2600" b="1" dirty="0">
                <a:solidFill>
                  <a:srgbClr val="FF0000"/>
                </a:solidFill>
              </a:rPr>
              <a:t>ΔΚΡ = 58.000 / 33.000 = 1,75</a:t>
            </a:r>
          </a:p>
          <a:p>
            <a:pPr algn="just"/>
            <a:endParaRPr lang="el-GR" sz="2600" dirty="0"/>
          </a:p>
          <a:p>
            <a:pPr algn="just"/>
            <a:r>
              <a:rPr lang="el-GR" sz="2600" dirty="0"/>
              <a:t>Για να μπορέσει να βγάλει κάποια συμπεράσματα ο επενδυτής σχετικά με την εταιρεία πρέπει να </a:t>
            </a:r>
            <a:r>
              <a:rPr lang="el-GR" sz="2600" dirty="0">
                <a:solidFill>
                  <a:srgbClr val="FF0000"/>
                </a:solidFill>
              </a:rPr>
              <a:t>συγκρίνει τον δείκτη αυτό με μέσο κλαδικό δείκτη,</a:t>
            </a:r>
            <a:r>
              <a:rPr lang="el-GR" sz="2600" dirty="0"/>
              <a:t>  που είναι ουσιαστικά ο μέσος όρος από όλες τις εταιρείες του κλάδου (αυτό ισχύει για όλες τις ομάδες δεικτών).  </a:t>
            </a:r>
          </a:p>
          <a:p>
            <a:pPr algn="just"/>
            <a:endParaRPr lang="el-GR" sz="2600" dirty="0"/>
          </a:p>
          <a:p>
            <a:pPr algn="just"/>
            <a:r>
              <a:rPr lang="el-GR" sz="2600" dirty="0"/>
              <a:t>Π.χ. εάν ο κλαδικός δείκτης = 2, τότε η εταιρεία ΑΒΓ έχει ΔΚΡ λίγο χαμηλότερο από τον μέσο δείκτη του κλάδου, όχι όμως τόσο χαμηλότερο που να δημιουργεί ανησυχία.</a:t>
            </a:r>
          </a:p>
          <a:p>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267981"/>
            <a:ext cx="10515600" cy="826112"/>
          </a:xfrm>
        </p:spPr>
        <p:txBody>
          <a:bodyPr>
            <a:normAutofit/>
          </a:bodyPr>
          <a:lstStyle/>
          <a:p>
            <a:r>
              <a:rPr lang="el-GR" sz="3600" b="1" dirty="0"/>
              <a:t>Τρίτο στάδιο: Ανάλυση Εταιρείας – Αποτίμηση</a:t>
            </a:r>
            <a:endParaRPr lang="en-GB" sz="3600" b="1" dirty="0"/>
          </a:p>
        </p:txBody>
      </p:sp>
      <p:pic>
        <p:nvPicPr>
          <p:cNvPr id="5" name="Εικόνα 4">
            <a:extLst>
              <a:ext uri="{FF2B5EF4-FFF2-40B4-BE49-F238E27FC236}">
                <a16:creationId xmlns:a16="http://schemas.microsoft.com/office/drawing/2014/main" id="{B3475AF0-38EE-4A3F-9018-F1294AEB0E2F}"/>
              </a:ext>
            </a:extLst>
          </p:cNvPr>
          <p:cNvPicPr>
            <a:picLocks noChangeAspect="1"/>
          </p:cNvPicPr>
          <p:nvPr/>
        </p:nvPicPr>
        <p:blipFill>
          <a:blip r:embed="rId2"/>
          <a:stretch>
            <a:fillRect/>
          </a:stretch>
        </p:blipFill>
        <p:spPr>
          <a:xfrm>
            <a:off x="5874845" y="1645771"/>
            <a:ext cx="1188685" cy="826112"/>
          </a:xfrm>
          <a:prstGeom prst="rect">
            <a:avLst/>
          </a:prstGeom>
        </p:spPr>
      </p:pic>
    </p:spTree>
    <p:extLst>
      <p:ext uri="{BB962C8B-B14F-4D97-AF65-F5344CB8AC3E}">
        <p14:creationId xmlns:p14="http://schemas.microsoft.com/office/powerpoint/2010/main" val="3571548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pic>
        <p:nvPicPr>
          <p:cNvPr id="9" name="Θέση περιεχομένου 8">
            <a:extLst>
              <a:ext uri="{FF2B5EF4-FFF2-40B4-BE49-F238E27FC236}">
                <a16:creationId xmlns:a16="http://schemas.microsoft.com/office/drawing/2014/main" id="{3AFA42DF-050D-4990-8BC6-16A5B72DC33D}"/>
              </a:ext>
            </a:extLst>
          </p:cNvPr>
          <p:cNvPicPr>
            <a:picLocks noGrp="1" noChangeAspect="1"/>
          </p:cNvPicPr>
          <p:nvPr>
            <p:ph idx="1"/>
          </p:nvPr>
        </p:nvPicPr>
        <p:blipFill>
          <a:blip r:embed="rId2"/>
          <a:stretch>
            <a:fillRect/>
          </a:stretch>
        </p:blipFill>
        <p:spPr>
          <a:xfrm>
            <a:off x="838200" y="1334279"/>
            <a:ext cx="10153261" cy="4748228"/>
          </a:xfrm>
        </p:spPr>
      </p:pic>
    </p:spTree>
    <p:extLst>
      <p:ext uri="{BB962C8B-B14F-4D97-AF65-F5344CB8AC3E}">
        <p14:creationId xmlns:p14="http://schemas.microsoft.com/office/powerpoint/2010/main" val="1093489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2C6D330-C547-4FA9-8205-A66D32274EDD}"/>
              </a:ext>
            </a:extLst>
          </p:cNvPr>
          <p:cNvPicPr>
            <a:picLocks noGrp="1" noChangeAspect="1"/>
          </p:cNvPicPr>
          <p:nvPr>
            <p:ph idx="1"/>
          </p:nvPr>
        </p:nvPicPr>
        <p:blipFill>
          <a:blip r:embed="rId2"/>
          <a:stretch>
            <a:fillRect/>
          </a:stretch>
        </p:blipFill>
        <p:spPr>
          <a:xfrm>
            <a:off x="1371601" y="1418253"/>
            <a:ext cx="9162660" cy="4721289"/>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03753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199" y="1367406"/>
            <a:ext cx="10939943" cy="5125468"/>
          </a:xfrm>
        </p:spPr>
        <p:txBody>
          <a:bodyPr>
            <a:normAutofit fontScale="77500" lnSpcReduction="20000"/>
          </a:bodyPr>
          <a:lstStyle/>
          <a:p>
            <a:pPr algn="just"/>
            <a:r>
              <a:rPr lang="el-GR" dirty="0"/>
              <a:t>Εάν επιχείρηση ΑΒΓ έχει σύνολο δανειακών υποχρεώσεων 150.000 Ευρώ και σύνολο επενδυμένων κεφαλαίων είναι 300.000 Ευρώ τότε ΔΣΔΕ = 0,5 ή 50%. </a:t>
            </a:r>
          </a:p>
          <a:p>
            <a:pPr algn="just"/>
            <a:endParaRPr lang="el-GR" dirty="0"/>
          </a:p>
          <a:p>
            <a:pPr algn="just"/>
            <a:r>
              <a:rPr lang="el-GR" dirty="0"/>
              <a:t>Εάν δανειστεί άλλα 200.000 Ευρώ ο ΔΣΔΕ ανεβαίνει στο 0,7 ή 70%. </a:t>
            </a:r>
          </a:p>
          <a:p>
            <a:pPr algn="just"/>
            <a:endParaRPr lang="el-GR" dirty="0"/>
          </a:p>
          <a:p>
            <a:pPr algn="just"/>
            <a:r>
              <a:rPr lang="el-GR" dirty="0">
                <a:solidFill>
                  <a:srgbClr val="FF0000"/>
                </a:solidFill>
              </a:rPr>
              <a:t>Όσο υψηλότερος ο δείκτης, τόσο μεγαλύτερη είναι η πιθανότητα οι μέτοχοι-ιδιοκτήτες να αναλάβουν μεγάλους επιχειρηματικούς κινδύνους, γιατί η δική τους συμμετοχή είναι μικρή και ουσιαστικά το μεγαλύτερο μέρος του κινδύνου πέφτει στους δανειστές. </a:t>
            </a:r>
          </a:p>
          <a:p>
            <a:pPr algn="just"/>
            <a:endParaRPr lang="el-GR" dirty="0"/>
          </a:p>
          <a:p>
            <a:pPr algn="just"/>
            <a:r>
              <a:rPr lang="el-GR" dirty="0"/>
              <a:t>Εάν ο μέσος κλαδικός δείκτης είναι 35% τότε η ΑΒΓ βρίσκεται σε </a:t>
            </a:r>
            <a:r>
              <a:rPr lang="el-GR" dirty="0">
                <a:solidFill>
                  <a:srgbClr val="FF0000"/>
                </a:solidFill>
              </a:rPr>
              <a:t>δυσμενή θέση </a:t>
            </a:r>
            <a:r>
              <a:rPr lang="el-GR" dirty="0"/>
              <a:t>στον κλάδο και δύσκολα θα μπορέσει να πείσει τους πιστωτές της να της δανείσουν και άλλα κεφάλαια. </a:t>
            </a:r>
          </a:p>
          <a:p>
            <a:pPr algn="just"/>
            <a:endParaRPr lang="el-GR" dirty="0"/>
          </a:p>
          <a:p>
            <a:pPr algn="just"/>
            <a:r>
              <a:rPr lang="el-GR" dirty="0"/>
              <a:t>Πράγματι, σε έναν κλάδο όπου οι επιχειρήσεις λειτουργούν, κατά μέσο όρο, με 65% δικά τους κεφάλαια και 35% με δανειακά κεφάλαια ο μόνος τρόπος για να προσελκύσει περισσότερα δανειακά κεφάλαια η ΑΒΓ είναι να αυξήσει τα δικά της κεφάλαια. </a:t>
            </a:r>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491532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4DD23A-0118-4264-BA1E-CB5816FAA35D}"/>
              </a:ext>
            </a:extLst>
          </p:cNvPr>
          <p:cNvSpPr>
            <a:spLocks noGrp="1"/>
          </p:cNvSpPr>
          <p:nvPr>
            <p:ph idx="1"/>
          </p:nvPr>
        </p:nvSpPr>
        <p:spPr>
          <a:xfrm>
            <a:off x="838200" y="1367406"/>
            <a:ext cx="10981888" cy="5192785"/>
          </a:xfrm>
        </p:spPr>
        <p:txBody>
          <a:bodyPr>
            <a:normAutofit/>
          </a:bodyPr>
          <a:lstStyle/>
          <a:p>
            <a:pPr algn="just"/>
            <a:r>
              <a:rPr lang="el-GR" sz="2400" dirty="0"/>
              <a:t>Ο επόμενος </a:t>
            </a:r>
            <a:r>
              <a:rPr lang="el-GR" sz="2400" dirty="0">
                <a:solidFill>
                  <a:srgbClr val="FF0000"/>
                </a:solidFill>
              </a:rPr>
              <a:t>δείκτης </a:t>
            </a:r>
            <a:r>
              <a:rPr lang="el-GR" sz="2400" dirty="0" err="1">
                <a:solidFill>
                  <a:srgbClr val="FF0000"/>
                </a:solidFill>
              </a:rPr>
              <a:t>μόχλευσης</a:t>
            </a:r>
            <a:r>
              <a:rPr lang="el-GR" sz="2400" dirty="0">
                <a:solidFill>
                  <a:srgbClr val="FF0000"/>
                </a:solidFill>
              </a:rPr>
              <a:t> </a:t>
            </a:r>
            <a:r>
              <a:rPr lang="el-GR" sz="2400" dirty="0"/>
              <a:t>μετρά την ικανότητα της επιχείρησης να καλύπτει τις χρηματοοικονομικές της δαπάνες από τα λειτουργικά της έσοδα. </a:t>
            </a:r>
          </a:p>
          <a:p>
            <a:pPr algn="just"/>
            <a:endParaRPr lang="el-GR" sz="2400" dirty="0"/>
          </a:p>
          <a:p>
            <a:pPr algn="just"/>
            <a:r>
              <a:rPr lang="el-GR" sz="2400" dirty="0"/>
              <a:t>Ο βαθμός κάλυψης χρηματοοικονομικών δαπανών (ΒΚΧΔ) βρίσκεται εάν κάποιος διαιρέσει το εισόδημα (Ε) με τους καταβαλλόμενους τόκους (Τ). </a:t>
            </a:r>
          </a:p>
          <a:p>
            <a:pPr algn="just"/>
            <a:endParaRPr lang="el-GR" sz="2400" dirty="0"/>
          </a:p>
          <a:p>
            <a:pPr algn="just"/>
            <a:r>
              <a:rPr lang="el-GR" sz="2400" dirty="0"/>
              <a:t>Το εισόδημα της επιχείρησης ισούται με έσοδα από πωλήσεις μείον το κόστος </a:t>
            </a:r>
            <a:r>
              <a:rPr lang="el-GR" sz="2400" dirty="0" err="1"/>
              <a:t>πωληθέντων</a:t>
            </a:r>
            <a:r>
              <a:rPr lang="el-GR" sz="2400" dirty="0"/>
              <a:t> και άλλων λειτουργικών εξόδων. </a:t>
            </a:r>
          </a:p>
          <a:p>
            <a:pPr marL="0" indent="0" algn="just">
              <a:buNone/>
            </a:pPr>
            <a:r>
              <a:rPr lang="el-GR" dirty="0"/>
              <a:t>		</a:t>
            </a:r>
          </a:p>
          <a:p>
            <a:endParaRPr lang="en-GB" dirty="0"/>
          </a:p>
        </p:txBody>
      </p:sp>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pic>
        <p:nvPicPr>
          <p:cNvPr id="5" name="Εικόνα 4">
            <a:extLst>
              <a:ext uri="{FF2B5EF4-FFF2-40B4-BE49-F238E27FC236}">
                <a16:creationId xmlns:a16="http://schemas.microsoft.com/office/drawing/2014/main" id="{A1775F55-3A57-4AD0-9A0B-F679F70B1D5F}"/>
              </a:ext>
            </a:extLst>
          </p:cNvPr>
          <p:cNvPicPr>
            <a:picLocks noChangeAspect="1"/>
          </p:cNvPicPr>
          <p:nvPr/>
        </p:nvPicPr>
        <p:blipFill>
          <a:blip r:embed="rId2"/>
          <a:stretch>
            <a:fillRect/>
          </a:stretch>
        </p:blipFill>
        <p:spPr>
          <a:xfrm>
            <a:off x="5286431" y="4907431"/>
            <a:ext cx="1466705" cy="1115864"/>
          </a:xfrm>
          <a:prstGeom prst="rect">
            <a:avLst/>
          </a:prstGeom>
        </p:spPr>
      </p:pic>
    </p:spTree>
    <p:extLst>
      <p:ext uri="{BB962C8B-B14F-4D97-AF65-F5344CB8AC3E}">
        <p14:creationId xmlns:p14="http://schemas.microsoft.com/office/powerpoint/2010/main" val="13103260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F29686D-9760-47C9-8288-5B3F6C5C5297}"/>
              </a:ext>
            </a:extLst>
          </p:cNvPr>
          <p:cNvPicPr>
            <a:picLocks noGrp="1" noChangeAspect="1"/>
          </p:cNvPicPr>
          <p:nvPr>
            <p:ph idx="1"/>
          </p:nvPr>
        </p:nvPicPr>
        <p:blipFill>
          <a:blip r:embed="rId2"/>
          <a:stretch>
            <a:fillRect/>
          </a:stretch>
        </p:blipFill>
        <p:spPr>
          <a:xfrm>
            <a:off x="1212980" y="1464906"/>
            <a:ext cx="9797141" cy="4655976"/>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285645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6B65360-E45F-4E8A-BE98-DD816907C0A3}"/>
              </a:ext>
            </a:extLst>
          </p:cNvPr>
          <p:cNvPicPr>
            <a:picLocks noGrp="1" noChangeAspect="1"/>
          </p:cNvPicPr>
          <p:nvPr>
            <p:ph idx="1"/>
          </p:nvPr>
        </p:nvPicPr>
        <p:blipFill>
          <a:blip r:embed="rId2"/>
          <a:stretch>
            <a:fillRect/>
          </a:stretch>
        </p:blipFill>
        <p:spPr>
          <a:xfrm>
            <a:off x="1222310" y="1688841"/>
            <a:ext cx="9806474" cy="4152121"/>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28090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AE85357-E72A-4166-9DA4-6B3E5DA2390B}"/>
              </a:ext>
            </a:extLst>
          </p:cNvPr>
          <p:cNvPicPr>
            <a:picLocks noGrp="1" noChangeAspect="1"/>
          </p:cNvPicPr>
          <p:nvPr>
            <p:ph idx="1"/>
          </p:nvPr>
        </p:nvPicPr>
        <p:blipFill>
          <a:blip r:embed="rId2"/>
          <a:stretch>
            <a:fillRect/>
          </a:stretch>
        </p:blipFill>
        <p:spPr>
          <a:xfrm>
            <a:off x="1418253" y="1651518"/>
            <a:ext cx="9255967" cy="4105470"/>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144966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7" name="Θέση περιεχομένου 6">
            <a:extLst>
              <a:ext uri="{FF2B5EF4-FFF2-40B4-BE49-F238E27FC236}">
                <a16:creationId xmlns:a16="http://schemas.microsoft.com/office/drawing/2014/main" id="{813995D8-FFF5-4749-81DD-716C06ABCB58}"/>
              </a:ext>
            </a:extLst>
          </p:cNvPr>
          <p:cNvSpPr>
            <a:spLocks noGrp="1"/>
          </p:cNvSpPr>
          <p:nvPr>
            <p:ph idx="1"/>
          </p:nvPr>
        </p:nvSpPr>
        <p:spPr>
          <a:xfrm>
            <a:off x="838200" y="1054359"/>
            <a:ext cx="10515600" cy="5122604"/>
          </a:xfrm>
        </p:spPr>
        <p:txBody>
          <a:bodyPr>
            <a:normAutofit fontScale="77500" lnSpcReduction="20000"/>
          </a:bodyPr>
          <a:lstStyle/>
          <a:p>
            <a:r>
              <a:rPr lang="el-GR" dirty="0"/>
              <a:t>Πολύ σημαντικοί δείκτες είναι σε αυτού του είδους την ανάλυση είναι, μεταξύ άλλων: </a:t>
            </a:r>
          </a:p>
          <a:p>
            <a:endParaRPr lang="el-GR" dirty="0"/>
          </a:p>
          <a:p>
            <a:pPr marL="0" indent="0">
              <a:buNone/>
            </a:pPr>
            <a:r>
              <a:rPr lang="el-GR" dirty="0"/>
              <a:t>•	</a:t>
            </a:r>
            <a:r>
              <a:rPr lang="el-GR" dirty="0">
                <a:solidFill>
                  <a:srgbClr val="FF0000"/>
                </a:solidFill>
              </a:rPr>
              <a:t>τα κέρδη ανά μετοχή </a:t>
            </a:r>
            <a:r>
              <a:rPr lang="el-GR" dirty="0"/>
              <a:t>(EPS, </a:t>
            </a:r>
            <a:r>
              <a:rPr lang="el-GR" dirty="0" err="1"/>
              <a:t>Earnings</a:t>
            </a:r>
            <a:r>
              <a:rPr lang="el-GR" dirty="0"/>
              <a:t> per </a:t>
            </a:r>
            <a:r>
              <a:rPr lang="el-GR" dirty="0" err="1"/>
              <a:t>Share</a:t>
            </a:r>
            <a:r>
              <a:rPr lang="el-GR" dirty="0"/>
              <a:t>) (π.χ. όσο υψηλότερος ο 	δείκτης 	σε σχέση με τον κλαδικό τόσο καλύτερη θεωρείται η εταιρία για τον κλάδο της) </a:t>
            </a:r>
          </a:p>
          <a:p>
            <a:endParaRPr lang="el-GR" dirty="0"/>
          </a:p>
          <a:p>
            <a:pPr marL="0" indent="0">
              <a:buNone/>
            </a:pPr>
            <a:r>
              <a:rPr lang="el-GR" dirty="0"/>
              <a:t>•	</a:t>
            </a:r>
            <a:r>
              <a:rPr lang="el-GR" dirty="0">
                <a:solidFill>
                  <a:srgbClr val="FF0000"/>
                </a:solidFill>
              </a:rPr>
              <a:t>ο λόγος τιμής μετοχής προς τα κέρδη της επιχείρησης </a:t>
            </a:r>
            <a:r>
              <a:rPr lang="el-GR" dirty="0"/>
              <a:t>(P/E, </a:t>
            </a:r>
            <a:r>
              <a:rPr lang="el-GR" dirty="0" err="1"/>
              <a:t>Price</a:t>
            </a:r>
            <a:r>
              <a:rPr lang="el-GR" dirty="0"/>
              <a:t> to </a:t>
            </a:r>
            <a:r>
              <a:rPr lang="el-GR" dirty="0" err="1"/>
              <a:t>Earnings</a:t>
            </a:r>
            <a:r>
              <a:rPr lang="el-GR" dirty="0"/>
              <a:t> - 	π.χ. χαμηλός δείκτης δείχνει υποτιμημένη μετοχή) </a:t>
            </a:r>
          </a:p>
          <a:p>
            <a:endParaRPr lang="el-GR" dirty="0"/>
          </a:p>
          <a:p>
            <a:pPr marL="0" indent="0">
              <a:buNone/>
            </a:pPr>
            <a:r>
              <a:rPr lang="el-GR" dirty="0"/>
              <a:t>•	</a:t>
            </a:r>
            <a:r>
              <a:rPr lang="el-GR" dirty="0">
                <a:solidFill>
                  <a:srgbClr val="FF0000"/>
                </a:solidFill>
              </a:rPr>
              <a:t>ο ρυθμός της αύξησης των κερδών </a:t>
            </a:r>
            <a:r>
              <a:rPr lang="el-GR" dirty="0"/>
              <a:t>(</a:t>
            </a:r>
            <a:r>
              <a:rPr lang="el-GR" dirty="0" err="1"/>
              <a:t>Price</a:t>
            </a:r>
            <a:r>
              <a:rPr lang="el-GR" dirty="0"/>
              <a:t> </a:t>
            </a:r>
            <a:r>
              <a:rPr lang="el-GR" dirty="0" err="1"/>
              <a:t>Earnings</a:t>
            </a:r>
            <a:r>
              <a:rPr lang="el-GR" dirty="0"/>
              <a:t> </a:t>
            </a:r>
            <a:r>
              <a:rPr lang="el-GR" dirty="0" err="1"/>
              <a:t>Growth</a:t>
            </a:r>
            <a:r>
              <a:rPr lang="el-GR" dirty="0"/>
              <a:t>, PEG) δηλαδή o 	συνδυασμός P/E με την διαχρονική μεταβολή της κερδοφορίας της επιχείρησης </a:t>
            </a:r>
          </a:p>
          <a:p>
            <a:endParaRPr lang="el-GR" dirty="0"/>
          </a:p>
          <a:p>
            <a:pPr marL="0" indent="0">
              <a:buNone/>
            </a:pPr>
            <a:r>
              <a:rPr lang="el-GR" dirty="0"/>
              <a:t>•	</a:t>
            </a:r>
            <a:r>
              <a:rPr lang="el-GR" dirty="0">
                <a:solidFill>
                  <a:srgbClr val="FF0000"/>
                </a:solidFill>
              </a:rPr>
              <a:t>η μερισματική απόδοση </a:t>
            </a:r>
            <a:r>
              <a:rPr lang="el-GR" dirty="0"/>
              <a:t>(DY, </a:t>
            </a:r>
            <a:r>
              <a:rPr lang="el-GR" dirty="0" err="1"/>
              <a:t>Dividend</a:t>
            </a:r>
            <a:r>
              <a:rPr lang="el-GR" dirty="0"/>
              <a:t> </a:t>
            </a:r>
            <a:r>
              <a:rPr lang="el-GR" dirty="0" err="1"/>
              <a:t>Yield</a:t>
            </a:r>
            <a:r>
              <a:rPr lang="el-GR" dirty="0"/>
              <a:t> - π.χ. σε γενικές γραμμές θεωρείται ότι 	όσο υψηλότερη τόσο το καλύτερο) </a:t>
            </a:r>
          </a:p>
          <a:p>
            <a:endParaRPr lang="en-GB" dirty="0"/>
          </a:p>
        </p:txBody>
      </p:sp>
    </p:spTree>
    <p:extLst>
      <p:ext uri="{BB962C8B-B14F-4D97-AF65-F5344CB8AC3E}">
        <p14:creationId xmlns:p14="http://schemas.microsoft.com/office/powerpoint/2010/main" val="1200808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6711986-A0E6-4388-9DE1-85DDFEBEA269}"/>
              </a:ext>
            </a:extLst>
          </p:cNvPr>
          <p:cNvPicPr>
            <a:picLocks noGrp="1" noChangeAspect="1"/>
          </p:cNvPicPr>
          <p:nvPr>
            <p:ph idx="1"/>
          </p:nvPr>
        </p:nvPicPr>
        <p:blipFill>
          <a:blip r:embed="rId2"/>
          <a:stretch>
            <a:fillRect/>
          </a:stretch>
        </p:blipFill>
        <p:spPr>
          <a:xfrm>
            <a:off x="1119673" y="1511559"/>
            <a:ext cx="9722498" cy="4432041"/>
          </a:xfrm>
        </p:spPr>
      </p:pic>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spTree>
    <p:extLst>
      <p:ext uri="{BB962C8B-B14F-4D97-AF65-F5344CB8AC3E}">
        <p14:creationId xmlns:p14="http://schemas.microsoft.com/office/powerpoint/2010/main" val="3945195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EC7F77AD-1A51-4683-8671-54B9D29CC2C8}"/>
              </a:ext>
            </a:extLst>
          </p:cNvPr>
          <p:cNvSpPr>
            <a:spLocks noGrp="1"/>
          </p:cNvSpPr>
          <p:nvPr>
            <p:ph type="title"/>
          </p:nvPr>
        </p:nvSpPr>
        <p:spPr>
          <a:xfrm>
            <a:off x="838200" y="365126"/>
            <a:ext cx="10515600" cy="826112"/>
          </a:xfrm>
        </p:spPr>
        <p:txBody>
          <a:bodyPr>
            <a:normAutofit/>
          </a:bodyPr>
          <a:lstStyle/>
          <a:p>
            <a:r>
              <a:rPr lang="el-GR" sz="3600" b="1" dirty="0"/>
              <a:t>Τρίτο στάδιο: Ανάλυση Εταιρείας – Αποτίμηση</a:t>
            </a:r>
            <a:endParaRPr lang="en-GB" sz="3600" b="1" dirty="0"/>
          </a:p>
        </p:txBody>
      </p:sp>
      <p:pic>
        <p:nvPicPr>
          <p:cNvPr id="9" name="Θέση περιεχομένου 8">
            <a:extLst>
              <a:ext uri="{FF2B5EF4-FFF2-40B4-BE49-F238E27FC236}">
                <a16:creationId xmlns:a16="http://schemas.microsoft.com/office/drawing/2014/main" id="{238B14B4-242A-4152-83A1-EC414811EA0E}"/>
              </a:ext>
            </a:extLst>
          </p:cNvPr>
          <p:cNvPicPr>
            <a:picLocks noGrp="1" noChangeAspect="1"/>
          </p:cNvPicPr>
          <p:nvPr>
            <p:ph idx="1"/>
          </p:nvPr>
        </p:nvPicPr>
        <p:blipFill>
          <a:blip r:embed="rId2"/>
          <a:stretch>
            <a:fillRect/>
          </a:stretch>
        </p:blipFill>
        <p:spPr>
          <a:xfrm>
            <a:off x="1586204" y="1191238"/>
            <a:ext cx="9088015" cy="4985725"/>
          </a:xfrm>
        </p:spPr>
      </p:pic>
    </p:spTree>
    <p:extLst>
      <p:ext uri="{BB962C8B-B14F-4D97-AF65-F5344CB8AC3E}">
        <p14:creationId xmlns:p14="http://schemas.microsoft.com/office/powerpoint/2010/main" val="3230165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F88B0F3-627E-43D7-A403-E61C6056063F}"/>
              </a:ext>
            </a:extLst>
          </p:cNvPr>
          <p:cNvSpPr>
            <a:spLocks noGrp="1"/>
          </p:cNvSpPr>
          <p:nvPr>
            <p:ph idx="1"/>
          </p:nvPr>
        </p:nvSpPr>
        <p:spPr>
          <a:xfrm>
            <a:off x="838200" y="1208015"/>
            <a:ext cx="10515600" cy="4968948"/>
          </a:xfrm>
        </p:spPr>
        <p:txBody>
          <a:bodyPr>
            <a:normAutofit fontScale="92500" lnSpcReduction="10000"/>
          </a:bodyPr>
          <a:lstStyle/>
          <a:p>
            <a:pPr marL="0" indent="0">
              <a:buNone/>
            </a:pPr>
            <a:endParaRPr lang="en-GB" sz="2400" dirty="0"/>
          </a:p>
          <a:p>
            <a:pPr marL="0" indent="0" algn="just">
              <a:buNone/>
            </a:pPr>
            <a:r>
              <a:rPr lang="en-GB" sz="2400" dirty="0"/>
              <a:t>Reilly, F.K., Brown, K.C., (2008). Investment Analysis and Portfolio Management, 2008, ed: South-Western College Pub, ISBN-10: 0324656122</a:t>
            </a:r>
          </a:p>
          <a:p>
            <a:pPr marL="0" indent="0" algn="just">
              <a:buNone/>
            </a:pPr>
            <a:endParaRPr lang="en-GB" sz="2400" dirty="0"/>
          </a:p>
          <a:p>
            <a:pPr marL="0" indent="0" algn="just">
              <a:buNone/>
            </a:pPr>
            <a:r>
              <a:rPr lang="en-GB" sz="2400" dirty="0"/>
              <a:t>Brealey, R. A., Myers, S.C. (1996) “Principles of Corporate Finance”, </a:t>
            </a:r>
            <a:r>
              <a:rPr lang="en-GB" sz="2400" dirty="0" err="1"/>
              <a:t>MaGraw</a:t>
            </a:r>
            <a:r>
              <a:rPr lang="en-GB" sz="2400" dirty="0"/>
              <a:t> Hill Companies, Inc. </a:t>
            </a:r>
          </a:p>
          <a:p>
            <a:pPr marL="0" indent="0" algn="just">
              <a:buNone/>
            </a:pPr>
            <a:endParaRPr lang="en-GB" sz="2400" dirty="0"/>
          </a:p>
          <a:p>
            <a:pPr marL="0" indent="0" algn="just">
              <a:buNone/>
            </a:pPr>
            <a:r>
              <a:rPr lang="en-GB" sz="2400" dirty="0"/>
              <a:t>Copeland T.E. </a:t>
            </a:r>
            <a:r>
              <a:rPr lang="el-GR" sz="2400" dirty="0"/>
              <a:t>και </a:t>
            </a:r>
            <a:r>
              <a:rPr lang="en-GB" sz="2400" dirty="0"/>
              <a:t>Weston J.F. (1988) “Financial Theory and Corporate Practice” 3</a:t>
            </a:r>
            <a:r>
              <a:rPr lang="el-GR" sz="2400" dirty="0"/>
              <a:t>η Έκδοση, </a:t>
            </a:r>
            <a:r>
              <a:rPr lang="en-GB" sz="2400" dirty="0"/>
              <a:t>Addison </a:t>
            </a:r>
            <a:r>
              <a:rPr lang="en-GB" sz="2400" dirty="0" err="1"/>
              <a:t>Wesly</a:t>
            </a:r>
            <a:r>
              <a:rPr lang="en-GB" sz="2400" dirty="0"/>
              <a:t>.</a:t>
            </a:r>
          </a:p>
          <a:p>
            <a:pPr marL="0" indent="0" algn="just">
              <a:buNone/>
            </a:pPr>
            <a:endParaRPr lang="en-GB" sz="2400" dirty="0"/>
          </a:p>
          <a:p>
            <a:pPr marL="0" indent="0" algn="just">
              <a:buNone/>
            </a:pPr>
            <a:r>
              <a:rPr lang="en-GB" sz="2400" dirty="0" err="1"/>
              <a:t>Fabozzi</a:t>
            </a:r>
            <a:r>
              <a:rPr lang="en-GB" sz="2400" dirty="0"/>
              <a:t>, F. (2016) Bond Markets, Analysis, and Strategies, 9th Edition, 2016, Pearson</a:t>
            </a:r>
          </a:p>
          <a:p>
            <a:pPr marL="0" indent="0" algn="just">
              <a:buNone/>
            </a:pPr>
            <a:endParaRPr lang="en-GB" sz="2400" dirty="0"/>
          </a:p>
          <a:p>
            <a:pPr marL="0" indent="0" algn="just">
              <a:buNone/>
            </a:pPr>
            <a:r>
              <a:rPr lang="en-GB" sz="2400" dirty="0"/>
              <a:t>Jones, C.P. (1991) “Investments, Analysis and </a:t>
            </a:r>
            <a:r>
              <a:rPr lang="en-GB" sz="2400" dirty="0" err="1"/>
              <a:t>Management”,John</a:t>
            </a:r>
            <a:r>
              <a:rPr lang="en-GB" sz="2400" dirty="0"/>
              <a:t> Wiley &amp; Sons.</a:t>
            </a:r>
          </a:p>
        </p:txBody>
      </p:sp>
      <p:sp>
        <p:nvSpPr>
          <p:cNvPr id="4" name="Τίτλος 1">
            <a:extLst>
              <a:ext uri="{FF2B5EF4-FFF2-40B4-BE49-F238E27FC236}">
                <a16:creationId xmlns:a16="http://schemas.microsoft.com/office/drawing/2014/main" id="{7EEF23F9-49F3-4AD0-9C0B-12CC3BF4D2E2}"/>
              </a:ext>
            </a:extLst>
          </p:cNvPr>
          <p:cNvSpPr txBox="1">
            <a:spLocks/>
          </p:cNvSpPr>
          <p:nvPr/>
        </p:nvSpPr>
        <p:spPr>
          <a:xfrm>
            <a:off x="609600" y="576641"/>
            <a:ext cx="10972800" cy="490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altLang="en-US" sz="2800" b="1" dirty="0"/>
              <a:t>Ενδεικτική Βιβλιογραφία και Πηγές</a:t>
            </a:r>
            <a:endParaRPr lang="en-GB" altLang="en-US" sz="2800" b="1" dirty="0"/>
          </a:p>
        </p:txBody>
      </p:sp>
    </p:spTree>
    <p:extLst>
      <p:ext uri="{BB962C8B-B14F-4D97-AF65-F5344CB8AC3E}">
        <p14:creationId xmlns:p14="http://schemas.microsoft.com/office/powerpoint/2010/main" val="155063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98B716-3E9D-4B12-9B90-1686A5B42AAC}"/>
              </a:ext>
            </a:extLst>
          </p:cNvPr>
          <p:cNvSpPr>
            <a:spLocks noGrp="1"/>
          </p:cNvSpPr>
          <p:nvPr>
            <p:ph type="title"/>
          </p:nvPr>
        </p:nvSpPr>
        <p:spPr>
          <a:xfrm>
            <a:off x="838200" y="365126"/>
            <a:ext cx="10515600" cy="591220"/>
          </a:xfrm>
        </p:spPr>
        <p:txBody>
          <a:bodyPr>
            <a:normAutofit/>
          </a:bodyPr>
          <a:lstStyle/>
          <a:p>
            <a:r>
              <a:rPr lang="el-GR" sz="3600" b="1" dirty="0"/>
              <a:t>Θεμελιώδης Ανάλυση </a:t>
            </a:r>
            <a:endParaRPr lang="en-GB" sz="3600" b="1" dirty="0"/>
          </a:p>
        </p:txBody>
      </p:sp>
      <p:sp>
        <p:nvSpPr>
          <p:cNvPr id="3" name="Θέση περιεχομένου 2">
            <a:extLst>
              <a:ext uri="{FF2B5EF4-FFF2-40B4-BE49-F238E27FC236}">
                <a16:creationId xmlns:a16="http://schemas.microsoft.com/office/drawing/2014/main" id="{6D618FD8-CFC7-4599-9CF6-D380D85F6346}"/>
              </a:ext>
            </a:extLst>
          </p:cNvPr>
          <p:cNvSpPr>
            <a:spLocks noGrp="1"/>
          </p:cNvSpPr>
          <p:nvPr>
            <p:ph idx="1"/>
          </p:nvPr>
        </p:nvSpPr>
        <p:spPr>
          <a:xfrm>
            <a:off x="838200" y="1375794"/>
            <a:ext cx="10515600" cy="4801169"/>
          </a:xfrm>
        </p:spPr>
        <p:txBody>
          <a:bodyPr>
            <a:normAutofit lnSpcReduction="10000"/>
          </a:bodyPr>
          <a:lstStyle/>
          <a:p>
            <a:pPr marL="0" indent="0">
              <a:buNone/>
            </a:pPr>
            <a:r>
              <a:rPr lang="el-GR" dirty="0"/>
              <a:t>•	</a:t>
            </a:r>
            <a:r>
              <a:rPr lang="el-GR" dirty="0">
                <a:solidFill>
                  <a:srgbClr val="FF0000"/>
                </a:solidFill>
              </a:rPr>
              <a:t>ο λόγος χρηματιστηριακής τιμής μετοχής προς την λογιστική 	αξία της επιχείρησης</a:t>
            </a:r>
            <a:r>
              <a:rPr lang="el-GR" dirty="0"/>
              <a:t> (P/B, </a:t>
            </a:r>
            <a:r>
              <a:rPr lang="el-GR" dirty="0" err="1"/>
              <a:t>Price</a:t>
            </a:r>
            <a:r>
              <a:rPr lang="el-GR" dirty="0"/>
              <a:t> to </a:t>
            </a:r>
            <a:r>
              <a:rPr lang="el-GR" dirty="0" err="1"/>
              <a:t>Book</a:t>
            </a:r>
            <a:r>
              <a:rPr lang="el-GR" dirty="0"/>
              <a:t> - π.χ. χαμηλός δείκτης 	δείχνει υποτιμημένη μετοχή)</a:t>
            </a:r>
          </a:p>
          <a:p>
            <a:endParaRPr lang="el-GR" dirty="0"/>
          </a:p>
          <a:p>
            <a:pPr marL="0" indent="0">
              <a:buNone/>
            </a:pPr>
            <a:r>
              <a:rPr lang="el-GR" dirty="0"/>
              <a:t>•	</a:t>
            </a:r>
            <a:r>
              <a:rPr lang="el-GR" dirty="0">
                <a:solidFill>
                  <a:srgbClr val="FF0000"/>
                </a:solidFill>
              </a:rPr>
              <a:t>ο λόγος απόδοσης ιδίων κεφαλαίων </a:t>
            </a:r>
            <a:r>
              <a:rPr lang="el-GR" dirty="0"/>
              <a:t>(ROE, </a:t>
            </a:r>
            <a:r>
              <a:rPr lang="el-GR" dirty="0" err="1"/>
              <a:t>Return</a:t>
            </a:r>
            <a:r>
              <a:rPr lang="el-GR" dirty="0"/>
              <a:t> on </a:t>
            </a:r>
            <a:r>
              <a:rPr lang="el-GR" dirty="0" err="1"/>
              <a:t>Equity</a:t>
            </a:r>
            <a:r>
              <a:rPr lang="el-GR" dirty="0"/>
              <a:t>), ο 	οποίος βρίσκεται εάν διαιρεθούν τα καθαρά κέρδη (μετά από 	φόρους) με τα ίδια κεφάλαια, δηλαδή τα κεφάλαια των μετόχων</a:t>
            </a:r>
          </a:p>
          <a:p>
            <a:endParaRPr lang="el-GR" dirty="0"/>
          </a:p>
          <a:p>
            <a:pPr marL="0" indent="0">
              <a:buNone/>
            </a:pPr>
            <a:r>
              <a:rPr lang="el-GR" dirty="0"/>
              <a:t>•	</a:t>
            </a:r>
            <a:r>
              <a:rPr lang="el-GR" dirty="0">
                <a:solidFill>
                  <a:srgbClr val="FF0000"/>
                </a:solidFill>
              </a:rPr>
              <a:t>το καθαρό περιθώριο κέρδους </a:t>
            </a:r>
            <a:r>
              <a:rPr lang="el-GR" dirty="0"/>
              <a:t>(</a:t>
            </a:r>
            <a:r>
              <a:rPr lang="el-GR" dirty="0" err="1"/>
              <a:t>Net</a:t>
            </a:r>
            <a:r>
              <a:rPr lang="el-GR" dirty="0"/>
              <a:t> </a:t>
            </a:r>
            <a:r>
              <a:rPr lang="el-GR" dirty="0" err="1"/>
              <a:t>Profit</a:t>
            </a:r>
            <a:r>
              <a:rPr lang="el-GR" dirty="0"/>
              <a:t> </a:t>
            </a:r>
            <a:r>
              <a:rPr lang="el-GR" dirty="0" err="1"/>
              <a:t>Margin</a:t>
            </a:r>
            <a:r>
              <a:rPr lang="el-GR" dirty="0"/>
              <a:t>) το οποίο 	βρίσκεται εάν διαιρέσουμε το καθαρό κέρδος με τα συνολικά 	έσοδα (πολύ σημαντικός δείκτης όταν συγκρίνουμε επιχειρήσεις 	από τον ίδιο κλάδο)</a:t>
            </a:r>
          </a:p>
          <a:p>
            <a:endParaRPr lang="en-GB" dirty="0"/>
          </a:p>
        </p:txBody>
      </p:sp>
    </p:spTree>
    <p:extLst>
      <p:ext uri="{BB962C8B-B14F-4D97-AF65-F5344CB8AC3E}">
        <p14:creationId xmlns:p14="http://schemas.microsoft.com/office/powerpoint/2010/main" val="300143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58572-ED86-457B-B59D-AC5C40912FD1}"/>
              </a:ext>
            </a:extLst>
          </p:cNvPr>
          <p:cNvSpPr>
            <a:spLocks noGrp="1"/>
          </p:cNvSpPr>
          <p:nvPr>
            <p:ph type="title"/>
          </p:nvPr>
        </p:nvSpPr>
        <p:spPr>
          <a:xfrm>
            <a:off x="838200" y="377038"/>
            <a:ext cx="10515600" cy="607998"/>
          </a:xfrm>
        </p:spPr>
        <p:txBody>
          <a:bodyPr>
            <a:normAutofit/>
          </a:bodyPr>
          <a:lstStyle/>
          <a:p>
            <a:r>
              <a:rPr lang="el-GR" sz="3600" b="1" dirty="0"/>
              <a:t>Πρώτο στάδιο: Οικονομική Ανάλυση</a:t>
            </a:r>
            <a:endParaRPr lang="en-GB" sz="3600" b="1" dirty="0"/>
          </a:p>
        </p:txBody>
      </p:sp>
      <p:sp>
        <p:nvSpPr>
          <p:cNvPr id="3" name="Θέση περιεχομένου 2">
            <a:extLst>
              <a:ext uri="{FF2B5EF4-FFF2-40B4-BE49-F238E27FC236}">
                <a16:creationId xmlns:a16="http://schemas.microsoft.com/office/drawing/2014/main" id="{111BB456-E5D9-49D2-BDB3-D38034919FD0}"/>
              </a:ext>
            </a:extLst>
          </p:cNvPr>
          <p:cNvSpPr>
            <a:spLocks noGrp="1"/>
          </p:cNvSpPr>
          <p:nvPr>
            <p:ph idx="1"/>
          </p:nvPr>
        </p:nvSpPr>
        <p:spPr>
          <a:xfrm>
            <a:off x="838200" y="1484850"/>
            <a:ext cx="10515600" cy="4848837"/>
          </a:xfrm>
        </p:spPr>
        <p:txBody>
          <a:bodyPr>
            <a:normAutofit fontScale="77500" lnSpcReduction="20000"/>
          </a:bodyPr>
          <a:lstStyle/>
          <a:p>
            <a:pPr algn="just"/>
            <a:r>
              <a:rPr lang="el-GR" sz="2600" dirty="0"/>
              <a:t>Πολλοί οικονομικοί ή επιχειρηματικοί δείκτες βοηθούν στην ανάλυση και πρόβλεψη της οικονομικής κατάστασης μίας οικονομίας. </a:t>
            </a:r>
          </a:p>
          <a:p>
            <a:pPr algn="just"/>
            <a:endParaRPr lang="el-GR" sz="2600" dirty="0"/>
          </a:p>
          <a:p>
            <a:pPr algn="just"/>
            <a:r>
              <a:rPr lang="el-GR" sz="2600" dirty="0"/>
              <a:t>Ορίζονται ως </a:t>
            </a:r>
            <a:r>
              <a:rPr lang="el-GR" sz="2600" b="1" dirty="0">
                <a:solidFill>
                  <a:srgbClr val="FF0000"/>
                </a:solidFill>
              </a:rPr>
              <a:t>κύριοι, υστερούμενοι, ή συμπτωματικοί</a:t>
            </a:r>
            <a:r>
              <a:rPr lang="el-GR" sz="2600" dirty="0"/>
              <a:t>:</a:t>
            </a:r>
          </a:p>
          <a:p>
            <a:pPr algn="just"/>
            <a:endParaRPr lang="el-GR" sz="2600" dirty="0"/>
          </a:p>
          <a:p>
            <a:pPr marL="0" indent="0" algn="just">
              <a:buNone/>
            </a:pPr>
            <a:r>
              <a:rPr lang="el-GR" sz="2600" dirty="0"/>
              <a:t>•	</a:t>
            </a:r>
            <a:r>
              <a:rPr lang="el-GR" sz="2600" dirty="0">
                <a:solidFill>
                  <a:srgbClr val="FF0000"/>
                </a:solidFill>
              </a:rPr>
              <a:t>Κύριοι οικονομικοί δείκτες (</a:t>
            </a:r>
            <a:r>
              <a:rPr lang="el-GR" sz="2600" dirty="0" err="1">
                <a:solidFill>
                  <a:srgbClr val="FF0000"/>
                </a:solidFill>
              </a:rPr>
              <a:t>lead</a:t>
            </a:r>
            <a:r>
              <a:rPr lang="el-GR" sz="2600" dirty="0">
                <a:solidFill>
                  <a:srgbClr val="FF0000"/>
                </a:solidFill>
              </a:rPr>
              <a:t> </a:t>
            </a:r>
            <a:r>
              <a:rPr lang="el-GR" sz="2600" dirty="0" err="1">
                <a:solidFill>
                  <a:srgbClr val="FF0000"/>
                </a:solidFill>
              </a:rPr>
              <a:t>indicators</a:t>
            </a:r>
            <a:r>
              <a:rPr lang="el-GR" sz="2600" dirty="0">
                <a:solidFill>
                  <a:srgbClr val="FF0000"/>
                </a:solidFill>
              </a:rPr>
              <a:t>): </a:t>
            </a:r>
            <a:r>
              <a:rPr lang="el-GR" sz="2600" dirty="0"/>
              <a:t>μεταβάλλονται πριν την μεταβολή 	στην 	οικονομία. Παραδείγματα: χρηματιστηριακοί δείκτες γιατί το χρηματιστήριο συνήθως 	πέφτει πριν μπει σε ύφεση η οικονομία και ανεβαίνει πριν την ανάκαμψη, άδειες 	οικοδομής, προσφορά χρήματος, δείκτες καταναλωτικών προσδοκιών, κλπ.</a:t>
            </a:r>
          </a:p>
          <a:p>
            <a:pPr algn="just"/>
            <a:endParaRPr lang="el-GR" sz="2600" dirty="0"/>
          </a:p>
          <a:p>
            <a:pPr marL="0" indent="0" algn="just">
              <a:buNone/>
            </a:pPr>
            <a:r>
              <a:rPr lang="el-GR" sz="2600" dirty="0"/>
              <a:t>•	</a:t>
            </a:r>
            <a:r>
              <a:rPr lang="el-GR" sz="2600" dirty="0">
                <a:solidFill>
                  <a:srgbClr val="FF0000"/>
                </a:solidFill>
              </a:rPr>
              <a:t>Υστερούμενοι οικονομικοί δείκτες (</a:t>
            </a:r>
            <a:r>
              <a:rPr lang="el-GR" sz="2600" dirty="0" err="1">
                <a:solidFill>
                  <a:srgbClr val="FF0000"/>
                </a:solidFill>
              </a:rPr>
              <a:t>lag</a:t>
            </a:r>
            <a:r>
              <a:rPr lang="el-GR" sz="2600" dirty="0">
                <a:solidFill>
                  <a:srgbClr val="FF0000"/>
                </a:solidFill>
              </a:rPr>
              <a:t> </a:t>
            </a:r>
            <a:r>
              <a:rPr lang="el-GR" sz="2600" dirty="0" err="1">
                <a:solidFill>
                  <a:srgbClr val="FF0000"/>
                </a:solidFill>
              </a:rPr>
              <a:t>indicators</a:t>
            </a:r>
            <a:r>
              <a:rPr lang="el-GR" sz="2600" dirty="0">
                <a:solidFill>
                  <a:srgbClr val="FF0000"/>
                </a:solidFill>
              </a:rPr>
              <a:t>): </a:t>
            </a:r>
            <a:r>
              <a:rPr lang="el-GR" sz="2600" dirty="0"/>
              <a:t>μεταβάλλονται μετά την μεταβολή στην 	οικονομία. Παραδείγματα: τα κέρδη των επιχειρήσεων, η ανεργία, κλπ. </a:t>
            </a:r>
          </a:p>
          <a:p>
            <a:pPr algn="just"/>
            <a:endParaRPr lang="el-GR" sz="2600" dirty="0"/>
          </a:p>
          <a:p>
            <a:pPr marL="0" indent="0" algn="just">
              <a:buNone/>
            </a:pPr>
            <a:r>
              <a:rPr lang="el-GR" sz="2600" dirty="0"/>
              <a:t>•	</a:t>
            </a:r>
            <a:r>
              <a:rPr lang="el-GR" sz="2600" dirty="0">
                <a:solidFill>
                  <a:srgbClr val="FF0000"/>
                </a:solidFill>
              </a:rPr>
              <a:t>Συμπτωματικοί (</a:t>
            </a:r>
            <a:r>
              <a:rPr lang="el-GR" sz="2600" dirty="0" err="1">
                <a:solidFill>
                  <a:srgbClr val="FF0000"/>
                </a:solidFill>
              </a:rPr>
              <a:t>coincident</a:t>
            </a:r>
            <a:r>
              <a:rPr lang="el-GR" sz="2600" dirty="0">
                <a:solidFill>
                  <a:srgbClr val="FF0000"/>
                </a:solidFill>
              </a:rPr>
              <a:t> </a:t>
            </a:r>
            <a:r>
              <a:rPr lang="el-GR" sz="2600" dirty="0" err="1">
                <a:solidFill>
                  <a:srgbClr val="FF0000"/>
                </a:solidFill>
              </a:rPr>
              <a:t>indicators</a:t>
            </a:r>
            <a:r>
              <a:rPr lang="el-GR" sz="2600" dirty="0">
                <a:solidFill>
                  <a:srgbClr val="FF0000"/>
                </a:solidFill>
              </a:rPr>
              <a:t>): </a:t>
            </a:r>
            <a:r>
              <a:rPr lang="el-GR" sz="2600" dirty="0"/>
              <a:t>μεταβάλλονται μαζί με την μεταβολή στην 	οικονομία. Παραδείγματα: Ακαθάριστο Εγχώριο Προϊόν και βιομηχανική παραγωγή. </a:t>
            </a:r>
          </a:p>
          <a:p>
            <a:endParaRPr lang="en-GB" dirty="0"/>
          </a:p>
        </p:txBody>
      </p:sp>
    </p:spTree>
    <p:extLst>
      <p:ext uri="{BB962C8B-B14F-4D97-AF65-F5344CB8AC3E}">
        <p14:creationId xmlns:p14="http://schemas.microsoft.com/office/powerpoint/2010/main" val="268343063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7056</Words>
  <Application>Microsoft Office PowerPoint</Application>
  <PresentationFormat>Ευρεία οθόνη</PresentationFormat>
  <Paragraphs>539</Paragraphs>
  <Slides>72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72</vt:i4>
      </vt:variant>
    </vt:vector>
  </HeadingPairs>
  <TitlesOfParts>
    <vt:vector size="76" baseType="lpstr">
      <vt:lpstr>Arial</vt:lpstr>
      <vt:lpstr>Calibri</vt:lpstr>
      <vt:lpstr>Calibri Light</vt:lpstr>
      <vt:lpstr>Θέμα του Office</vt:lpstr>
      <vt:lpstr>Αγορές Μετοχών - Αποτίμηση</vt:lpstr>
      <vt:lpstr>Θεμελιώδης Ανάλυση </vt:lpstr>
      <vt:lpstr>Θεμελιώδης Ανάλυση </vt:lpstr>
      <vt:lpstr>Θεμελιώδης Ανάλυση </vt:lpstr>
      <vt:lpstr>Θεμελιώδης Ανάλυση </vt:lpstr>
      <vt:lpstr>Θεμελιώδης Ανάλυση </vt:lpstr>
      <vt:lpstr>Θεμελιώδης Ανάλυση </vt:lpstr>
      <vt:lpstr>Θεμελιώδης Ανάλυση </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Πρώτο στάδιο: Οικονομική Ανάλυση</vt:lpstr>
      <vt:lpstr>Δεύτερο στάδιο: Κλαδική Ανάλυση</vt:lpstr>
      <vt:lpstr>Δεύτερο στάδιο: Κλαδική Ανάλυση</vt:lpstr>
      <vt:lpstr>Δεύτερο στάδιο: Κλαδική Ανάλυση</vt:lpstr>
      <vt:lpstr>Δεύτερο στάδιο: Κλαδική Ανάλυση</vt:lpstr>
      <vt:lpstr>Δεύτερο στάδιο: Κλαδική Ανάλυση</vt:lpstr>
      <vt:lpstr>Δεύτερο στάδιο: Κλαδική Ανάλυση</vt:lpstr>
      <vt:lpstr>Δεύτερο στάδιο: Κλαδική Ανάλυση</vt:lpstr>
      <vt:lpstr>Δεύτερο στάδιο: Κλαδική Ανάλυση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Τρίτο στάδιο: Ανάλυση Εταιρείας – Αποτίμηση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Αγορές Μετοχών - Αποτίμηση</dc:title>
  <dc:creator>Spyros Spyrou</dc:creator>
  <cp:lastModifiedBy>Spyros Spyrou</cp:lastModifiedBy>
  <cp:revision>54</cp:revision>
  <dcterms:created xsi:type="dcterms:W3CDTF">2022-01-19T08:08:17Z</dcterms:created>
  <dcterms:modified xsi:type="dcterms:W3CDTF">2022-06-12T15:52:12Z</dcterms:modified>
</cp:coreProperties>
</file>