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1"/>
  </p:notesMasterIdLst>
  <p:sldIdLst>
    <p:sldId id="384" r:id="rId3"/>
    <p:sldId id="492" r:id="rId4"/>
    <p:sldId id="493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67" r:id="rId86"/>
    <p:sldId id="468" r:id="rId87"/>
    <p:sldId id="469" r:id="rId88"/>
    <p:sldId id="470" r:id="rId89"/>
    <p:sldId id="471" r:id="rId90"/>
    <p:sldId id="472" r:id="rId91"/>
    <p:sldId id="473" r:id="rId92"/>
    <p:sldId id="474" r:id="rId93"/>
    <p:sldId id="475" r:id="rId94"/>
    <p:sldId id="476" r:id="rId95"/>
    <p:sldId id="477" r:id="rId96"/>
    <p:sldId id="478" r:id="rId97"/>
    <p:sldId id="479" r:id="rId98"/>
    <p:sldId id="480" r:id="rId99"/>
    <p:sldId id="481" r:id="rId100"/>
    <p:sldId id="482" r:id="rId101"/>
    <p:sldId id="483" r:id="rId102"/>
    <p:sldId id="484" r:id="rId103"/>
    <p:sldId id="485" r:id="rId104"/>
    <p:sldId id="486" r:id="rId105"/>
    <p:sldId id="487" r:id="rId106"/>
    <p:sldId id="488" r:id="rId107"/>
    <p:sldId id="489" r:id="rId108"/>
    <p:sldId id="490" r:id="rId109"/>
    <p:sldId id="491" r:id="rId1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commentAuthors" Target="commentAuthor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Διεργασίες και Νήματα</a:t>
            </a:r>
            <a:endParaRPr lang="en-US" sz="2800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5" name="Picture 4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2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διεργασίας (1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Αρχικοποίηση του συστήματος</a:t>
            </a:r>
          </a:p>
          <a:p>
            <a:pPr lvl="1"/>
            <a:r>
              <a:rPr lang="el-GR" dirty="0" smtClean="0"/>
              <a:t>Διεργασίες προσκηνίου όπως η διεργασία σύνδεσης</a:t>
            </a:r>
          </a:p>
          <a:p>
            <a:pPr lvl="1"/>
            <a:r>
              <a:rPr lang="el-GR" dirty="0" smtClean="0"/>
              <a:t>Διεργασίες παρασκηνίου όπως ο έλεγχος για </a:t>
            </a:r>
            <a:r>
              <a:rPr lang="en-US" dirty="0" smtClean="0"/>
              <a:t>e-mail</a:t>
            </a:r>
            <a:endParaRPr lang="el-GR" dirty="0" smtClean="0"/>
          </a:p>
          <a:p>
            <a:r>
              <a:rPr lang="el-GR" dirty="0" smtClean="0"/>
              <a:t>Δημιουργία διεργασίας από εκτελούμενη διεργασία</a:t>
            </a:r>
          </a:p>
          <a:p>
            <a:pPr lvl="1"/>
            <a:r>
              <a:rPr lang="el-GR" dirty="0" smtClean="0"/>
              <a:t>Καταμερισμός εργασίας (σωληνωτά ή παράλληλα)</a:t>
            </a:r>
          </a:p>
          <a:p>
            <a:r>
              <a:rPr lang="el-GR" dirty="0" smtClean="0"/>
              <a:t>Αίτηση χρήστη για δημιουργία διεργασίας</a:t>
            </a:r>
          </a:p>
          <a:p>
            <a:pPr lvl="1"/>
            <a:r>
              <a:rPr lang="el-GR" dirty="0" smtClean="0"/>
              <a:t>Από το φλοιό ή από γραφική διεπαφή</a:t>
            </a:r>
          </a:p>
          <a:p>
            <a:r>
              <a:rPr lang="el-GR" dirty="0" smtClean="0"/>
              <a:t>Εκκίνηση διεργασίας δέσμης</a:t>
            </a:r>
          </a:p>
          <a:p>
            <a:pPr lvl="1"/>
            <a:r>
              <a:rPr lang="el-GR" dirty="0" smtClean="0"/>
              <a:t>Ξεκινάει όταν έρθει η σειρά της (επιλεγεί προς εκτέλεση)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3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Κλασικά προβλήματα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2:</a:t>
            </a:r>
            <a:r>
              <a:rPr lang="en-US" b="1" dirty="0"/>
              <a:t> </a:t>
            </a:r>
            <a:r>
              <a:rPr lang="el-GR" dirty="0"/>
              <a:t>Διεργασίες και </a:t>
            </a:r>
            <a:r>
              <a:rPr lang="el-GR" dirty="0" smtClean="0"/>
              <a:t>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8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δείπνο των φιλοσόφων (</a:t>
            </a:r>
            <a:r>
              <a:rPr lang="el-GR" dirty="0"/>
              <a:t>1 από 4)</a:t>
            </a:r>
            <a:endParaRPr lang="el-GR" dirty="0" smtClean="0"/>
          </a:p>
        </p:txBody>
      </p:sp>
      <p:pic>
        <p:nvPicPr>
          <p:cNvPr id="87046" name="Picture 8" descr="Δείπνο των φιλοσόφ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522" y="1268760"/>
            <a:ext cx="33956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Content Placeholder 5"/>
          <p:cNvSpPr>
            <a:spLocks noGrp="1"/>
          </p:cNvSpPr>
          <p:nvPr>
            <p:ph idx="1"/>
          </p:nvPr>
        </p:nvSpPr>
        <p:spPr>
          <a:xfrm>
            <a:off x="381000" y="4437112"/>
            <a:ext cx="8382000" cy="1963688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πρόβλημα του δείπνου των φιλοσόφων</a:t>
            </a:r>
          </a:p>
          <a:p>
            <a:pPr lvl="1"/>
            <a:r>
              <a:rPr lang="el-GR" dirty="0" smtClean="0"/>
              <a:t>Έχουμε </a:t>
            </a:r>
            <a:r>
              <a:rPr lang="en-US" dirty="0" smtClean="0"/>
              <a:t>n </a:t>
            </a:r>
            <a:r>
              <a:rPr lang="el-GR" dirty="0" smtClean="0"/>
              <a:t>πιάτα και </a:t>
            </a:r>
            <a:r>
              <a:rPr lang="en-US" dirty="0" smtClean="0"/>
              <a:t>n </a:t>
            </a:r>
            <a:r>
              <a:rPr lang="el-GR" dirty="0" smtClean="0"/>
              <a:t>πιρούνια σε ένα τραπέζι</a:t>
            </a:r>
          </a:p>
          <a:p>
            <a:pPr lvl="1"/>
            <a:r>
              <a:rPr lang="el-GR" dirty="0" smtClean="0"/>
              <a:t>Για να φάει κάποιος χρειάζεται τα δύο γειτονικά πιρούνια</a:t>
            </a:r>
          </a:p>
          <a:p>
            <a:pPr lvl="2"/>
            <a:r>
              <a:rPr lang="el-GR" dirty="0" smtClean="0"/>
              <a:t>Ουσιαστικά χρειαζόμαστε κλείδωμα χωρίς αδιέξοδα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δείπνο των φιλοσόφων (</a:t>
            </a:r>
            <a:r>
              <a:rPr lang="el-GR" dirty="0"/>
              <a:t>2 από 4)</a:t>
            </a:r>
            <a:endParaRPr lang="el-GR" dirty="0" smtClean="0"/>
          </a:p>
        </p:txBody>
      </p:sp>
      <p:pic>
        <p:nvPicPr>
          <p:cNvPr id="88070" name="Picture 8" descr="Κώδικας προβλήματος &quot;Δείπνου των φιλοσόφων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66" y="1124744"/>
            <a:ext cx="6407030" cy="295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Content Placeholder 5"/>
          <p:cNvSpPr>
            <a:spLocks noGrp="1"/>
          </p:cNvSpPr>
          <p:nvPr>
            <p:ph idx="1"/>
          </p:nvPr>
        </p:nvSpPr>
        <p:spPr>
          <a:xfrm>
            <a:off x="381000" y="4076402"/>
            <a:ext cx="8382000" cy="244894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πρόβλημα του δείπνου των φιλοσόφων</a:t>
            </a:r>
          </a:p>
          <a:p>
            <a:pPr lvl="1"/>
            <a:r>
              <a:rPr lang="el-GR" dirty="0" smtClean="0"/>
              <a:t>Αν όλοι πάρουν το αριστερό πιρούνι έχουμε αδιέξοδο</a:t>
            </a:r>
          </a:p>
          <a:p>
            <a:pPr lvl="1"/>
            <a:r>
              <a:rPr lang="el-GR" dirty="0" smtClean="0"/>
              <a:t>Αν κάνουμε πίσω όταν το δεξί δεν είναι διαθέσιμο;</a:t>
            </a:r>
          </a:p>
          <a:p>
            <a:pPr lvl="2"/>
            <a:r>
              <a:rPr lang="el-GR" dirty="0" smtClean="0"/>
              <a:t>Μπορεί να μην πάρουμε ποτέ τα πιρούνια</a:t>
            </a:r>
          </a:p>
          <a:p>
            <a:pPr lvl="1"/>
            <a:r>
              <a:rPr lang="el-GR" dirty="0" smtClean="0"/>
              <a:t>Αν έχουμε τυχαίο διάστημα αναμονής;</a:t>
            </a:r>
          </a:p>
          <a:p>
            <a:pPr lvl="2"/>
            <a:r>
              <a:rPr lang="el-GR" dirty="0" smtClean="0"/>
              <a:t>Πάλι μπορεί να μην πάρουμε ποτέ τα πιρούνια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0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δείπνο των φιλοσόφων (</a:t>
            </a:r>
            <a:r>
              <a:rPr lang="el-GR" dirty="0"/>
              <a:t>3 από 4)</a:t>
            </a:r>
            <a:endParaRPr lang="el-GR" dirty="0" smtClean="0"/>
          </a:p>
        </p:txBody>
      </p:sp>
      <p:pic>
        <p:nvPicPr>
          <p:cNvPr id="89094" name="Picture 10" descr="Κώδικας προβλήματος &quot;Δείπνου των φιλοσόφων&quot;."/>
          <p:cNvPicPr>
            <a:picLocks noChangeAspect="1" noChangeArrowheads="1"/>
          </p:cNvPicPr>
          <p:nvPr/>
        </p:nvPicPr>
        <p:blipFill>
          <a:blip r:embed="rId2" cstate="print"/>
          <a:srcRect b="53928"/>
          <a:stretch>
            <a:fillRect/>
          </a:stretch>
        </p:blipFill>
        <p:spPr bwMode="auto">
          <a:xfrm>
            <a:off x="1116012" y="1233542"/>
            <a:ext cx="6840364" cy="4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Content Placeholder 6"/>
          <p:cNvSpPr>
            <a:spLocks noGrp="1"/>
          </p:cNvSpPr>
          <p:nvPr>
            <p:ph idx="1"/>
          </p:nvPr>
        </p:nvSpPr>
        <p:spPr>
          <a:xfrm>
            <a:off x="381000" y="5229200"/>
            <a:ext cx="8382000" cy="129614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Λύση με σηματοφόρους</a:t>
            </a:r>
          </a:p>
          <a:p>
            <a:pPr lvl="1"/>
            <a:r>
              <a:rPr lang="el-GR" dirty="0" smtClean="0"/>
              <a:t>Ο φιλόσοφος μπορεί να φάει αν δεν τρώνε οι γείτονες</a:t>
            </a:r>
          </a:p>
          <a:p>
            <a:pPr lvl="1"/>
            <a:r>
              <a:rPr lang="el-GR" dirty="0" smtClean="0"/>
              <a:t>Κεντρικός σηματοφόρος και πίνακας σηματοφόρων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4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δείπνο των φιλοσόφων (</a:t>
            </a:r>
            <a:r>
              <a:rPr lang="el-GR" dirty="0"/>
              <a:t>4 από </a:t>
            </a:r>
            <a:r>
              <a:rPr lang="el-GR" dirty="0" smtClean="0"/>
              <a:t>4)</a:t>
            </a:r>
          </a:p>
        </p:txBody>
      </p:sp>
      <p:grpSp>
        <p:nvGrpSpPr>
          <p:cNvPr id="2" name="Group 1" descr="Κώδικας προβλήματος &quot;Δείπνου των φιλοσόφων&quot;."/>
          <p:cNvGrpSpPr/>
          <p:nvPr/>
        </p:nvGrpSpPr>
        <p:grpSpPr>
          <a:xfrm>
            <a:off x="910800" y="1268760"/>
            <a:ext cx="7261600" cy="5327922"/>
            <a:chOff x="826666" y="1341438"/>
            <a:chExt cx="6841678" cy="5014912"/>
          </a:xfrm>
        </p:grpSpPr>
        <p:pic>
          <p:nvPicPr>
            <p:cNvPr id="90117" name="Picture 11" descr="02-46"/>
            <p:cNvPicPr>
              <a:picLocks noChangeAspect="1" noChangeArrowheads="1"/>
            </p:cNvPicPr>
            <p:nvPr/>
          </p:nvPicPr>
          <p:blipFill>
            <a:blip r:embed="rId2" cstate="print"/>
            <a:srcRect t="44695" b="35170"/>
            <a:stretch>
              <a:fillRect/>
            </a:stretch>
          </p:blipFill>
          <p:spPr bwMode="auto">
            <a:xfrm>
              <a:off x="827807" y="1341438"/>
              <a:ext cx="6840537" cy="183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18" name="Picture 9" descr="02-46"/>
            <p:cNvPicPr>
              <a:picLocks noChangeAspect="1" noChangeArrowheads="1"/>
            </p:cNvPicPr>
            <p:nvPr/>
          </p:nvPicPr>
          <p:blipFill>
            <a:blip r:embed="rId3" cstate="print"/>
            <a:srcRect t="63318"/>
            <a:stretch>
              <a:fillRect/>
            </a:stretch>
          </p:blipFill>
          <p:spPr bwMode="auto">
            <a:xfrm>
              <a:off x="826666" y="3081338"/>
              <a:ext cx="6697662" cy="327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42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Πρόβλημα αναγνωστών-γραφέων (</a:t>
            </a:r>
            <a:r>
              <a:rPr lang="el-GR" sz="3600" dirty="0"/>
              <a:t>1 από </a:t>
            </a:r>
            <a:r>
              <a:rPr lang="el-GR" sz="3600" dirty="0" smtClean="0"/>
              <a:t>3)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πρόβλημα αναγνωστών-γραφέων</a:t>
            </a:r>
          </a:p>
          <a:p>
            <a:pPr lvl="1"/>
            <a:r>
              <a:rPr lang="el-GR" dirty="0" smtClean="0"/>
              <a:t>Μοντελοποιεί πρόσβαση σε βάσεις δεδομένων</a:t>
            </a:r>
          </a:p>
          <a:p>
            <a:pPr lvl="1"/>
            <a:r>
              <a:rPr lang="el-GR" dirty="0" smtClean="0"/>
              <a:t>Πολλοί μπορούν να διαβάζουν τη βάση</a:t>
            </a:r>
          </a:p>
          <a:p>
            <a:pPr lvl="2"/>
            <a:r>
              <a:rPr lang="el-GR" dirty="0" smtClean="0"/>
              <a:t>Επιτρέπεται ταυτόχρονη ανάγνωση χωρίς όριο</a:t>
            </a:r>
          </a:p>
          <a:p>
            <a:pPr lvl="1"/>
            <a:r>
              <a:rPr lang="el-GR" dirty="0" smtClean="0"/>
              <a:t>Μόνο ένας όμως μπορεί να γράφει στη βάση</a:t>
            </a:r>
          </a:p>
          <a:p>
            <a:pPr lvl="2"/>
            <a:r>
              <a:rPr lang="el-GR" dirty="0" smtClean="0"/>
              <a:t>Όταν η βάση γράφεται, απαγορεύεται η ανάγνωση</a:t>
            </a:r>
          </a:p>
          <a:p>
            <a:pPr lvl="2"/>
            <a:r>
              <a:rPr lang="el-GR" dirty="0" smtClean="0"/>
              <a:t>Δεν επιτρέπεται η ταυτόχρονη εγγραφή</a:t>
            </a:r>
          </a:p>
          <a:p>
            <a:pPr lvl="1"/>
            <a:r>
              <a:rPr lang="el-GR" dirty="0" smtClean="0"/>
              <a:t>Ποιος έχει προτεραιότητα;</a:t>
            </a:r>
          </a:p>
          <a:p>
            <a:pPr lvl="2"/>
            <a:r>
              <a:rPr lang="el-GR" dirty="0" smtClean="0"/>
              <a:t>Περιμένει ο γραφέας ή οι αναγνώστες;</a:t>
            </a:r>
          </a:p>
          <a:p>
            <a:pPr lvl="1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4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αναγνωστών-γραφέων (</a:t>
            </a:r>
            <a:r>
              <a:rPr lang="el-GR" sz="3600" dirty="0"/>
              <a:t>2 από </a:t>
            </a:r>
            <a:r>
              <a:rPr lang="el-GR" sz="3600" dirty="0" smtClean="0"/>
              <a:t>3)</a:t>
            </a:r>
          </a:p>
        </p:txBody>
      </p:sp>
      <p:pic>
        <p:nvPicPr>
          <p:cNvPr id="92166" name="Picture 9" descr="Κώδικας αναγνώστη πρόβληματος αναγνωστών-γραφέων."/>
          <p:cNvPicPr>
            <a:picLocks noChangeAspect="1" noChangeArrowheads="1"/>
          </p:cNvPicPr>
          <p:nvPr/>
        </p:nvPicPr>
        <p:blipFill>
          <a:blip r:embed="rId2" cstate="print"/>
          <a:srcRect b="29762"/>
          <a:stretch>
            <a:fillRect/>
          </a:stretch>
        </p:blipFill>
        <p:spPr bwMode="auto">
          <a:xfrm>
            <a:off x="1114425" y="1341438"/>
            <a:ext cx="6049963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Content Placeholder 5"/>
          <p:cNvSpPr>
            <a:spLocks noGrp="1"/>
          </p:cNvSpPr>
          <p:nvPr>
            <p:ph idx="1"/>
          </p:nvPr>
        </p:nvSpPr>
        <p:spPr>
          <a:xfrm>
            <a:off x="381000" y="5445125"/>
            <a:ext cx="8382000" cy="95567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 πρόβλημα αναγνωστών-γραφέων</a:t>
            </a:r>
          </a:p>
          <a:p>
            <a:pPr lvl="1"/>
            <a:r>
              <a:rPr lang="el-GR" dirty="0" smtClean="0"/>
              <a:t>Πολλοί αναγνώστες αλλά μόνο ένας γραφέας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5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Πρόβλημα αναγνωστών-γραφέων (</a:t>
            </a:r>
            <a:r>
              <a:rPr lang="el-GR" sz="3600" dirty="0"/>
              <a:t>3 από 3)</a:t>
            </a:r>
            <a:endParaRPr lang="el-GR" sz="3600" dirty="0" smtClean="0"/>
          </a:p>
        </p:txBody>
      </p:sp>
      <p:pic>
        <p:nvPicPr>
          <p:cNvPr id="93190" name="Picture 9" descr="Κώδικας γραφέα πρόβληματος αναγνωστών-γραφέων."/>
          <p:cNvPicPr>
            <a:picLocks noChangeAspect="1" noChangeArrowheads="1"/>
          </p:cNvPicPr>
          <p:nvPr/>
        </p:nvPicPr>
        <p:blipFill>
          <a:blip r:embed="rId2" cstate="print"/>
          <a:srcRect t="69304"/>
          <a:stretch>
            <a:fillRect/>
          </a:stretch>
        </p:blipFill>
        <p:spPr bwMode="auto">
          <a:xfrm>
            <a:off x="1115616" y="1268760"/>
            <a:ext cx="7056534" cy="212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Content Placeholder 5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Λύση με σηματοφόρους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db</a:t>
            </a:r>
            <a:r>
              <a:rPr lang="el-GR" dirty="0" smtClean="0"/>
              <a:t> επιτρέπει είτε έναν γραφέα, είτε πολλούς αναγνώστες</a:t>
            </a:r>
          </a:p>
          <a:p>
            <a:pPr lvl="2"/>
            <a:r>
              <a:rPr lang="el-GR" dirty="0" smtClean="0"/>
              <a:t>Αλλάζει τιμή από τον πρώτο/τελευταίο αναγνώστη</a:t>
            </a:r>
          </a:p>
          <a:p>
            <a:pPr lvl="1"/>
            <a:r>
              <a:rPr lang="el-GR" dirty="0" smtClean="0"/>
              <a:t>Οι αναγνώστες συγχρονίζονται μέσω του </a:t>
            </a:r>
            <a:r>
              <a:rPr lang="en-US" dirty="0" smtClean="0"/>
              <a:t>mutex</a:t>
            </a:r>
          </a:p>
          <a:p>
            <a:pPr lvl="2"/>
            <a:r>
              <a:rPr lang="el-GR" dirty="0" smtClean="0"/>
              <a:t>Προστατεύει τη μεταβλητή </a:t>
            </a:r>
            <a:r>
              <a:rPr lang="en-US" dirty="0" smtClean="0"/>
              <a:t>rc</a:t>
            </a:r>
          </a:p>
          <a:p>
            <a:pPr lvl="1"/>
            <a:r>
              <a:rPr lang="el-GR" dirty="0" smtClean="0"/>
              <a:t>Ο γραφέας μπορεί να μην εκτελεστεί ποτέ!</a:t>
            </a:r>
          </a:p>
          <a:p>
            <a:pPr lvl="2"/>
            <a:r>
              <a:rPr lang="el-GR" dirty="0" smtClean="0"/>
              <a:t>Εκτός αν οι νέοι αναγνώστες εμποδίζονται όταν περιμένει γραφέας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#2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2:</a:t>
            </a:r>
            <a:r>
              <a:rPr lang="en-US" b="1" dirty="0"/>
              <a:t> </a:t>
            </a:r>
            <a:r>
              <a:rPr lang="el-GR" dirty="0"/>
              <a:t>Διεργασίες και </a:t>
            </a:r>
            <a:r>
              <a:rPr lang="el-GR" dirty="0" smtClean="0"/>
              <a:t>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2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διεργασίας (2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Πώς δημιουργούνται οι διεργασίες;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UNIX</a:t>
            </a:r>
            <a:r>
              <a:rPr lang="el-GR" dirty="0" smtClean="0"/>
              <a:t> γίνεται με την κλήση </a:t>
            </a:r>
            <a:r>
              <a:rPr lang="en-US" dirty="0" smtClean="0"/>
              <a:t>fork()</a:t>
            </a:r>
          </a:p>
          <a:p>
            <a:pPr lvl="2"/>
            <a:r>
              <a:rPr lang="el-GR" dirty="0" smtClean="0"/>
              <a:t>Δημιουργία αντιγράφου της εκτελούμενης διεργασίας</a:t>
            </a:r>
          </a:p>
          <a:p>
            <a:pPr lvl="2"/>
            <a:r>
              <a:rPr lang="el-GR" dirty="0" smtClean="0"/>
              <a:t>Ίδια μνήμη, περιβάλλον και ανοιχτά αρχεία</a:t>
            </a:r>
          </a:p>
          <a:p>
            <a:pPr lvl="1"/>
            <a:r>
              <a:rPr lang="el-GR" dirty="0" smtClean="0"/>
              <a:t>Αλλαγή εικόνας μνήμης με την κλήση </a:t>
            </a:r>
            <a:r>
              <a:rPr lang="en-US" dirty="0" smtClean="0"/>
              <a:t>exec()</a:t>
            </a:r>
            <a:endParaRPr lang="el-GR" dirty="0" smtClean="0"/>
          </a:p>
          <a:p>
            <a:pPr lvl="2"/>
            <a:r>
              <a:rPr lang="el-GR" dirty="0" smtClean="0"/>
              <a:t>Μέχρι τότε εκτελείται η αρχική διεργασία</a:t>
            </a:r>
          </a:p>
          <a:p>
            <a:pPr lvl="2"/>
            <a:r>
              <a:rPr lang="el-GR" dirty="0" smtClean="0"/>
              <a:t>Μπορεί να φροντίσει π.χ. για ανακατεύθυνση αρχείων</a:t>
            </a:r>
          </a:p>
          <a:p>
            <a:pPr lvl="1"/>
            <a:r>
              <a:rPr lang="el-GR" dirty="0" smtClean="0"/>
              <a:t>Στα </a:t>
            </a:r>
            <a:r>
              <a:rPr lang="en-US" dirty="0" smtClean="0"/>
              <a:t>Windows</a:t>
            </a:r>
            <a:r>
              <a:rPr lang="el-GR" dirty="0" smtClean="0"/>
              <a:t> όλα γίνονται με την κλήση </a:t>
            </a:r>
            <a:r>
              <a:rPr lang="en-US" dirty="0" smtClean="0"/>
              <a:t>CreateProcess</a:t>
            </a:r>
          </a:p>
          <a:p>
            <a:pPr lvl="2"/>
            <a:r>
              <a:rPr lang="el-GR" dirty="0" smtClean="0"/>
              <a:t>Μπορεί να έχει διαφορετικά χαρακτηριστικά ασφάλειας</a:t>
            </a:r>
          </a:p>
          <a:p>
            <a:pPr lvl="1"/>
            <a:r>
              <a:rPr lang="el-GR" dirty="0" smtClean="0"/>
              <a:t>Η νέα διεργασία έχει πάντα ανεξάρτητο χώρο μνήμης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47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Τερματισμός διεργασίας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Κανονική έξοδος (εκούσια)</a:t>
            </a:r>
          </a:p>
          <a:p>
            <a:pPr lvl="1"/>
            <a:r>
              <a:rPr lang="el-GR" dirty="0" smtClean="0"/>
              <a:t>Το πρόγραμμα ολοκληρώνει την εκτέλεσή του</a:t>
            </a:r>
          </a:p>
          <a:p>
            <a:pPr lvl="1"/>
            <a:r>
              <a:rPr lang="en-US" dirty="0" smtClean="0"/>
              <a:t>Exit</a:t>
            </a:r>
            <a:r>
              <a:rPr lang="el-GR" dirty="0" smtClean="0"/>
              <a:t> στο </a:t>
            </a:r>
            <a:r>
              <a:rPr lang="en-US" dirty="0" smtClean="0"/>
              <a:t>UNIX, ExitProcess </a:t>
            </a:r>
            <a:r>
              <a:rPr lang="el-GR" dirty="0" smtClean="0"/>
              <a:t>στα </a:t>
            </a:r>
            <a:r>
              <a:rPr lang="en-US" dirty="0" smtClean="0"/>
              <a:t>Windows</a:t>
            </a:r>
          </a:p>
          <a:p>
            <a:r>
              <a:rPr lang="el-GR" dirty="0" smtClean="0"/>
              <a:t>Έξοδος που προκλήθηκε από σφάλμα (εκούσια)</a:t>
            </a:r>
          </a:p>
          <a:p>
            <a:pPr lvl="1"/>
            <a:r>
              <a:rPr lang="el-GR" dirty="0" smtClean="0"/>
              <a:t>Παράδειγμα: οι παράμετροί του είναι λανθασμένες</a:t>
            </a:r>
          </a:p>
          <a:p>
            <a:r>
              <a:rPr lang="el-GR" dirty="0" smtClean="0"/>
              <a:t>Μοιραίο σφάλμα (ακούσια)</a:t>
            </a:r>
          </a:p>
          <a:p>
            <a:pPr lvl="1"/>
            <a:r>
              <a:rPr lang="el-GR" dirty="0" smtClean="0"/>
              <a:t>Παράδειγμα: διαίρεση με το μηδέν, δείκτης εκτός ορίων</a:t>
            </a:r>
          </a:p>
          <a:p>
            <a:r>
              <a:rPr lang="el-GR" dirty="0" smtClean="0"/>
              <a:t>Θανάτωση από άλλη διεργασία (ακούσια)</a:t>
            </a:r>
          </a:p>
          <a:p>
            <a:pPr lvl="1"/>
            <a:r>
              <a:rPr lang="el-GR" dirty="0" smtClean="0"/>
              <a:t>Αποστολή σήματος θανάτωσης από άλλη διεργασία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9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Ιεραρχίες διεργασιών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Ομάδα διεργασιών στο </a:t>
            </a:r>
            <a:r>
              <a:rPr lang="en-US" dirty="0" smtClean="0"/>
              <a:t>UNIX:</a:t>
            </a:r>
            <a:r>
              <a:rPr lang="el-GR" dirty="0" smtClean="0"/>
              <a:t> διεργασία και απόγονοι</a:t>
            </a:r>
          </a:p>
          <a:p>
            <a:pPr lvl="1"/>
            <a:r>
              <a:rPr lang="el-GR" dirty="0" smtClean="0"/>
              <a:t>Μπορούν να σταλούν σήματα σε όλη την ομάδα</a:t>
            </a:r>
          </a:p>
          <a:p>
            <a:pPr lvl="1"/>
            <a:r>
              <a:rPr lang="el-GR" dirty="0" smtClean="0"/>
              <a:t>Κάθε διεργασία αποφασίζει πώς θα τα χειριστεί</a:t>
            </a:r>
          </a:p>
          <a:p>
            <a:r>
              <a:rPr lang="el-GR" dirty="0" smtClean="0"/>
              <a:t>Όλες οι διεργασίες στο </a:t>
            </a:r>
            <a:r>
              <a:rPr lang="en-US" dirty="0" smtClean="0"/>
              <a:t>UNIX </a:t>
            </a:r>
            <a:r>
              <a:rPr lang="el-GR" dirty="0" smtClean="0"/>
              <a:t>είναι απόγονοι της </a:t>
            </a:r>
            <a:r>
              <a:rPr lang="en-US" dirty="0" smtClean="0"/>
              <a:t>init</a:t>
            </a:r>
          </a:p>
          <a:p>
            <a:pPr lvl="1"/>
            <a:r>
              <a:rPr lang="el-GR" dirty="0" smtClean="0"/>
              <a:t>Δημιουργεί διεργασίες για κάθε τερματικό</a:t>
            </a:r>
          </a:p>
          <a:p>
            <a:pPr lvl="1"/>
            <a:r>
              <a:rPr lang="el-GR" dirty="0" smtClean="0"/>
              <a:t>Οι διεργασίες αυτές τελικά δημιουργούν έναν φλοιό</a:t>
            </a:r>
          </a:p>
          <a:p>
            <a:pPr lvl="1"/>
            <a:r>
              <a:rPr lang="el-GR" dirty="0" smtClean="0"/>
              <a:t>Ο φλοιός εκτελείται για λογαριασμό του χρήστη</a:t>
            </a:r>
          </a:p>
          <a:p>
            <a:r>
              <a:rPr lang="el-GR" dirty="0" smtClean="0"/>
              <a:t>Στα </a:t>
            </a:r>
            <a:r>
              <a:rPr lang="en-US" dirty="0" smtClean="0"/>
              <a:t>Windows</a:t>
            </a:r>
            <a:r>
              <a:rPr lang="el-GR" dirty="0" smtClean="0"/>
              <a:t> δεν υπάρχει ιεραρχία διεργασιών</a:t>
            </a:r>
          </a:p>
          <a:p>
            <a:pPr lvl="1"/>
            <a:r>
              <a:rPr lang="el-GR" dirty="0" smtClean="0"/>
              <a:t>Η πατρική διεργασία έχει χειριστήριο προς το παιδί</a:t>
            </a:r>
          </a:p>
          <a:p>
            <a:pPr lvl="1"/>
            <a:r>
              <a:rPr lang="el-GR" dirty="0" smtClean="0"/>
              <a:t>Μπορεί όμως να μεταβιβαστεί και σε άλλες διεργασίες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1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Καταστάσεις διεργασιών (1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</a:p>
        </p:txBody>
      </p:sp>
      <p:pic>
        <p:nvPicPr>
          <p:cNvPr id="12294" name="Picture 8" descr="Καταστάσεις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616" y="1124744"/>
            <a:ext cx="63357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2420888"/>
            <a:ext cx="8382000" cy="397991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Ενδογενής εμποδισμός εκτελούμενης διεργασίας</a:t>
            </a:r>
          </a:p>
          <a:p>
            <a:pPr lvl="1"/>
            <a:r>
              <a:rPr lang="el-GR" dirty="0" smtClean="0"/>
              <a:t>Η διεργασία δεν προχωρά μέχρι να συμβεί κάτι</a:t>
            </a:r>
          </a:p>
          <a:p>
            <a:pPr lvl="2"/>
            <a:r>
              <a:rPr lang="el-GR" dirty="0" smtClean="0"/>
              <a:t>Παράδειγμα: είσοδος από συσκευή, σήμα από άλλη διεργασία</a:t>
            </a:r>
          </a:p>
          <a:p>
            <a:r>
              <a:rPr lang="el-GR" dirty="0" smtClean="0"/>
              <a:t>Εξωγενής εμποδισμός εκτελούμενης διεργασίας</a:t>
            </a:r>
          </a:p>
          <a:p>
            <a:pPr lvl="1"/>
            <a:r>
              <a:rPr lang="el-GR" dirty="0" smtClean="0"/>
              <a:t>Η διεργασία σταματά να εκτελείται λόγω του συστήματος</a:t>
            </a:r>
          </a:p>
          <a:p>
            <a:pPr lvl="2"/>
            <a:r>
              <a:rPr lang="el-GR" dirty="0" smtClean="0"/>
              <a:t>Παράδειγμα: εξάντληση κβάντου, προτεραιότητα σε άλλη</a:t>
            </a:r>
          </a:p>
          <a:p>
            <a:r>
              <a:rPr lang="el-GR" dirty="0" smtClean="0"/>
              <a:t>Η μπλοκαρισμένη διεργασία μπορεί να γίνει έτοιμη</a:t>
            </a:r>
          </a:p>
          <a:p>
            <a:r>
              <a:rPr lang="el-GR" dirty="0" smtClean="0"/>
              <a:t>Η έτοιμη διεργασία μπορεί να γίνει εκτελούμενη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2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Καταστάσεις διεργασιών (2</a:t>
            </a:r>
            <a:r>
              <a:rPr lang="en-US" dirty="0"/>
              <a:t> </a:t>
            </a:r>
            <a:r>
              <a:rPr lang="el-GR" dirty="0"/>
              <a:t>από 4)</a:t>
            </a:r>
            <a:endParaRPr lang="el-GR" dirty="0" smtClean="0"/>
          </a:p>
        </p:txBody>
      </p:sp>
      <p:pic>
        <p:nvPicPr>
          <p:cNvPr id="13318" name="Picture 8" descr="Καταστάσεις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1866" y="1196752"/>
            <a:ext cx="28622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2696940"/>
            <a:ext cx="8382000" cy="370386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Λειτουργία συστήματος πολυπρογραμματισμού</a:t>
            </a:r>
          </a:p>
          <a:p>
            <a:pPr lvl="1"/>
            <a:r>
              <a:rPr lang="el-GR" dirty="0" smtClean="0"/>
              <a:t>Το σύστημα εναλλάσσει πολλές διεργασίες</a:t>
            </a:r>
          </a:p>
          <a:p>
            <a:pPr lvl="1"/>
            <a:r>
              <a:rPr lang="el-GR" dirty="0" smtClean="0"/>
              <a:t>Οι διεργασίες μπλοκάρονται όταν περιμένουν γεγονός</a:t>
            </a:r>
          </a:p>
          <a:p>
            <a:pPr lvl="2"/>
            <a:r>
              <a:rPr lang="el-GR" dirty="0" smtClean="0"/>
              <a:t>Από εκτελούμενες γίνονται μπλοκαρισμένες</a:t>
            </a:r>
          </a:p>
          <a:p>
            <a:pPr lvl="2"/>
            <a:r>
              <a:rPr lang="el-GR" dirty="0" smtClean="0"/>
              <a:t>Θα γίνουν έτοιμες μετά από διακοπή ή σήμα</a:t>
            </a:r>
          </a:p>
          <a:p>
            <a:pPr lvl="2"/>
            <a:r>
              <a:rPr lang="el-GR" dirty="0" smtClean="0"/>
              <a:t>Θα εκτελεστούν όταν τις επιλέξει ο χρονοπρογραμματιστής</a:t>
            </a:r>
          </a:p>
          <a:p>
            <a:pPr lvl="1"/>
            <a:r>
              <a:rPr lang="el-GR" dirty="0" smtClean="0"/>
              <a:t>Ο χρονοπρογραμματιστής αποκρύπτει την εναλλαγή</a:t>
            </a:r>
          </a:p>
          <a:p>
            <a:pPr lvl="2"/>
            <a:r>
              <a:rPr lang="el-GR" dirty="0" smtClean="0"/>
              <a:t>Διακοπές, εκκίνηση και διακοπή εκτέλεσης δεν είναι ορατά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Καταστάσεις διεργασιών (3</a:t>
            </a:r>
            <a:r>
              <a:rPr lang="en-US" dirty="0"/>
              <a:t> </a:t>
            </a:r>
            <a:r>
              <a:rPr lang="el-GR" dirty="0"/>
              <a:t>από 4)</a:t>
            </a:r>
            <a:endParaRPr lang="el-GR" dirty="0" smtClean="0"/>
          </a:p>
        </p:txBody>
      </p:sp>
      <p:pic>
        <p:nvPicPr>
          <p:cNvPr id="14342" name="Picture 8" descr="Καταστάσεις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19213"/>
            <a:ext cx="518318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4941168"/>
            <a:ext cx="8382000" cy="145963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Υλοποίηση διεργασιών</a:t>
            </a:r>
          </a:p>
          <a:p>
            <a:pPr lvl="1"/>
            <a:r>
              <a:rPr lang="el-GR" dirty="0" smtClean="0"/>
              <a:t>Πίνακας διεργασιών: μία δομή ανά διεργασία</a:t>
            </a:r>
          </a:p>
          <a:p>
            <a:pPr lvl="1"/>
            <a:r>
              <a:rPr lang="el-GR" dirty="0" smtClean="0"/>
              <a:t>Επιτρέπει την διακοπή και συνέχιση των διεργασιών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5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Καταστάσεις διεργασιών (4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Υλοποίηση πολυπρογραμματισμού</a:t>
            </a:r>
          </a:p>
          <a:p>
            <a:pPr lvl="1"/>
            <a:r>
              <a:rPr lang="el-GR" dirty="0" smtClean="0"/>
              <a:t>Σε σταθερό σημείο της μνήμης υπάρχει πίνακας διακοπών</a:t>
            </a:r>
          </a:p>
          <a:p>
            <a:pPr lvl="1"/>
            <a:r>
              <a:rPr lang="el-GR" dirty="0" smtClean="0"/>
              <a:t>Ο πίνακας περιέχει ένα διάνυσμα διακοπής ανά διακοπή</a:t>
            </a:r>
          </a:p>
          <a:p>
            <a:pPr lvl="1"/>
            <a:r>
              <a:rPr lang="el-GR" dirty="0" smtClean="0"/>
              <a:t>Όταν συμβαίνει μία διακοπή</a:t>
            </a:r>
          </a:p>
          <a:p>
            <a:pPr lvl="2"/>
            <a:r>
              <a:rPr lang="el-GR" dirty="0" smtClean="0"/>
              <a:t>Αποθηκεύεται μετρητής και κατάσταση επεξεργαστή</a:t>
            </a:r>
          </a:p>
          <a:p>
            <a:pPr lvl="2"/>
            <a:r>
              <a:rPr lang="el-GR" dirty="0" smtClean="0"/>
              <a:t>Ο μετρητής φορτώνεται από το διάνυσμα διακοπής</a:t>
            </a:r>
          </a:p>
          <a:p>
            <a:pPr lvl="2"/>
            <a:r>
              <a:rPr lang="el-GR" dirty="0" smtClean="0"/>
              <a:t>Η διαδικασία εξυπηρέτησης αποθηκεύει την κατάσταση</a:t>
            </a:r>
          </a:p>
          <a:p>
            <a:pPr lvl="2"/>
            <a:r>
              <a:rPr lang="el-GR" dirty="0" smtClean="0"/>
              <a:t>Η διαδικασία εξυπηρέτησης δημιουργεί μια νέα στοίβα</a:t>
            </a:r>
          </a:p>
          <a:p>
            <a:pPr lvl="2"/>
            <a:r>
              <a:rPr lang="el-GR" dirty="0" smtClean="0"/>
              <a:t>Διεκπεραίωση της διακοπής (μπορεί να ελευθερώσει διεργασία)</a:t>
            </a:r>
          </a:p>
          <a:p>
            <a:pPr lvl="2"/>
            <a:r>
              <a:rPr lang="el-GR" dirty="0" smtClean="0"/>
              <a:t>Ο χρονοπρογραμματιστής επιλέγει την επόμενη διεργασία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4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Μοντελοποίηση πολυπρογραμματισμού</a:t>
            </a:r>
          </a:p>
        </p:txBody>
      </p:sp>
      <p:pic>
        <p:nvPicPr>
          <p:cNvPr id="16390" name="Picture 8" descr="Αξιοποίηση της CPU ως προς το βαθμό πολυπρογραμματισμού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494" y="1438076"/>
            <a:ext cx="42497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4005063"/>
            <a:ext cx="8382000" cy="239573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Μοντελοποίηση του πολυπρογραμματισμού</a:t>
            </a:r>
          </a:p>
          <a:p>
            <a:pPr lvl="1"/>
            <a:r>
              <a:rPr lang="el-GR" dirty="0" smtClean="0"/>
              <a:t>Έστω ότι μία διεργασία καταναλώνει </a:t>
            </a:r>
            <a:r>
              <a:rPr lang="en-US" dirty="0" smtClean="0"/>
              <a:t>p</a:t>
            </a:r>
            <a:r>
              <a:rPr lang="el-GR" dirty="0" smtClean="0"/>
              <a:t> σε είσοδο/έξοδο</a:t>
            </a:r>
          </a:p>
          <a:p>
            <a:pPr lvl="1"/>
            <a:r>
              <a:rPr lang="el-GR" dirty="0" smtClean="0"/>
              <a:t>Αν έχουμε </a:t>
            </a:r>
            <a:r>
              <a:rPr lang="en-US" dirty="0" smtClean="0"/>
              <a:t>n</a:t>
            </a:r>
            <a:r>
              <a:rPr lang="el-GR" dirty="0" smtClean="0"/>
              <a:t> διεργασίες ο βαθμός αξιοποίησης είναι 1-</a:t>
            </a:r>
            <a:r>
              <a:rPr lang="en-US" dirty="0" smtClean="0"/>
              <a:t>p</a:t>
            </a:r>
            <a:r>
              <a:rPr lang="en-US" baseline="30000" dirty="0" smtClean="0"/>
              <a:t>n</a:t>
            </a:r>
          </a:p>
          <a:p>
            <a:pPr lvl="2"/>
            <a:r>
              <a:rPr lang="en-US" dirty="0" smtClean="0"/>
              <a:t>p</a:t>
            </a:r>
            <a:r>
              <a:rPr lang="en-US" baseline="30000" dirty="0" smtClean="0"/>
              <a:t>n</a:t>
            </a:r>
            <a:r>
              <a:rPr lang="en-US" dirty="0" smtClean="0"/>
              <a:t>: </a:t>
            </a:r>
            <a:r>
              <a:rPr lang="el-GR" dirty="0" smtClean="0"/>
              <a:t>Πιθανότητα όλες οι διεργασίες να είναι σε αναμονή</a:t>
            </a:r>
          </a:p>
          <a:p>
            <a:pPr lvl="1"/>
            <a:r>
              <a:rPr lang="el-GR" dirty="0" smtClean="0"/>
              <a:t>Όσο μεγαλώνει το </a:t>
            </a:r>
            <a:r>
              <a:rPr lang="en-US" dirty="0" smtClean="0"/>
              <a:t>p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θέλουμε περισσότερες διεργασίες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3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2:</a:t>
            </a:r>
            <a:r>
              <a:rPr lang="en-US" b="1" dirty="0"/>
              <a:t> </a:t>
            </a:r>
            <a:r>
              <a:rPr lang="el-GR" dirty="0"/>
              <a:t>Διεργασίες και </a:t>
            </a:r>
            <a:r>
              <a:rPr lang="el-GR" dirty="0" smtClean="0"/>
              <a:t>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των νημάτων (1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</a:p>
        </p:txBody>
      </p:sp>
      <p:pic>
        <p:nvPicPr>
          <p:cNvPr id="17414" name="Picture 8" descr="Νήματα της ίδιας διεργασίας που τρέχουν σε επίπεδο εφαρμογών χρήστη, και  επικοινωνούν μέσω της κοινή περιοχής στη μνήμ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752"/>
            <a:ext cx="58324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4149080"/>
            <a:ext cx="8382000" cy="225172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Νήματα ελέγχου: ροές εκτέλεσης στην ίδια διεργασία</a:t>
            </a:r>
          </a:p>
          <a:p>
            <a:pPr lvl="1"/>
            <a:r>
              <a:rPr lang="el-GR" dirty="0" smtClean="0"/>
              <a:t>Τα νήματα μοιράζονται τη μνήμη της ίδιας διεργασίας</a:t>
            </a:r>
          </a:p>
          <a:p>
            <a:pPr lvl="1"/>
            <a:r>
              <a:rPr lang="el-GR" dirty="0" smtClean="0"/>
              <a:t>Επικοινωνία μέσω της κοινής μνήμης</a:t>
            </a:r>
          </a:p>
          <a:p>
            <a:pPr lvl="1"/>
            <a:r>
              <a:rPr lang="el-GR" dirty="0" smtClean="0"/>
              <a:t>Πιο οικονομική διαχείριση από τις διεργασίες</a:t>
            </a:r>
          </a:p>
          <a:p>
            <a:pPr lvl="1"/>
            <a:r>
              <a:rPr lang="el-GR" dirty="0" smtClean="0"/>
              <a:t>Παράδειγμα: επεξεργαστής κειμένου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8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των νημάτων (2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</a:p>
        </p:txBody>
      </p:sp>
      <p:pic>
        <p:nvPicPr>
          <p:cNvPr id="18438" name="Picture 8" descr="Παράδειγμα οργάνωση νημάτων για εξυπηρετητή Ιστού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198" y="1268760"/>
            <a:ext cx="44640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Οργάνωση νημάτων</a:t>
            </a:r>
          </a:p>
          <a:p>
            <a:pPr lvl="1"/>
            <a:r>
              <a:rPr lang="el-GR" dirty="0" smtClean="0"/>
              <a:t>Παράδειγμα: εξυπηρετητής Ιστού</a:t>
            </a:r>
          </a:p>
          <a:p>
            <a:pPr lvl="1"/>
            <a:r>
              <a:rPr lang="el-GR" dirty="0" smtClean="0"/>
              <a:t>Το νήμα-διεκπεραιωτής δέχεται αιτήσεις από το δίκτυο</a:t>
            </a:r>
          </a:p>
          <a:p>
            <a:pPr lvl="1"/>
            <a:r>
              <a:rPr lang="el-GR" dirty="0" smtClean="0"/>
              <a:t>Τα νήματα-εργάτες εκτελούν τις αιτήσεις</a:t>
            </a:r>
          </a:p>
          <a:p>
            <a:pPr lvl="1"/>
            <a:r>
              <a:rPr lang="el-GR" dirty="0" smtClean="0"/>
              <a:t>Όλα τα νήματα έχουν πρόσβαση στην κρυφή μνήμη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1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των νημάτων (3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</a:p>
        </p:txBody>
      </p:sp>
      <p:pic>
        <p:nvPicPr>
          <p:cNvPr id="19461" name="Picture 7" descr="Δομή κώδικα ενός εξυπηρετητή με ένα νήμα-διεκπεραιωτή και πολλαπλά νήματα-εργάτε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9723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/>
          </a:bodyPr>
          <a:lstStyle/>
          <a:p>
            <a:r>
              <a:rPr lang="el-GR" dirty="0" smtClean="0"/>
              <a:t>Δομή κώδικα εξυπηρετητή</a:t>
            </a:r>
          </a:p>
          <a:p>
            <a:pPr lvl="1"/>
            <a:r>
              <a:rPr lang="el-GR" dirty="0" smtClean="0"/>
              <a:t>Ο διεκπεραιωτής απλά μεταβιβάζει δουλειές </a:t>
            </a:r>
          </a:p>
          <a:p>
            <a:pPr lvl="1"/>
            <a:r>
              <a:rPr lang="el-GR" dirty="0" smtClean="0"/>
              <a:t>Οι εργάτες εξυπηρετούν μία αίτηση κάθε φορά</a:t>
            </a:r>
          </a:p>
          <a:p>
            <a:pPr lvl="1"/>
            <a:r>
              <a:rPr lang="el-GR" dirty="0" smtClean="0"/>
              <a:t>Πολλοί εργάτες εκτελούνται ταυτόχρονα</a:t>
            </a:r>
          </a:p>
          <a:p>
            <a:pPr lvl="1"/>
            <a:r>
              <a:rPr lang="el-GR" dirty="0" smtClean="0"/>
              <a:t>Ο εμποδισμός κρύβεται από τα νήματα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των νημάτων (4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Εναλλακτική λύση: ασύγχρονες κλήσεις</a:t>
            </a:r>
          </a:p>
          <a:p>
            <a:pPr lvl="1"/>
            <a:r>
              <a:rPr lang="el-GR" dirty="0" smtClean="0"/>
              <a:t>Χρησιμοποιεί διεργασίες αντί για νήματα</a:t>
            </a:r>
          </a:p>
          <a:p>
            <a:pPr lvl="1"/>
            <a:r>
              <a:rPr lang="el-GR" dirty="0" smtClean="0"/>
              <a:t>Κάθε κλήση γίνεται ασύγχρονα</a:t>
            </a:r>
          </a:p>
          <a:p>
            <a:pPr lvl="2"/>
            <a:r>
              <a:rPr lang="el-GR" dirty="0" smtClean="0"/>
              <a:t>Οι κλήσεις Ε/Ε δεν εμποδίζουν τη διεργασία</a:t>
            </a:r>
          </a:p>
          <a:p>
            <a:pPr lvl="2"/>
            <a:r>
              <a:rPr lang="el-GR" dirty="0" smtClean="0"/>
              <a:t>Τα αποτελέσματα διακόπτουν τη διεργασία</a:t>
            </a:r>
          </a:p>
          <a:p>
            <a:pPr lvl="1"/>
            <a:r>
              <a:rPr lang="el-GR" dirty="0" smtClean="0"/>
              <a:t>Η διεργασία παρακολουθεί όλες τις κλήσεις</a:t>
            </a:r>
          </a:p>
          <a:p>
            <a:pPr lvl="2"/>
            <a:r>
              <a:rPr lang="el-GR" dirty="0" smtClean="0"/>
              <a:t>Ξεκινάει και σταματάει αιτήσεις</a:t>
            </a:r>
          </a:p>
          <a:p>
            <a:pPr lvl="2"/>
            <a:r>
              <a:rPr lang="el-GR" dirty="0" smtClean="0"/>
              <a:t>Ουσιαστικά προσομοιώνει τα νήματα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1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Χρήση των νημάτων (5</a:t>
            </a:r>
            <a:r>
              <a:rPr lang="en-US" smtClean="0"/>
              <a:t> </a:t>
            </a:r>
            <a:r>
              <a:rPr lang="el-GR" smtClean="0"/>
              <a:t>από </a:t>
            </a:r>
            <a:r>
              <a:rPr lang="en-US" smtClean="0"/>
              <a:t>6</a:t>
            </a:r>
            <a:r>
              <a:rPr lang="el-GR" smtClean="0"/>
              <a:t>)</a:t>
            </a:r>
            <a:endParaRPr lang="el-G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Τα νήματα απλοποιούν τον κώδικα</a:t>
            </a:r>
          </a:p>
          <a:p>
            <a:pPr lvl="1"/>
            <a:r>
              <a:rPr lang="el-GR" dirty="0" smtClean="0"/>
              <a:t>Συνδυάζουν </a:t>
            </a:r>
            <a:r>
              <a:rPr lang="el-GR" dirty="0" err="1" smtClean="0"/>
              <a:t>πολυπρογραμματισμό</a:t>
            </a:r>
            <a:r>
              <a:rPr lang="el-GR" dirty="0" smtClean="0"/>
              <a:t> με κοινή μνήμη</a:t>
            </a:r>
          </a:p>
          <a:p>
            <a:pPr lvl="1"/>
            <a:r>
              <a:rPr lang="el-GR" dirty="0" smtClean="0"/>
              <a:t>Οι κλήσεις εισόδου/εξόδου οδηγούν σε εμποδισμό</a:t>
            </a:r>
          </a:p>
          <a:p>
            <a:pPr lvl="2"/>
            <a:r>
              <a:rPr lang="el-GR" dirty="0" smtClean="0"/>
              <a:t>Τα υπόλοιπα νήματα συνεχίζουν να εκτελούνται κανονικά</a:t>
            </a:r>
          </a:p>
          <a:p>
            <a:pPr lvl="1"/>
            <a:r>
              <a:rPr lang="el-GR" dirty="0" smtClean="0"/>
              <a:t>Η επικοινωνία μεταξύ των νημάτων είναι γρήγορη</a:t>
            </a:r>
          </a:p>
          <a:p>
            <a:pPr lvl="2"/>
            <a:r>
              <a:rPr lang="el-GR" dirty="0" smtClean="0"/>
              <a:t>Γίνεται μέσω κοινής μνήμης</a:t>
            </a:r>
          </a:p>
          <a:p>
            <a:pPr lvl="2"/>
            <a:r>
              <a:rPr lang="el-GR" dirty="0" smtClean="0"/>
              <a:t>Δεν χρειάζεται παρέμβαση του πυρήνα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87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των νημάτων (</a:t>
            </a:r>
            <a:r>
              <a:rPr lang="en-US" dirty="0" smtClean="0"/>
              <a:t>6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</a:p>
        </p:txBody>
      </p:sp>
      <p:graphicFrame>
        <p:nvGraphicFramePr>
          <p:cNvPr id="3" name="Table 2" descr="Πίνακας επεξήγησης γνωρισμάτων των νημάτων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29079"/>
              </p:ext>
            </p:extLst>
          </p:nvPr>
        </p:nvGraphicFramePr>
        <p:xfrm>
          <a:off x="611560" y="1916832"/>
          <a:ext cx="8136904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  <a:gridCol w="5328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Μοντέλο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Γνωρίσματα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Νήματα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Παράλληλα</a:t>
                      </a:r>
                      <a:r>
                        <a:rPr lang="el-GR" sz="2200" baseline="0" dirty="0" smtClean="0"/>
                        <a:t> κλήσεις συστήματος που μπλοκάρουν (ανασταλτικές)</a:t>
                      </a:r>
                      <a:endParaRPr lang="el-GR" sz="2200" dirty="0"/>
                    </a:p>
                  </a:txBody>
                  <a:tcPr anchor="ctr"/>
                </a:tc>
              </a:tr>
              <a:tr h="213216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Διεργασία με ένα</a:t>
                      </a:r>
                      <a:r>
                        <a:rPr lang="el-GR" sz="2200" baseline="0" dirty="0" smtClean="0"/>
                        <a:t> νήμα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Δεν υπάρχει παραλληλία, κλήσεις συστήματος που μπλοκάρουν</a:t>
                      </a:r>
                      <a:r>
                        <a:rPr lang="el-GR" sz="2200" baseline="0" dirty="0" smtClean="0"/>
                        <a:t> (ανασταλτικές)</a:t>
                      </a:r>
                      <a:endParaRPr lang="el-GR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Μηχανή πεπερασμένων καταστάσεων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Παραλληλία, κλήσεις συστήματος που δεν μπλοκάρουν (μη ανασταλτικές),</a:t>
                      </a:r>
                      <a:r>
                        <a:rPr lang="el-GR" sz="2200" baseline="0" dirty="0" smtClean="0"/>
                        <a:t> διακοπές</a:t>
                      </a:r>
                      <a:endParaRPr lang="el-GR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Κλασικό μοντέλο νημάτων (1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pic>
        <p:nvPicPr>
          <p:cNvPr id="21510" name="Picture 8" descr="Νήματα ως πολλαλές ροές εκτέλεσης εντός της ίδιας διεργασία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1437"/>
            <a:ext cx="67611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381000" y="4149725"/>
            <a:ext cx="8382000" cy="2251075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διεργασία ομαδοποιεί ένα σύνολο πόρων</a:t>
            </a:r>
          </a:p>
          <a:p>
            <a:pPr lvl="1"/>
            <a:r>
              <a:rPr lang="el-GR" dirty="0" smtClean="0"/>
              <a:t>Κώδικας, δεδομένα, αρχεία, σήματα</a:t>
            </a:r>
          </a:p>
          <a:p>
            <a:r>
              <a:rPr lang="el-GR" dirty="0" smtClean="0"/>
              <a:t>Κάθε νήμα είναι μία ροή εκτέλεσης μέσα στη διεργασία</a:t>
            </a:r>
          </a:p>
          <a:p>
            <a:pPr lvl="1"/>
            <a:r>
              <a:rPr lang="el-GR" dirty="0" smtClean="0"/>
              <a:t>Μετρητής, καταχωρητές, στοίβα</a:t>
            </a:r>
          </a:p>
          <a:p>
            <a:r>
              <a:rPr lang="el-GR" dirty="0" smtClean="0"/>
              <a:t>Τα νήματα μοιράζονται τους πόρους της ίδιας διεργασίας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93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Κλασικό μοντέλο νημάτων (2</a:t>
            </a:r>
            <a:r>
              <a:rPr lang="en-US" smtClean="0"/>
              <a:t> </a:t>
            </a:r>
            <a:r>
              <a:rPr lang="el-GR" smtClean="0"/>
              <a:t>από 5)</a:t>
            </a:r>
            <a:endParaRPr lang="el-GR" dirty="0" smtClean="0"/>
          </a:p>
        </p:txBody>
      </p:sp>
      <p:graphicFrame>
        <p:nvGraphicFramePr>
          <p:cNvPr id="11" name="Table 10" descr="Πίνακας σύγκρισης στοιχείων διεργασίας-νήματο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69868"/>
              </p:ext>
            </p:extLst>
          </p:nvPr>
        </p:nvGraphicFramePr>
        <p:xfrm>
          <a:off x="683568" y="1988840"/>
          <a:ext cx="7776864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  <a:gridCol w="3888432"/>
              </a:tblGrid>
              <a:tr h="33213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Στοιχεία ανά διεργασία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Στοιχεία ανά νήμα</a:t>
                      </a:r>
                      <a:endParaRPr lang="el-GR" sz="2400" b="1" dirty="0"/>
                    </a:p>
                  </a:txBody>
                  <a:tcPr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Χώρος διευθύνσεων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Μετρητής προγράμματος</a:t>
                      </a:r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Καθολικές μεταβλητές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Καταχωρητές</a:t>
                      </a:r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Ανοιχτά αρχεία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Στοίβα</a:t>
                      </a:r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Θυγατρικές διεργασίες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Κατάσταση</a:t>
                      </a:r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Εκκρεμή σήματα συναγερμού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Σήματα και χειριστές</a:t>
                      </a:r>
                      <a:r>
                        <a:rPr lang="el-GR" sz="2200" baseline="0" dirty="0" smtClean="0"/>
                        <a:t> σημάτων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anchor="ctr"/>
                </a:tc>
              </a:tr>
              <a:tr h="33213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Διαχειριστικές πληροφορίες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1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Κλασικό μοντέλο νημάτων (3</a:t>
            </a:r>
            <a:r>
              <a:rPr lang="en-US" dirty="0" smtClean="0"/>
              <a:t> </a:t>
            </a:r>
            <a:r>
              <a:rPr lang="el-GR" dirty="0" smtClean="0"/>
              <a:t>από 5)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3500" dirty="0" smtClean="0"/>
              <a:t>Τα νήματα δεν προστατεύονται </a:t>
            </a:r>
          </a:p>
          <a:p>
            <a:pPr lvl="1"/>
            <a:r>
              <a:rPr lang="el-GR" sz="2700" dirty="0" smtClean="0"/>
              <a:t>Δεν απομονώνονται όπως οι διεργασίες</a:t>
            </a:r>
          </a:p>
          <a:p>
            <a:pPr lvl="1"/>
            <a:r>
              <a:rPr lang="el-GR" dirty="0" smtClean="0"/>
              <a:t>Οι πόροι είναι κοινοί σε όλα τα νήματα</a:t>
            </a:r>
          </a:p>
          <a:p>
            <a:pPr lvl="2"/>
            <a:r>
              <a:rPr lang="el-GR" dirty="0" smtClean="0"/>
              <a:t>Τα νήματα μπορούν εύκολα να ανταλλάσσουν δεδομένα</a:t>
            </a:r>
          </a:p>
          <a:p>
            <a:pPr lvl="2"/>
            <a:r>
              <a:rPr lang="el-GR" dirty="0" smtClean="0"/>
              <a:t>Μπορούν όμως και να καταστρέφουν το ένα το άλλο</a:t>
            </a:r>
          </a:p>
          <a:p>
            <a:pPr lvl="2"/>
            <a:r>
              <a:rPr lang="el-GR" dirty="0" smtClean="0"/>
              <a:t>Είναι ευθύνη του προγραμματιστή να προσέχει</a:t>
            </a:r>
          </a:p>
          <a:p>
            <a:r>
              <a:rPr lang="el-GR" sz="3500" dirty="0" smtClean="0"/>
              <a:t>Καταστάσεις νημάτων: όπως των διεργασιών</a:t>
            </a:r>
          </a:p>
          <a:p>
            <a:pPr lvl="1"/>
            <a:r>
              <a:rPr lang="el-GR" dirty="0" smtClean="0"/>
              <a:t>Εκτελούμενο, έτοιμο, μπλοκαρισμένο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Κλασικό μοντέλο νημάτων (4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pic>
        <p:nvPicPr>
          <p:cNvPr id="23558" name="Picture 8" descr="Κάθε νήμα έχει τη δική του στοίβ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257" y="1268760"/>
            <a:ext cx="47529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4365625"/>
            <a:ext cx="8382000" cy="2035175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Κάθε νήμα έχει τη δική του στοίβα</a:t>
            </a:r>
          </a:p>
          <a:p>
            <a:pPr lvl="1"/>
            <a:r>
              <a:rPr lang="el-GR" dirty="0" smtClean="0"/>
              <a:t>Η στοίβα περιέχει ένα πλαίσιο για κάθε εκκρεμή κλήση</a:t>
            </a:r>
          </a:p>
          <a:p>
            <a:pPr lvl="1"/>
            <a:r>
              <a:rPr lang="el-GR" dirty="0" smtClean="0"/>
              <a:t>Το πλαίσιο περιέχει τις τοπικές μεταβλητές της κλήσης</a:t>
            </a:r>
          </a:p>
          <a:p>
            <a:pPr lvl="1"/>
            <a:r>
              <a:rPr lang="el-GR" dirty="0" smtClean="0"/>
              <a:t>Κάθε νήμα βρίσκεται σε διαφορετικό σημείο εκτέλεσης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7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/>
              <a:t>, Εκδόσεις Κλειδάριθμος.</a:t>
            </a:r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65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Κλασικό μοντέλο νημάτων (5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Δημιουργία και καταστροφή νημάτων</a:t>
            </a:r>
          </a:p>
          <a:p>
            <a:pPr lvl="1"/>
            <a:r>
              <a:rPr lang="el-GR" dirty="0" smtClean="0"/>
              <a:t>Κάθε διεργασία ξεκινάει με ένα μόνο νήμα</a:t>
            </a:r>
          </a:p>
          <a:p>
            <a:pPr lvl="1"/>
            <a:r>
              <a:rPr lang="el-GR" dirty="0" smtClean="0"/>
              <a:t>Κάθε νήμα μπορεί να δημιουργήσει άλλα</a:t>
            </a:r>
          </a:p>
          <a:p>
            <a:pPr lvl="2"/>
            <a:r>
              <a:rPr lang="el-GR" dirty="0" smtClean="0"/>
              <a:t>Πρέπει να προσδιορίζεται το σημείο εκκίνησης του νέου νήματος</a:t>
            </a:r>
          </a:p>
          <a:p>
            <a:pPr lvl="1"/>
            <a:r>
              <a:rPr lang="el-GR" dirty="0" smtClean="0"/>
              <a:t>Τα νήματα μπορεί να οργανώνονται ιεραρχικά</a:t>
            </a:r>
          </a:p>
          <a:p>
            <a:pPr lvl="1"/>
            <a:r>
              <a:rPr lang="el-GR" dirty="0" smtClean="0"/>
              <a:t>Ο τερματισμός είναι παρόμοιος με των διεργασιών</a:t>
            </a:r>
          </a:p>
          <a:p>
            <a:pPr lvl="1"/>
            <a:r>
              <a:rPr lang="el-GR" dirty="0" smtClean="0"/>
              <a:t>Τα νήματα μπορούν να παραδίδουν την ΚΜΕ οικειοθελώς</a:t>
            </a:r>
          </a:p>
          <a:p>
            <a:r>
              <a:rPr lang="el-GR" dirty="0" smtClean="0"/>
              <a:t>Προβλήματα του μοντέλου των νημάτων</a:t>
            </a:r>
          </a:p>
          <a:p>
            <a:pPr lvl="1"/>
            <a:r>
              <a:rPr lang="el-GR" dirty="0" smtClean="0"/>
              <a:t>Όταν κάνουμε </a:t>
            </a:r>
            <a:r>
              <a:rPr lang="en-US" dirty="0" smtClean="0"/>
              <a:t>fork</a:t>
            </a:r>
            <a:r>
              <a:rPr lang="el-GR" dirty="0" smtClean="0"/>
              <a:t> αντιγράφονται και όλα τα νήματα;</a:t>
            </a:r>
          </a:p>
          <a:p>
            <a:pPr lvl="1"/>
            <a:r>
              <a:rPr lang="el-GR" dirty="0" smtClean="0"/>
              <a:t>Όταν κλείνει ένα αρχείο κλείνει για όλα τα νήματα;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Νήματα στο </a:t>
            </a:r>
            <a:r>
              <a:rPr lang="en-US" dirty="0" smtClean="0"/>
              <a:t>POSIX (</a:t>
            </a:r>
            <a:r>
              <a:rPr lang="en-US" dirty="0"/>
              <a:t>1 </a:t>
            </a:r>
            <a:r>
              <a:rPr lang="el-GR" dirty="0"/>
              <a:t>από 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 smtClean="0"/>
          </a:p>
        </p:txBody>
      </p:sp>
      <p:graphicFrame>
        <p:nvGraphicFramePr>
          <p:cNvPr id="3" name="Content Placeholder 2" descr="Πίνακας κλήσεων νημάτων στο Posix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730018"/>
              </p:ext>
            </p:extLst>
          </p:nvPr>
        </p:nvGraphicFramePr>
        <p:xfrm>
          <a:off x="683568" y="2132856"/>
          <a:ext cx="7941568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535"/>
                <a:gridCol w="530103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Κλήση νήματος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Περιγραφή</a:t>
                      </a:r>
                      <a:endParaRPr lang="el-GR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Pthread_create</a:t>
                      </a:r>
                      <a:endParaRPr lang="el-G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Δημιουργία</a:t>
                      </a:r>
                      <a:r>
                        <a:rPr lang="el-GR" sz="2200" baseline="0" dirty="0" smtClean="0"/>
                        <a:t> νήματος.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Pthread_exit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Τερματισμός του καλούντος νήματος.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Pthread_join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Αναμονή για έξοδο.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Pthread_yield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Αποδέσμευση</a:t>
                      </a:r>
                      <a:r>
                        <a:rPr lang="el-GR" sz="2200" baseline="0" dirty="0" smtClean="0"/>
                        <a:t> της </a:t>
                      </a:r>
                      <a:r>
                        <a:rPr lang="en-US" sz="2200" baseline="0" dirty="0" smtClean="0"/>
                        <a:t>CPU </a:t>
                      </a:r>
                      <a:r>
                        <a:rPr lang="el-GR" sz="2200" baseline="0" dirty="0" smtClean="0"/>
                        <a:t>ώστε να μπορεί να ξεκινήσει ένα άλλο νήμα.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Pthread_attr_init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Δημιουργία και απόδοση</a:t>
                      </a:r>
                      <a:r>
                        <a:rPr lang="el-GR" sz="2200" baseline="0" dirty="0" smtClean="0"/>
                        <a:t> αρχικών τιμών στη δομή χαρακτηριστικών ενός νήματος.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Pthread_attr_destroy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Διαγραφή της δομής χαρακτηριστικών ενός νήματος.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4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Νήματα στο </a:t>
            </a:r>
            <a:r>
              <a:rPr lang="en-US" dirty="0" smtClean="0"/>
              <a:t>POSIX 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Νήματα στο </a:t>
            </a:r>
            <a:r>
              <a:rPr lang="en-US" dirty="0" smtClean="0"/>
              <a:t>POSIX (</a:t>
            </a:r>
            <a:r>
              <a:rPr lang="el-GR" dirty="0" smtClean="0"/>
              <a:t>πακέτο 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Κάθε νήμα περιγράφεται από τυποποιημένη δομή</a:t>
            </a:r>
          </a:p>
          <a:p>
            <a:pPr lvl="2"/>
            <a:r>
              <a:rPr lang="el-GR" dirty="0" smtClean="0"/>
              <a:t>Μεταβιβάζεται κατά τη δημιουργία του νήματος</a:t>
            </a:r>
          </a:p>
          <a:p>
            <a:pPr lvl="2"/>
            <a:r>
              <a:rPr lang="el-GR" dirty="0" smtClean="0"/>
              <a:t>Μπορούμε να αφήσουμε προεπιλεγμένες τιμές</a:t>
            </a:r>
          </a:p>
          <a:p>
            <a:pPr lvl="1"/>
            <a:r>
              <a:rPr lang="el-GR" dirty="0" smtClean="0"/>
              <a:t>Η δημιουργία νήματος επιστρέφει ένα αναγνωριστικό</a:t>
            </a:r>
          </a:p>
          <a:p>
            <a:pPr lvl="2"/>
            <a:r>
              <a:rPr lang="el-GR" dirty="0" smtClean="0"/>
              <a:t>Παρόμοιο με το αναγνωριστικό διεργασίας</a:t>
            </a:r>
          </a:p>
          <a:p>
            <a:pPr lvl="2"/>
            <a:r>
              <a:rPr lang="el-GR" dirty="0" smtClean="0"/>
              <a:t>Ο πατέρας μπορεί να περιμένει τον τερματισμό του παιδιού</a:t>
            </a:r>
          </a:p>
          <a:p>
            <a:pPr lvl="1"/>
            <a:r>
              <a:rPr lang="el-GR" dirty="0" smtClean="0"/>
              <a:t>Το νήμα μπορεί να παραχωρήσει τον επεξεργαστή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Κώδικας με παράδειγμα χρήσης νημάτων (πακέτο pthreads)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31" b="13831"/>
          <a:stretch>
            <a:fillRect/>
          </a:stretch>
        </p:blipFill>
        <p:spPr>
          <a:xfrm>
            <a:off x="899592" y="1556791"/>
            <a:ext cx="6912768" cy="435498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99592" y="5942384"/>
            <a:ext cx="7344816" cy="5829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Παράδειγμα </a:t>
            </a:r>
            <a:r>
              <a:rPr lang="el-GR" sz="2400" dirty="0"/>
              <a:t>χρήσης νημάτων (πακέτο pthreads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Νήματα στο </a:t>
            </a:r>
            <a:r>
              <a:rPr lang="en-US" smtClean="0"/>
              <a:t>POSIX (</a:t>
            </a:r>
            <a:r>
              <a:rPr lang="el-GR" smtClean="0"/>
              <a:t>3 από 3</a:t>
            </a:r>
            <a:r>
              <a:rPr lang="en-US" smtClean="0"/>
              <a:t>)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νημάτων</a:t>
            </a:r>
          </a:p>
        </p:txBody>
      </p:sp>
      <p:pic>
        <p:nvPicPr>
          <p:cNvPr id="27654" name="Picture 8" descr="02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129463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381000" y="4725144"/>
            <a:ext cx="8382000" cy="16756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Υλοποίηση νημάτων επιπέδου χρήστη</a:t>
            </a:r>
          </a:p>
          <a:p>
            <a:r>
              <a:rPr lang="el-GR" dirty="0" smtClean="0"/>
              <a:t>Υλοποίηση νημάτων επιπέδου πυρήνα</a:t>
            </a:r>
          </a:p>
          <a:p>
            <a:r>
              <a:rPr lang="el-GR" dirty="0" smtClean="0"/>
              <a:t>Υβριδική</a:t>
            </a:r>
            <a:r>
              <a:rPr lang="en-US" dirty="0" smtClean="0"/>
              <a:t> </a:t>
            </a:r>
            <a:r>
              <a:rPr lang="el-GR" dirty="0" smtClean="0"/>
              <a:t>υλοποίηση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70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χώρο του χρήστη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Υλοποίηση επιπέδου χρήστη</a:t>
            </a:r>
          </a:p>
          <a:p>
            <a:pPr lvl="1"/>
            <a:r>
              <a:rPr lang="el-GR" dirty="0" smtClean="0"/>
              <a:t>Τα νήματα υλοποιούνται μέσω μιας βιβλιοθήκης</a:t>
            </a:r>
          </a:p>
          <a:p>
            <a:pPr lvl="1"/>
            <a:r>
              <a:rPr lang="el-GR" dirty="0" smtClean="0"/>
              <a:t>Το λειτουργικό σύστημα δεν εμπλέκεται καθόλου</a:t>
            </a:r>
          </a:p>
          <a:p>
            <a:pPr lvl="2"/>
            <a:r>
              <a:rPr lang="el-GR" dirty="0" smtClean="0"/>
              <a:t>Υλοποίηση σε συστήματα που δεν υποστηρίζουν νήματα</a:t>
            </a:r>
          </a:p>
          <a:p>
            <a:pPr lvl="1"/>
            <a:r>
              <a:rPr lang="el-GR" dirty="0" smtClean="0"/>
              <a:t>Κάθε διεργασία υλοποιεί </a:t>
            </a:r>
            <a:r>
              <a:rPr lang="el-GR" dirty="0" err="1" smtClean="0"/>
              <a:t>χρονοπρογρογραμματιστή</a:t>
            </a:r>
            <a:endParaRPr lang="el-GR" dirty="0" smtClean="0"/>
          </a:p>
          <a:p>
            <a:pPr lvl="1"/>
            <a:r>
              <a:rPr lang="el-GR" dirty="0" smtClean="0"/>
              <a:t>Το μπλοκάρισμα ενός νήματος μπλοκάρει τη διεργασία</a:t>
            </a:r>
          </a:p>
          <a:p>
            <a:pPr lvl="2"/>
            <a:r>
              <a:rPr lang="el-GR" dirty="0" smtClean="0"/>
              <a:t>Παράκαμψη του προβλήματος με ελεγχόμενες κλήσεις</a:t>
            </a:r>
          </a:p>
          <a:p>
            <a:pPr lvl="1"/>
            <a:r>
              <a:rPr lang="el-GR" dirty="0" smtClean="0"/>
              <a:t>Τα νήματα δεν μπορούν να διακοπούν από το σύστημα</a:t>
            </a:r>
          </a:p>
          <a:p>
            <a:pPr lvl="2"/>
            <a:r>
              <a:rPr lang="el-GR" dirty="0" smtClean="0"/>
              <a:t>Πρέπει να παραδώσουν οικειοθελώς τον έλεγχο</a:t>
            </a:r>
          </a:p>
          <a:p>
            <a:pPr lvl="1"/>
            <a:r>
              <a:rPr lang="el-GR" dirty="0" smtClean="0"/>
              <a:t>Δυστυχώς τα νήματα χρησιμεύουν στο μπλοκάρισμα!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8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χώρο του πυρήνα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Υλοποίηση επιπέδου πυρήνα</a:t>
            </a:r>
          </a:p>
          <a:p>
            <a:pPr lvl="1"/>
            <a:r>
              <a:rPr lang="el-GR" dirty="0" smtClean="0"/>
              <a:t>Όλοι οι πίνακες και κλήσεις εμπλέκουν τον πυρήνα</a:t>
            </a:r>
          </a:p>
          <a:p>
            <a:pPr lvl="1"/>
            <a:r>
              <a:rPr lang="el-GR" dirty="0" smtClean="0"/>
              <a:t>Ο πυρήνας αντιμετωπίζει το μπλοκάρισμα</a:t>
            </a:r>
          </a:p>
          <a:p>
            <a:pPr lvl="2"/>
            <a:r>
              <a:rPr lang="el-GR" dirty="0" smtClean="0"/>
              <a:t>Μπορεί να επιλέξει άλλο νήμα της ίδιας διεργασίας</a:t>
            </a:r>
          </a:p>
          <a:p>
            <a:pPr lvl="1"/>
            <a:r>
              <a:rPr lang="el-GR" dirty="0" smtClean="0"/>
              <a:t>Μεγάλο κόστος για τη δημιουργία νέων νημάτων</a:t>
            </a:r>
          </a:p>
          <a:p>
            <a:pPr lvl="2"/>
            <a:r>
              <a:rPr lang="el-GR" dirty="0" smtClean="0"/>
              <a:t>Παράκαμψη με διατήρηση νημάτων σε ανενεργή κατάσταση</a:t>
            </a:r>
          </a:p>
          <a:p>
            <a:pPr lvl="1"/>
            <a:r>
              <a:rPr lang="el-GR" dirty="0" smtClean="0"/>
              <a:t>Πώς λειτουργεί η </a:t>
            </a:r>
            <a:r>
              <a:rPr lang="en-US" dirty="0" smtClean="0"/>
              <a:t>fork </a:t>
            </a:r>
            <a:r>
              <a:rPr lang="el-GR" dirty="0" smtClean="0"/>
              <a:t>και τα σήματα;</a:t>
            </a:r>
          </a:p>
          <a:p>
            <a:r>
              <a:rPr lang="el-GR" dirty="0" smtClean="0"/>
              <a:t>Υβριδικές υλοποιήσεις</a:t>
            </a:r>
          </a:p>
          <a:p>
            <a:pPr lvl="1"/>
            <a:r>
              <a:rPr lang="el-GR" dirty="0" smtClean="0"/>
              <a:t>Υλοποίηση νημάτων στον πυρήνα</a:t>
            </a:r>
          </a:p>
          <a:p>
            <a:pPr lvl="1"/>
            <a:r>
              <a:rPr lang="el-GR" dirty="0" smtClean="0"/>
              <a:t>Πολλά νήματα χρήστη πάνω σε κάθε νήμα πυρήνα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22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Ενεργοποιήσεις χρονοπρογραμματιστή</a:t>
            </a:r>
          </a:p>
        </p:txBody>
      </p:sp>
      <p:pic>
        <p:nvPicPr>
          <p:cNvPr id="30726" name="Picture 8" descr="Πολλά νήματα πολυπλέκονται σε ένα νήμσ πυρήν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075" y="1196752"/>
            <a:ext cx="525621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81000" y="4221088"/>
            <a:ext cx="8382000" cy="2179712"/>
          </a:xfrm>
        </p:spPr>
        <p:txBody>
          <a:bodyPr>
            <a:normAutofit fontScale="77500" lnSpcReduction="20000"/>
          </a:bodyPr>
          <a:lstStyle/>
          <a:p>
            <a:r>
              <a:rPr lang="el-GR" sz="3800" dirty="0" smtClean="0"/>
              <a:t>Κάθε </a:t>
            </a:r>
            <a:r>
              <a:rPr lang="el-GR" sz="3800" dirty="0"/>
              <a:t>διεργασία έχει </a:t>
            </a:r>
            <a:r>
              <a:rPr lang="el-GR" sz="3800" dirty="0" smtClean="0"/>
              <a:t>μερικά νήματα πυρήνα</a:t>
            </a:r>
            <a:endParaRPr lang="el-GR" sz="3800" dirty="0"/>
          </a:p>
          <a:p>
            <a:pPr lvl="1"/>
            <a:r>
              <a:rPr lang="el-GR" sz="3400" dirty="0"/>
              <a:t>Όταν κάποιο </a:t>
            </a:r>
            <a:r>
              <a:rPr lang="el-GR" sz="3400" dirty="0" smtClean="0"/>
              <a:t>μπλοκάρεται </a:t>
            </a:r>
            <a:r>
              <a:rPr lang="el-GR" sz="3400" dirty="0"/>
              <a:t>ο πυρήνας καλεί τον χρήστη</a:t>
            </a:r>
          </a:p>
          <a:p>
            <a:pPr lvl="1"/>
            <a:r>
              <a:rPr lang="el-GR" sz="3400" dirty="0"/>
              <a:t>Το ίδιο συμβαίνει και όταν ένα νήμα αφυπνίζεται</a:t>
            </a:r>
          </a:p>
          <a:p>
            <a:pPr lvl="2"/>
            <a:r>
              <a:rPr lang="el-GR" sz="3000" dirty="0"/>
              <a:t>Ουσιαστικά </a:t>
            </a:r>
            <a:r>
              <a:rPr lang="el-GR" sz="3000" dirty="0" smtClean="0"/>
              <a:t>δίνει τον </a:t>
            </a:r>
            <a:r>
              <a:rPr lang="el-GR" sz="3000" dirty="0"/>
              <a:t>έλεγχο στον χρονοπρογραμματιστή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Αναδυόμενα νήματα</a:t>
            </a:r>
          </a:p>
        </p:txBody>
      </p:sp>
      <p:pic>
        <p:nvPicPr>
          <p:cNvPr id="31750" name="Picture 8" descr="Αναδυόμενα νήματ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940" y="1268760"/>
            <a:ext cx="589438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381000" y="4797425"/>
            <a:ext cx="8382000" cy="160337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Αναδυόμενα νήματα</a:t>
            </a:r>
          </a:p>
          <a:p>
            <a:pPr lvl="1"/>
            <a:r>
              <a:rPr lang="el-GR" dirty="0" smtClean="0"/>
              <a:t>Δημιουργούνται όταν έρχεται ένα νέο αίτημα</a:t>
            </a:r>
          </a:p>
          <a:p>
            <a:pPr lvl="1"/>
            <a:r>
              <a:rPr lang="el-GR" dirty="0" smtClean="0"/>
              <a:t>Κατάλληλα για κατανεμημένα και δικτυακά συστήματα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1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Μετατροπή κώδικα (1</a:t>
            </a:r>
            <a:r>
              <a:rPr lang="en-US" dirty="0"/>
              <a:t> </a:t>
            </a:r>
            <a:r>
              <a:rPr lang="el-GR" dirty="0"/>
              <a:t>από 3)</a:t>
            </a:r>
            <a:endParaRPr lang="el-GR" dirty="0" smtClean="0"/>
          </a:p>
        </p:txBody>
      </p:sp>
      <p:pic>
        <p:nvPicPr>
          <p:cNvPr id="32774" name="Picture 8" descr="Παράδειγμα: μεταβλητή errno στο UNIX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59" y="1196752"/>
            <a:ext cx="52562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457200" y="4186585"/>
            <a:ext cx="8229600" cy="1939578"/>
          </a:xfrm>
        </p:spPr>
        <p:txBody>
          <a:bodyPr>
            <a:normAutofit fontScale="70000" lnSpcReduction="20000"/>
          </a:bodyPr>
          <a:lstStyle/>
          <a:p>
            <a:r>
              <a:rPr lang="el-GR" sz="3900" dirty="0"/>
              <a:t>Οι καθολικές μεταβλητές δημιουργούν </a:t>
            </a:r>
            <a:r>
              <a:rPr lang="el-GR" sz="3900" dirty="0" smtClean="0"/>
              <a:t>προβλήματα</a:t>
            </a:r>
          </a:p>
          <a:p>
            <a:pPr lvl="1"/>
            <a:r>
              <a:rPr lang="el-GR" sz="3400" dirty="0"/>
              <a:t>Παράδειγμα: μεταβλητή </a:t>
            </a:r>
            <a:r>
              <a:rPr lang="en-US" sz="3400" dirty="0"/>
              <a:t>errno </a:t>
            </a:r>
            <a:r>
              <a:rPr lang="el-GR" sz="3400" dirty="0"/>
              <a:t>στο </a:t>
            </a:r>
            <a:r>
              <a:rPr lang="en-US" sz="3400" dirty="0"/>
              <a:t>UNIX</a:t>
            </a:r>
          </a:p>
          <a:p>
            <a:pPr lvl="1"/>
            <a:r>
              <a:rPr lang="el-GR" sz="3400" dirty="0" smtClean="0"/>
              <a:t>Μπορεί </a:t>
            </a:r>
            <a:r>
              <a:rPr lang="el-GR" sz="3400" dirty="0"/>
              <a:t>να διαβάσουμε τιμή </a:t>
            </a:r>
            <a:r>
              <a:rPr lang="el-GR" sz="3400" dirty="0" smtClean="0"/>
              <a:t>από </a:t>
            </a:r>
            <a:r>
              <a:rPr lang="el-GR" sz="3400" dirty="0"/>
              <a:t>άλλο νήμα</a:t>
            </a:r>
          </a:p>
          <a:p>
            <a:pPr lvl="1"/>
            <a:r>
              <a:rPr lang="el-GR" sz="3400" dirty="0"/>
              <a:t>Ορισμένες </a:t>
            </a:r>
            <a:r>
              <a:rPr lang="el-GR" sz="3400" dirty="0" smtClean="0"/>
              <a:t>πρέπει </a:t>
            </a:r>
            <a:r>
              <a:rPr lang="el-GR" sz="3400" dirty="0"/>
              <a:t>να είναι καθολικές σε ένα νήμα</a:t>
            </a:r>
            <a:r>
              <a:rPr lang="en-US" sz="3400" dirty="0"/>
              <a:t>!</a:t>
            </a:r>
            <a:endParaRPr lang="el-GR" sz="3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16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έννοιας της διεργασίας και του νήματος εκτέλεσης</a:t>
            </a:r>
          </a:p>
          <a:p>
            <a:r>
              <a:rPr lang="el-GR" dirty="0" smtClean="0"/>
              <a:t>Κατανόηση των διακριτών ρόλων των διεργασιών και των νημάτων</a:t>
            </a:r>
          </a:p>
          <a:p>
            <a:r>
              <a:rPr lang="el-GR" dirty="0" smtClean="0"/>
              <a:t>Εξοικείωση με τους μηχανισμούς διαδιεργασιακής επικοινωνίας</a:t>
            </a:r>
          </a:p>
          <a:p>
            <a:r>
              <a:rPr lang="el-GR" dirty="0" smtClean="0"/>
              <a:t>Κατανόηση των βασικών αλγορίθμων χρονοπρογραμματισμού του επεξεργαστή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94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Μετατροπή κώδικα (2</a:t>
            </a:r>
            <a:r>
              <a:rPr lang="en-US" dirty="0"/>
              <a:t> </a:t>
            </a:r>
            <a:r>
              <a:rPr lang="el-GR" dirty="0"/>
              <a:t>από 3)</a:t>
            </a:r>
            <a:endParaRPr lang="el-GR" dirty="0" smtClean="0"/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381000" y="4581129"/>
            <a:ext cx="8382000" cy="181967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Ιδιωτικές καθολικές μεταβλητές (ανά νήμα)</a:t>
            </a:r>
          </a:p>
          <a:p>
            <a:pPr lvl="1"/>
            <a:r>
              <a:rPr lang="el-GR" dirty="0" smtClean="0"/>
              <a:t>Δεν υποστηρίζονται από τις γλώσσες προγραμματισμού</a:t>
            </a:r>
          </a:p>
          <a:p>
            <a:pPr lvl="1"/>
            <a:r>
              <a:rPr lang="el-GR" dirty="0" smtClean="0"/>
              <a:t>Υλοποίηση μέσω βιβλιοθήκης νημάτων</a:t>
            </a:r>
          </a:p>
          <a:p>
            <a:pPr lvl="1"/>
            <a:r>
              <a:rPr lang="el-GR" dirty="0" smtClean="0"/>
              <a:t>Ουσιαστικά προσθήκη ενός επιπέδου εμβέλειας</a:t>
            </a:r>
          </a:p>
        </p:txBody>
      </p:sp>
      <p:pic>
        <p:nvPicPr>
          <p:cNvPr id="33798" name="Picture 8" descr="Ιδιωτικές καθολικές μεταβλητέ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341438"/>
            <a:ext cx="28273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4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Μετατροπή κώδικα (3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l-GR" dirty="0" smtClean="0"/>
              <a:t>3)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Μη επανεισαγόμενες βιβλιοθήκες</a:t>
            </a:r>
          </a:p>
          <a:p>
            <a:pPr lvl="1"/>
            <a:r>
              <a:rPr lang="el-GR" dirty="0" smtClean="0"/>
              <a:t>Αν κληθούν από δύο νήματα μπορεί  να αποτύχουν</a:t>
            </a:r>
          </a:p>
          <a:p>
            <a:pPr lvl="1"/>
            <a:r>
              <a:rPr lang="el-GR" dirty="0" smtClean="0"/>
              <a:t>Συγγραφή νέων βιβλιοθηκών ή χρήση χιτωνίων κλήσεων</a:t>
            </a:r>
          </a:p>
          <a:p>
            <a:r>
              <a:rPr lang="el-GR" dirty="0" smtClean="0"/>
              <a:t>Χειρισμός σημάτων</a:t>
            </a:r>
          </a:p>
          <a:p>
            <a:pPr lvl="1"/>
            <a:r>
              <a:rPr lang="el-GR" dirty="0" smtClean="0"/>
              <a:t>Κάποια σήματα είναι ανά νήμα, κάποια ανά διεργασία</a:t>
            </a:r>
          </a:p>
          <a:p>
            <a:r>
              <a:rPr lang="el-GR" dirty="0" smtClean="0"/>
              <a:t>Διαχείριση στοίβας</a:t>
            </a:r>
          </a:p>
          <a:p>
            <a:pPr lvl="1"/>
            <a:r>
              <a:rPr lang="el-GR" dirty="0" smtClean="0"/>
              <a:t>Πώς χειριζόμαστε τη στοίβα χωρίς γνώση των νημάτων;</a:t>
            </a:r>
          </a:p>
          <a:p>
            <a:r>
              <a:rPr lang="el-GR" dirty="0" smtClean="0"/>
              <a:t>Γενική παρατήρηση: η πολυνημάτωση θέλει δουλειά</a:t>
            </a:r>
          </a:p>
          <a:p>
            <a:pPr lvl="1"/>
            <a:r>
              <a:rPr lang="el-GR" dirty="0" smtClean="0"/>
              <a:t>Τροποποιήσεις σε βιβλιοθήκες και κλήσεις συστήματος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16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Διαδιεργασιακή επικοινωνία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2:</a:t>
            </a:r>
            <a:r>
              <a:rPr lang="en-US" b="1" dirty="0"/>
              <a:t> </a:t>
            </a:r>
            <a:r>
              <a:rPr lang="el-GR" dirty="0"/>
              <a:t>Διεργασίες και </a:t>
            </a:r>
            <a:r>
              <a:rPr lang="el-GR" dirty="0" smtClean="0"/>
              <a:t>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7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διεργασιών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Επικοινωνία διεργασιών</a:t>
            </a:r>
          </a:p>
          <a:p>
            <a:pPr lvl="1"/>
            <a:r>
              <a:rPr lang="el-GR" dirty="0" smtClean="0"/>
              <a:t>Κανονικά οι διεργασίες είναι απομονωμένες</a:t>
            </a:r>
          </a:p>
          <a:p>
            <a:pPr lvl="1"/>
            <a:r>
              <a:rPr lang="el-GR" dirty="0" smtClean="0"/>
              <a:t>Επικοινωνούν μόνο με αυστηρά ελεγχόμενο τρόπο</a:t>
            </a:r>
          </a:p>
          <a:p>
            <a:r>
              <a:rPr lang="el-GR" dirty="0" smtClean="0"/>
              <a:t>Τρεις παραλλαγές επικοινωνίας διεργασιών</a:t>
            </a:r>
          </a:p>
          <a:p>
            <a:pPr lvl="1"/>
            <a:r>
              <a:rPr lang="el-GR" dirty="0" smtClean="0"/>
              <a:t>Μεταβίβαση πληροφοριών μεταξύ τους</a:t>
            </a:r>
          </a:p>
          <a:p>
            <a:pPr lvl="2"/>
            <a:r>
              <a:rPr lang="el-GR" dirty="0" smtClean="0"/>
              <a:t>Παράδειγμα: σωλήνωση στο φλοιό του </a:t>
            </a:r>
            <a:r>
              <a:rPr lang="en-US" dirty="0" smtClean="0"/>
              <a:t>UNIX</a:t>
            </a:r>
            <a:endParaRPr lang="el-GR" dirty="0" smtClean="0"/>
          </a:p>
          <a:p>
            <a:pPr lvl="1"/>
            <a:r>
              <a:rPr lang="el-GR" dirty="0" smtClean="0"/>
              <a:t>Αποφυγή συγκρούσεων για πόρους</a:t>
            </a:r>
          </a:p>
          <a:p>
            <a:pPr lvl="2"/>
            <a:r>
              <a:rPr lang="el-GR" dirty="0" smtClean="0"/>
              <a:t>Παράδειγμα: δέσμευση θέσεων σε σύστημα κρατήσεων</a:t>
            </a:r>
          </a:p>
          <a:p>
            <a:pPr lvl="1"/>
            <a:r>
              <a:rPr lang="el-GR" dirty="0" smtClean="0"/>
              <a:t>Εξαρτήσεις ανάμεσα στις διεργασίες</a:t>
            </a:r>
          </a:p>
          <a:p>
            <a:pPr lvl="2"/>
            <a:r>
              <a:rPr lang="el-GR" dirty="0" smtClean="0"/>
              <a:t>Παράδειγμα: παραγωγή και κατανάλωση δεδομένων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Συνθήκες ανταγωνισμού (1 από 2)</a:t>
            </a:r>
          </a:p>
        </p:txBody>
      </p:sp>
      <p:pic>
        <p:nvPicPr>
          <p:cNvPr id="36870" name="Picture 8" descr="Παράδειγμα συνθηκών ανταγωνισμού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96752"/>
            <a:ext cx="417671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381000" y="4221163"/>
            <a:ext cx="8382000" cy="217963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Συνθήκες ανταγωνισμού (παράδειγμα)</a:t>
            </a:r>
          </a:p>
          <a:p>
            <a:pPr lvl="1"/>
            <a:r>
              <a:rPr lang="el-GR" dirty="0" smtClean="0"/>
              <a:t>Αποστολή αρχείων σε διαχειριστή εκτυπώσεων</a:t>
            </a:r>
          </a:p>
          <a:p>
            <a:pPr lvl="1"/>
            <a:r>
              <a:rPr lang="el-GR" dirty="0" smtClean="0"/>
              <a:t>Αποθήκευση ονομάτων αρχείων προς εκτύπωση σε πίνακα</a:t>
            </a:r>
          </a:p>
          <a:p>
            <a:pPr lvl="1"/>
            <a:r>
              <a:rPr lang="el-GR" dirty="0" smtClean="0"/>
              <a:t>Χρήση δύο μεταβλητών για πρώτο και τελευταίο στοιχείο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8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Συνθήκες ανταγωνισμού (2 από 2)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Έστω ότι οι Α και Β έχουν αρχεία προς εκτύπωση</a:t>
            </a:r>
          </a:p>
          <a:p>
            <a:pPr lvl="1"/>
            <a:r>
              <a:rPr lang="el-GR" dirty="0" smtClean="0"/>
              <a:t>Η Α διαβάζει τη μεταβλητή </a:t>
            </a:r>
            <a:r>
              <a:rPr lang="en-US" dirty="0" smtClean="0"/>
              <a:t>in=7</a:t>
            </a:r>
            <a:r>
              <a:rPr lang="el-GR" dirty="0" smtClean="0"/>
              <a:t> και διακόπτεται</a:t>
            </a:r>
            <a:endParaRPr lang="en-US" dirty="0" smtClean="0"/>
          </a:p>
          <a:p>
            <a:pPr lvl="1"/>
            <a:r>
              <a:rPr lang="el-GR" dirty="0" smtClean="0"/>
              <a:t>Η Β διαβάζει και αυτή τη μεταβλητή </a:t>
            </a:r>
            <a:r>
              <a:rPr lang="en-US" dirty="0" smtClean="0"/>
              <a:t>in=7</a:t>
            </a:r>
          </a:p>
          <a:p>
            <a:pPr lvl="1"/>
            <a:r>
              <a:rPr lang="el-GR" dirty="0" smtClean="0"/>
              <a:t>Η Β αποθηκεύει το αρχείο στη θέση 7</a:t>
            </a:r>
          </a:p>
          <a:p>
            <a:pPr lvl="1"/>
            <a:r>
              <a:rPr lang="el-GR" dirty="0" smtClean="0"/>
              <a:t>Η Β αποθηκεύει την τιμή 8 στην </a:t>
            </a:r>
            <a:r>
              <a:rPr lang="en-US" dirty="0" smtClean="0"/>
              <a:t>in</a:t>
            </a:r>
            <a:r>
              <a:rPr lang="el-GR" dirty="0" smtClean="0"/>
              <a:t> και διακόπτεται</a:t>
            </a:r>
          </a:p>
          <a:p>
            <a:pPr lvl="1"/>
            <a:r>
              <a:rPr lang="el-GR" dirty="0" smtClean="0"/>
              <a:t>Η Α αποθηκεύει και αυτή το αρχείο στη θέση 7</a:t>
            </a:r>
          </a:p>
          <a:p>
            <a:pPr lvl="1"/>
            <a:r>
              <a:rPr lang="el-GR" dirty="0" smtClean="0"/>
              <a:t>Η Α αποθηκεύει την τιμή 8 στην </a:t>
            </a:r>
            <a:r>
              <a:rPr lang="en-US" dirty="0" smtClean="0"/>
              <a:t>in</a:t>
            </a:r>
          </a:p>
          <a:p>
            <a:pPr lvl="1"/>
            <a:r>
              <a:rPr lang="el-GR" dirty="0" smtClean="0"/>
              <a:t>Η εκτύπωση της διεργασίας Β έχει εξαφανιστεί!</a:t>
            </a:r>
          </a:p>
          <a:p>
            <a:r>
              <a:rPr lang="el-GR" dirty="0" smtClean="0"/>
              <a:t>Το αποτέλεσμα εξαρτάται από τη σειρά εκτέλεσης</a:t>
            </a:r>
          </a:p>
          <a:p>
            <a:pPr lvl="1"/>
            <a:r>
              <a:rPr lang="el-GR" dirty="0" smtClean="0"/>
              <a:t>Έχουμε συνθήκες ανταγωνισμού (</a:t>
            </a:r>
            <a:r>
              <a:rPr lang="en-US" dirty="0" smtClean="0"/>
              <a:t>race conditions)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6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Κρίσιμες περιοχές (1 από 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Αμοιβαίος αποκλεισμός</a:t>
            </a:r>
          </a:p>
          <a:p>
            <a:pPr lvl="1"/>
            <a:r>
              <a:rPr lang="el-GR" dirty="0" smtClean="0"/>
              <a:t>Βασική τεχνική αποφυγής συνθηκών ανταγωνισμού</a:t>
            </a:r>
          </a:p>
          <a:p>
            <a:r>
              <a:rPr lang="el-GR" dirty="0" smtClean="0"/>
              <a:t>Γενική μορφή του αμοιβαίου αποκλεισμού</a:t>
            </a:r>
            <a:endParaRPr lang="en-US" dirty="0" smtClean="0"/>
          </a:p>
          <a:p>
            <a:pPr lvl="1"/>
            <a:r>
              <a:rPr lang="el-GR" dirty="0" smtClean="0"/>
              <a:t>Κάθε διεργασία περιέχει ορισμένες κρίσιμες περιοχές</a:t>
            </a:r>
          </a:p>
          <a:p>
            <a:pPr lvl="1"/>
            <a:r>
              <a:rPr lang="el-GR" dirty="0" smtClean="0"/>
              <a:t>Οι κρίσιμες περιοχές εκτελούνται με αποκλεισμό</a:t>
            </a:r>
          </a:p>
          <a:p>
            <a:pPr lvl="1"/>
            <a:r>
              <a:rPr lang="el-GR" dirty="0" smtClean="0"/>
              <a:t>Γενικότερα έχουμε 4 συνθήκες για αποδοτική λύση</a:t>
            </a:r>
          </a:p>
          <a:p>
            <a:pPr lvl="2"/>
            <a:r>
              <a:rPr lang="el-GR" dirty="0" smtClean="0"/>
              <a:t>Μόνο μία διεργασία μπορεί να είναι στην κρίσιμη περιοχή</a:t>
            </a:r>
          </a:p>
          <a:p>
            <a:pPr lvl="2"/>
            <a:r>
              <a:rPr lang="el-GR" dirty="0" smtClean="0"/>
              <a:t>Δεν βασιζόμαστε σε ταχύτητα εκτέλεσης ή πλήθος ΚΜΕ</a:t>
            </a:r>
          </a:p>
          <a:p>
            <a:pPr lvl="2"/>
            <a:r>
              <a:rPr lang="el-GR" dirty="0" smtClean="0"/>
              <a:t>Διεργασίες εκτός κρίσιμης περιοχής δεν εμποδίζουν τις άλλες</a:t>
            </a:r>
          </a:p>
          <a:p>
            <a:pPr lvl="2"/>
            <a:r>
              <a:rPr lang="el-GR" dirty="0" smtClean="0"/>
              <a:t>Δεν επιτρέπεται οι διεργασίες να περιμένουν επ’ αόριστον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9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Κρίσιμες περιοχές (2 από 2)</a:t>
            </a:r>
          </a:p>
        </p:txBody>
      </p:sp>
      <p:pic>
        <p:nvPicPr>
          <p:cNvPr id="39942" name="Picture 8" descr="Παράδειγμα αμοιβαίου αποκλεισμού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285" y="1196752"/>
            <a:ext cx="6950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381000" y="4587652"/>
            <a:ext cx="8382000" cy="181314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αμοιβαίου αποκλεισμού</a:t>
            </a:r>
          </a:p>
          <a:p>
            <a:pPr lvl="1"/>
            <a:r>
              <a:rPr lang="el-GR" dirty="0" smtClean="0"/>
              <a:t>Η Α εισέρχεται στην κρίσιμη περιοχή</a:t>
            </a:r>
          </a:p>
          <a:p>
            <a:pPr lvl="1"/>
            <a:r>
              <a:rPr lang="el-GR" dirty="0" smtClean="0"/>
              <a:t>Η Β προσπαθεί να εισέλθει αλλά μπλοκάρεται</a:t>
            </a:r>
          </a:p>
          <a:p>
            <a:pPr lvl="1"/>
            <a:r>
              <a:rPr lang="el-GR" dirty="0" smtClean="0"/>
              <a:t>Η Α εξέρχεται και μόνο τότε εισέρχεται η Β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0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1 από 7)</a:t>
            </a:r>
            <a:endParaRPr lang="el-G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Αναμονή με απασχόληση</a:t>
            </a:r>
          </a:p>
          <a:p>
            <a:pPr lvl="1"/>
            <a:r>
              <a:rPr lang="el-GR" dirty="0" smtClean="0"/>
              <a:t>Υλοποίηση αμοιβαίου αποκλεισμού με αναμονή</a:t>
            </a:r>
          </a:p>
          <a:p>
            <a:r>
              <a:rPr lang="el-GR" dirty="0" smtClean="0"/>
              <a:t>Απενεργοποίηση διακοπών</a:t>
            </a:r>
          </a:p>
          <a:p>
            <a:pPr lvl="1"/>
            <a:r>
              <a:rPr lang="el-GR" dirty="0" smtClean="0"/>
              <a:t>Απενεργοποίηση κατά την είσοδο στην κρίσιμη περιοχή</a:t>
            </a:r>
          </a:p>
          <a:p>
            <a:pPr lvl="1"/>
            <a:r>
              <a:rPr lang="el-GR" dirty="0" smtClean="0"/>
              <a:t>Ενεργοποίηση κατά την έξοδο από την κρίσιμη περιοχή</a:t>
            </a:r>
          </a:p>
          <a:p>
            <a:pPr lvl="1"/>
            <a:r>
              <a:rPr lang="el-GR" dirty="0" smtClean="0"/>
              <a:t>Είναι αδύνατον να αλλάξει η τρέχουσα διεργασία!</a:t>
            </a:r>
          </a:p>
          <a:p>
            <a:pPr lvl="1"/>
            <a:r>
              <a:rPr lang="el-GR" dirty="0" smtClean="0"/>
              <a:t>Η απενεργοποίηση των διακοπών είναι επικίνδυνη</a:t>
            </a:r>
          </a:p>
          <a:p>
            <a:pPr lvl="1"/>
            <a:r>
              <a:rPr lang="el-GR" dirty="0" smtClean="0"/>
              <a:t>Δεν λειτουργεί σε περιβάλλον πολλών επεξεργαστών</a:t>
            </a:r>
          </a:p>
          <a:p>
            <a:r>
              <a:rPr lang="el-GR" dirty="0" smtClean="0"/>
              <a:t>Μεταβλητές κλειδώματος</a:t>
            </a:r>
          </a:p>
          <a:p>
            <a:pPr lvl="1"/>
            <a:r>
              <a:rPr lang="el-GR" dirty="0" smtClean="0"/>
              <a:t>Η μεταβλητή αλλάζει ανάμεσα σε ανάγνωση και χρήση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1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2 από 7)</a:t>
            </a:r>
            <a:endParaRPr lang="el-GR" dirty="0" smtClean="0"/>
          </a:p>
        </p:txBody>
      </p:sp>
      <p:pic>
        <p:nvPicPr>
          <p:cNvPr id="41989" name="Picture 6" descr="Αυστηρή εναλλαγή με κλείδωμα περιστροφής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760"/>
            <a:ext cx="69167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381000" y="3140968"/>
            <a:ext cx="8382000" cy="325983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Αυστηρή εναλλαγή</a:t>
            </a:r>
          </a:p>
          <a:p>
            <a:pPr lvl="1"/>
            <a:r>
              <a:rPr lang="el-GR" dirty="0" smtClean="0"/>
              <a:t>Χρήση μεταβλητής που δείχνει ποιος έχει σειρά</a:t>
            </a:r>
          </a:p>
          <a:p>
            <a:pPr lvl="2"/>
            <a:r>
              <a:rPr lang="el-GR" dirty="0" smtClean="0"/>
              <a:t>Ονομάζεται και κλείδωμα περιστροφής</a:t>
            </a:r>
          </a:p>
          <a:p>
            <a:pPr lvl="2"/>
            <a:r>
              <a:rPr lang="el-GR" dirty="0" smtClean="0"/>
              <a:t>Η μεταβλητή αλλάζει στο τέλος της κρίσιμης περιοχής</a:t>
            </a:r>
          </a:p>
          <a:p>
            <a:pPr lvl="1"/>
            <a:r>
              <a:rPr lang="el-GR" dirty="0" smtClean="0"/>
              <a:t>Το πρόβλημα είναι ότι παραβιάζονται οι συνθήκες</a:t>
            </a:r>
          </a:p>
          <a:p>
            <a:pPr lvl="2"/>
            <a:r>
              <a:rPr lang="el-GR" dirty="0" smtClean="0"/>
              <a:t>Έστω ότι η διεργασία θέλει να ξαναμπεί στην κρίσιμη περιοχή</a:t>
            </a:r>
          </a:p>
          <a:p>
            <a:pPr lvl="2"/>
            <a:r>
              <a:rPr lang="el-GR" dirty="0" smtClean="0"/>
              <a:t>Πρέπει να περιμένει να μπει πρώτα η άλλη διεργασία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</a:t>
            </a:r>
          </a:p>
          <a:p>
            <a:r>
              <a:rPr lang="el-GR" dirty="0" smtClean="0"/>
              <a:t>Νήματα</a:t>
            </a:r>
          </a:p>
          <a:p>
            <a:r>
              <a:rPr lang="el-GR" dirty="0" smtClean="0"/>
              <a:t>Διαδιεργασιακή επικοινωνία</a:t>
            </a:r>
          </a:p>
          <a:p>
            <a:r>
              <a:rPr lang="el-GR" dirty="0" smtClean="0"/>
              <a:t>Χρονοπρογραμματισμός</a:t>
            </a:r>
          </a:p>
          <a:p>
            <a:r>
              <a:rPr lang="el-GR" dirty="0" smtClean="0"/>
              <a:t>Κλασικά προβλήματα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3 από 7)</a:t>
            </a:r>
            <a:endParaRPr 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70376"/>
            <a:ext cx="5486400" cy="510952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800" dirty="0" smtClean="0"/>
              <a:t>Η λύση του </a:t>
            </a:r>
            <a:r>
              <a:rPr lang="en-US" sz="2800" dirty="0" smtClean="0"/>
              <a:t>Peterson</a:t>
            </a:r>
          </a:p>
        </p:txBody>
      </p:sp>
      <p:pic>
        <p:nvPicPr>
          <p:cNvPr id="9" name="Picture Placeholder 8" descr="Η λύση του Peterson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05" b="5305"/>
          <a:stretch>
            <a:fillRect/>
          </a:stretch>
        </p:blipFill>
        <p:spPr bwMode="auto">
          <a:xfrm>
            <a:off x="992188" y="1484784"/>
            <a:ext cx="6892180" cy="43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93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4 από 7)</a:t>
            </a:r>
            <a:endParaRPr lang="el-GR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λύση του </a:t>
            </a:r>
            <a:r>
              <a:rPr lang="en-US" dirty="0" smtClean="0"/>
              <a:t>Peterson</a:t>
            </a:r>
          </a:p>
          <a:p>
            <a:pPr lvl="1"/>
            <a:r>
              <a:rPr lang="el-GR" dirty="0" smtClean="0"/>
              <a:t>Η διεργασία γράφει στον πίνακα ότι ενδιαφέρεται</a:t>
            </a:r>
          </a:p>
          <a:p>
            <a:pPr lvl="1"/>
            <a:r>
              <a:rPr lang="el-GR" dirty="0" smtClean="0"/>
              <a:t>Επιπλέον θέτει τη μεταβλητή </a:t>
            </a:r>
            <a:r>
              <a:rPr lang="en-US" dirty="0" smtClean="0"/>
              <a:t>turn</a:t>
            </a:r>
          </a:p>
          <a:p>
            <a:pPr lvl="1"/>
            <a:r>
              <a:rPr lang="el-GR" dirty="0" smtClean="0"/>
              <a:t>Τι γίνεται αν προσπαθήσουν ταυτόχρονα;</a:t>
            </a:r>
          </a:p>
          <a:p>
            <a:pPr lvl="2"/>
            <a:r>
              <a:rPr lang="el-GR" dirty="0" smtClean="0"/>
              <a:t>Και οι δύο εξετάζουν τον πίνακα </a:t>
            </a:r>
            <a:r>
              <a:rPr lang="en-US" dirty="0" smtClean="0"/>
              <a:t>interested</a:t>
            </a:r>
            <a:endParaRPr lang="el-GR" dirty="0" smtClean="0"/>
          </a:p>
          <a:p>
            <a:pPr lvl="2"/>
            <a:r>
              <a:rPr lang="el-GR" dirty="0" smtClean="0"/>
              <a:t>Όποια έγραψε την</a:t>
            </a:r>
            <a:r>
              <a:rPr lang="en-US" dirty="0" smtClean="0"/>
              <a:t> turn </a:t>
            </a:r>
            <a:r>
              <a:rPr lang="el-GR" dirty="0" smtClean="0"/>
              <a:t>τελευταία θα περιμένει</a:t>
            </a:r>
          </a:p>
          <a:p>
            <a:pPr lvl="2"/>
            <a:r>
              <a:rPr lang="el-GR" dirty="0" smtClean="0"/>
              <a:t>Θα απελευθερωθεί όταν η άλλη βγει από την περιοχή</a:t>
            </a:r>
          </a:p>
          <a:p>
            <a:pPr lvl="2"/>
            <a:r>
              <a:rPr lang="el-GR" dirty="0" smtClean="0"/>
              <a:t>Τότε θα σταματήσει να ενδιαφέρεται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7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5 από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εντολή </a:t>
            </a:r>
            <a:r>
              <a:rPr lang="en-US" dirty="0" smtClean="0"/>
              <a:t>TSL</a:t>
            </a:r>
          </a:p>
          <a:p>
            <a:pPr lvl="1"/>
            <a:r>
              <a:rPr lang="el-GR" dirty="0" smtClean="0"/>
              <a:t>Απαιτεί μια νέα εντολή υλικού</a:t>
            </a:r>
            <a:r>
              <a:rPr lang="en-US" dirty="0" smtClean="0"/>
              <a:t>: TSL register, lock</a:t>
            </a:r>
          </a:p>
          <a:p>
            <a:pPr lvl="2"/>
            <a:r>
              <a:rPr lang="el-GR" dirty="0" smtClean="0"/>
              <a:t>Αντιγράφει τη θέση μνήμης </a:t>
            </a:r>
            <a:r>
              <a:rPr lang="en-US" dirty="0" smtClean="0"/>
              <a:t>lock </a:t>
            </a:r>
            <a:r>
              <a:rPr lang="el-GR" dirty="0" smtClean="0"/>
              <a:t>στον </a:t>
            </a:r>
            <a:r>
              <a:rPr lang="en-US" dirty="0" smtClean="0"/>
              <a:t>register</a:t>
            </a:r>
          </a:p>
          <a:p>
            <a:pPr lvl="2"/>
            <a:r>
              <a:rPr lang="el-GR" dirty="0" smtClean="0"/>
              <a:t>Αποθηκεύει την τιμή 1 στη θέση μνήμης </a:t>
            </a:r>
            <a:r>
              <a:rPr lang="en-US" dirty="0" smtClean="0"/>
              <a:t>lock</a:t>
            </a:r>
            <a:endParaRPr lang="el-GR" dirty="0" smtClean="0"/>
          </a:p>
          <a:p>
            <a:pPr lvl="2"/>
            <a:r>
              <a:rPr lang="el-GR" dirty="0" smtClean="0"/>
              <a:t>Οι δύο λειτουργίες γίνονται ατομικά</a:t>
            </a:r>
          </a:p>
          <a:p>
            <a:pPr lvl="2"/>
            <a:r>
              <a:rPr lang="el-GR" dirty="0" smtClean="0"/>
              <a:t>Ο δίαυλος κλειδώνεται όσο διαρκεί η εντολή</a:t>
            </a:r>
          </a:p>
          <a:p>
            <a:pPr lvl="2"/>
            <a:r>
              <a:rPr lang="el-GR" dirty="0" smtClean="0"/>
              <a:t>Το κλείδωμα επηρεάζει όλους τους επεξεργαστές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TSL</a:t>
            </a:r>
            <a:r>
              <a:rPr lang="el-GR" dirty="0" smtClean="0"/>
              <a:t> προσπαθεί να «κλειδώσει» τη θέση </a:t>
            </a:r>
            <a:r>
              <a:rPr lang="en-US" dirty="0" smtClean="0"/>
              <a:t>lock</a:t>
            </a:r>
            <a:endParaRPr lang="el-GR" dirty="0" smtClean="0"/>
          </a:p>
          <a:p>
            <a:pPr lvl="2"/>
            <a:r>
              <a:rPr lang="el-GR" dirty="0" smtClean="0"/>
              <a:t>Αν το πέτυχε, θα το εξετάσει η επόμενη εντολή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6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</a:t>
            </a:r>
            <a:r>
              <a:rPr lang="el-GR" dirty="0"/>
              <a:t>6 από 7)</a:t>
            </a:r>
            <a:endParaRPr lang="el-GR" dirty="0" smtClean="0"/>
          </a:p>
        </p:txBody>
      </p:sp>
      <p:pic>
        <p:nvPicPr>
          <p:cNvPr id="45062" name="Picture 8" descr="Χρήση της εντολής TS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580" y="1268760"/>
            <a:ext cx="55514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3357563"/>
            <a:ext cx="8382000" cy="304323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Χρήση της εντολής </a:t>
            </a:r>
            <a:r>
              <a:rPr lang="en-US" dirty="0" smtClean="0"/>
              <a:t>TSL</a:t>
            </a:r>
          </a:p>
          <a:p>
            <a:pPr lvl="1"/>
            <a:r>
              <a:rPr lang="el-GR" dirty="0" smtClean="0"/>
              <a:t>Για κάθε κρίσιμη περιοχή έχουμε μία θέση μνήμης </a:t>
            </a:r>
            <a:r>
              <a:rPr lang="en-US" dirty="0" smtClean="0"/>
              <a:t>lock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TSL</a:t>
            </a:r>
            <a:r>
              <a:rPr lang="el-GR" dirty="0" smtClean="0"/>
              <a:t> διαβάζει και αλλάζει την τιμή της </a:t>
            </a:r>
            <a:r>
              <a:rPr lang="en-US" dirty="0" smtClean="0"/>
              <a:t>lock</a:t>
            </a:r>
          </a:p>
          <a:p>
            <a:pPr lvl="1"/>
            <a:r>
              <a:rPr lang="el-GR" dirty="0" smtClean="0"/>
              <a:t>Αν η τιμή ήταν 0 προχωράμε, αλλιώς περιμένουμε</a:t>
            </a:r>
          </a:p>
          <a:p>
            <a:pPr lvl="1"/>
            <a:r>
              <a:rPr lang="el-GR" dirty="0" smtClean="0"/>
              <a:t>Στην έξοδο θέτουμε πάλι την τιμή σε 0</a:t>
            </a:r>
          </a:p>
          <a:p>
            <a:pPr lvl="1"/>
            <a:r>
              <a:rPr lang="el-GR" dirty="0" smtClean="0"/>
              <a:t>Το πρόγραμμα μπορεί να διακοπεί μεταξύ δύο εντολών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Αναμονή με απασχόληση (7 από 7)</a:t>
            </a:r>
          </a:p>
        </p:txBody>
      </p:sp>
      <p:pic>
        <p:nvPicPr>
          <p:cNvPr id="46086" name="Picture 9" descr="Η εντολή XCH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340768"/>
            <a:ext cx="6624736" cy="203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ontent Placeholder 7"/>
          <p:cNvSpPr>
            <a:spLocks noGrp="1"/>
          </p:cNvSpPr>
          <p:nvPr>
            <p:ph idx="1"/>
          </p:nvPr>
        </p:nvSpPr>
        <p:spPr>
          <a:xfrm>
            <a:off x="381000" y="3356993"/>
            <a:ext cx="8382000" cy="304380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εντολή </a:t>
            </a:r>
            <a:r>
              <a:rPr lang="en-US" dirty="0" smtClean="0"/>
              <a:t>XCHG</a:t>
            </a:r>
          </a:p>
          <a:p>
            <a:pPr lvl="1"/>
            <a:r>
              <a:rPr lang="el-GR" dirty="0" smtClean="0"/>
              <a:t>Παραλλαγή της ίδιας ιδέας με την </a:t>
            </a:r>
            <a:r>
              <a:rPr lang="en-US" dirty="0" smtClean="0"/>
              <a:t>TSL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XCHG</a:t>
            </a:r>
            <a:r>
              <a:rPr lang="el-GR" dirty="0" smtClean="0"/>
              <a:t> ανταλλάσει τις τιμές των </a:t>
            </a:r>
            <a:r>
              <a:rPr lang="en-US" dirty="0" smtClean="0"/>
              <a:t>register </a:t>
            </a:r>
            <a:r>
              <a:rPr lang="el-GR" dirty="0" smtClean="0"/>
              <a:t>και </a:t>
            </a:r>
            <a:r>
              <a:rPr lang="en-US" dirty="0" smtClean="0"/>
              <a:t>lock</a:t>
            </a:r>
          </a:p>
          <a:p>
            <a:pPr lvl="2"/>
            <a:r>
              <a:rPr lang="el-GR" dirty="0" smtClean="0"/>
              <a:t>Η ανταλλαγή γίνεται πάλι ατομικά</a:t>
            </a:r>
          </a:p>
          <a:p>
            <a:pPr lvl="1"/>
            <a:r>
              <a:rPr lang="el-GR" dirty="0" smtClean="0"/>
              <a:t>Πάλι έχουμε δύο πράξεις σε ένα βήμα</a:t>
            </a:r>
          </a:p>
          <a:p>
            <a:pPr lvl="2"/>
            <a:r>
              <a:rPr lang="el-GR" dirty="0" smtClean="0"/>
              <a:t>Ανάγνωση και αλλαγή της θέσης </a:t>
            </a:r>
            <a:r>
              <a:rPr lang="en-US" dirty="0" smtClean="0"/>
              <a:t>lock</a:t>
            </a:r>
            <a:endParaRPr lang="el-GR" dirty="0" smtClean="0"/>
          </a:p>
          <a:p>
            <a:pPr lvl="1"/>
            <a:r>
              <a:rPr lang="el-GR" dirty="0" smtClean="0"/>
              <a:t>Χρησιμοποιείται στους επεξεργαστές </a:t>
            </a:r>
            <a:r>
              <a:rPr lang="en-US" dirty="0" smtClean="0"/>
              <a:t>x86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/>
              <a:t>Λήθαργος και αφύπνιση (</a:t>
            </a:r>
            <a:r>
              <a:rPr lang="el-GR" dirty="0"/>
              <a:t>1 από 4)</a:t>
            </a:r>
            <a:endParaRPr lang="el-GR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Μειονεκτήματα αναμονής με απασχόληση</a:t>
            </a:r>
          </a:p>
          <a:p>
            <a:pPr lvl="1"/>
            <a:r>
              <a:rPr lang="el-GR" dirty="0" smtClean="0"/>
              <a:t>Σπαταλά πόρους του επεξεργαστή κατά την αναμονή</a:t>
            </a:r>
          </a:p>
          <a:p>
            <a:pPr lvl="1"/>
            <a:r>
              <a:rPr lang="el-GR" dirty="0" smtClean="0"/>
              <a:t>Κίνδυνος αντιστροφής προτεραιοτήτων</a:t>
            </a:r>
          </a:p>
          <a:p>
            <a:pPr lvl="2"/>
            <a:r>
              <a:rPr lang="el-GR" dirty="0" smtClean="0"/>
              <a:t>Έστω ότι η </a:t>
            </a:r>
            <a:r>
              <a:rPr lang="en-US" dirty="0" smtClean="0"/>
              <a:t>Y</a:t>
            </a:r>
            <a:r>
              <a:rPr lang="el-GR" dirty="0" smtClean="0"/>
              <a:t> έχει υψηλή και η </a:t>
            </a:r>
            <a:r>
              <a:rPr lang="en-US" dirty="0" smtClean="0"/>
              <a:t>X</a:t>
            </a:r>
            <a:r>
              <a:rPr lang="el-GR" dirty="0" smtClean="0"/>
              <a:t> χαμηλή προτεραιότητα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X </a:t>
            </a:r>
            <a:r>
              <a:rPr lang="el-GR" dirty="0" smtClean="0"/>
              <a:t>εκτελείται και μπαίνει στην κρίσιμη περιοχή</a:t>
            </a:r>
          </a:p>
          <a:p>
            <a:pPr lvl="2"/>
            <a:r>
              <a:rPr lang="el-GR" dirty="0" smtClean="0"/>
              <a:t>Εν τω μεταξύ η </a:t>
            </a:r>
            <a:r>
              <a:rPr lang="en-US" dirty="0" smtClean="0"/>
              <a:t>Y</a:t>
            </a:r>
            <a:r>
              <a:rPr lang="el-GR" dirty="0" smtClean="0"/>
              <a:t> ξυπνάει και αρχίζει να εκτελείται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Y</a:t>
            </a:r>
            <a:r>
              <a:rPr lang="el-GR" dirty="0" smtClean="0"/>
              <a:t> θα περιμένει (για πάντα;) να βγει η </a:t>
            </a:r>
            <a:r>
              <a:rPr lang="en-US" dirty="0" smtClean="0"/>
              <a:t>X</a:t>
            </a:r>
            <a:r>
              <a:rPr lang="el-GR" dirty="0" smtClean="0"/>
              <a:t> από κρίσιμη περιοχή</a:t>
            </a:r>
          </a:p>
          <a:p>
            <a:r>
              <a:rPr lang="el-GR" dirty="0" smtClean="0"/>
              <a:t>Κλήσεις </a:t>
            </a:r>
            <a:r>
              <a:rPr lang="en-US" dirty="0" smtClean="0"/>
              <a:t>sleep </a:t>
            </a:r>
            <a:r>
              <a:rPr lang="el-GR" dirty="0" smtClean="0"/>
              <a:t>και </a:t>
            </a:r>
            <a:r>
              <a:rPr lang="en-US" dirty="0" smtClean="0"/>
              <a:t>wakeup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sleep </a:t>
            </a:r>
            <a:r>
              <a:rPr lang="el-GR" dirty="0" smtClean="0"/>
              <a:t>βάζει την καλούσα διεργασία σε λήθαργο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wakeup </a:t>
            </a:r>
            <a:r>
              <a:rPr lang="el-GR" dirty="0" smtClean="0"/>
              <a:t>αφυπνίζει μία διεργασία από το λήθαργο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68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Λήθαργος και αφύπνιση (</a:t>
            </a:r>
            <a:r>
              <a:rPr lang="el-GR" dirty="0"/>
              <a:t>2 από 4)</a:t>
            </a:r>
            <a:endParaRPr lang="el-GR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Πρόβλημα παραγωγού-καταναλωτή</a:t>
            </a:r>
          </a:p>
          <a:p>
            <a:pPr lvl="1"/>
            <a:r>
              <a:rPr lang="el-GR" dirty="0" smtClean="0"/>
              <a:t>Δύο διεργασίες μοιράζονται μια περιορισμένη μνήμη</a:t>
            </a:r>
          </a:p>
          <a:p>
            <a:pPr lvl="1"/>
            <a:r>
              <a:rPr lang="el-GR" dirty="0" smtClean="0"/>
              <a:t>Παραγωγός: τοποθετεί αντικείμενα στην περιοχή</a:t>
            </a:r>
          </a:p>
          <a:p>
            <a:pPr lvl="2"/>
            <a:r>
              <a:rPr lang="el-GR" dirty="0" smtClean="0"/>
              <a:t>Δεν μπορεί να προχωρήσει αν δεν υπάρχουν κενές θέσεις</a:t>
            </a:r>
          </a:p>
          <a:p>
            <a:pPr lvl="1"/>
            <a:r>
              <a:rPr lang="el-GR" dirty="0" smtClean="0"/>
              <a:t>Καταναλωτής: αφαιρεί αντικείμενα από την περιοχή</a:t>
            </a:r>
          </a:p>
          <a:p>
            <a:pPr lvl="2"/>
            <a:r>
              <a:rPr lang="el-GR" dirty="0" smtClean="0"/>
              <a:t>Δεν μπορεί να προχωρήσει αν δεν υπάρχουν πλήρεις θέσεις</a:t>
            </a:r>
          </a:p>
          <a:p>
            <a:pPr lvl="1"/>
            <a:r>
              <a:rPr lang="el-GR" dirty="0" smtClean="0"/>
              <a:t>Έστω ότι έχουμε </a:t>
            </a:r>
            <a:r>
              <a:rPr lang="en-US" dirty="0" smtClean="0"/>
              <a:t>n </a:t>
            </a:r>
            <a:r>
              <a:rPr lang="el-GR" dirty="0" smtClean="0"/>
              <a:t>θέσεις μνήμης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count</a:t>
            </a:r>
            <a:r>
              <a:rPr lang="el-GR" dirty="0" smtClean="0"/>
              <a:t> μη κενές</a:t>
            </a:r>
          </a:p>
          <a:p>
            <a:pPr lvl="2"/>
            <a:r>
              <a:rPr lang="el-GR" dirty="0" smtClean="0"/>
              <a:t>Ο παραγωγός μπλοκάρεται όταν </a:t>
            </a:r>
            <a:r>
              <a:rPr lang="en-US" dirty="0" smtClean="0"/>
              <a:t>count=n</a:t>
            </a:r>
          </a:p>
          <a:p>
            <a:pPr lvl="2"/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παραγωγός ξυπνά τον καταναλωτή όταν </a:t>
            </a:r>
            <a:r>
              <a:rPr lang="en-US" dirty="0" smtClean="0"/>
              <a:t>count=1</a:t>
            </a:r>
          </a:p>
          <a:p>
            <a:pPr lvl="2"/>
            <a:r>
              <a:rPr lang="el-GR" dirty="0" smtClean="0"/>
              <a:t>Ο καταναλωτής μπλοκάρεται όταν </a:t>
            </a:r>
            <a:r>
              <a:rPr lang="en-US" dirty="0" smtClean="0"/>
              <a:t>count=</a:t>
            </a:r>
            <a:r>
              <a:rPr lang="el-GR" dirty="0" smtClean="0"/>
              <a:t>0</a:t>
            </a:r>
            <a:endParaRPr lang="en-US" dirty="0" smtClean="0"/>
          </a:p>
          <a:p>
            <a:pPr lvl="2"/>
            <a:r>
              <a:rPr lang="el-GR" dirty="0" smtClean="0"/>
              <a:t>Ο καταναλωτής ξυπνά τον παραγωγό όταν </a:t>
            </a:r>
            <a:r>
              <a:rPr lang="en-US" dirty="0" smtClean="0"/>
              <a:t>count=n-1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Λήθαργος και αφύπνιση (</a:t>
            </a:r>
            <a:r>
              <a:rPr lang="el-GR" dirty="0"/>
              <a:t>3 από 4)</a:t>
            </a:r>
            <a:endParaRPr lang="el-GR" dirty="0" smtClean="0"/>
          </a:p>
        </p:txBody>
      </p:sp>
      <p:pic>
        <p:nvPicPr>
          <p:cNvPr id="49157" name="Picture 9" descr="Κώδικας με λήθαργο και αφύπνισ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447" y="1330325"/>
            <a:ext cx="6411204" cy="53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8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Λήθαργος και αφύπνιση (</a:t>
            </a:r>
            <a:r>
              <a:rPr lang="el-GR" dirty="0"/>
              <a:t>4 από </a:t>
            </a:r>
            <a:r>
              <a:rPr lang="el-GR" dirty="0" smtClean="0"/>
              <a:t>4)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Γιατί η λύση αυτή δεν λειτουργεί;</a:t>
            </a:r>
          </a:p>
          <a:p>
            <a:pPr lvl="1"/>
            <a:r>
              <a:rPr lang="el-GR" dirty="0" smtClean="0"/>
              <a:t>Έστω ότι </a:t>
            </a:r>
            <a:r>
              <a:rPr lang="en-US" dirty="0" smtClean="0"/>
              <a:t>count=0 (</a:t>
            </a:r>
            <a:r>
              <a:rPr lang="el-GR" dirty="0" smtClean="0"/>
              <a:t>όλες οι θέσεις κενές)</a:t>
            </a:r>
          </a:p>
          <a:p>
            <a:pPr lvl="1"/>
            <a:r>
              <a:rPr lang="el-GR" dirty="0" smtClean="0"/>
              <a:t>Ο καταναλωτής διαβάζει την </a:t>
            </a:r>
            <a:r>
              <a:rPr lang="en-US" dirty="0" smtClean="0"/>
              <a:t>count</a:t>
            </a:r>
            <a:r>
              <a:rPr lang="el-GR" dirty="0" smtClean="0"/>
              <a:t> αλλά διακόπτεται</a:t>
            </a:r>
          </a:p>
          <a:p>
            <a:pPr lvl="1"/>
            <a:r>
              <a:rPr lang="el-GR" dirty="0" smtClean="0"/>
              <a:t>Ο παραγωγός ξεκινά και τοποθετεί ένα αντικείμενο</a:t>
            </a:r>
          </a:p>
          <a:p>
            <a:pPr lvl="1"/>
            <a:r>
              <a:rPr lang="el-GR" dirty="0" smtClean="0"/>
              <a:t>Ο παραγωγός στέλνει σήμα </a:t>
            </a:r>
            <a:r>
              <a:rPr lang="en-US" dirty="0" smtClean="0"/>
              <a:t>wakeup</a:t>
            </a:r>
            <a:r>
              <a:rPr lang="el-GR" dirty="0" smtClean="0"/>
              <a:t> στον καταναλωτή</a:t>
            </a:r>
          </a:p>
          <a:p>
            <a:pPr lvl="1"/>
            <a:r>
              <a:rPr lang="el-GR" dirty="0" smtClean="0"/>
              <a:t>Ο καταναλωτής ξεκινά αργότερα και μπλοκάρεται</a:t>
            </a:r>
          </a:p>
          <a:p>
            <a:pPr lvl="1"/>
            <a:r>
              <a:rPr lang="el-GR" dirty="0" smtClean="0"/>
              <a:t>Το σήμα του </a:t>
            </a:r>
            <a:r>
              <a:rPr lang="en-US" dirty="0" smtClean="0"/>
              <a:t>wakeup </a:t>
            </a:r>
            <a:r>
              <a:rPr lang="el-GR" dirty="0" smtClean="0"/>
              <a:t>του παραγωγού έχει χαθεί!</a:t>
            </a:r>
          </a:p>
          <a:p>
            <a:pPr lvl="1"/>
            <a:r>
              <a:rPr lang="el-GR" dirty="0" smtClean="0"/>
              <a:t>Πρέπει κάπως να θυμόμαστε τα σήματα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2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Σηματοφόροι (</a:t>
            </a:r>
            <a:r>
              <a:rPr lang="el-GR" dirty="0"/>
              <a:t>1 από 4)</a:t>
            </a:r>
            <a:endParaRPr lang="el-GR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Σηματοφόροι</a:t>
            </a:r>
          </a:p>
          <a:p>
            <a:pPr lvl="1"/>
            <a:r>
              <a:rPr lang="el-GR" dirty="0" smtClean="0"/>
              <a:t>Ειδική μορφή ακέραιης μεταβλητής (ιδέα του </a:t>
            </a:r>
            <a:r>
              <a:rPr lang="en-US" dirty="0" smtClean="0"/>
              <a:t>Dijkstra)</a:t>
            </a:r>
            <a:endParaRPr lang="el-GR" dirty="0" smtClean="0"/>
          </a:p>
          <a:p>
            <a:pPr lvl="2"/>
            <a:r>
              <a:rPr lang="el-GR" dirty="0" smtClean="0"/>
              <a:t>Παίρνει θετικές τιμές ή μηδέν</a:t>
            </a:r>
            <a:endParaRPr lang="en-US" dirty="0" smtClean="0"/>
          </a:p>
          <a:p>
            <a:pPr lvl="1"/>
            <a:r>
              <a:rPr lang="el-GR" dirty="0" smtClean="0"/>
              <a:t>Στους σηματοφόρους ορίζονται δύο πράξεις</a:t>
            </a:r>
          </a:p>
          <a:p>
            <a:pPr lvl="2"/>
            <a:r>
              <a:rPr lang="en-US" dirty="0" smtClean="0"/>
              <a:t>Down:</a:t>
            </a:r>
            <a:r>
              <a:rPr lang="el-GR" dirty="0" smtClean="0"/>
              <a:t> αν η τιμή είναι &gt;0, μειώνεται κατά 1 και συνεχίζουμε</a:t>
            </a:r>
          </a:p>
          <a:p>
            <a:pPr lvl="2"/>
            <a:r>
              <a:rPr lang="el-GR" dirty="0" smtClean="0"/>
              <a:t>Αν όμως είναι 0, τότε η διεργασία μπλοκάρεται</a:t>
            </a:r>
          </a:p>
          <a:p>
            <a:pPr lvl="2"/>
            <a:r>
              <a:rPr lang="en-US" dirty="0" smtClean="0"/>
              <a:t>Up: </a:t>
            </a:r>
            <a:r>
              <a:rPr lang="el-GR" dirty="0" smtClean="0"/>
              <a:t>αν έχουν μπλοκαριστεί διεργασίες, τότε αφυπνίζεται μία</a:t>
            </a:r>
          </a:p>
          <a:p>
            <a:pPr lvl="2"/>
            <a:r>
              <a:rPr lang="el-GR" dirty="0" smtClean="0"/>
              <a:t>Αλλιώς η τιμή αυξάνεται κατά 1</a:t>
            </a:r>
          </a:p>
          <a:p>
            <a:pPr lvl="1"/>
            <a:r>
              <a:rPr lang="el-GR" dirty="0" smtClean="0"/>
              <a:t>Οι </a:t>
            </a:r>
            <a:r>
              <a:rPr lang="en-US" dirty="0" smtClean="0"/>
              <a:t>up</a:t>
            </a:r>
            <a:r>
              <a:rPr lang="el-GR" dirty="0" smtClean="0"/>
              <a:t> και </a:t>
            </a:r>
            <a:r>
              <a:rPr lang="en-US" dirty="0" smtClean="0"/>
              <a:t>down </a:t>
            </a:r>
            <a:r>
              <a:rPr lang="el-GR" dirty="0" smtClean="0"/>
              <a:t>εκτελούνται αδιαίρετα</a:t>
            </a:r>
          </a:p>
          <a:p>
            <a:pPr lvl="2"/>
            <a:r>
              <a:rPr lang="el-GR" dirty="0" smtClean="0"/>
              <a:t>Αλλαγή τιμής, εμποδισμός και αφύπνιση σε ένα βήμα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91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Διεργασίες και 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Σηματοφόροι </a:t>
            </a:r>
            <a:r>
              <a:rPr lang="el-GR" smtClean="0"/>
              <a:t>(</a:t>
            </a:r>
            <a:r>
              <a:rPr lang="en-US" dirty="0" smtClean="0"/>
              <a:t>2</a:t>
            </a:r>
            <a:r>
              <a:rPr lang="el-GR" dirty="0"/>
              <a:t>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Υλοποίηση σηματοφόρων</a:t>
            </a:r>
          </a:p>
          <a:p>
            <a:pPr lvl="1"/>
            <a:r>
              <a:rPr lang="el-GR" dirty="0" smtClean="0"/>
              <a:t>Κλήσεις συστήματος που εκτελούνται ατομικά</a:t>
            </a:r>
          </a:p>
          <a:p>
            <a:pPr lvl="2"/>
            <a:r>
              <a:rPr lang="el-GR" dirty="0" smtClean="0"/>
              <a:t>Απενεργοποίηση διακοπών ή εντολές </a:t>
            </a:r>
            <a:r>
              <a:rPr lang="en-US" dirty="0" smtClean="0"/>
              <a:t>TSL/XCHG</a:t>
            </a:r>
          </a:p>
          <a:p>
            <a:pPr lvl="2"/>
            <a:r>
              <a:rPr lang="el-GR" dirty="0" smtClean="0"/>
              <a:t>Ο εντολές αυτές απαιτούν ελάχιστο χρόνο</a:t>
            </a:r>
            <a:endParaRPr lang="en-US" dirty="0" smtClean="0"/>
          </a:p>
          <a:p>
            <a:r>
              <a:rPr lang="el-GR" dirty="0" smtClean="0"/>
              <a:t>Λύση προβλήματος παραγωγού-καταναλωτή</a:t>
            </a:r>
          </a:p>
          <a:p>
            <a:pPr lvl="1"/>
            <a:r>
              <a:rPr lang="en-US" dirty="0" smtClean="0"/>
              <a:t>Full:</a:t>
            </a:r>
            <a:r>
              <a:rPr lang="el-GR" dirty="0" smtClean="0"/>
              <a:t> πλήρεις θέσεις, αρχικά 0</a:t>
            </a:r>
          </a:p>
          <a:p>
            <a:pPr lvl="1"/>
            <a:r>
              <a:rPr lang="en-US" dirty="0" smtClean="0"/>
              <a:t>Empty:</a:t>
            </a:r>
            <a:r>
              <a:rPr lang="el-GR" dirty="0" smtClean="0"/>
              <a:t> κενές θέσεις, αρχικά </a:t>
            </a:r>
            <a:r>
              <a:rPr lang="en-US" dirty="0" smtClean="0"/>
              <a:t>n</a:t>
            </a:r>
            <a:endParaRPr lang="el-GR" dirty="0" smtClean="0"/>
          </a:p>
          <a:p>
            <a:pPr lvl="1"/>
            <a:r>
              <a:rPr lang="en-US" dirty="0" smtClean="0"/>
              <a:t>Mutex:</a:t>
            </a:r>
            <a:r>
              <a:rPr lang="el-GR" dirty="0" smtClean="0"/>
              <a:t> αμοιβαίος αποκλεισμός</a:t>
            </a:r>
            <a:r>
              <a:rPr lang="en-US" dirty="0" smtClean="0"/>
              <a:t>, </a:t>
            </a:r>
            <a:r>
              <a:rPr lang="el-GR" dirty="0" smtClean="0"/>
              <a:t>αρχικά 1</a:t>
            </a:r>
          </a:p>
          <a:p>
            <a:pPr lvl="2"/>
            <a:r>
              <a:rPr lang="el-GR" dirty="0" smtClean="0"/>
              <a:t>Δυαδικός σηματοφόρος (0 ή 1)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2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Σηματοφόροι (</a:t>
            </a:r>
            <a:r>
              <a:rPr lang="en-US" dirty="0" smtClean="0"/>
              <a:t>3</a:t>
            </a:r>
            <a:r>
              <a:rPr lang="el-GR" dirty="0"/>
              <a:t> από 4)</a:t>
            </a:r>
            <a:endParaRPr lang="el-GR" dirty="0" smtClean="0"/>
          </a:p>
        </p:txBody>
      </p:sp>
      <p:pic>
        <p:nvPicPr>
          <p:cNvPr id="52229" name="Picture 9" descr="Παράδειγμα κώδια με χρήση σηματοφόρ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258" y="1268760"/>
            <a:ext cx="5905078" cy="555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00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Σηματοφόροι (</a:t>
            </a:r>
            <a:r>
              <a:rPr lang="el-GR" dirty="0"/>
              <a:t>4 από 4)</a:t>
            </a:r>
            <a:endParaRPr lang="el-GR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δύο χρήσεις των σηματοφόρων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mutex</a:t>
            </a:r>
            <a:r>
              <a:rPr lang="el-GR" dirty="0" smtClean="0"/>
              <a:t> επιτυγχάνει τον αμοιβαίο αποκλεισμό</a:t>
            </a:r>
          </a:p>
          <a:p>
            <a:pPr lvl="1"/>
            <a:r>
              <a:rPr lang="el-GR" dirty="0" smtClean="0"/>
              <a:t>Οι </a:t>
            </a:r>
            <a:r>
              <a:rPr lang="en-US" dirty="0" smtClean="0"/>
              <a:t>full </a:t>
            </a:r>
            <a:r>
              <a:rPr lang="el-GR" dirty="0" smtClean="0"/>
              <a:t>και </a:t>
            </a:r>
            <a:r>
              <a:rPr lang="en-US" dirty="0" smtClean="0"/>
              <a:t>empty</a:t>
            </a:r>
            <a:r>
              <a:rPr lang="el-GR" dirty="0" smtClean="0"/>
              <a:t> επιτυγχάνουν το συγχρονισμό</a:t>
            </a:r>
          </a:p>
          <a:p>
            <a:r>
              <a:rPr lang="el-GR" dirty="0" smtClean="0"/>
              <a:t>Απόκρυψη διακοπών</a:t>
            </a:r>
          </a:p>
          <a:p>
            <a:pPr lvl="1"/>
            <a:r>
              <a:rPr lang="el-GR" dirty="0" smtClean="0"/>
              <a:t>Κάθε συσκευή Ε/Ε έχει ένα σηματοφόρο</a:t>
            </a:r>
          </a:p>
          <a:p>
            <a:pPr lvl="1"/>
            <a:r>
              <a:rPr lang="el-GR" dirty="0" smtClean="0"/>
              <a:t>Ο διαχειριστής συσκευής κάνει </a:t>
            </a:r>
            <a:r>
              <a:rPr lang="en-US" dirty="0" smtClean="0"/>
              <a:t>down</a:t>
            </a:r>
          </a:p>
          <a:p>
            <a:pPr lvl="2"/>
            <a:r>
              <a:rPr lang="el-GR" dirty="0" smtClean="0"/>
              <a:t>Περιμένει να ολοκληρωθεί η λειτουργία Ε/Ε</a:t>
            </a:r>
          </a:p>
          <a:p>
            <a:pPr lvl="1"/>
            <a:r>
              <a:rPr lang="el-GR" dirty="0" smtClean="0"/>
              <a:t>Η διαδικασία εξυπηρέτησης κάνει </a:t>
            </a:r>
            <a:r>
              <a:rPr lang="en-US" dirty="0" smtClean="0"/>
              <a:t>up</a:t>
            </a:r>
            <a:endParaRPr lang="el-GR" dirty="0" smtClean="0"/>
          </a:p>
          <a:p>
            <a:pPr lvl="2"/>
            <a:r>
              <a:rPr lang="el-GR" dirty="0" smtClean="0"/>
              <a:t>Σήμα στον διαχειριστή συσκευής να αφυπνιστεί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33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mutex (1</a:t>
            </a:r>
            <a:r>
              <a:rPr lang="el-GR" dirty="0"/>
              <a:t> 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54278" name="Picture 8" descr="mutex: Απλή μορφή δυαδικού σηματοφορέα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321" y="1196752"/>
            <a:ext cx="697706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Content Placeholder 6"/>
          <p:cNvSpPr>
            <a:spLocks noGrp="1"/>
          </p:cNvSpPr>
          <p:nvPr>
            <p:ph idx="1"/>
          </p:nvPr>
        </p:nvSpPr>
        <p:spPr>
          <a:xfrm>
            <a:off x="381000" y="3789363"/>
            <a:ext cx="8382000" cy="261143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mutex</a:t>
            </a:r>
          </a:p>
          <a:p>
            <a:pPr lvl="1"/>
            <a:r>
              <a:rPr lang="el-GR" dirty="0" smtClean="0"/>
              <a:t>Απλή μορφή δυαδικού σηματοφορέα</a:t>
            </a:r>
          </a:p>
          <a:p>
            <a:pPr lvl="1"/>
            <a:r>
              <a:rPr lang="en-US" dirty="0" smtClean="0"/>
              <a:t>Mutex_lock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κλειδώνει το </a:t>
            </a:r>
            <a:r>
              <a:rPr lang="en-US" dirty="0" smtClean="0"/>
              <a:t>mutex</a:t>
            </a:r>
            <a:endParaRPr lang="el-GR" dirty="0" smtClean="0"/>
          </a:p>
          <a:p>
            <a:pPr lvl="2"/>
            <a:r>
              <a:rPr lang="el-GR" dirty="0" smtClean="0"/>
              <a:t>Αν είναι κλειδωμένο, η διεργασία μπλοκάρεται προσωρινά</a:t>
            </a:r>
          </a:p>
          <a:p>
            <a:pPr lvl="2"/>
            <a:r>
              <a:rPr lang="el-GR" dirty="0" smtClean="0"/>
              <a:t>Όταν αφυπνιστεί δοκιμάζει ξανά (και μπλοκάρεται ξανά)</a:t>
            </a:r>
          </a:p>
          <a:p>
            <a:pPr lvl="1"/>
            <a:r>
              <a:rPr lang="en-US" dirty="0" smtClean="0"/>
              <a:t>Mutex_unlock:</a:t>
            </a:r>
            <a:r>
              <a:rPr lang="el-GR" dirty="0" smtClean="0"/>
              <a:t> ξεκλειδώνει το </a:t>
            </a:r>
            <a:r>
              <a:rPr lang="en-US" dirty="0" smtClean="0"/>
              <a:t>mutex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8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mutex (2</a:t>
            </a:r>
            <a:r>
              <a:rPr lang="el-GR" dirty="0"/>
              <a:t> 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Διαφορά </a:t>
            </a:r>
            <a:r>
              <a:rPr lang="en-US" dirty="0" smtClean="0"/>
              <a:t>mutex </a:t>
            </a:r>
            <a:r>
              <a:rPr lang="el-GR" dirty="0" smtClean="0"/>
              <a:t>από άλλες λύσεις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mutex</a:t>
            </a:r>
            <a:r>
              <a:rPr lang="el-GR" dirty="0" smtClean="0"/>
              <a:t> υλοποιείται στο χώρο του χρήστη</a:t>
            </a:r>
          </a:p>
          <a:p>
            <a:pPr lvl="1"/>
            <a:r>
              <a:rPr lang="el-GR" dirty="0" smtClean="0"/>
              <a:t>Στο σηματοφόρο έχουμε ουρά διεργασιών</a:t>
            </a:r>
          </a:p>
          <a:p>
            <a:pPr lvl="2"/>
            <a:r>
              <a:rPr lang="el-GR" dirty="0" smtClean="0"/>
              <a:t>Στο </a:t>
            </a:r>
            <a:r>
              <a:rPr lang="en-US" dirty="0" err="1" smtClean="0"/>
              <a:t>mutex</a:t>
            </a:r>
            <a:r>
              <a:rPr lang="el-GR" dirty="0" smtClean="0"/>
              <a:t> τα νήματα μπλοκάρονται προσωρινά</a:t>
            </a:r>
          </a:p>
          <a:p>
            <a:pPr lvl="2"/>
            <a:r>
              <a:rPr lang="el-GR" dirty="0" smtClean="0"/>
              <a:t>Δοκιμάζουν ξανά όταν έρθει η σειρά τους</a:t>
            </a:r>
          </a:p>
          <a:p>
            <a:pPr lvl="1"/>
            <a:r>
              <a:rPr lang="el-GR" dirty="0" smtClean="0"/>
              <a:t>Στην αναμονή με απασχόληση σπαταλάμε πόρους</a:t>
            </a:r>
          </a:p>
          <a:p>
            <a:pPr lvl="2"/>
            <a:r>
              <a:rPr lang="el-GR" dirty="0" smtClean="0"/>
              <a:t>Στο </a:t>
            </a:r>
            <a:r>
              <a:rPr lang="en-US" dirty="0" err="1" smtClean="0"/>
              <a:t>mutex</a:t>
            </a:r>
            <a:r>
              <a:rPr lang="el-GR" dirty="0" smtClean="0"/>
              <a:t> παραχωρείται ο επεξεργαστής</a:t>
            </a:r>
          </a:p>
          <a:p>
            <a:pPr lvl="2"/>
            <a:r>
              <a:rPr lang="el-GR" dirty="0" smtClean="0"/>
              <a:t>Έχει νόημα σε συνεργατικό περιβάλλουν (νήματα!)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91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mutex (</a:t>
            </a:r>
            <a:r>
              <a:rPr lang="el-GR" dirty="0"/>
              <a:t>3 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Πώς γίνεται η πρόσβαση στις κοινές δομές;</a:t>
            </a:r>
          </a:p>
          <a:p>
            <a:pPr lvl="1"/>
            <a:r>
              <a:rPr lang="el-GR" dirty="0" smtClean="0"/>
              <a:t>Όταν έχουμε νήματα, όλα βλέπουν την ίδια μνήμη</a:t>
            </a:r>
          </a:p>
          <a:p>
            <a:pPr lvl="2"/>
            <a:r>
              <a:rPr lang="el-GR" dirty="0" smtClean="0"/>
              <a:t>Άρα και τα ίδια </a:t>
            </a:r>
            <a:r>
              <a:rPr lang="en-US" dirty="0" smtClean="0"/>
              <a:t>mutex</a:t>
            </a:r>
            <a:r>
              <a:rPr lang="el-GR" dirty="0" smtClean="0"/>
              <a:t> ή άλλες μεταβλητές</a:t>
            </a:r>
          </a:p>
          <a:p>
            <a:pPr lvl="2"/>
            <a:r>
              <a:rPr lang="el-GR" dirty="0" smtClean="0"/>
              <a:t>Τα </a:t>
            </a:r>
            <a:r>
              <a:rPr lang="en-US" dirty="0" smtClean="0"/>
              <a:t>mutex</a:t>
            </a:r>
            <a:r>
              <a:rPr lang="el-GR" dirty="0" smtClean="0"/>
              <a:t> προστατεύουν τις κοινές δομές</a:t>
            </a:r>
          </a:p>
          <a:p>
            <a:pPr lvl="2"/>
            <a:r>
              <a:rPr lang="el-GR" dirty="0" smtClean="0"/>
              <a:t>Αν δεν είναι διαθέσιμες, παραχώρηση επεξεργαστή</a:t>
            </a:r>
          </a:p>
          <a:p>
            <a:pPr lvl="1"/>
            <a:r>
              <a:rPr lang="el-GR" dirty="0" smtClean="0"/>
              <a:t>Όταν έχουμε διεργασίες, έχουν διαφορετική μνήμη</a:t>
            </a:r>
          </a:p>
          <a:p>
            <a:pPr lvl="2"/>
            <a:r>
              <a:rPr lang="el-GR" dirty="0" smtClean="0"/>
              <a:t>Προσπέλαση κοινών δομών μέσω κλήσεων συστήματος</a:t>
            </a:r>
          </a:p>
          <a:p>
            <a:pPr lvl="2"/>
            <a:r>
              <a:rPr lang="el-GR" dirty="0" smtClean="0"/>
              <a:t>Προσπέλαση κοινών δομών μέσω κοινής μνήμης</a:t>
            </a:r>
          </a:p>
          <a:p>
            <a:pPr lvl="2"/>
            <a:r>
              <a:rPr lang="el-GR" dirty="0" smtClean="0"/>
              <a:t>Προσπέλαση κοινών δομών μέσω κοινών 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mutex (</a:t>
            </a:r>
            <a:r>
              <a:rPr lang="el-GR" dirty="0"/>
              <a:t>4 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 smtClean="0"/>
          </a:p>
        </p:txBody>
      </p:sp>
      <p:graphicFrame>
        <p:nvGraphicFramePr>
          <p:cNvPr id="3" name="Content Placeholder 2" descr="Πίνακας κλήσεων νήματος για mutex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902308"/>
              </p:ext>
            </p:extLst>
          </p:nvPr>
        </p:nvGraphicFramePr>
        <p:xfrm>
          <a:off x="467544" y="2132856"/>
          <a:ext cx="82296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Κλήση νήματος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Περιγραφή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Pthread_mutex_init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Δημιουργία</a:t>
                      </a:r>
                      <a:r>
                        <a:rPr lang="el-GR" baseline="0" dirty="0" smtClean="0"/>
                        <a:t> ενός </a:t>
                      </a:r>
                      <a:r>
                        <a:rPr lang="en-US" baseline="0" dirty="0" err="1" smtClean="0"/>
                        <a:t>mutex</a:t>
                      </a:r>
                      <a:r>
                        <a:rPr lang="en-US" baseline="0" dirty="0" smtClean="0"/>
                        <a:t>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Pthread_mutex_destroy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Καταστροφή ενός υπάρχοντος </a:t>
                      </a:r>
                      <a:r>
                        <a:rPr lang="en-US" dirty="0" err="1" smtClean="0"/>
                        <a:t>mutex</a:t>
                      </a:r>
                      <a:r>
                        <a:rPr lang="en-US" dirty="0" smtClean="0"/>
                        <a:t>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Pthread_mutex_lock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Απόκτηση κλειδώματος ή μπλοκάρισμα.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Pthread_mutex_trylock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Απόκτηση κλειδώματος ή αποτυχία.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Pthread_mutex_unlock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Απελευθέρωση</a:t>
                      </a:r>
                      <a:r>
                        <a:rPr lang="el-GR" baseline="0" dirty="0" smtClean="0"/>
                        <a:t> κλειδώματος.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03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Τα </a:t>
            </a:r>
            <a:r>
              <a:rPr lang="en-US" smtClean="0"/>
              <a:t>mutex (</a:t>
            </a:r>
            <a:r>
              <a:rPr lang="el-GR" smtClean="0"/>
              <a:t>5 από 9</a:t>
            </a:r>
            <a:r>
              <a:rPr lang="en-US" smtClean="0"/>
              <a:t>)</a:t>
            </a:r>
            <a:endParaRPr lang="el-GR" dirty="0" smtClean="0"/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Mutex</a:t>
            </a:r>
            <a:r>
              <a:rPr lang="el-GR" dirty="0" smtClean="0"/>
              <a:t> στο πακέτο νημάτων </a:t>
            </a:r>
            <a:r>
              <a:rPr lang="en-US" dirty="0" err="1" smtClean="0"/>
              <a:t>pthreads</a:t>
            </a:r>
            <a:endParaRPr lang="en-US" dirty="0" smtClean="0"/>
          </a:p>
          <a:p>
            <a:pPr lvl="1"/>
            <a:r>
              <a:rPr lang="el-GR" dirty="0" smtClean="0"/>
              <a:t>Δημιουργία και καταστροφή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l-GR" dirty="0" smtClean="0"/>
              <a:t>Κλείδωμα </a:t>
            </a:r>
            <a:r>
              <a:rPr lang="en-US" dirty="0" smtClean="0"/>
              <a:t>(</a:t>
            </a:r>
            <a:r>
              <a:rPr lang="el-GR" dirty="0" smtClean="0"/>
              <a:t>με μπλοκάρισμα ή αποτυχία)</a:t>
            </a:r>
          </a:p>
          <a:p>
            <a:pPr lvl="1"/>
            <a:r>
              <a:rPr lang="el-GR" dirty="0" smtClean="0"/>
              <a:t>Ξεκλείδωμα </a:t>
            </a:r>
            <a:r>
              <a:rPr lang="en-US" dirty="0" err="1" smtClean="0"/>
              <a:t>mutex</a:t>
            </a:r>
            <a:endParaRPr lang="en-US" dirty="0" smtClean="0"/>
          </a:p>
          <a:p>
            <a:r>
              <a:rPr lang="el-GR" dirty="0" smtClean="0"/>
              <a:t>Μεταβλητές συνθήκης</a:t>
            </a:r>
          </a:p>
          <a:p>
            <a:pPr lvl="1"/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l-GR" dirty="0" smtClean="0"/>
              <a:t> δεν επαρκούν για πιο σύνθετες συνθήκες</a:t>
            </a:r>
          </a:p>
          <a:p>
            <a:pPr lvl="1"/>
            <a:r>
              <a:rPr lang="el-GR" dirty="0" smtClean="0"/>
              <a:t>Παράδειγμα: πρόβλημα παραγωγού καταναλωτή</a:t>
            </a:r>
          </a:p>
          <a:p>
            <a:pPr lvl="2"/>
            <a:r>
              <a:rPr lang="el-GR" dirty="0" smtClean="0"/>
              <a:t>Το </a:t>
            </a:r>
            <a:r>
              <a:rPr lang="en-US" dirty="0" err="1" smtClean="0"/>
              <a:t>mutex</a:t>
            </a:r>
            <a:r>
              <a:rPr lang="el-GR" dirty="0" smtClean="0"/>
              <a:t> μπορεί μόνο να κλειδώσει την κοινή μνήμη</a:t>
            </a:r>
          </a:p>
          <a:p>
            <a:pPr lvl="2"/>
            <a:r>
              <a:rPr lang="el-GR" dirty="0" smtClean="0"/>
              <a:t>Δεν αρκεί για ειδικότερες συνθήκες μπλοκαρίσματος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err="1" smtClean="0"/>
              <a:t>mutex</a:t>
            </a:r>
            <a:r>
              <a:rPr lang="en-US" dirty="0" smtClean="0"/>
              <a:t> (</a:t>
            </a:r>
            <a:r>
              <a:rPr lang="el-GR" dirty="0" smtClean="0"/>
              <a:t>6 </a:t>
            </a:r>
            <a:r>
              <a:rPr lang="el-GR" dirty="0"/>
              <a:t>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 smtClean="0"/>
          </a:p>
        </p:txBody>
      </p:sp>
      <p:graphicFrame>
        <p:nvGraphicFramePr>
          <p:cNvPr id="6" name="Content Placeholder 2" descr="Πίνακας κλήσεων νήματος για μεταβλητές συνθήκης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868741"/>
              </p:ext>
            </p:extLst>
          </p:nvPr>
        </p:nvGraphicFramePr>
        <p:xfrm>
          <a:off x="1043608" y="1916832"/>
          <a:ext cx="698477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9035"/>
                <a:gridCol w="444574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Κλήση νήματος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Περιγραφή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Pthread_cond_init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Δημιουργία</a:t>
                      </a:r>
                      <a:r>
                        <a:rPr lang="el-GR" baseline="0" dirty="0" smtClean="0"/>
                        <a:t> μίας μεταβλητής συνθήκης</a:t>
                      </a:r>
                      <a:r>
                        <a:rPr lang="en-US" baseline="0" dirty="0" smtClean="0"/>
                        <a:t>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Pthread_cond_destroy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Καταστροφή </a:t>
                      </a:r>
                      <a:r>
                        <a:rPr lang="el-GR" baseline="0" dirty="0" smtClean="0"/>
                        <a:t>μίας μεταβλητής συνθήκης.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Pthread_cond_wait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Μπλοκάρισμα και αναμονή σήματος.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Pthread_cond_signal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Σήμα</a:t>
                      </a:r>
                      <a:r>
                        <a:rPr lang="el-GR" baseline="0" dirty="0" smtClean="0"/>
                        <a:t> σε άλλο νήμα και αφύπνισή του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Pthread_cond_broadcast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Σήμ</a:t>
                      </a:r>
                      <a:r>
                        <a:rPr lang="el-GR" baseline="0" dirty="0" smtClean="0"/>
                        <a:t>α σε πολλά νήματα και αφύπνιση όλων.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76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Τα </a:t>
            </a:r>
            <a:r>
              <a:rPr lang="en-US" smtClean="0"/>
              <a:t>mutex (</a:t>
            </a:r>
            <a:r>
              <a:rPr lang="el-GR" smtClean="0"/>
              <a:t>7 από 9</a:t>
            </a:r>
            <a:r>
              <a:rPr lang="en-US" smtClean="0"/>
              <a:t>)</a:t>
            </a:r>
            <a:endParaRPr lang="el-GR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Μεταβλητές συνθήκης</a:t>
            </a:r>
          </a:p>
          <a:p>
            <a:pPr lvl="1"/>
            <a:r>
              <a:rPr lang="el-GR" dirty="0" smtClean="0"/>
              <a:t>Μπλοκάρισμα σε συνθήκη μέχρι να εμφανιστεί σήμα</a:t>
            </a:r>
          </a:p>
          <a:p>
            <a:pPr lvl="2"/>
            <a:r>
              <a:rPr lang="el-GR" dirty="0" smtClean="0"/>
              <a:t>Σήμα αφύπνισης για ένα ή για όλα τα νήματα</a:t>
            </a:r>
          </a:p>
          <a:p>
            <a:pPr lvl="1"/>
            <a:r>
              <a:rPr lang="el-GR" dirty="0" smtClean="0"/>
              <a:t>Η μεταβλητή χρησιμοποιείται σε κρίσιμη περιοχή</a:t>
            </a:r>
          </a:p>
          <a:p>
            <a:pPr lvl="2"/>
            <a:r>
              <a:rPr lang="el-GR" dirty="0" smtClean="0"/>
              <a:t>Η διεργασία πρέπει πρώτα να κλειδώσει το </a:t>
            </a:r>
            <a:r>
              <a:rPr lang="en-US" dirty="0" err="1" smtClean="0"/>
              <a:t>mutex</a:t>
            </a:r>
            <a:endParaRPr lang="el-GR" dirty="0" smtClean="0"/>
          </a:p>
          <a:p>
            <a:pPr lvl="2"/>
            <a:r>
              <a:rPr lang="el-GR" dirty="0" smtClean="0"/>
              <a:t>Αν μπλοκαριστεί η διεργασία, το </a:t>
            </a:r>
            <a:r>
              <a:rPr lang="en-US" dirty="0" err="1" smtClean="0"/>
              <a:t>mutex</a:t>
            </a:r>
            <a:r>
              <a:rPr lang="en-US" dirty="0" smtClean="0"/>
              <a:t> </a:t>
            </a:r>
            <a:r>
              <a:rPr lang="el-GR" dirty="0" smtClean="0"/>
              <a:t>ξεκλειδώνεται</a:t>
            </a:r>
          </a:p>
          <a:p>
            <a:pPr lvl="2"/>
            <a:r>
              <a:rPr lang="el-GR" dirty="0" smtClean="0"/>
              <a:t>Μια άλλη διεργασία μπορεί να κλειδώσει τώρα το </a:t>
            </a:r>
            <a:r>
              <a:rPr lang="en-US" dirty="0" err="1" smtClean="0"/>
              <a:t>mutex</a:t>
            </a:r>
            <a:endParaRPr lang="el-GR" dirty="0" smtClean="0"/>
          </a:p>
          <a:p>
            <a:pPr lvl="2"/>
            <a:r>
              <a:rPr lang="el-GR" dirty="0" smtClean="0"/>
              <a:t>Όταν αφυπνιστεί το νήμα ελέγχει πάλι τη συνθήκη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6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Το μοντέλο της διεργασίας (1</a:t>
            </a:r>
            <a:r>
              <a:rPr lang="en-US" dirty="0" smtClean="0"/>
              <a:t> </a:t>
            </a:r>
            <a:r>
              <a:rPr lang="el-GR" dirty="0" smtClean="0"/>
              <a:t>από 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Διεργασία (</a:t>
            </a:r>
            <a:r>
              <a:rPr lang="en-US" dirty="0" smtClean="0"/>
              <a:t>process)</a:t>
            </a:r>
            <a:endParaRPr lang="el-GR" dirty="0" smtClean="0"/>
          </a:p>
          <a:p>
            <a:pPr lvl="1"/>
            <a:r>
              <a:rPr lang="el-GR" dirty="0"/>
              <a:t>Σε κάθε ΛΣ έχουμε πολλές διεργασίες ταυτόχρονα</a:t>
            </a:r>
          </a:p>
          <a:p>
            <a:pPr lvl="2"/>
            <a:r>
              <a:rPr lang="el-GR" dirty="0"/>
              <a:t>Εξυπηρετητής: πολλές διεργασίες εξυπηρέτησης</a:t>
            </a:r>
          </a:p>
          <a:p>
            <a:pPr lvl="2"/>
            <a:r>
              <a:rPr lang="el-GR" dirty="0"/>
              <a:t>Πελάτης: </a:t>
            </a:r>
            <a:r>
              <a:rPr lang="el-GR" dirty="0" err="1"/>
              <a:t>φυλλομετρητής</a:t>
            </a:r>
            <a:r>
              <a:rPr lang="el-GR" dirty="0"/>
              <a:t>, </a:t>
            </a:r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ιικό</a:t>
            </a:r>
            <a:r>
              <a:rPr lang="el-GR" dirty="0"/>
              <a:t>, εκτύπωση</a:t>
            </a:r>
          </a:p>
          <a:p>
            <a:pPr lvl="1"/>
            <a:r>
              <a:rPr lang="el-GR" dirty="0" err="1"/>
              <a:t>Ψευδο</a:t>
            </a:r>
            <a:r>
              <a:rPr lang="el-GR" dirty="0"/>
              <a:t>-ταυτόχρονη εκτέλεση σε μία ΚΜΕ</a:t>
            </a:r>
          </a:p>
          <a:p>
            <a:pPr lvl="2"/>
            <a:r>
              <a:rPr lang="el-GR" dirty="0"/>
              <a:t>Γρήγορη εναλλαγή διεργασιών</a:t>
            </a:r>
          </a:p>
          <a:p>
            <a:pPr lvl="2"/>
            <a:r>
              <a:rPr lang="el-GR" dirty="0"/>
              <a:t>Ο προγραμματιστής δεν ασχολείται με τον ταυτοχρονισμό</a:t>
            </a:r>
          </a:p>
          <a:p>
            <a:pPr lvl="1"/>
            <a:r>
              <a:rPr lang="el-GR" dirty="0"/>
              <a:t>Μοντέλο ακολουθιακής διεργασίας</a:t>
            </a:r>
          </a:p>
          <a:p>
            <a:pPr lvl="2"/>
            <a:r>
              <a:rPr lang="el-GR" dirty="0"/>
              <a:t>Εκτελούμενο πρόγραμμα</a:t>
            </a:r>
            <a:r>
              <a:rPr lang="en-US" dirty="0"/>
              <a:t>: </a:t>
            </a:r>
            <a:r>
              <a:rPr lang="el-GR" dirty="0"/>
              <a:t>δεδομένα, </a:t>
            </a:r>
            <a:r>
              <a:rPr lang="el-GR" dirty="0" err="1"/>
              <a:t>καταχωρητές</a:t>
            </a:r>
            <a:r>
              <a:rPr lang="el-GR" dirty="0"/>
              <a:t>, μετρητής</a:t>
            </a:r>
          </a:p>
          <a:p>
            <a:pPr lvl="2"/>
            <a:r>
              <a:rPr lang="el-GR" dirty="0"/>
              <a:t>Η εναλλαγή διεργασιών ονομάζεται </a:t>
            </a:r>
            <a:r>
              <a:rPr lang="el-GR" dirty="0" smtClean="0"/>
              <a:t>πολυπρογραμματισμό</a:t>
            </a:r>
            <a:r>
              <a:rPr lang="el-GR" dirty="0"/>
              <a:t>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6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err="1" smtClean="0"/>
              <a:t>mutex</a:t>
            </a:r>
            <a:r>
              <a:rPr lang="en-US" dirty="0" smtClean="0"/>
              <a:t> (</a:t>
            </a:r>
            <a:r>
              <a:rPr lang="el-GR" dirty="0"/>
              <a:t>8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9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58373" name="Picture 10" descr="Κώδικας με χρήση mutex και μεταβλητής συνθήκης."/>
          <p:cNvPicPr>
            <a:picLocks noChangeAspect="1" noChangeArrowheads="1"/>
          </p:cNvPicPr>
          <p:nvPr/>
        </p:nvPicPr>
        <p:blipFill>
          <a:blip r:embed="rId2" cstate="print"/>
          <a:srcRect b="57916"/>
          <a:stretch>
            <a:fillRect/>
          </a:stretch>
        </p:blipFill>
        <p:spPr bwMode="auto">
          <a:xfrm>
            <a:off x="395537" y="1341438"/>
            <a:ext cx="8424936" cy="46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88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err="1" smtClean="0"/>
              <a:t>mutex</a:t>
            </a:r>
            <a:r>
              <a:rPr lang="en-US" dirty="0" smtClean="0"/>
              <a:t> (</a:t>
            </a:r>
            <a:r>
              <a:rPr lang="el-GR" dirty="0" smtClean="0"/>
              <a:t>9 από 9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59397" name="Picture 10" descr="Συνέχεια κώδικα με χρήση mutex και μεταβλητής συνθήκης."/>
          <p:cNvPicPr>
            <a:picLocks noChangeAspect="1" noChangeArrowheads="1"/>
          </p:cNvPicPr>
          <p:nvPr/>
        </p:nvPicPr>
        <p:blipFill>
          <a:blip r:embed="rId2" cstate="print"/>
          <a:srcRect t="42084"/>
          <a:stretch>
            <a:fillRect/>
          </a:stretch>
        </p:blipFill>
        <p:spPr bwMode="auto">
          <a:xfrm>
            <a:off x="827088" y="1124744"/>
            <a:ext cx="779035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9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1 από </a:t>
            </a:r>
            <a:r>
              <a:rPr lang="el-GR" dirty="0" smtClean="0"/>
              <a:t>6)</a:t>
            </a:r>
          </a:p>
        </p:txBody>
      </p:sp>
      <p:pic>
        <p:nvPicPr>
          <p:cNvPr id="60421" name="Picture 6" descr="Υπόδειγμα χρήσης ελεκτή (monitor)."/>
          <p:cNvPicPr>
            <a:picLocks noChangeAspect="1" noChangeArrowheads="1"/>
          </p:cNvPicPr>
          <p:nvPr/>
        </p:nvPicPr>
        <p:blipFill>
          <a:blip r:embed="rId2" cstate="print"/>
          <a:srcRect t="4723" b="5550"/>
          <a:stretch>
            <a:fillRect/>
          </a:stretch>
        </p:blipFill>
        <p:spPr bwMode="auto">
          <a:xfrm>
            <a:off x="2843213" y="1341438"/>
            <a:ext cx="2990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Ελεγκτές</a:t>
            </a:r>
          </a:p>
          <a:p>
            <a:pPr lvl="1"/>
            <a:r>
              <a:rPr lang="el-GR" dirty="0" smtClean="0"/>
              <a:t>Η χρήση των σηματοφόρων και των </a:t>
            </a:r>
            <a:r>
              <a:rPr lang="en-US" dirty="0" smtClean="0"/>
              <a:t>mutex</a:t>
            </a:r>
            <a:r>
              <a:rPr lang="el-GR" dirty="0" smtClean="0"/>
              <a:t> θέλει προσοχή</a:t>
            </a:r>
          </a:p>
          <a:p>
            <a:pPr lvl="2"/>
            <a:r>
              <a:rPr lang="el-GR" dirty="0" smtClean="0"/>
              <a:t>Λάθος σειρά στις κλήσεις οδηγεί σε αδιέξοδο!</a:t>
            </a:r>
          </a:p>
          <a:p>
            <a:pPr lvl="1"/>
            <a:r>
              <a:rPr lang="el-GR" dirty="0" smtClean="0"/>
              <a:t>Ο ελεγκτής είναι μια αφαίρεση υψηλότερου επιπέδου</a:t>
            </a:r>
          </a:p>
          <a:p>
            <a:pPr lvl="2"/>
            <a:r>
              <a:rPr lang="el-GR" dirty="0" smtClean="0"/>
              <a:t>Είναι δομή της γλώσσας προγραμματισμού, όχι του λειτουργικού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02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2 από 6)</a:t>
            </a:r>
            <a:endParaRPr lang="el-GR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Ελεγκτές</a:t>
            </a:r>
          </a:p>
          <a:p>
            <a:pPr lvl="1"/>
            <a:r>
              <a:rPr lang="el-GR" dirty="0" smtClean="0"/>
              <a:t>Ο ελεγκτής αποτελείται από δεδομένα και διαδικασίες</a:t>
            </a:r>
          </a:p>
          <a:p>
            <a:pPr lvl="2"/>
            <a:r>
              <a:rPr lang="el-GR" dirty="0" smtClean="0"/>
              <a:t>Τα δεδομένα προσπελαύνονται μόνο από αυτές τις διαδικασίες</a:t>
            </a:r>
          </a:p>
          <a:p>
            <a:pPr lvl="2"/>
            <a:r>
              <a:rPr lang="el-GR" dirty="0" smtClean="0"/>
              <a:t>Μόνο μία διεργασία μπορεί να είναι ενεργή στον ελεγκτή</a:t>
            </a:r>
          </a:p>
          <a:p>
            <a:pPr lvl="1"/>
            <a:r>
              <a:rPr lang="el-GR" dirty="0" smtClean="0"/>
              <a:t>Υλοποίηση ανάλογα με τον μεταγλωττιστή</a:t>
            </a:r>
          </a:p>
          <a:p>
            <a:pPr lvl="2"/>
            <a:r>
              <a:rPr lang="el-GR" dirty="0" smtClean="0"/>
              <a:t>Παράδειγμα: με σηματοφορείς ή </a:t>
            </a:r>
            <a:r>
              <a:rPr lang="en-US" dirty="0" smtClean="0"/>
              <a:t>mutex</a:t>
            </a:r>
          </a:p>
          <a:p>
            <a:pPr lvl="1"/>
            <a:r>
              <a:rPr lang="el-GR" dirty="0" smtClean="0"/>
              <a:t>Χρήση μεταβλητών συνθήκης</a:t>
            </a:r>
          </a:p>
          <a:p>
            <a:pPr lvl="2"/>
            <a:r>
              <a:rPr lang="el-GR" dirty="0" smtClean="0"/>
              <a:t>Εντολές </a:t>
            </a:r>
            <a:r>
              <a:rPr lang="en-US" dirty="0" smtClean="0"/>
              <a:t>signal</a:t>
            </a:r>
            <a:r>
              <a:rPr lang="el-GR" dirty="0" smtClean="0"/>
              <a:t> και </a:t>
            </a:r>
            <a:r>
              <a:rPr lang="en-US" dirty="0" smtClean="0"/>
              <a:t>wait</a:t>
            </a:r>
            <a:r>
              <a:rPr lang="el-GR" dirty="0" smtClean="0"/>
              <a:t> για χρήση μέσα στον ελεγκτή</a:t>
            </a:r>
          </a:p>
          <a:p>
            <a:pPr lvl="2"/>
            <a:r>
              <a:rPr lang="el-GR" dirty="0" smtClean="0"/>
              <a:t>Τι γίνεται μετά από ένα </a:t>
            </a:r>
            <a:r>
              <a:rPr lang="en-US" dirty="0" smtClean="0"/>
              <a:t>signal</a:t>
            </a:r>
            <a:r>
              <a:rPr lang="el-GR" dirty="0" smtClean="0"/>
              <a:t>; Ποιος εκτελείται;</a:t>
            </a:r>
          </a:p>
          <a:p>
            <a:pPr lvl="3"/>
            <a:r>
              <a:rPr lang="el-GR" dirty="0" smtClean="0"/>
              <a:t>Λύση </a:t>
            </a:r>
            <a:r>
              <a:rPr lang="en-US" dirty="0" smtClean="0"/>
              <a:t>Hoare:</a:t>
            </a:r>
            <a:r>
              <a:rPr lang="el-GR" dirty="0" smtClean="0"/>
              <a:t> συνεχίζει η διεργασία που αφυπνίσθηκε</a:t>
            </a:r>
          </a:p>
          <a:p>
            <a:pPr lvl="3"/>
            <a:r>
              <a:rPr lang="el-GR" dirty="0" smtClean="0"/>
              <a:t>Λύση </a:t>
            </a:r>
            <a:r>
              <a:rPr lang="en-US" dirty="0" smtClean="0"/>
              <a:t>Brinch-Hansen: </a:t>
            </a:r>
            <a:r>
              <a:rPr lang="el-GR" dirty="0" smtClean="0"/>
              <a:t>το </a:t>
            </a:r>
            <a:r>
              <a:rPr lang="en-US" dirty="0" smtClean="0"/>
              <a:t>signal</a:t>
            </a:r>
            <a:r>
              <a:rPr lang="el-GR" dirty="0" smtClean="0"/>
              <a:t> είναι πάντα η τελευταία εντολή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3 από 6)</a:t>
            </a:r>
            <a:endParaRPr lang="el-GR" dirty="0" smtClean="0"/>
          </a:p>
        </p:txBody>
      </p:sp>
      <p:pic>
        <p:nvPicPr>
          <p:cNvPr id="8" name="Picture 2" descr="Ψευδοκώδικας παραγωγού και καταναλωτή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58" y="2060848"/>
            <a:ext cx="41338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Ψευδοκώδικας ελεγκτή για το πρόβλημα παραγωγού-καταναλωτή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744950" cy="46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6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4 από 6)</a:t>
            </a:r>
            <a:endParaRPr lang="el-GR" dirty="0" smtClean="0"/>
          </a:p>
        </p:txBody>
      </p:sp>
      <p:pic>
        <p:nvPicPr>
          <p:cNvPr id="63494" name="Picture 20" descr="Παράδειγμα κώδικα με νήματα σε Java: Η Java υλοποιεί ελεγκτές με συγχρονισμένες μεθόδους (synchronized).&#10;"/>
          <p:cNvPicPr>
            <a:picLocks noChangeAspect="1" noChangeArrowheads="1"/>
          </p:cNvPicPr>
          <p:nvPr/>
        </p:nvPicPr>
        <p:blipFill>
          <a:blip r:embed="rId2" cstate="print"/>
          <a:srcRect b="61711"/>
          <a:stretch>
            <a:fillRect/>
          </a:stretch>
        </p:blipFill>
        <p:spPr bwMode="auto">
          <a:xfrm>
            <a:off x="1246312" y="1298503"/>
            <a:ext cx="6566048" cy="342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ontent Placeholder 6"/>
          <p:cNvSpPr>
            <a:spLocks noGrp="1"/>
          </p:cNvSpPr>
          <p:nvPr>
            <p:ph idx="1"/>
          </p:nvPr>
        </p:nvSpPr>
        <p:spPr>
          <a:xfrm>
            <a:off x="381000" y="4581525"/>
            <a:ext cx="8382000" cy="181927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Παράδειγμα σε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Java </a:t>
            </a:r>
            <a:r>
              <a:rPr lang="el-GR" dirty="0" smtClean="0"/>
              <a:t>υλοποιεί ελεγκτές με μεθόδους </a:t>
            </a:r>
            <a:r>
              <a:rPr lang="en-US" dirty="0" smtClean="0"/>
              <a:t>synchronized</a:t>
            </a:r>
          </a:p>
          <a:p>
            <a:pPr lvl="2"/>
            <a:r>
              <a:rPr lang="el-GR" dirty="0" smtClean="0"/>
              <a:t>Μία τάξη μπορεί να ορίζει μεθόδους </a:t>
            </a:r>
            <a:r>
              <a:rPr lang="en-US" dirty="0" smtClean="0"/>
              <a:t>synchronized</a:t>
            </a:r>
          </a:p>
          <a:p>
            <a:pPr lvl="2"/>
            <a:r>
              <a:rPr lang="el-GR" dirty="0" smtClean="0"/>
              <a:t>Όλες οι μέθοδοι αυτές εκτελούνται με αμοιβαίο αποκλεισμό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5 από 6)</a:t>
            </a:r>
            <a:endParaRPr lang="el-GR" dirty="0" smtClean="0"/>
          </a:p>
        </p:txBody>
      </p:sp>
      <p:pic>
        <p:nvPicPr>
          <p:cNvPr id="64518" name="Picture 10" descr="Παράδειγμα κωδικά παραγωγού - καταναλωτή με χρήση ελεγκτών στη Java."/>
          <p:cNvPicPr>
            <a:picLocks noChangeAspect="1" noChangeArrowheads="1"/>
          </p:cNvPicPr>
          <p:nvPr/>
        </p:nvPicPr>
        <p:blipFill>
          <a:blip r:embed="rId2" cstate="print"/>
          <a:srcRect t="37672" b="22495"/>
          <a:stretch>
            <a:fillRect/>
          </a:stretch>
        </p:blipFill>
        <p:spPr bwMode="auto">
          <a:xfrm>
            <a:off x="1187624" y="1196752"/>
            <a:ext cx="6553894" cy="35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ontent Placeholder 6"/>
          <p:cNvSpPr>
            <a:spLocks noGrp="1"/>
          </p:cNvSpPr>
          <p:nvPr>
            <p:ph idx="1"/>
          </p:nvPr>
        </p:nvSpPr>
        <p:spPr>
          <a:xfrm>
            <a:off x="381000" y="4581128"/>
            <a:ext cx="8382000" cy="181967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Παραγωγός-καταναλωτής: νήματα της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Δεν ασχολούνται με αμοιβαίο αποκλεισμό</a:t>
            </a:r>
          </a:p>
          <a:p>
            <a:r>
              <a:rPr lang="el-GR" dirty="0" smtClean="0"/>
              <a:t>Ελεγκτής: τάξη της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Περιέχει μεθόδους </a:t>
            </a:r>
            <a:r>
              <a:rPr lang="en-US" dirty="0" smtClean="0"/>
              <a:t>synchronized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1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Ελεγκτές (</a:t>
            </a:r>
            <a:r>
              <a:rPr lang="el-GR" dirty="0"/>
              <a:t>6 από 6)</a:t>
            </a:r>
            <a:endParaRPr lang="el-GR" dirty="0" smtClean="0"/>
          </a:p>
        </p:txBody>
      </p:sp>
      <p:pic>
        <p:nvPicPr>
          <p:cNvPr id="65542" name="Picture 9" descr="Παράδειγμα κωδικά συγχρονισμένης μεθόδου στη Java."/>
          <p:cNvPicPr>
            <a:picLocks noChangeAspect="1" noChangeArrowheads="1"/>
          </p:cNvPicPr>
          <p:nvPr/>
        </p:nvPicPr>
        <p:blipFill>
          <a:blip r:embed="rId2" cstate="print"/>
          <a:srcRect t="76970"/>
          <a:stretch>
            <a:fillRect/>
          </a:stretch>
        </p:blipFill>
        <p:spPr bwMode="auto">
          <a:xfrm>
            <a:off x="1093788" y="1268760"/>
            <a:ext cx="7078612" cy="22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1000" y="3501008"/>
            <a:ext cx="8382000" cy="289979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Ελεγκτής σε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Οι διαδικασίες παραγωγού</a:t>
            </a:r>
            <a:r>
              <a:rPr lang="en-US" dirty="0" smtClean="0"/>
              <a:t>/ </a:t>
            </a:r>
            <a:r>
              <a:rPr lang="el-GR" dirty="0" smtClean="0"/>
              <a:t>καταναλωτή είναι </a:t>
            </a:r>
            <a:r>
              <a:rPr lang="en-US" dirty="0" smtClean="0"/>
              <a:t>synchronized</a:t>
            </a:r>
          </a:p>
          <a:p>
            <a:pPr lvl="1"/>
            <a:r>
              <a:rPr lang="el-GR" dirty="0" smtClean="0"/>
              <a:t>Δεν υπάρχουν διακριτές μεταβλητές συνθήκης</a:t>
            </a:r>
          </a:p>
          <a:p>
            <a:pPr lvl="2"/>
            <a:r>
              <a:rPr lang="el-GR" dirty="0" smtClean="0"/>
              <a:t>Υπάρχει μία μόνο ανώνυμη συνθήκη για όλο τον ελεγκτή</a:t>
            </a:r>
          </a:p>
          <a:p>
            <a:pPr lvl="2"/>
            <a:r>
              <a:rPr lang="el-GR" dirty="0" smtClean="0"/>
              <a:t>Η εντολή </a:t>
            </a:r>
            <a:r>
              <a:rPr lang="en-US" dirty="0" smtClean="0"/>
              <a:t>wait()</a:t>
            </a:r>
            <a:r>
              <a:rPr lang="el-GR" dirty="0" smtClean="0"/>
              <a:t> οδηγεί σε μπλοκάρισμα</a:t>
            </a:r>
          </a:p>
          <a:p>
            <a:pPr lvl="2"/>
            <a:r>
              <a:rPr lang="el-GR" dirty="0" smtClean="0"/>
              <a:t>Πρέπει να εκτελείται σε βρόχο γιατί δεν ξέρουμε γιατί ξυπνήσαμε!</a:t>
            </a:r>
          </a:p>
          <a:p>
            <a:pPr lvl="2"/>
            <a:r>
              <a:rPr lang="el-GR" dirty="0" smtClean="0"/>
              <a:t>Η εντολή </a:t>
            </a:r>
            <a:r>
              <a:rPr lang="en-US" dirty="0" smtClean="0"/>
              <a:t>notify()</a:t>
            </a:r>
            <a:r>
              <a:rPr lang="el-GR" dirty="0" smtClean="0"/>
              <a:t> ξυπνάει ένα άλλο νήμα (τυχαία)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2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Μεταβίβαση μηνυμάτων (</a:t>
            </a:r>
            <a:r>
              <a:rPr lang="el-GR" dirty="0"/>
              <a:t>1 από </a:t>
            </a:r>
            <a:r>
              <a:rPr lang="el-GR" dirty="0" smtClean="0"/>
              <a:t>3)</a:t>
            </a:r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Μεταβίβαση μηνυμάτων</a:t>
            </a:r>
          </a:p>
          <a:p>
            <a:pPr lvl="1"/>
            <a:r>
              <a:rPr lang="el-GR" dirty="0" smtClean="0"/>
              <a:t>Οι σηματοφόροι είναι τεχνική χαμηλού επιπέδου</a:t>
            </a:r>
          </a:p>
          <a:p>
            <a:pPr lvl="2"/>
            <a:r>
              <a:rPr lang="el-GR" dirty="0" smtClean="0"/>
              <a:t>Μπορεί όμως να χρησιμοποιηθεί μέσω βιβλιοθήκης</a:t>
            </a:r>
          </a:p>
          <a:p>
            <a:pPr lvl="1"/>
            <a:r>
              <a:rPr lang="el-GR" dirty="0" smtClean="0"/>
              <a:t>Οι ελεγκτές είναι τεχνική υψηλού επιπέδου</a:t>
            </a:r>
          </a:p>
          <a:p>
            <a:pPr lvl="2"/>
            <a:r>
              <a:rPr lang="el-GR" dirty="0" smtClean="0"/>
              <a:t>Απαιτεί όμως υποστήριξη από γλώσσα προγραμματισμού</a:t>
            </a:r>
          </a:p>
          <a:p>
            <a:pPr lvl="1"/>
            <a:r>
              <a:rPr lang="el-GR" dirty="0" smtClean="0"/>
              <a:t>Η μεταβίβαση μηνυμάτων είναι μια πιο γενική τεχνική</a:t>
            </a:r>
          </a:p>
          <a:p>
            <a:pPr lvl="2"/>
            <a:r>
              <a:rPr lang="el-GR" dirty="0" smtClean="0"/>
              <a:t>Και η μόνη κατάλληλη για κατανεμημένα συστήματα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send(dest, &amp;msg)</a:t>
            </a:r>
            <a:r>
              <a:rPr lang="el-GR" dirty="0" smtClean="0"/>
              <a:t> στέλνει το </a:t>
            </a:r>
            <a:r>
              <a:rPr lang="en-US" dirty="0" smtClean="0"/>
              <a:t>msg</a:t>
            </a:r>
            <a:r>
              <a:rPr lang="el-GR" dirty="0" smtClean="0"/>
              <a:t> στον </a:t>
            </a:r>
            <a:r>
              <a:rPr lang="en-US" dirty="0" smtClean="0"/>
              <a:t>dest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receive(src, &amp;msg)</a:t>
            </a:r>
            <a:r>
              <a:rPr lang="el-GR" dirty="0" smtClean="0"/>
              <a:t> παραλαμβάνει το </a:t>
            </a:r>
            <a:r>
              <a:rPr lang="en-US" dirty="0" smtClean="0"/>
              <a:t>msg</a:t>
            </a:r>
            <a:r>
              <a:rPr lang="el-GR" dirty="0" smtClean="0"/>
              <a:t> από τον </a:t>
            </a:r>
            <a:r>
              <a:rPr lang="en-US" dirty="0" smtClean="0"/>
              <a:t>src</a:t>
            </a:r>
          </a:p>
          <a:p>
            <a:pPr lvl="2"/>
            <a:r>
              <a:rPr lang="el-GR" dirty="0" smtClean="0"/>
              <a:t>Μπορεί να προκαλεί μπλοκάρισμα ή να επιστρέφει αμέσως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4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Μεταβίβαση μηνυμάτων (</a:t>
            </a:r>
            <a:r>
              <a:rPr lang="el-GR" dirty="0"/>
              <a:t>2 από 3)</a:t>
            </a:r>
            <a:endParaRPr lang="el-GR" dirty="0" smtClean="0"/>
          </a:p>
        </p:txBody>
      </p:sp>
      <p:pic>
        <p:nvPicPr>
          <p:cNvPr id="67590" name="Picture 9" descr="Κώδικας νήματος-παραγωγού: μεταβίβαση μηνυμάτων."/>
          <p:cNvPicPr>
            <a:picLocks noChangeAspect="1" noChangeArrowheads="1"/>
          </p:cNvPicPr>
          <p:nvPr/>
        </p:nvPicPr>
        <p:blipFill>
          <a:blip r:embed="rId2" cstate="print"/>
          <a:srcRect b="48860"/>
          <a:stretch>
            <a:fillRect/>
          </a:stretch>
        </p:blipFill>
        <p:spPr bwMode="auto">
          <a:xfrm>
            <a:off x="1259483" y="1268760"/>
            <a:ext cx="61928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3933825"/>
            <a:ext cx="8382000" cy="2466975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Παραγωγός-καταναλωτής με μεταβίβαση μηνυμάτων</a:t>
            </a:r>
          </a:p>
          <a:p>
            <a:pPr lvl="1"/>
            <a:r>
              <a:rPr lang="el-GR" dirty="0" smtClean="0"/>
              <a:t>Ο παραγωγός περιμένει κενά μηνύματα</a:t>
            </a:r>
          </a:p>
          <a:p>
            <a:pPr lvl="1"/>
            <a:r>
              <a:rPr lang="el-GR" dirty="0" smtClean="0"/>
              <a:t>Τα γεμίζει και τα στέλνει στον καταναλωτή</a:t>
            </a:r>
          </a:p>
          <a:p>
            <a:pPr lvl="1"/>
            <a:r>
              <a:rPr lang="el-GR" dirty="0" smtClean="0"/>
              <a:t>Ο καταναλωτής στέλνει αρχικά </a:t>
            </a:r>
            <a:r>
              <a:rPr lang="en-US" dirty="0" smtClean="0"/>
              <a:t>N</a:t>
            </a:r>
            <a:r>
              <a:rPr lang="el-GR" dirty="0" smtClean="0"/>
              <a:t> κενά μηνύματα</a:t>
            </a:r>
          </a:p>
          <a:p>
            <a:pPr lvl="1"/>
            <a:r>
              <a:rPr lang="el-GR" dirty="0" smtClean="0"/>
              <a:t>Μετά περιμένει γεμάτα μηνύματα και τα καταναλώνει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7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μοντέλο της διεργασίας (2</a:t>
            </a:r>
            <a:r>
              <a:rPr lang="en-US" dirty="0"/>
              <a:t> </a:t>
            </a:r>
            <a:r>
              <a:rPr lang="el-GR" dirty="0"/>
              <a:t>από 3)</a:t>
            </a:r>
            <a:endParaRPr lang="el-GR" dirty="0" smtClean="0"/>
          </a:p>
        </p:txBody>
      </p:sp>
      <p:pic>
        <p:nvPicPr>
          <p:cNvPr id="6150" name="Picture 8" descr="Το μοντέλο της διεργασία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341438"/>
            <a:ext cx="76850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Μοντέλο διεργασίας</a:t>
            </a:r>
          </a:p>
          <a:p>
            <a:pPr lvl="1"/>
            <a:r>
              <a:rPr lang="el-GR" dirty="0" smtClean="0"/>
              <a:t>Οι διεργασίες φαίνεται ότι εκτελούνται ανεξάρτητα</a:t>
            </a:r>
          </a:p>
          <a:p>
            <a:pPr lvl="1"/>
            <a:r>
              <a:rPr lang="el-GR" dirty="0" smtClean="0"/>
              <a:t>Κάθε ΚΜΕ όμως ασχολείται με μία διεργασία τη φορά</a:t>
            </a:r>
          </a:p>
          <a:p>
            <a:pPr lvl="1"/>
            <a:r>
              <a:rPr lang="el-GR" dirty="0" smtClean="0"/>
              <a:t>Η ταχύτητα εκτέλεσης των διεργασιών είναι απρόβλεπτη</a:t>
            </a:r>
          </a:p>
          <a:p>
            <a:pPr lvl="2"/>
            <a:r>
              <a:rPr lang="el-GR" dirty="0" smtClean="0"/>
              <a:t>Εξαρτάται από τον τρόπο εναλλαγής των διεργασιών</a:t>
            </a:r>
          </a:p>
          <a:p>
            <a:pPr lvl="2"/>
            <a:r>
              <a:rPr lang="el-GR" dirty="0" smtClean="0"/>
              <a:t>Μπορεί να αλλάζει σε κάθε εκτέλεση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2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Μεταβίβαση μηνυμάτων (</a:t>
            </a:r>
            <a:r>
              <a:rPr lang="el-GR" dirty="0"/>
              <a:t>3 από 3)</a:t>
            </a:r>
            <a:endParaRPr lang="el-GR" dirty="0" smtClean="0"/>
          </a:p>
        </p:txBody>
      </p:sp>
      <p:pic>
        <p:nvPicPr>
          <p:cNvPr id="68614" name="Picture 9" descr="Κώδικας νήματος-καραναλωτή: μεταβίβαση μηνυμάτων."/>
          <p:cNvPicPr>
            <a:picLocks noChangeAspect="1" noChangeArrowheads="1"/>
          </p:cNvPicPr>
          <p:nvPr/>
        </p:nvPicPr>
        <p:blipFill>
          <a:blip r:embed="rId2" cstate="print"/>
          <a:srcRect t="49829"/>
          <a:stretch>
            <a:fillRect/>
          </a:stretch>
        </p:blipFill>
        <p:spPr bwMode="auto">
          <a:xfrm>
            <a:off x="1417091" y="1124744"/>
            <a:ext cx="6227975" cy="266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Content Placeholder 6"/>
          <p:cNvSpPr>
            <a:spLocks noGrp="1"/>
          </p:cNvSpPr>
          <p:nvPr>
            <p:ph idx="1"/>
          </p:nvPr>
        </p:nvSpPr>
        <p:spPr>
          <a:xfrm>
            <a:off x="381000" y="3789363"/>
            <a:ext cx="8382000" cy="261143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Παραλλαγές μεταβίβασης μηνυμάτων</a:t>
            </a:r>
          </a:p>
          <a:p>
            <a:pPr lvl="1"/>
            <a:r>
              <a:rPr lang="el-GR" dirty="0" smtClean="0"/>
              <a:t>Χρήση γραμματοκιβωτίων επικοινωνίας</a:t>
            </a:r>
          </a:p>
          <a:p>
            <a:pPr lvl="2"/>
            <a:r>
              <a:rPr lang="el-GR" dirty="0" smtClean="0"/>
              <a:t>Παρεμβάλλονται ανάμεσα σε αποστολείς και παραλήπτες</a:t>
            </a:r>
          </a:p>
          <a:p>
            <a:pPr lvl="2"/>
            <a:r>
              <a:rPr lang="el-GR" dirty="0" smtClean="0"/>
              <a:t>Έχουν περιορισμένο χώρο αποθήκευσης μηνυμάτων</a:t>
            </a:r>
          </a:p>
          <a:p>
            <a:pPr lvl="1"/>
            <a:r>
              <a:rPr lang="el-GR" dirty="0" smtClean="0"/>
              <a:t>Χρήση ραντεβού: ο αποστολέας μπλοκάρεται</a:t>
            </a:r>
          </a:p>
          <a:p>
            <a:pPr lvl="2"/>
            <a:r>
              <a:rPr lang="el-GR" dirty="0" smtClean="0"/>
              <a:t>Δεν χρειάζεται προσωρινή μνήμη, τα δύο άκρα συγχρονίζονται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Φράγματα</a:t>
            </a:r>
          </a:p>
        </p:txBody>
      </p:sp>
      <p:pic>
        <p:nvPicPr>
          <p:cNvPr id="69638" name="Picture 8" descr="Λειτουργία φραγμάτων (κλήση barrier) για συγχρονισμό εκτέλεσης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3276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81000" y="3573463"/>
            <a:ext cx="8382000" cy="282733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Φράγματα</a:t>
            </a:r>
          </a:p>
          <a:p>
            <a:pPr lvl="1"/>
            <a:r>
              <a:rPr lang="el-GR" dirty="0" smtClean="0"/>
              <a:t>Οι διεργασίες διαιρούνται σε φάσεις</a:t>
            </a:r>
          </a:p>
          <a:p>
            <a:pPr lvl="2"/>
            <a:r>
              <a:rPr lang="el-GR" dirty="0" smtClean="0"/>
              <a:t>Στο τέλος κάθε φάσης εκτελούμε μια κλήση </a:t>
            </a:r>
            <a:r>
              <a:rPr lang="en-US" dirty="0" smtClean="0"/>
              <a:t>barrier</a:t>
            </a:r>
            <a:endParaRPr lang="el-GR" dirty="0" smtClean="0"/>
          </a:p>
          <a:p>
            <a:pPr lvl="2"/>
            <a:r>
              <a:rPr lang="el-GR" dirty="0" smtClean="0"/>
              <a:t>Οι διεργασίες μπλοκάρονται μέχρι να φτάσουν όλες εκεί</a:t>
            </a:r>
          </a:p>
          <a:p>
            <a:pPr lvl="2"/>
            <a:r>
              <a:rPr lang="el-GR" dirty="0" smtClean="0"/>
              <a:t>Μόλις συμβεί αυτό, απελευθερώνονται όλες</a:t>
            </a:r>
          </a:p>
          <a:p>
            <a:pPr lvl="1"/>
            <a:r>
              <a:rPr lang="el-GR" dirty="0" smtClean="0"/>
              <a:t>Επιτρέπει συγχρονισμό παράλληλων υπολογισμών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8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Χρονοπρογραμματισμός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2:</a:t>
            </a:r>
            <a:r>
              <a:rPr lang="en-US" b="1" dirty="0"/>
              <a:t> </a:t>
            </a:r>
            <a:r>
              <a:rPr lang="el-GR" dirty="0"/>
              <a:t>Διεργασίες και </a:t>
            </a:r>
            <a:r>
              <a:rPr lang="el-GR" dirty="0" smtClean="0"/>
              <a:t>Νήματα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4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1 από </a:t>
            </a:r>
            <a:r>
              <a:rPr lang="el-GR" dirty="0" smtClean="0"/>
              <a:t>6)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Έννοια του χρονοπρογραμματισμού</a:t>
            </a:r>
          </a:p>
          <a:p>
            <a:pPr lvl="1"/>
            <a:r>
              <a:rPr lang="el-GR" dirty="0" smtClean="0"/>
              <a:t>Ποια διεργασία θα εκτελεστεί μετά από κάποια διακοπή;</a:t>
            </a:r>
          </a:p>
          <a:p>
            <a:r>
              <a:rPr lang="el-GR" dirty="0" smtClean="0"/>
              <a:t>Ιστορική εξέλιξη χρονοπρογραμματισμού</a:t>
            </a:r>
          </a:p>
          <a:p>
            <a:pPr lvl="1"/>
            <a:r>
              <a:rPr lang="el-GR" dirty="0" smtClean="0"/>
              <a:t>Στα συστήματα δεσμίδων εκτελούσαμε επόμενη εργασία</a:t>
            </a:r>
          </a:p>
          <a:p>
            <a:pPr lvl="1"/>
            <a:r>
              <a:rPr lang="el-GR" dirty="0" smtClean="0"/>
              <a:t>Στα συστήματα πολυπρογραμματισμού υπάρχει επιλογή</a:t>
            </a:r>
          </a:p>
          <a:p>
            <a:pPr lvl="2"/>
            <a:r>
              <a:rPr lang="el-GR" dirty="0" smtClean="0"/>
              <a:t>Και στα σύγχρονα μικτά συστήματα υπάρχει ζήτημα επιλογής</a:t>
            </a:r>
          </a:p>
          <a:p>
            <a:pPr lvl="1"/>
            <a:r>
              <a:rPr lang="el-GR" dirty="0" smtClean="0"/>
              <a:t>Οι προσωπικοί υπολογιστές δεν δίνουν μεγάλη έμφαση</a:t>
            </a:r>
          </a:p>
          <a:p>
            <a:pPr lvl="2"/>
            <a:r>
              <a:rPr lang="el-GR" dirty="0" smtClean="0"/>
              <a:t>Η ταχύτητα των επεξεργαστών είναι πολύ μεγάλη</a:t>
            </a:r>
          </a:p>
          <a:p>
            <a:pPr lvl="2"/>
            <a:r>
              <a:rPr lang="el-GR" dirty="0" smtClean="0"/>
              <a:t>Ελάχιστες διεργασίες είναι πραγματικά χρονοβόρες</a:t>
            </a:r>
          </a:p>
          <a:p>
            <a:pPr lvl="1"/>
            <a:r>
              <a:rPr lang="el-GR" dirty="0" smtClean="0"/>
              <a:t>Οι εξυπηρετητές προσέχουν τον χρονοπρογραμματισμό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8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2 από 6)</a:t>
            </a:r>
            <a:endParaRPr lang="el-GR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Εναλλαγή διεργασιών</a:t>
            </a:r>
          </a:p>
          <a:p>
            <a:pPr lvl="1"/>
            <a:r>
              <a:rPr lang="el-GR" dirty="0" smtClean="0"/>
              <a:t>Η αλλαγή της εκτελούμενης διεργασίας έχει κόστος</a:t>
            </a:r>
          </a:p>
          <a:p>
            <a:pPr lvl="2"/>
            <a:r>
              <a:rPr lang="el-GR" dirty="0" smtClean="0"/>
              <a:t>Αποθήκευση κατάστασης προηγούμενης διεργασίας</a:t>
            </a:r>
          </a:p>
          <a:p>
            <a:pPr lvl="2"/>
            <a:r>
              <a:rPr lang="el-GR" dirty="0" smtClean="0"/>
              <a:t>Φόρτωση κατάστασης νέας διεργασίας</a:t>
            </a:r>
          </a:p>
          <a:p>
            <a:pPr lvl="2"/>
            <a:r>
              <a:rPr lang="el-GR" dirty="0" smtClean="0"/>
              <a:t>Αλλαγή χώρου διευθύνσεων και ακύρωση κρυφής μνήμης</a:t>
            </a:r>
          </a:p>
          <a:p>
            <a:r>
              <a:rPr lang="el-GR" dirty="0" smtClean="0"/>
              <a:t>Συμπεριφορά των διεργασιών</a:t>
            </a:r>
          </a:p>
          <a:p>
            <a:pPr lvl="1"/>
            <a:r>
              <a:rPr lang="el-GR" dirty="0" smtClean="0"/>
              <a:t>Οι διεργασίες εναλλάσσουν Ε/Ε και επεξεργασία</a:t>
            </a:r>
          </a:p>
          <a:p>
            <a:pPr lvl="1"/>
            <a:r>
              <a:rPr lang="el-GR" dirty="0" smtClean="0"/>
              <a:t>Οι διεργασίες χωρίζονται σε δύο κατηγορίες</a:t>
            </a:r>
          </a:p>
          <a:p>
            <a:pPr lvl="2"/>
            <a:r>
              <a:rPr lang="el-GR" dirty="0" smtClean="0"/>
              <a:t>Εξαρτημένες από την ΚΜΕ</a:t>
            </a:r>
          </a:p>
          <a:p>
            <a:pPr lvl="2"/>
            <a:r>
              <a:rPr lang="el-GR" dirty="0" smtClean="0"/>
              <a:t>Εξαρτημένες από είσοδο/έξοδο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75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3 από 6)</a:t>
            </a:r>
            <a:endParaRPr lang="el-GR" dirty="0" smtClean="0"/>
          </a:p>
        </p:txBody>
      </p:sp>
      <p:pic>
        <p:nvPicPr>
          <p:cNvPr id="72710" name="Picture 8" descr="Χρήση της CPU στο χρόνο, αναμονή για κλήσεις Ε/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760"/>
            <a:ext cx="7416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81000" y="3933056"/>
            <a:ext cx="8382000" cy="246774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Συμπεριφορά των διεργασιών</a:t>
            </a:r>
          </a:p>
          <a:p>
            <a:pPr lvl="1"/>
            <a:r>
              <a:rPr lang="el-GR" dirty="0" smtClean="0"/>
              <a:t>Ο σημαντικός παράγοντας είναι η διάρκεια επεξεργασίας</a:t>
            </a:r>
          </a:p>
          <a:p>
            <a:pPr lvl="1"/>
            <a:r>
              <a:rPr lang="el-GR" dirty="0" smtClean="0"/>
              <a:t>Οι επεξεργαστές βελτιώνονται πιο γρήγορα από δίσκους</a:t>
            </a:r>
          </a:p>
          <a:p>
            <a:pPr lvl="2"/>
            <a:r>
              <a:rPr lang="el-GR" dirty="0" smtClean="0"/>
              <a:t>Οι περισσότερες διεργασίας εξαρτώνται από είσοδο/έξοδο</a:t>
            </a:r>
          </a:p>
          <a:p>
            <a:pPr lvl="2"/>
            <a:r>
              <a:rPr lang="el-GR" dirty="0" smtClean="0"/>
              <a:t>Πρέπει να εκτελούνται έτσι ώστε να ξεκινάνε νέα είσοδο/έξοδο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1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4 από 6)</a:t>
            </a:r>
            <a:endParaRPr lang="el-GR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Πότε γίνεται ο χρονοπρογραμματισμός;</a:t>
            </a:r>
          </a:p>
          <a:p>
            <a:pPr lvl="1"/>
            <a:r>
              <a:rPr lang="el-GR" dirty="0" smtClean="0"/>
              <a:t>Όταν δημιουργείται </a:t>
            </a:r>
            <a:r>
              <a:rPr lang="en-US" dirty="0" smtClean="0"/>
              <a:t>/</a:t>
            </a:r>
            <a:r>
              <a:rPr lang="el-GR" dirty="0" smtClean="0"/>
              <a:t> τερματίζεται μια διεργασία</a:t>
            </a:r>
          </a:p>
          <a:p>
            <a:pPr lvl="1"/>
            <a:r>
              <a:rPr lang="el-GR" dirty="0" smtClean="0"/>
              <a:t>Όταν μια διεργασία μπλοκάρεται για κάποιο λόγο</a:t>
            </a:r>
          </a:p>
          <a:p>
            <a:pPr lvl="1"/>
            <a:r>
              <a:rPr lang="el-GR" dirty="0" smtClean="0"/>
              <a:t>Όταν προκύπτει μία διακοπή εισόδου/εξόδου</a:t>
            </a:r>
          </a:p>
          <a:p>
            <a:pPr lvl="1"/>
            <a:r>
              <a:rPr lang="el-GR" dirty="0" smtClean="0"/>
              <a:t>Όταν προκύπτει διακοπή χρονομέτρου (ή </a:t>
            </a:r>
            <a:r>
              <a:rPr lang="en-US" dirty="0" smtClean="0"/>
              <a:t>n</a:t>
            </a:r>
            <a:r>
              <a:rPr lang="el-GR" dirty="0" smtClean="0"/>
              <a:t> διακοπές)</a:t>
            </a:r>
          </a:p>
          <a:p>
            <a:r>
              <a:rPr lang="el-GR" dirty="0" smtClean="0"/>
              <a:t>Μη προεκτοπιστικοί αλγόριθμοι</a:t>
            </a:r>
          </a:p>
          <a:p>
            <a:pPr lvl="1"/>
            <a:r>
              <a:rPr lang="el-GR" dirty="0" smtClean="0"/>
              <a:t>Η τρέχουσα διεργασία εκτελείται μέχρι να μπλοκαριστεί</a:t>
            </a:r>
          </a:p>
          <a:p>
            <a:r>
              <a:rPr lang="el-GR" dirty="0" smtClean="0"/>
              <a:t>Προεκτοπιστικοί αλγόριθμοι</a:t>
            </a:r>
          </a:p>
          <a:p>
            <a:pPr lvl="1"/>
            <a:r>
              <a:rPr lang="el-GR" dirty="0" smtClean="0"/>
              <a:t>Η τρέχουσα διεργασία εκτελείται μέχρι κάποιο όριο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01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5 από 6)</a:t>
            </a:r>
            <a:endParaRPr lang="el-GR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Κατηγορίες αλγορίθμων χρονοπρογραμματισμού</a:t>
            </a:r>
          </a:p>
          <a:p>
            <a:pPr lvl="1"/>
            <a:r>
              <a:rPr lang="el-GR" dirty="0" smtClean="0"/>
              <a:t>Συστήματα δέσμης</a:t>
            </a:r>
          </a:p>
          <a:p>
            <a:pPr lvl="2"/>
            <a:r>
              <a:rPr lang="el-GR" dirty="0" smtClean="0"/>
              <a:t>Μη </a:t>
            </a:r>
            <a:r>
              <a:rPr lang="el-GR" dirty="0" err="1" smtClean="0"/>
              <a:t>προεκτοπιστική</a:t>
            </a:r>
            <a:r>
              <a:rPr lang="el-GR" dirty="0" smtClean="0"/>
              <a:t> ή προεκτοπιστική με μεγάλο διάστημα</a:t>
            </a:r>
          </a:p>
          <a:p>
            <a:pPr lvl="2"/>
            <a:r>
              <a:rPr lang="el-GR" dirty="0" smtClean="0"/>
              <a:t>Λιγότερες εναλλαγές διεργασιών για αύξηση επίδοσης</a:t>
            </a:r>
          </a:p>
          <a:p>
            <a:pPr lvl="1"/>
            <a:r>
              <a:rPr lang="el-GR" dirty="0" smtClean="0"/>
              <a:t>Συστήματα αλληλεπίδρασης</a:t>
            </a:r>
          </a:p>
          <a:p>
            <a:pPr lvl="2"/>
            <a:r>
              <a:rPr lang="el-GR" dirty="0" smtClean="0"/>
              <a:t>Υποχρεωτικά </a:t>
            </a:r>
            <a:r>
              <a:rPr lang="el-GR" dirty="0" err="1" smtClean="0"/>
              <a:t>προεκτοπιστική</a:t>
            </a:r>
            <a:r>
              <a:rPr lang="el-GR" dirty="0" smtClean="0"/>
              <a:t> για αποφυγή καθυστερήσεων</a:t>
            </a:r>
          </a:p>
          <a:p>
            <a:pPr lvl="2"/>
            <a:r>
              <a:rPr lang="el-GR" dirty="0" smtClean="0"/>
              <a:t>Όλες οι διεργασίες πρέπει να εκτελούνται από λίγο</a:t>
            </a:r>
          </a:p>
          <a:p>
            <a:pPr lvl="1"/>
            <a:r>
              <a:rPr lang="el-GR" dirty="0" smtClean="0"/>
              <a:t>Συστήματα πραγματικού χρόνου</a:t>
            </a:r>
          </a:p>
          <a:p>
            <a:pPr lvl="2"/>
            <a:r>
              <a:rPr lang="el-GR" dirty="0" smtClean="0"/>
              <a:t>Δεν είναι απαραίτητη η προεκτοπιστική εκτέλεση</a:t>
            </a:r>
          </a:p>
          <a:p>
            <a:pPr lvl="2"/>
            <a:r>
              <a:rPr lang="el-GR" dirty="0" smtClean="0"/>
              <a:t>Εκτελούνται μόνο συγκεκριμένες διεργασίες στο σύστημα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2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Χρονοπρογραμματισμός (</a:t>
            </a:r>
            <a:r>
              <a:rPr lang="el-GR" dirty="0"/>
              <a:t>6 από 6)</a:t>
            </a:r>
            <a:endParaRPr lang="el-GR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Στόχοι αλγορίθμων χρονοπρογραμματισμού</a:t>
            </a:r>
          </a:p>
          <a:p>
            <a:pPr lvl="1"/>
            <a:r>
              <a:rPr lang="el-GR" dirty="0" smtClean="0"/>
              <a:t>Δίκαιη κατανομή ΚΜΕ, επιβολή πολιτικής, ισορροπία</a:t>
            </a:r>
          </a:p>
          <a:p>
            <a:pPr lvl="1"/>
            <a:r>
              <a:rPr lang="el-GR" dirty="0" smtClean="0"/>
              <a:t>Συστήματα δέσμης</a:t>
            </a:r>
          </a:p>
          <a:p>
            <a:pPr lvl="2"/>
            <a:r>
              <a:rPr lang="el-GR" dirty="0" smtClean="0"/>
              <a:t>Μεγάλη </a:t>
            </a:r>
            <a:r>
              <a:rPr lang="el-GR" dirty="0" err="1" smtClean="0"/>
              <a:t>διεκπεραιωτική</a:t>
            </a:r>
            <a:r>
              <a:rPr lang="el-GR" dirty="0" smtClean="0"/>
              <a:t> ικανότητα και μικρός μέσος χρόνος</a:t>
            </a:r>
          </a:p>
          <a:p>
            <a:pPr lvl="2"/>
            <a:r>
              <a:rPr lang="el-GR" dirty="0" smtClean="0"/>
              <a:t>Υψηλή αξιοποίηση επεξεργαστή</a:t>
            </a:r>
          </a:p>
          <a:p>
            <a:pPr lvl="1"/>
            <a:r>
              <a:rPr lang="el-GR" dirty="0" smtClean="0"/>
              <a:t>Συστήματα αλληλεπίδρασης</a:t>
            </a:r>
          </a:p>
          <a:p>
            <a:pPr lvl="2"/>
            <a:r>
              <a:rPr lang="el-GR" dirty="0" smtClean="0"/>
              <a:t>Χαμηλός χρόνος απόκρισης σε αιτήσεις</a:t>
            </a:r>
          </a:p>
          <a:p>
            <a:pPr lvl="2"/>
            <a:r>
              <a:rPr lang="el-GR" dirty="0" smtClean="0"/>
              <a:t>Τήρηση αναλογιών (οι «απλές» εξυπηρετούνται γρήγορα)</a:t>
            </a:r>
          </a:p>
          <a:p>
            <a:pPr lvl="1"/>
            <a:r>
              <a:rPr lang="el-GR" dirty="0" smtClean="0"/>
              <a:t>Συστήματα πραγματικού χρόνου</a:t>
            </a:r>
          </a:p>
          <a:p>
            <a:pPr lvl="2"/>
            <a:r>
              <a:rPr lang="el-GR" dirty="0" smtClean="0"/>
              <a:t>Τήρηση των προθεσμιών των διεργασιών</a:t>
            </a:r>
          </a:p>
          <a:p>
            <a:pPr lvl="2"/>
            <a:r>
              <a:rPr lang="el-GR" dirty="0" smtClean="0"/>
              <a:t>Προβλεψιμότητα και ομαλότητα χρονοπρογραμματισμού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6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δέσμης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Εξυπηρέτηση με βάση τη σειρά άφιξης</a:t>
            </a:r>
          </a:p>
          <a:p>
            <a:pPr lvl="1"/>
            <a:r>
              <a:rPr lang="el-GR" dirty="0" smtClean="0"/>
              <a:t>Οι νέες διεργασίες μπαίνουν στο τέλος μιας ουράς</a:t>
            </a:r>
          </a:p>
          <a:p>
            <a:pPr lvl="1"/>
            <a:r>
              <a:rPr lang="el-GR" dirty="0" smtClean="0"/>
              <a:t>Οι διεργασίες εκτελούνται με τη σειρά της ουράς</a:t>
            </a:r>
          </a:p>
          <a:p>
            <a:pPr lvl="1"/>
            <a:r>
              <a:rPr lang="el-GR" dirty="0" smtClean="0"/>
              <a:t>Οι μπλοκαρισμένες διεργασίες βγαίνουν από την ουρά</a:t>
            </a:r>
          </a:p>
          <a:p>
            <a:pPr lvl="2"/>
            <a:r>
              <a:rPr lang="el-GR" dirty="0" smtClean="0"/>
              <a:t>Όταν απελευθερωθούν μπαίνουν στο τέλος της ουράς</a:t>
            </a:r>
          </a:p>
          <a:p>
            <a:r>
              <a:rPr lang="el-GR" dirty="0" smtClean="0"/>
              <a:t>Εξυπηρέτηση με βάση τη μικρότερη διάρκεια</a:t>
            </a:r>
          </a:p>
          <a:p>
            <a:pPr lvl="1"/>
            <a:r>
              <a:rPr lang="el-GR" dirty="0" smtClean="0"/>
              <a:t>Όλες οι διεργασίες πρέπει να είναι διαθέσιμες μαζί</a:t>
            </a:r>
          </a:p>
          <a:p>
            <a:pPr lvl="1"/>
            <a:r>
              <a:rPr lang="el-GR" dirty="0" smtClean="0"/>
              <a:t>Εκτελούμε πάντα την μικρότερη διεργασία που απομένει</a:t>
            </a:r>
          </a:p>
          <a:p>
            <a:r>
              <a:rPr lang="el-GR" dirty="0" smtClean="0"/>
              <a:t>Εξυπηρέτηση με βάση το μικρότερο υπόλοιπο</a:t>
            </a:r>
          </a:p>
          <a:p>
            <a:pPr lvl="1"/>
            <a:r>
              <a:rPr lang="el-GR" dirty="0" smtClean="0"/>
              <a:t>Κατάλληλη για προεκτοπιστικό χρονοπρογραμματισμό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μοντέλο της διεργασίας (3</a:t>
            </a:r>
            <a:r>
              <a:rPr lang="en-US" dirty="0"/>
              <a:t> </a:t>
            </a:r>
            <a:r>
              <a:rPr lang="el-GR" dirty="0"/>
              <a:t>από 3)</a:t>
            </a:r>
            <a:endParaRPr 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Παρενέργειες της ψευδο-ταυτόχρονης εκτέλεσης</a:t>
            </a:r>
          </a:p>
          <a:p>
            <a:pPr lvl="1"/>
            <a:r>
              <a:rPr lang="el-GR" dirty="0" smtClean="0"/>
              <a:t>Δεν κάνουμε ποτέ υποθέσεις για την ταχύτητα εκτέλεσης</a:t>
            </a:r>
          </a:p>
          <a:p>
            <a:pPr lvl="2"/>
            <a:r>
              <a:rPr lang="el-GR" dirty="0" smtClean="0"/>
              <a:t>Το εκτελούμενο πρόγραμμα μπορεί να αλλάξει οποτεδήποτε</a:t>
            </a:r>
          </a:p>
          <a:p>
            <a:r>
              <a:rPr lang="el-GR" dirty="0" smtClean="0"/>
              <a:t>Διάκριση προγράμματος και διεργασίας</a:t>
            </a:r>
          </a:p>
          <a:p>
            <a:pPr lvl="1"/>
            <a:r>
              <a:rPr lang="el-GR" dirty="0" smtClean="0"/>
              <a:t>Το πρόγραμμα είναι μία συνταγή</a:t>
            </a:r>
            <a:r>
              <a:rPr lang="en-US" dirty="0" smtClean="0"/>
              <a:t>, </a:t>
            </a:r>
            <a:r>
              <a:rPr lang="el-GR" dirty="0" smtClean="0"/>
              <a:t>η διεργασία η εκτέλεση</a:t>
            </a:r>
          </a:p>
          <a:p>
            <a:pPr lvl="1"/>
            <a:r>
              <a:rPr lang="el-GR" dirty="0" smtClean="0"/>
              <a:t>Το ίδιο πρόγραμμα μπορεί να εκτελείται ταυτόχρονα</a:t>
            </a:r>
          </a:p>
          <a:p>
            <a:pPr lvl="2"/>
            <a:r>
              <a:rPr lang="el-GR" dirty="0" smtClean="0"/>
              <a:t>Ο φλοιός εκτελείται από πολλούς χρήστες ταυτόχρονα</a:t>
            </a:r>
          </a:p>
          <a:p>
            <a:r>
              <a:rPr lang="el-GR" dirty="0" smtClean="0"/>
              <a:t>Δημιουργία διεργασιών</a:t>
            </a:r>
          </a:p>
          <a:p>
            <a:pPr lvl="1"/>
            <a:r>
              <a:rPr lang="el-GR" dirty="0" smtClean="0"/>
              <a:t>Σε κλειστά συστήματα οι διεργασίες δημιουργούνται μαζί</a:t>
            </a:r>
          </a:p>
          <a:p>
            <a:pPr lvl="1"/>
            <a:r>
              <a:rPr lang="el-GR" dirty="0" smtClean="0"/>
              <a:t>Γενικά όμως οι διεργασίες δημιουργούνται δυναμικά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Συστήματα αλληλεπίδρασης (</a:t>
            </a:r>
            <a:r>
              <a:rPr lang="el-GR" sz="3800" dirty="0"/>
              <a:t>1 από 6)</a:t>
            </a:r>
            <a:endParaRPr lang="el-GR" sz="3800" dirty="0" smtClean="0"/>
          </a:p>
        </p:txBody>
      </p:sp>
      <p:pic>
        <p:nvPicPr>
          <p:cNvPr id="77830" name="Picture 9" descr="Χρονοπρογραμματισμός σε συστήματα αλληλεπίδρα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36035" cy="12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2492375"/>
            <a:ext cx="8382000" cy="252095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Χρονοπρογραμματισμός αλληλεπίδρασης</a:t>
            </a:r>
          </a:p>
          <a:p>
            <a:pPr lvl="1"/>
            <a:r>
              <a:rPr lang="el-GR" dirty="0" smtClean="0"/>
              <a:t>Προγραμματισμός εκ περιτροπής</a:t>
            </a:r>
          </a:p>
          <a:p>
            <a:pPr lvl="2"/>
            <a:r>
              <a:rPr lang="el-GR" dirty="0" smtClean="0"/>
              <a:t>Σε κάθε διεργασία εκχωρείται χρονικό διάστημα εκτέλεσης</a:t>
            </a:r>
          </a:p>
          <a:p>
            <a:pPr lvl="2"/>
            <a:r>
              <a:rPr lang="el-GR" dirty="0" smtClean="0"/>
              <a:t>Αν εξαντληθεί το διάστημα αυτό, η διεργασία αλλάζει</a:t>
            </a:r>
          </a:p>
          <a:p>
            <a:pPr lvl="2"/>
            <a:r>
              <a:rPr lang="el-GR" dirty="0" smtClean="0"/>
              <a:t>Η διεργασία αλλάζει κι αν μπλοκαριστεί για κάποιο λόγο</a:t>
            </a:r>
          </a:p>
          <a:p>
            <a:pPr lvl="2"/>
            <a:r>
              <a:rPr lang="el-GR" dirty="0" smtClean="0"/>
              <a:t>Υλοποιείται με κυκλική λίστα</a:t>
            </a:r>
          </a:p>
        </p:txBody>
      </p:sp>
      <p:pic>
        <p:nvPicPr>
          <p:cNvPr id="77831" name="Picture 8" descr="Προγραμματισμός διεργασιών εκ περιτροπής."/>
          <p:cNvPicPr>
            <a:picLocks noChangeAspect="1" noChangeArrowheads="1"/>
          </p:cNvPicPr>
          <p:nvPr/>
        </p:nvPicPr>
        <p:blipFill>
          <a:blip r:embed="rId3" cstate="print"/>
          <a:srcRect b="10864"/>
          <a:stretch>
            <a:fillRect/>
          </a:stretch>
        </p:blipFill>
        <p:spPr bwMode="auto">
          <a:xfrm>
            <a:off x="854075" y="5084763"/>
            <a:ext cx="70310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Συστήματα αλληλεπίδρασης (</a:t>
            </a:r>
            <a:r>
              <a:rPr lang="el-GR" sz="3600" dirty="0"/>
              <a:t>2 από 6)</a:t>
            </a:r>
            <a:endParaRPr lang="el-GR" sz="3600" dirty="0" smtClean="0"/>
          </a:p>
        </p:txBody>
      </p:sp>
      <p:sp>
        <p:nvSpPr>
          <p:cNvPr id="78851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Καθορισμός διαστήματος εκτέλεσης (</a:t>
            </a:r>
            <a:r>
              <a:rPr lang="el-GR" dirty="0" err="1" smtClean="0"/>
              <a:t>κβάντου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Αρκετά μεγαλύτερο από το χρόνο εναλλαγής διεργασιών</a:t>
            </a:r>
          </a:p>
          <a:p>
            <a:pPr lvl="2"/>
            <a:r>
              <a:rPr lang="el-GR" dirty="0" smtClean="0"/>
              <a:t>Αλλιώς μεγάλο ποσοστό του χρόνου σπαταλιέται σε εναλλαγές</a:t>
            </a:r>
          </a:p>
          <a:p>
            <a:pPr lvl="1"/>
            <a:r>
              <a:rPr lang="el-GR" dirty="0" smtClean="0"/>
              <a:t>Αρκετά μικρό ώστε να έχουμε χαμηλό χρόνο απόκρισης</a:t>
            </a:r>
          </a:p>
          <a:p>
            <a:pPr lvl="2"/>
            <a:r>
              <a:rPr lang="el-GR" dirty="0" smtClean="0"/>
              <a:t>Αλλιώς χρειάζεται πολύς χρόνος για κάθε κύκλο στην ουρά</a:t>
            </a:r>
          </a:p>
          <a:p>
            <a:pPr lvl="1"/>
            <a:r>
              <a:rPr lang="el-GR" dirty="0" smtClean="0"/>
              <a:t>Λίγο μεγαλύτερο από το μέσο χρόνο εκτέλεσης</a:t>
            </a:r>
          </a:p>
          <a:p>
            <a:pPr lvl="2"/>
            <a:r>
              <a:rPr lang="el-GR" dirty="0" smtClean="0"/>
              <a:t>Το διάστημα ανάμεσα σε δύο λειτουργίες εισόδου/εξόδου</a:t>
            </a:r>
          </a:p>
          <a:p>
            <a:r>
              <a:rPr lang="el-GR" dirty="0" smtClean="0"/>
              <a:t>Χρονοπρογραμματισμός με βάση την προτεραιότητα</a:t>
            </a:r>
          </a:p>
          <a:p>
            <a:pPr lvl="1"/>
            <a:r>
              <a:rPr lang="el-GR" dirty="0" smtClean="0"/>
              <a:t>Εκτελείται η έτοιμη με υψηλότερη προτεραιότητα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1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Συστήματα αλληλεπίδρασης (</a:t>
            </a:r>
            <a:r>
              <a:rPr lang="el-GR" sz="3600" dirty="0"/>
              <a:t>3 από 6)</a:t>
            </a:r>
            <a:endParaRPr lang="el-GR" sz="3600" dirty="0" smtClean="0"/>
          </a:p>
        </p:txBody>
      </p:sp>
      <p:pic>
        <p:nvPicPr>
          <p:cNvPr id="79878" name="Picture 8" descr="Ομαδοποίηση σε κλάσεις προτεραιοτήτων και εκτέλεση εκ περιτροπής μέσα σε κάθε κλάση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55579"/>
            <a:ext cx="6198306" cy="22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81000" y="3356992"/>
            <a:ext cx="8382000" cy="316835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Ομαδοποίηση σε κλάσεις προτεραιοτήτων</a:t>
            </a:r>
          </a:p>
          <a:p>
            <a:pPr lvl="1"/>
            <a:r>
              <a:rPr lang="el-GR" dirty="0" smtClean="0"/>
              <a:t>Εκτέλεση εκ περιτροπής μέσα σε κάθε κλάση</a:t>
            </a:r>
          </a:p>
          <a:p>
            <a:r>
              <a:rPr lang="el-GR" dirty="0" smtClean="0"/>
              <a:t>Ανάθεση προτεραιοτήτων</a:t>
            </a:r>
          </a:p>
          <a:p>
            <a:pPr lvl="1"/>
            <a:r>
              <a:rPr lang="el-GR" dirty="0" smtClean="0"/>
              <a:t>Στατική: ανάλογα με τη σημασία της διεργασίας</a:t>
            </a:r>
          </a:p>
          <a:p>
            <a:pPr lvl="2"/>
            <a:r>
              <a:rPr lang="el-GR" dirty="0" smtClean="0"/>
              <a:t>Ορίζονται προκαταβολικά με εξωτερικά κριτήρια</a:t>
            </a:r>
          </a:p>
          <a:p>
            <a:pPr lvl="1"/>
            <a:r>
              <a:rPr lang="el-GR" dirty="0" smtClean="0"/>
              <a:t>Δυναμική: ανάλογα με τον τρόπο εκτέλεσης</a:t>
            </a:r>
          </a:p>
          <a:p>
            <a:pPr lvl="2"/>
            <a:r>
              <a:rPr lang="el-GR" dirty="0" smtClean="0"/>
              <a:t>Αύξηση προτεραιότητας στις διεργασίες εισόδου/εξόδου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Συστήματα αλληλεπίδρασης (</a:t>
            </a:r>
            <a:r>
              <a:rPr lang="el-GR" sz="4000" dirty="0"/>
              <a:t>4  από 6)</a:t>
            </a:r>
            <a:endParaRPr lang="el-GR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Συστήματα πολλαπλών ουρών</a:t>
            </a:r>
          </a:p>
          <a:p>
            <a:pPr lvl="1"/>
            <a:r>
              <a:rPr lang="el-GR" dirty="0" smtClean="0"/>
              <a:t>Οι σταθερές προτεραιότητες έχουν κίνδυνο υποσιτισμού</a:t>
            </a:r>
          </a:p>
          <a:p>
            <a:pPr lvl="1"/>
            <a:r>
              <a:rPr lang="el-GR" dirty="0" smtClean="0"/>
              <a:t>Σταδιακή ελάττωση προτεραιότητας εκτελούμενης</a:t>
            </a:r>
          </a:p>
          <a:p>
            <a:pPr lvl="2"/>
            <a:r>
              <a:rPr lang="el-GR" dirty="0" smtClean="0"/>
              <a:t>Επιτρέπει σε όλες τις διεργασίες να εκτελούνται κάποτε</a:t>
            </a:r>
          </a:p>
          <a:p>
            <a:pPr lvl="1"/>
            <a:r>
              <a:rPr lang="el-GR" dirty="0" smtClean="0"/>
              <a:t>Ανάθεση μεγαλύτερου </a:t>
            </a:r>
            <a:r>
              <a:rPr lang="el-GR" dirty="0" err="1" smtClean="0"/>
              <a:t>κβάντου</a:t>
            </a:r>
            <a:r>
              <a:rPr lang="el-GR" dirty="0" smtClean="0"/>
              <a:t> σε μικρές προτεραιότητες</a:t>
            </a:r>
          </a:p>
          <a:p>
            <a:pPr lvl="2"/>
            <a:r>
              <a:rPr lang="el-GR" dirty="0" smtClean="0"/>
              <a:t>Για παράδειγμα, 1 κβάντο στην υψηλή και 2 κβάντα στη χαμηλή</a:t>
            </a:r>
          </a:p>
          <a:p>
            <a:pPr lvl="2"/>
            <a:r>
              <a:rPr lang="el-GR" dirty="0" smtClean="0"/>
              <a:t>Όταν μια διεργασία εξαντλεί το κβάντο, υποβιβάζεται</a:t>
            </a:r>
          </a:p>
          <a:p>
            <a:pPr lvl="1"/>
            <a:r>
              <a:rPr lang="el-GR" dirty="0" smtClean="0"/>
              <a:t>Ανάθεση προτεραιότητας ανάλογα με τη συμπεριφορά</a:t>
            </a:r>
          </a:p>
          <a:p>
            <a:pPr lvl="2"/>
            <a:r>
              <a:rPr lang="el-GR" dirty="0" smtClean="0"/>
              <a:t>Υψηλότερη προτεραιότητα αν χρησιμοποιεί τερματικό</a:t>
            </a:r>
          </a:p>
          <a:p>
            <a:pPr lvl="2"/>
            <a:r>
              <a:rPr lang="el-GR" dirty="0" smtClean="0"/>
              <a:t>Χαμηλότερη προτεραιότητα αν εξαντλεί το κβάντο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Συστήματα αλληλεπίδρασης (</a:t>
            </a:r>
            <a:r>
              <a:rPr lang="el-GR" sz="3600" dirty="0"/>
              <a:t>5 από 6)</a:t>
            </a:r>
            <a:endParaRPr lang="el-GR" sz="3600" dirty="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Εξυπηρέτηση με βάση τη μικρότερη διάρκεια</a:t>
            </a:r>
          </a:p>
          <a:p>
            <a:pPr lvl="1"/>
            <a:r>
              <a:rPr lang="el-GR" dirty="0" smtClean="0"/>
              <a:t>Βασίζεται στον αντίστοιχο αλγόριθμο συστημάτων δέσμης</a:t>
            </a:r>
          </a:p>
          <a:p>
            <a:pPr lvl="1"/>
            <a:r>
              <a:rPr lang="el-GR" dirty="0" smtClean="0"/>
              <a:t>Θεωρούμε κάθε διάστημα εκτέλεσης ως νέα εργασία</a:t>
            </a:r>
          </a:p>
          <a:p>
            <a:pPr lvl="1"/>
            <a:r>
              <a:rPr lang="el-GR" dirty="0" smtClean="0"/>
              <a:t>Πρέπει να μαντέψουμε πόσο θα εκτελεστεί η διεργασία</a:t>
            </a:r>
          </a:p>
          <a:p>
            <a:pPr lvl="1"/>
            <a:r>
              <a:rPr lang="el-GR" dirty="0" smtClean="0"/>
              <a:t>Παράδειγμα: στάθμιση προηγούμενων χρόνων εκτέλεσης</a:t>
            </a:r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n</a:t>
            </a:r>
            <a:r>
              <a:rPr lang="en-US" dirty="0" smtClean="0"/>
              <a:t>=T</a:t>
            </a:r>
            <a:r>
              <a:rPr lang="en-US" baseline="-25000" dirty="0" smtClean="0"/>
              <a:t>n-1</a:t>
            </a:r>
            <a:r>
              <a:rPr lang="en-US" dirty="0" smtClean="0"/>
              <a:t>/2+T</a:t>
            </a:r>
            <a:r>
              <a:rPr lang="en-US" baseline="-25000" dirty="0" smtClean="0"/>
              <a:t>n-2</a:t>
            </a:r>
            <a:r>
              <a:rPr lang="en-US" dirty="0" smtClean="0"/>
              <a:t>/4+T</a:t>
            </a:r>
            <a:r>
              <a:rPr lang="en-US" baseline="-25000" dirty="0" smtClean="0"/>
              <a:t>n-3</a:t>
            </a:r>
            <a:r>
              <a:rPr lang="en-US" dirty="0" smtClean="0"/>
              <a:t>/8+…</a:t>
            </a:r>
          </a:p>
          <a:p>
            <a:r>
              <a:rPr lang="el-GR" dirty="0" smtClean="0"/>
              <a:t>Εγγυημένος χρονοπρογραμματισμός</a:t>
            </a:r>
          </a:p>
          <a:p>
            <a:pPr lvl="1"/>
            <a:r>
              <a:rPr lang="el-GR" dirty="0" smtClean="0"/>
              <a:t>Αν έχουμε </a:t>
            </a:r>
            <a:r>
              <a:rPr lang="en-US" dirty="0" smtClean="0"/>
              <a:t>n </a:t>
            </a:r>
            <a:r>
              <a:rPr lang="el-GR" dirty="0" smtClean="0"/>
              <a:t>χρήστες, ο καθένας παίρνει το </a:t>
            </a:r>
            <a:r>
              <a:rPr lang="en-US" dirty="0" smtClean="0"/>
              <a:t>1/n </a:t>
            </a:r>
            <a:r>
              <a:rPr lang="el-GR" dirty="0" smtClean="0"/>
              <a:t>της ΚΜΕ</a:t>
            </a:r>
          </a:p>
          <a:p>
            <a:pPr lvl="2"/>
            <a:r>
              <a:rPr lang="el-GR" dirty="0" smtClean="0"/>
              <a:t>Υπολογίζεται ο λόγος χρόνου εκτέλεσης προς αναλογούντα</a:t>
            </a:r>
          </a:p>
          <a:p>
            <a:pPr lvl="2"/>
            <a:r>
              <a:rPr lang="el-GR" dirty="0" smtClean="0"/>
              <a:t>Εκτελείται η διεργασία με τον μικρότερο τέτοιο λόγο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0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Συστήματα αλληλεπίδρασης (</a:t>
            </a:r>
            <a:r>
              <a:rPr lang="el-GR" sz="3600" dirty="0"/>
              <a:t>6 από 6)</a:t>
            </a:r>
            <a:endParaRPr lang="el-GR" sz="3600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Χρονοπρογραμματισμός με λοταρία</a:t>
            </a:r>
          </a:p>
          <a:p>
            <a:pPr lvl="1"/>
            <a:r>
              <a:rPr lang="el-GR" dirty="0" smtClean="0"/>
              <a:t>Κάθε διεργασία έχει ορισμένους λαχνούς</a:t>
            </a:r>
          </a:p>
          <a:p>
            <a:pPr lvl="1"/>
            <a:r>
              <a:rPr lang="el-GR" dirty="0" smtClean="0"/>
              <a:t>Διαφορετικοί λαχνοί για κάθε πόρο</a:t>
            </a:r>
          </a:p>
          <a:p>
            <a:pPr lvl="1"/>
            <a:r>
              <a:rPr lang="el-GR" dirty="0" smtClean="0"/>
              <a:t>Για κάθε πόρο γίνεται κλήρωση λαχνών</a:t>
            </a:r>
          </a:p>
          <a:p>
            <a:pPr lvl="1"/>
            <a:r>
              <a:rPr lang="el-GR" dirty="0" smtClean="0"/>
              <a:t>Οι πιο σημαντικές διεργασίες έχουν περισσότερους </a:t>
            </a:r>
            <a:endParaRPr lang="en-US" dirty="0" smtClean="0"/>
          </a:p>
          <a:p>
            <a:pPr lvl="2"/>
            <a:r>
              <a:rPr lang="el-GR" dirty="0" smtClean="0"/>
              <a:t>Ο πελάτης μπορεί να παραχωρήσει λαχνούς στον εξυπηρετητή</a:t>
            </a:r>
          </a:p>
          <a:p>
            <a:r>
              <a:rPr lang="el-GR" dirty="0" smtClean="0"/>
              <a:t>Χρονοπρογραμματισμός δίκαιης διανομής</a:t>
            </a:r>
          </a:p>
          <a:p>
            <a:pPr lvl="1"/>
            <a:r>
              <a:rPr lang="el-GR" dirty="0" smtClean="0"/>
              <a:t>Οι πόροι ανατίθενται ανά χρήστη</a:t>
            </a:r>
          </a:p>
          <a:p>
            <a:pPr lvl="1"/>
            <a:r>
              <a:rPr lang="el-GR" dirty="0" smtClean="0"/>
              <a:t>Οι διεργασίες αξιοποιούν μόνο τους πόρους του χρήστη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πραγματικού χρόνου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Χρονοπρογραμματισμός πραγματικού χρόνου</a:t>
            </a:r>
          </a:p>
          <a:p>
            <a:pPr lvl="1"/>
            <a:r>
              <a:rPr lang="el-GR" dirty="0" smtClean="0"/>
              <a:t>Οι διεργασίες πρέπει να εκτελούνται μέσα σε προθεσμίες</a:t>
            </a:r>
          </a:p>
          <a:p>
            <a:pPr lvl="1"/>
            <a:r>
              <a:rPr lang="el-GR" dirty="0" smtClean="0"/>
              <a:t>Περιοδικά: τα ίδια γεγονότα εμφανίζονται περιοδικά</a:t>
            </a:r>
          </a:p>
          <a:p>
            <a:pPr lvl="1"/>
            <a:r>
              <a:rPr lang="el-GR" dirty="0" smtClean="0"/>
              <a:t>Απεριοδικά: τα γεγονότα προκύπτουν απρόβλεπτα</a:t>
            </a:r>
          </a:p>
          <a:p>
            <a:pPr lvl="1"/>
            <a:r>
              <a:rPr lang="el-GR" dirty="0" smtClean="0"/>
              <a:t>Έστω ένα περιοδικό σύστημα</a:t>
            </a:r>
          </a:p>
          <a:p>
            <a:pPr lvl="2"/>
            <a:r>
              <a:rPr lang="el-GR" dirty="0" smtClean="0"/>
              <a:t>Το συμβάν </a:t>
            </a:r>
            <a:r>
              <a:rPr lang="en-US" dirty="0" smtClean="0"/>
              <a:t>i</a:t>
            </a:r>
            <a:r>
              <a:rPr lang="el-GR" dirty="0" smtClean="0"/>
              <a:t> εμφανίζεται κάθε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l-GR" dirty="0" smtClean="0"/>
              <a:t> και απαιτεί χρόνο </a:t>
            </a:r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el-GR" baseline="-25000" dirty="0" smtClean="0"/>
          </a:p>
          <a:p>
            <a:pPr lvl="2"/>
            <a:r>
              <a:rPr lang="el-GR" dirty="0" smtClean="0"/>
              <a:t>Το σύστημα είναι χρονοπρογραμματίσιμο αν Σ</a:t>
            </a:r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/P</a:t>
            </a:r>
            <a:r>
              <a:rPr lang="en-US" baseline="-25000" dirty="0" smtClean="0"/>
              <a:t>i</a:t>
            </a:r>
            <a:r>
              <a:rPr lang="en-US" dirty="0" smtClean="0"/>
              <a:t>&lt;=1</a:t>
            </a:r>
          </a:p>
          <a:p>
            <a:pPr lvl="2"/>
            <a:r>
              <a:rPr lang="el-GR" dirty="0" smtClean="0"/>
              <a:t>Αν είναι παραπάνω, είναι αδύνατον να χρονοπρογραμματιστεί</a:t>
            </a:r>
          </a:p>
          <a:p>
            <a:pPr lvl="1"/>
            <a:r>
              <a:rPr lang="el-GR" dirty="0" smtClean="0"/>
              <a:t>Στατικοί αλγόριθμοι: οι αποφάσεις λαμβάνονται αρχικά</a:t>
            </a:r>
          </a:p>
          <a:p>
            <a:pPr lvl="1"/>
            <a:r>
              <a:rPr lang="el-GR" dirty="0" smtClean="0"/>
              <a:t>Δυναμικοί αλγόριθμοι: λήψη αποφάσεων δυναμικ</a:t>
            </a:r>
            <a:r>
              <a:rPr lang="el-GR" dirty="0"/>
              <a:t>ά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7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Πολιτικές και μηχανισμοί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Πολιτικές και μηχανισμοί χρονοπρογραμματισμού</a:t>
            </a:r>
          </a:p>
          <a:p>
            <a:pPr lvl="1"/>
            <a:r>
              <a:rPr lang="el-GR" dirty="0" smtClean="0"/>
              <a:t>Βασικός παραμετροποιήσιμος μηχανισμός</a:t>
            </a:r>
          </a:p>
          <a:p>
            <a:pPr lvl="1"/>
            <a:r>
              <a:rPr lang="el-GR" dirty="0" smtClean="0"/>
              <a:t>Παράμετροι από το χειριστή ή / και τον χρήστη</a:t>
            </a:r>
          </a:p>
          <a:p>
            <a:pPr lvl="1"/>
            <a:r>
              <a:rPr lang="el-GR" dirty="0" smtClean="0"/>
              <a:t>Ο μηχανισμός υλοποιεί μια επιθυμητή πολιτική</a:t>
            </a:r>
          </a:p>
          <a:p>
            <a:r>
              <a:rPr lang="el-GR" dirty="0" smtClean="0"/>
              <a:t>Παράδειγμα: συστήματα πολλών ουρών</a:t>
            </a:r>
          </a:p>
          <a:p>
            <a:pPr lvl="1"/>
            <a:r>
              <a:rPr lang="el-GR" dirty="0" smtClean="0"/>
              <a:t>Ο μηχανισμός διαλέγει την επόμενη διεργασία</a:t>
            </a:r>
          </a:p>
          <a:p>
            <a:pPr lvl="2"/>
            <a:r>
              <a:rPr lang="el-GR" dirty="0" smtClean="0"/>
              <a:t>Η πρώτη της ανώτερης ουράς</a:t>
            </a:r>
          </a:p>
          <a:p>
            <a:pPr lvl="1"/>
            <a:r>
              <a:rPr lang="el-GR" dirty="0" smtClean="0"/>
              <a:t>Η πολιτική κατατάσσει τις διεργασίες</a:t>
            </a:r>
          </a:p>
          <a:p>
            <a:pPr lvl="2"/>
            <a:r>
              <a:rPr lang="el-GR" dirty="0" smtClean="0"/>
              <a:t>Ανάθεση σε ουρές και κβάντα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4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Χρονοπρογραμματισμός νημάτων (</a:t>
            </a:r>
            <a:r>
              <a:rPr lang="el-GR" sz="3600" dirty="0"/>
              <a:t>1 από </a:t>
            </a:r>
            <a:r>
              <a:rPr lang="en-US" sz="3600" dirty="0" smtClean="0"/>
              <a:t>2</a:t>
            </a:r>
            <a:r>
              <a:rPr lang="el-GR" sz="3600" dirty="0" smtClean="0"/>
              <a:t>)</a:t>
            </a:r>
          </a:p>
        </p:txBody>
      </p:sp>
      <p:pic>
        <p:nvPicPr>
          <p:cNvPr id="84998" name="Picture 8" descr="Χρονοπρογραμματισμός νημάτων. Πιθανές και αδύνατη ακολουθίες εκτέλεσης."/>
          <p:cNvPicPr>
            <a:picLocks noChangeAspect="1" noChangeArrowheads="1"/>
          </p:cNvPicPr>
          <p:nvPr/>
        </p:nvPicPr>
        <p:blipFill>
          <a:blip r:embed="rId2" cstate="print"/>
          <a:srcRect b="6339"/>
          <a:stretch>
            <a:fillRect/>
          </a:stretch>
        </p:blipFill>
        <p:spPr bwMode="auto">
          <a:xfrm>
            <a:off x="539552" y="1124744"/>
            <a:ext cx="8113969" cy="317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81000" y="4303051"/>
            <a:ext cx="8382000" cy="222229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Χρονοπρογραμματισμός νημάτων</a:t>
            </a:r>
          </a:p>
          <a:p>
            <a:pPr lvl="1"/>
            <a:r>
              <a:rPr lang="el-GR" dirty="0" smtClean="0"/>
              <a:t>Σε επίπεδο χρήστη περιορίζονται στο </a:t>
            </a:r>
            <a:r>
              <a:rPr lang="el-GR" dirty="0" err="1" smtClean="0"/>
              <a:t>κβάντο</a:t>
            </a:r>
            <a:r>
              <a:rPr lang="el-GR" dirty="0" smtClean="0"/>
              <a:t> διεργασίας</a:t>
            </a:r>
          </a:p>
          <a:p>
            <a:pPr lvl="2"/>
            <a:r>
              <a:rPr lang="el-GR" dirty="0" smtClean="0"/>
              <a:t>Ο ακριβής αλγόριθμος είναι θέμα του πακέτου χρήστη</a:t>
            </a:r>
          </a:p>
          <a:p>
            <a:pPr lvl="1"/>
            <a:r>
              <a:rPr lang="el-GR" dirty="0" smtClean="0"/>
              <a:t>Στο επίπεδο πυρήνα μπορούν να αγνοούνται οι διεργασίες</a:t>
            </a:r>
          </a:p>
          <a:p>
            <a:pPr lvl="2"/>
            <a:r>
              <a:rPr lang="el-GR" dirty="0" smtClean="0"/>
              <a:t>Προκύπτουν διαφορετικές ακολουθίες εκτέλεσης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7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Χρονοπρογραμματισμός νημάτων (2 από 2)</a:t>
            </a:r>
          </a:p>
        </p:txBody>
      </p:sp>
      <p:sp>
        <p:nvSpPr>
          <p:cNvPr id="8601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Νήματα επιπέδου χρήστη</a:t>
            </a:r>
          </a:p>
          <a:p>
            <a:pPr lvl="1"/>
            <a:r>
              <a:rPr lang="el-GR" dirty="0" smtClean="0"/>
              <a:t>Η εναλλαγή έχει γενικά πολύ χαμηλό κόστος</a:t>
            </a:r>
          </a:p>
          <a:p>
            <a:pPr lvl="1"/>
            <a:r>
              <a:rPr lang="el-GR" dirty="0" smtClean="0"/>
              <a:t>Συνήθως εκτέλεση εκ περιτροπής ή με προτεραιότητες</a:t>
            </a:r>
          </a:p>
          <a:p>
            <a:pPr lvl="1"/>
            <a:r>
              <a:rPr lang="el-GR" dirty="0" smtClean="0"/>
              <a:t>Μπορεί να εξαρτάται από την εφαρμογή</a:t>
            </a:r>
          </a:p>
          <a:p>
            <a:pPr lvl="1"/>
            <a:r>
              <a:rPr lang="el-GR" dirty="0" smtClean="0"/>
              <a:t>Παράδειγμα: προτεραιότητες με βάση τις εξαρτήσεις</a:t>
            </a:r>
          </a:p>
          <a:p>
            <a:r>
              <a:rPr lang="el-GR" dirty="0" smtClean="0"/>
              <a:t>Νήματα επιπέδου πυρήνα</a:t>
            </a:r>
          </a:p>
          <a:p>
            <a:pPr lvl="1"/>
            <a:r>
              <a:rPr lang="el-GR" dirty="0" smtClean="0"/>
              <a:t>Ο χρονοπρογραμματιστής είναι πάντα ο ίδιος</a:t>
            </a:r>
          </a:p>
          <a:p>
            <a:pPr lvl="1"/>
            <a:r>
              <a:rPr lang="el-GR" dirty="0" smtClean="0"/>
              <a:t>Η εναλλαγή έχει μεγάλο κόστος</a:t>
            </a:r>
          </a:p>
          <a:p>
            <a:pPr lvl="1"/>
            <a:r>
              <a:rPr lang="el-GR" dirty="0" smtClean="0"/>
              <a:t>Συμφέρει να επιλέξουμε νήματα της ίδιας διεργασίας</a:t>
            </a:r>
          </a:p>
          <a:p>
            <a:pPr lvl="2"/>
            <a:r>
              <a:rPr lang="el-GR" dirty="0" smtClean="0"/>
              <a:t>Αποφεύγουμε την αλλαγή χάρτη μνήμης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7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92621C5-B389-4C69-B9D5-D189B20B650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5174</Words>
  <Application>Microsoft Office PowerPoint</Application>
  <PresentationFormat>On-screen Show (4:3)</PresentationFormat>
  <Paragraphs>941</Paragraphs>
  <Slides>108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Διεργασίες</vt:lpstr>
      <vt:lpstr>Το μοντέλο της διεργασίας (1 από 3)</vt:lpstr>
      <vt:lpstr>Το μοντέλο της διεργασίας (2 από 3)</vt:lpstr>
      <vt:lpstr>Το μοντέλο της διεργασίας (3 από 3)</vt:lpstr>
      <vt:lpstr>Δημιουργία διεργασίας (1 από 2)</vt:lpstr>
      <vt:lpstr>Δημιουργία διεργασίας (2 από 2)</vt:lpstr>
      <vt:lpstr>Τερματισμός διεργασίας</vt:lpstr>
      <vt:lpstr>Ιεραρχίες διεργασιών</vt:lpstr>
      <vt:lpstr>Καταστάσεις διεργασιών (1 από 4)</vt:lpstr>
      <vt:lpstr>Καταστάσεις διεργασιών (2 από 4)</vt:lpstr>
      <vt:lpstr>Καταστάσεις διεργασιών (3 από 4)</vt:lpstr>
      <vt:lpstr>Καταστάσεις διεργασιών (4 από 4)</vt:lpstr>
      <vt:lpstr>Μοντελοποίηση πολυπρογραμματισμού</vt:lpstr>
      <vt:lpstr>Νήματα</vt:lpstr>
      <vt:lpstr>Χρήση των νημάτων (1 από 6)</vt:lpstr>
      <vt:lpstr>Χρήση των νημάτων (2 από 6)</vt:lpstr>
      <vt:lpstr>Χρήση των νημάτων (3 από 6)</vt:lpstr>
      <vt:lpstr>Χρήση των νημάτων (4 από 6)</vt:lpstr>
      <vt:lpstr>Χρήση των νημάτων (5 από 6)</vt:lpstr>
      <vt:lpstr>Χρήση των νημάτων (6 από 6)</vt:lpstr>
      <vt:lpstr>Κλασικό μοντέλο νημάτων (1 από 5)</vt:lpstr>
      <vt:lpstr>Κλασικό μοντέλο νημάτων (2 από 5)</vt:lpstr>
      <vt:lpstr>Κλασικό μοντέλο νημάτων (3 από 5)</vt:lpstr>
      <vt:lpstr>Κλασικό μοντέλο νημάτων (4 από 5)</vt:lpstr>
      <vt:lpstr>Κλασικό μοντέλο νημάτων (5 από 5)</vt:lpstr>
      <vt:lpstr>Νήματα στο POSIX (1 από 3)</vt:lpstr>
      <vt:lpstr>Νήματα στο POSIX (2 από 3)</vt:lpstr>
      <vt:lpstr>Νήματα στο POSIX (3 από 3)</vt:lpstr>
      <vt:lpstr>Υλοποίηση νημάτων</vt:lpstr>
      <vt:lpstr>Στο χώρο του χρήστη</vt:lpstr>
      <vt:lpstr>Στο χώρο του πυρήνα</vt:lpstr>
      <vt:lpstr>Ενεργοποιήσεις χρονοπρογραμματιστή</vt:lpstr>
      <vt:lpstr>Αναδυόμενα νήματα</vt:lpstr>
      <vt:lpstr>Μετατροπή κώδικα (1 από 3)</vt:lpstr>
      <vt:lpstr>Μετατροπή κώδικα (2 από 3)</vt:lpstr>
      <vt:lpstr>Μετατροπή κώδικα (3 από 3)</vt:lpstr>
      <vt:lpstr>Διαδιεργασιακή επικοινωνία</vt:lpstr>
      <vt:lpstr>Επικοινωνία διεργασιών</vt:lpstr>
      <vt:lpstr>Συνθήκες ανταγωνισμού (1 από 2)</vt:lpstr>
      <vt:lpstr>Συνθήκες ανταγωνισμού (2 από 2)</vt:lpstr>
      <vt:lpstr>Κρίσιμες περιοχές (1 από 2)</vt:lpstr>
      <vt:lpstr>Κρίσιμες περιοχές (2 από 2)</vt:lpstr>
      <vt:lpstr>Αναμονή με απασχόληση (1 από 7)</vt:lpstr>
      <vt:lpstr>Αναμονή με απασχόληση (2 από 7)</vt:lpstr>
      <vt:lpstr>Αναμονή με απασχόληση (3 από 7)</vt:lpstr>
      <vt:lpstr>Αναμονή με απασχόληση (4 από 7)</vt:lpstr>
      <vt:lpstr>Αναμονή με απασχόληση (5 από 7)</vt:lpstr>
      <vt:lpstr>Αναμονή με απασχόληση (6 από 7)</vt:lpstr>
      <vt:lpstr>Αναμονή με απασχόληση (7 από 7)</vt:lpstr>
      <vt:lpstr>Λήθαργος και αφύπνιση (1 από 4)</vt:lpstr>
      <vt:lpstr>Λήθαργος και αφύπνιση (2 από 4)</vt:lpstr>
      <vt:lpstr>Λήθαργος και αφύπνιση (3 από 4)</vt:lpstr>
      <vt:lpstr>Λήθαργος και αφύπνιση (4 από 4)</vt:lpstr>
      <vt:lpstr>Σηματοφόροι (1 από 4)</vt:lpstr>
      <vt:lpstr>Σηματοφόροι (2 από 4)</vt:lpstr>
      <vt:lpstr>Σηματοφόροι (3 από 4)</vt:lpstr>
      <vt:lpstr>Σηματοφόροι (4 από 4)</vt:lpstr>
      <vt:lpstr>Τα mutex (1 από 9)</vt:lpstr>
      <vt:lpstr>Τα mutex (2 από 9)</vt:lpstr>
      <vt:lpstr>Τα mutex (3 από 9)</vt:lpstr>
      <vt:lpstr>Τα mutex (4 από 9)</vt:lpstr>
      <vt:lpstr>Τα mutex (5 από 9)</vt:lpstr>
      <vt:lpstr>Τα mutex (6 από 9)</vt:lpstr>
      <vt:lpstr>Τα mutex (7 από 9)</vt:lpstr>
      <vt:lpstr>Τα mutex (8 από 9)</vt:lpstr>
      <vt:lpstr>Τα mutex (9 από 9)</vt:lpstr>
      <vt:lpstr>Ελεγκτές (1 από 6)</vt:lpstr>
      <vt:lpstr>Ελεγκτές (2 από 6)</vt:lpstr>
      <vt:lpstr>Ελεγκτές (3 από 6)</vt:lpstr>
      <vt:lpstr>Ελεγκτές (4 από 6)</vt:lpstr>
      <vt:lpstr>Ελεγκτές (5 από 6)</vt:lpstr>
      <vt:lpstr>Ελεγκτές (6 από 6)</vt:lpstr>
      <vt:lpstr>Μεταβίβαση μηνυμάτων (1 από 3)</vt:lpstr>
      <vt:lpstr>Μεταβίβαση μηνυμάτων (2 από 3)</vt:lpstr>
      <vt:lpstr>Μεταβίβαση μηνυμάτων (3 από 3)</vt:lpstr>
      <vt:lpstr>Φράγματα</vt:lpstr>
      <vt:lpstr>Χρονοπρογραμματισμός</vt:lpstr>
      <vt:lpstr>Χρονοπρογραμματισμός (1 από 6)</vt:lpstr>
      <vt:lpstr>Χρονοπρογραμματισμός (2 από 6)</vt:lpstr>
      <vt:lpstr>Χρονοπρογραμματισμός (3 από 6)</vt:lpstr>
      <vt:lpstr>Χρονοπρογραμματισμός (4 από 6)</vt:lpstr>
      <vt:lpstr>Χρονοπρογραμματισμός (5 από 6)</vt:lpstr>
      <vt:lpstr>Χρονοπρογραμματισμός (6 από 6)</vt:lpstr>
      <vt:lpstr>Συστήματα δέσμης</vt:lpstr>
      <vt:lpstr>Συστήματα αλληλεπίδρασης (1 από 6)</vt:lpstr>
      <vt:lpstr>Συστήματα αλληλεπίδρασης (2 από 6)</vt:lpstr>
      <vt:lpstr>Συστήματα αλληλεπίδρασης (3 από 6)</vt:lpstr>
      <vt:lpstr>Συστήματα αλληλεπίδρασης (4  από 6)</vt:lpstr>
      <vt:lpstr>Συστήματα αλληλεπίδρασης (5 από 6)</vt:lpstr>
      <vt:lpstr>Συστήματα αλληλεπίδρασης (6 από 6)</vt:lpstr>
      <vt:lpstr>Συστήματα πραγματικού χρόνου</vt:lpstr>
      <vt:lpstr>Πολιτικές και μηχανισμοί</vt:lpstr>
      <vt:lpstr>Χρονοπρογραμματισμός νημάτων (1 από 2)</vt:lpstr>
      <vt:lpstr>Χρονοπρογραμματισμός νημάτων (2 από 2)</vt:lpstr>
      <vt:lpstr>Κλασικά προβλήματα</vt:lpstr>
      <vt:lpstr>Το δείπνο των φιλοσόφων (1 από 4)</vt:lpstr>
      <vt:lpstr>Το δείπνο των φιλοσόφων (2 από 4)</vt:lpstr>
      <vt:lpstr>Το δείπνο των φιλοσόφων (3 από 4)</vt:lpstr>
      <vt:lpstr>Το δείπνο των φιλοσόφων (4 από 4)</vt:lpstr>
      <vt:lpstr>Πρόβλημα αναγνωστών-γραφέων (1 από 3)</vt:lpstr>
      <vt:lpstr>Πρόβλημα αναγνωστών-γραφέων (2 από 3)</vt:lpstr>
      <vt:lpstr>Πρόβλημα αναγνωστών-γραφέων (3 από 3)</vt:lpstr>
      <vt:lpstr>Τέλος Ενότητας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Διεργασίες</dc:title>
  <dc:subject>Λειτουργικά Συστήματα</dc:subject>
  <dc:creator>Γεώργιος Ξυλωμένος</dc:creator>
  <cp:keywords>Διεργασίες, νήματα, επικοινωνία, συγχρονισμός, χρονοπρογραμματισμός</cp:keywords>
  <cp:lastModifiedBy>George Xylomenos</cp:lastModifiedBy>
  <cp:revision>216</cp:revision>
  <dcterms:created xsi:type="dcterms:W3CDTF">2012-09-06T09:03:05Z</dcterms:created>
  <dcterms:modified xsi:type="dcterms:W3CDTF">2015-03-24T21:07:29Z</dcterms:modified>
</cp:coreProperties>
</file>