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sldIdLst>
    <p:sldId id="256" r:id="rId3"/>
    <p:sldId id="259" r:id="rId4"/>
    <p:sldId id="257" r:id="rId5"/>
    <p:sldId id="261" r:id="rId6"/>
    <p:sldId id="262" r:id="rId7"/>
    <p:sldId id="524" r:id="rId8"/>
    <p:sldId id="589" r:id="rId9"/>
    <p:sldId id="525" r:id="rId10"/>
    <p:sldId id="528" r:id="rId11"/>
    <p:sldId id="580" r:id="rId12"/>
    <p:sldId id="581" r:id="rId13"/>
    <p:sldId id="582" r:id="rId14"/>
    <p:sldId id="583" r:id="rId15"/>
    <p:sldId id="584" r:id="rId16"/>
    <p:sldId id="585" r:id="rId17"/>
    <p:sldId id="586" r:id="rId18"/>
    <p:sldId id="587" r:id="rId19"/>
    <p:sldId id="591" r:id="rId20"/>
    <p:sldId id="592" r:id="rId21"/>
    <p:sldId id="593" r:id="rId22"/>
    <p:sldId id="590" r:id="rId23"/>
    <p:sldId id="595" r:id="rId24"/>
    <p:sldId id="565" r:id="rId25"/>
    <p:sldId id="566" r:id="rId26"/>
    <p:sldId id="594" r:id="rId27"/>
    <p:sldId id="568" r:id="rId28"/>
    <p:sldId id="569" r:id="rId29"/>
    <p:sldId id="571" r:id="rId30"/>
    <p:sldId id="572" r:id="rId31"/>
    <p:sldId id="597" r:id="rId32"/>
    <p:sldId id="575" r:id="rId33"/>
    <p:sldId id="576" r:id="rId34"/>
    <p:sldId id="577" r:id="rId35"/>
    <p:sldId id="354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07" autoAdjust="0"/>
    <p:restoredTop sz="92895" autoAdjust="0"/>
  </p:normalViewPr>
  <p:slideViewPr>
    <p:cSldViewPr>
      <p:cViewPr>
        <p:scale>
          <a:sx n="64" d="100"/>
          <a:sy n="64" d="100"/>
        </p:scale>
        <p:origin x="360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D582D3-0A1A-4712-ABB5-7A0906C533FB}" type="slidenum">
              <a:rPr lang="en-US" altLang="en-US" smtClean="0">
                <a:latin typeface="Calibri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CE275D-5998-4A49-BCF4-7489996B2E29}" type="slidenum">
              <a:rPr lang="en-US" altLang="en-US" smtClean="0">
                <a:latin typeface="Calibri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81534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Τιμολόγηση και Διαχείριση Εσόδων </a:t>
            </a:r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Μάρκετινγκ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Εναλλακτικοί στόχοι της </a:t>
            </a:r>
            <a:r>
              <a:rPr lang="el-GR" sz="3600" dirty="0" smtClean="0"/>
              <a:t>τιμολόγησης </a:t>
            </a:r>
            <a:br>
              <a:rPr lang="el-GR" sz="3600" dirty="0" smtClean="0"/>
            </a:br>
            <a:r>
              <a:rPr lang="el-GR" sz="3600" dirty="0" smtClean="0"/>
              <a:t>(2 από 2)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r>
              <a:rPr lang="el-GR" dirty="0"/>
              <a:t>Χτίσιμο πελατειακής βάσης</a:t>
            </a:r>
          </a:p>
          <a:p>
            <a:pPr lvl="1"/>
            <a:r>
              <a:rPr lang="el-GR" dirty="0"/>
              <a:t>Ενεργοποίηση της διαδικασίας </a:t>
            </a:r>
          </a:p>
          <a:p>
            <a:pPr lvl="2"/>
            <a:r>
              <a:rPr lang="el-GR" sz="2800" dirty="0" smtClean="0"/>
              <a:t>Διείσδυσης </a:t>
            </a:r>
            <a:r>
              <a:rPr lang="el-GR" sz="2800" dirty="0"/>
              <a:t>και </a:t>
            </a:r>
          </a:p>
          <a:p>
            <a:pPr lvl="2"/>
            <a:r>
              <a:rPr lang="el-GR" sz="2800" dirty="0" smtClean="0"/>
              <a:t>Διάχυσης</a:t>
            </a:r>
          </a:p>
          <a:p>
            <a:r>
              <a:rPr lang="el-GR" dirty="0" smtClean="0"/>
              <a:t>Χτίσιμο </a:t>
            </a:r>
            <a:r>
              <a:rPr lang="el-GR" dirty="0"/>
              <a:t>του μεριδίου αγοράς </a:t>
            </a:r>
          </a:p>
          <a:p>
            <a:pPr lvl="1"/>
            <a:r>
              <a:rPr lang="el-GR" dirty="0"/>
              <a:t>Αύξηση του αριθμού των χρηστών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67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Το </a:t>
            </a:r>
            <a:r>
              <a:rPr lang="el-GR" sz="3600" dirty="0" smtClean="0"/>
              <a:t>τρίγωνο </a:t>
            </a:r>
            <a:r>
              <a:rPr lang="el-GR" sz="3600" dirty="0"/>
              <a:t>της τιμολόγησης </a:t>
            </a:r>
            <a:r>
              <a:rPr lang="el-GR" sz="3600" dirty="0" smtClean="0"/>
              <a:t>υπηρεσιών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r>
              <a:rPr lang="el-GR" dirty="0" smtClean="0"/>
              <a:t>Η στρατηγική τιμολόγησης εδράζει σε τρεις παράγοντες τους οποίους πρέπει να λαμβάνει υπόψη ο </a:t>
            </a:r>
            <a:r>
              <a:rPr lang="el-GR" dirty="0" err="1" smtClean="0"/>
              <a:t>πάροχος</a:t>
            </a:r>
            <a:r>
              <a:rPr lang="el-GR" dirty="0" smtClean="0"/>
              <a:t> της υπηρεσίας στη θεμελίωση τιμολογιακής με προσανατολισμό την αγορά: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Την αντιλαμβανόμενη αξία για τον πελάτη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Τις τιμές των ανταγωνιστικών υπηρεσιών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Το κόστος παραγωγής της υπηρεσίας</a:t>
            </a:r>
          </a:p>
          <a:p>
            <a:pPr marL="914400" lvl="1" indent="-514350">
              <a:buFont typeface="+mj-lt"/>
              <a:buAutoNum type="arabicPeriod"/>
            </a:pPr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654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Τιμολόγηση και Διαχείριση Εσόδων </a:t>
            </a:r>
            <a:endParaRPr lang="el-GR" dirty="0" smtClean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Βασικές Προσεγγίσεις στην Τιμολόγηση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8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προσεγγίσεις της τιμολόγησης </a:t>
            </a:r>
            <a:r>
              <a:rPr lang="el-GR" altLang="en-US" dirty="0" smtClean="0"/>
              <a:t>(1 από 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0000" lnSpcReduction="20000"/>
          </a:bodyPr>
          <a:lstStyle/>
          <a:p>
            <a:r>
              <a:rPr lang="el-GR" sz="6000" dirty="0"/>
              <a:t>Τιμολόγηση με βάση το κόστος </a:t>
            </a:r>
            <a:r>
              <a:rPr lang="el-GR" sz="6000" dirty="0" smtClean="0"/>
              <a:t> και </a:t>
            </a:r>
            <a:r>
              <a:rPr lang="el-GR" sz="6000" dirty="0"/>
              <a:t>άλλα χρηματοοικονομικά κριτήρια</a:t>
            </a:r>
          </a:p>
          <a:p>
            <a:pPr lvl="1"/>
            <a:r>
              <a:rPr lang="el-GR" sz="4000" dirty="0"/>
              <a:t>πρόβλημα: προσδιορισμός των μονάδων «κόστους»</a:t>
            </a:r>
          </a:p>
          <a:p>
            <a:pPr lvl="2"/>
            <a:r>
              <a:rPr lang="el-GR" sz="4000" dirty="0"/>
              <a:t>κοστολόγηση με βάση τις δραστηριότητες που απαρτίζουν την υπηρεσία</a:t>
            </a:r>
          </a:p>
          <a:p>
            <a:pPr lvl="2"/>
            <a:r>
              <a:rPr lang="el-GR" sz="4000" dirty="0"/>
              <a:t>κοστολόγηση όλων των εισροών</a:t>
            </a:r>
          </a:p>
          <a:p>
            <a:pPr lvl="1"/>
            <a:r>
              <a:rPr lang="el-GR" sz="4000" dirty="0"/>
              <a:t>τεχνικές:</a:t>
            </a:r>
          </a:p>
          <a:p>
            <a:pPr lvl="2"/>
            <a:r>
              <a:rPr lang="el-GR" sz="4000" dirty="0"/>
              <a:t>κόστος συν (</a:t>
            </a:r>
            <a:r>
              <a:rPr lang="el-GR" sz="4000" dirty="0" err="1"/>
              <a:t>cost</a:t>
            </a:r>
            <a:r>
              <a:rPr lang="el-GR" sz="4000" dirty="0"/>
              <a:t> </a:t>
            </a:r>
            <a:r>
              <a:rPr lang="el-GR" sz="4000" dirty="0" err="1"/>
              <a:t>plus</a:t>
            </a:r>
            <a:r>
              <a:rPr lang="el-GR" sz="4000" dirty="0"/>
              <a:t>)= κόστος παραγωγής+%</a:t>
            </a:r>
          </a:p>
          <a:p>
            <a:pPr lvl="2"/>
            <a:r>
              <a:rPr lang="el-GR" sz="4000" dirty="0"/>
              <a:t>καθορισμένου μεγέθους αποδοτικότητας  (</a:t>
            </a:r>
            <a:r>
              <a:rPr lang="el-GR" sz="4000" dirty="0" err="1"/>
              <a:t>target</a:t>
            </a:r>
            <a:r>
              <a:rPr lang="el-GR" sz="4000" dirty="0"/>
              <a:t> </a:t>
            </a:r>
            <a:r>
              <a:rPr lang="el-GR" sz="4000" dirty="0" err="1"/>
              <a:t>rate</a:t>
            </a:r>
            <a:r>
              <a:rPr lang="el-GR" sz="4000" dirty="0"/>
              <a:t> </a:t>
            </a:r>
            <a:r>
              <a:rPr lang="el-GR" sz="4000" dirty="0" err="1"/>
              <a:t>of</a:t>
            </a:r>
            <a:r>
              <a:rPr lang="el-GR" sz="4000" dirty="0"/>
              <a:t> </a:t>
            </a:r>
            <a:r>
              <a:rPr lang="el-GR" sz="4000" dirty="0" err="1"/>
              <a:t>return</a:t>
            </a:r>
            <a:r>
              <a:rPr lang="el-GR" sz="4000" dirty="0"/>
              <a:t>)</a:t>
            </a:r>
          </a:p>
          <a:p>
            <a:pPr lvl="2"/>
            <a:r>
              <a:rPr lang="el-GR" sz="4000" dirty="0"/>
              <a:t>αποδοτικότητα ιδίων κεφαλαίων (ROI)</a:t>
            </a:r>
          </a:p>
          <a:p>
            <a:pPr lvl="2"/>
            <a:r>
              <a:rPr lang="el-GR" sz="4000" dirty="0"/>
              <a:t>μικτό κέρδος επί των πωλήσεων</a:t>
            </a:r>
          </a:p>
          <a:p>
            <a:pPr lvl="2"/>
            <a:r>
              <a:rPr lang="el-GR" sz="4000" dirty="0"/>
              <a:t>καθαρό κέρδος επί των πωλήσεων</a:t>
            </a:r>
          </a:p>
          <a:p>
            <a:pPr lvl="2"/>
            <a:r>
              <a:rPr lang="el-GR" sz="4000" dirty="0"/>
              <a:t>μικτό κέρδος</a:t>
            </a:r>
          </a:p>
          <a:p>
            <a:pPr lvl="2"/>
            <a:r>
              <a:rPr lang="el-GR" sz="4000" dirty="0"/>
              <a:t>καθαρό κέρδος</a:t>
            </a:r>
          </a:p>
          <a:p>
            <a:pPr lvl="2"/>
            <a:r>
              <a:rPr lang="el-GR" sz="4000" dirty="0"/>
              <a:t>νεκρού σημείου (</a:t>
            </a:r>
            <a:r>
              <a:rPr lang="el-GR" sz="4000" dirty="0" err="1"/>
              <a:t>break</a:t>
            </a:r>
            <a:r>
              <a:rPr lang="el-GR" sz="4000" dirty="0"/>
              <a:t>-</a:t>
            </a:r>
            <a:r>
              <a:rPr lang="el-GR" sz="4000" dirty="0" err="1"/>
              <a:t>even</a:t>
            </a:r>
            <a:r>
              <a:rPr lang="el-GR" sz="4000" dirty="0"/>
              <a:t> </a:t>
            </a:r>
            <a:r>
              <a:rPr lang="el-GR" sz="4000" dirty="0" err="1"/>
              <a:t>point</a:t>
            </a:r>
            <a:r>
              <a:rPr lang="el-GR" sz="4000" dirty="0"/>
              <a:t>)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141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προσεγγίσεις της τιμολόγησης </a:t>
            </a:r>
            <a:r>
              <a:rPr lang="el-GR" altLang="en-US" dirty="0" smtClean="0"/>
              <a:t>(2 από 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l-GR" sz="4600" dirty="0"/>
              <a:t>Τιμολόγηση με βάση </a:t>
            </a:r>
            <a:r>
              <a:rPr lang="el-GR" sz="4600" dirty="0" smtClean="0"/>
              <a:t>τη ζήτηση</a:t>
            </a:r>
          </a:p>
          <a:p>
            <a:pPr lvl="1"/>
            <a:r>
              <a:rPr lang="el-GR" sz="3400" dirty="0" smtClean="0"/>
              <a:t>Τιμολόγηση Διείσδυσης </a:t>
            </a:r>
            <a:r>
              <a:rPr lang="el-GR" sz="3400" dirty="0"/>
              <a:t>(</a:t>
            </a:r>
            <a:r>
              <a:rPr lang="el-GR" sz="3400" dirty="0" err="1"/>
              <a:t>penetration</a:t>
            </a:r>
            <a:r>
              <a:rPr lang="el-GR" sz="3400" dirty="0"/>
              <a:t> </a:t>
            </a:r>
            <a:r>
              <a:rPr lang="el-GR" sz="3400" dirty="0" err="1"/>
              <a:t>pricing</a:t>
            </a:r>
            <a:r>
              <a:rPr lang="el-GR" sz="3400" dirty="0"/>
              <a:t>)</a:t>
            </a:r>
          </a:p>
          <a:p>
            <a:pPr lvl="2"/>
            <a:r>
              <a:rPr lang="el-GR" sz="2600" dirty="0"/>
              <a:t>οικονομίες κλίμακας</a:t>
            </a:r>
          </a:p>
          <a:p>
            <a:pPr lvl="2"/>
            <a:r>
              <a:rPr lang="el-GR" sz="2600" dirty="0"/>
              <a:t>μαζικής απήχησης υπηρεσία</a:t>
            </a:r>
          </a:p>
          <a:p>
            <a:pPr lvl="2"/>
            <a:r>
              <a:rPr lang="el-GR" sz="2600" dirty="0"/>
              <a:t>μακρύς κύκλος ζωής</a:t>
            </a:r>
          </a:p>
          <a:p>
            <a:pPr lvl="2"/>
            <a:r>
              <a:rPr lang="el-GR" sz="2600" dirty="0"/>
              <a:t>πολλά </a:t>
            </a:r>
            <a:r>
              <a:rPr lang="el-GR" sz="2600" dirty="0" smtClean="0"/>
              <a:t>υποκατάστατα</a:t>
            </a:r>
            <a:endParaRPr lang="el-GR" sz="2600" dirty="0"/>
          </a:p>
          <a:p>
            <a:pPr lvl="2"/>
            <a:r>
              <a:rPr lang="el-GR" sz="2600" dirty="0"/>
              <a:t>ασήμαντα εμπόδια εισαγωγής νέων παραγωγών</a:t>
            </a:r>
          </a:p>
          <a:p>
            <a:pPr lvl="2"/>
            <a:r>
              <a:rPr lang="el-GR" sz="2600" dirty="0"/>
              <a:t>ελαστικότητα ζήτησης – μικρή μείωση τιμής μεγάλη διαφορά στη ζήτηση</a:t>
            </a:r>
          </a:p>
          <a:p>
            <a:pPr lvl="1"/>
            <a:r>
              <a:rPr lang="el-GR" sz="3400" dirty="0"/>
              <a:t> Ξάφρισμα (</a:t>
            </a:r>
            <a:r>
              <a:rPr lang="el-GR" sz="3400" dirty="0" err="1"/>
              <a:t>skimming</a:t>
            </a:r>
            <a:r>
              <a:rPr lang="el-GR" sz="3400" dirty="0"/>
              <a:t> </a:t>
            </a:r>
            <a:r>
              <a:rPr lang="el-GR" sz="3400" dirty="0" err="1" smtClean="0"/>
              <a:t>pric</a:t>
            </a:r>
            <a:r>
              <a:rPr lang="en-US" sz="3400" dirty="0" err="1" smtClean="0"/>
              <a:t>ing</a:t>
            </a:r>
            <a:r>
              <a:rPr lang="el-GR" sz="3400" dirty="0" smtClean="0"/>
              <a:t>)</a:t>
            </a:r>
            <a:endParaRPr lang="el-GR" sz="3400" dirty="0"/>
          </a:p>
          <a:p>
            <a:pPr lvl="2"/>
            <a:r>
              <a:rPr lang="el-GR" sz="2600" dirty="0"/>
              <a:t>ανελαστικότητα ζήτησης – απευθύνεται σε ‘νεωτεριστές’</a:t>
            </a:r>
          </a:p>
          <a:p>
            <a:pPr lvl="2"/>
            <a:r>
              <a:rPr lang="el-GR" sz="2600" dirty="0"/>
              <a:t>ευκολότερο να μειωθεί παρά να αυξηθεί η τιμή</a:t>
            </a:r>
          </a:p>
          <a:p>
            <a:pPr lvl="2"/>
            <a:r>
              <a:rPr lang="el-GR" sz="2600" dirty="0"/>
              <a:t>γρήγορη  απόσβεση αρχικής </a:t>
            </a:r>
            <a:r>
              <a:rPr lang="el-GR" sz="2600" dirty="0" smtClean="0"/>
              <a:t>επένδυσης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01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προσεγγίσεις της τιμολόγησης </a:t>
            </a:r>
            <a:r>
              <a:rPr lang="el-GR" altLang="en-US" dirty="0" smtClean="0"/>
              <a:t>(</a:t>
            </a:r>
            <a:r>
              <a:rPr lang="en-US" altLang="en-US" dirty="0"/>
              <a:t>3</a:t>
            </a:r>
            <a:r>
              <a:rPr lang="el-GR" altLang="en-US" dirty="0" smtClean="0"/>
              <a:t> από 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5100" dirty="0"/>
              <a:t>Τιμολόγηση με βάση </a:t>
            </a:r>
            <a:r>
              <a:rPr lang="el-GR" sz="5100" dirty="0" smtClean="0"/>
              <a:t>τη ζήτηση</a:t>
            </a:r>
          </a:p>
          <a:p>
            <a:pPr lvl="1"/>
            <a:r>
              <a:rPr lang="el-GR" sz="3400" dirty="0"/>
              <a:t>Γοήτρου (</a:t>
            </a:r>
            <a:r>
              <a:rPr lang="en-US" sz="3400" dirty="0"/>
              <a:t>premium pricing)</a:t>
            </a:r>
          </a:p>
          <a:p>
            <a:pPr lvl="2"/>
            <a:r>
              <a:rPr lang="el-GR" sz="2600" dirty="0"/>
              <a:t>αρκετός αριθμός δυνητικών καταναλωτών</a:t>
            </a:r>
          </a:p>
          <a:p>
            <a:pPr lvl="2"/>
            <a:r>
              <a:rPr lang="el-GR" sz="2600" dirty="0"/>
              <a:t>υψηλή ποιότητα</a:t>
            </a:r>
          </a:p>
          <a:p>
            <a:pPr lvl="2"/>
            <a:r>
              <a:rPr lang="el-GR" sz="2600" dirty="0"/>
              <a:t>συμβολικά </a:t>
            </a:r>
            <a:r>
              <a:rPr lang="el-GR" sz="2600" dirty="0" smtClean="0"/>
              <a:t>χαρακτηριστικά</a:t>
            </a:r>
            <a:endParaRPr lang="en-US" sz="2600" dirty="0" smtClean="0"/>
          </a:p>
          <a:p>
            <a:pPr lvl="1"/>
            <a:r>
              <a:rPr lang="el-GR" sz="3400" dirty="0"/>
              <a:t>Ενδεικτικής τιμής (</a:t>
            </a:r>
            <a:r>
              <a:rPr lang="en-US" sz="3400" dirty="0"/>
              <a:t>RPM)</a:t>
            </a:r>
            <a:endParaRPr lang="el-GR" sz="3400" dirty="0"/>
          </a:p>
          <a:p>
            <a:pPr lvl="2"/>
            <a:r>
              <a:rPr lang="el-GR" sz="2600" dirty="0"/>
              <a:t>αποφυγή ανταγωνισμού μεταξύ ενδιάμεσων ιδίως σε περιπτώσεις συμβάσεων </a:t>
            </a:r>
            <a:r>
              <a:rPr lang="el-GR" sz="2600" dirty="0" err="1" smtClean="0"/>
              <a:t>δικαιόχρησης</a:t>
            </a:r>
            <a:endParaRPr lang="en-US" sz="2600" dirty="0"/>
          </a:p>
          <a:p>
            <a:pPr lvl="2"/>
            <a:r>
              <a:rPr lang="el-GR" sz="2600" dirty="0" smtClean="0"/>
              <a:t> </a:t>
            </a:r>
            <a:r>
              <a:rPr lang="el-GR" sz="2600" dirty="0"/>
              <a:t>αποφυγή </a:t>
            </a:r>
            <a:r>
              <a:rPr lang="el-GR" sz="2600" dirty="0" smtClean="0"/>
              <a:t>γκρίζου εμπορίου</a:t>
            </a:r>
            <a:endParaRPr lang="el-GR" sz="2600" dirty="0"/>
          </a:p>
          <a:p>
            <a:pPr lvl="2"/>
            <a:r>
              <a:rPr lang="el-GR" sz="2600" dirty="0"/>
              <a:t>συχνή αγορά ώστε να μάθουν και να αναγνωρίζουν οι καταναλωτές την τιμή</a:t>
            </a:r>
          </a:p>
          <a:p>
            <a:pPr lvl="2"/>
            <a:r>
              <a:rPr lang="el-GR" sz="2600" dirty="0"/>
              <a:t>καλές σχέσεις στα πολλαπλά δίκτυα διανομής</a:t>
            </a:r>
          </a:p>
          <a:p>
            <a:pPr lvl="2"/>
            <a:r>
              <a:rPr lang="el-GR" sz="2600" dirty="0"/>
              <a:t>ενίσχυση </a:t>
            </a:r>
            <a:r>
              <a:rPr lang="el-GR" sz="2600" dirty="0" smtClean="0"/>
              <a:t>της εικόνας της μάρκας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826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προσεγγίσεις της τιμολόγησης </a:t>
            </a:r>
            <a:r>
              <a:rPr lang="el-GR" altLang="en-US" dirty="0" smtClean="0"/>
              <a:t>(4 από 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12800" dirty="0"/>
              <a:t>Τιμολόγηση με βάση τον </a:t>
            </a:r>
            <a:r>
              <a:rPr lang="el-GR" sz="12800" dirty="0" smtClean="0"/>
              <a:t>ανταγωνισμό</a:t>
            </a:r>
          </a:p>
          <a:p>
            <a:pPr lvl="1"/>
            <a:r>
              <a:rPr lang="el-GR" sz="8000" dirty="0"/>
              <a:t>Παρακολούθηση των τιμολογιακών στρατηγικών του ανταγωνισμού </a:t>
            </a:r>
          </a:p>
          <a:p>
            <a:pPr lvl="1"/>
            <a:r>
              <a:rPr lang="el-GR" sz="8000" dirty="0" smtClean="0"/>
              <a:t>Πρόβλημα</a:t>
            </a:r>
            <a:r>
              <a:rPr lang="el-GR" sz="8000" dirty="0"/>
              <a:t>: μη επαρκής διαφοροποίηση της παρεχόμενης υπηρεσίας</a:t>
            </a:r>
          </a:p>
          <a:p>
            <a:pPr lvl="1"/>
            <a:r>
              <a:rPr lang="el-GR" sz="8000" dirty="0"/>
              <a:t>Ποιος ορίζει τον ‘ανταγωνισμό;</a:t>
            </a:r>
          </a:p>
          <a:p>
            <a:r>
              <a:rPr lang="el-GR" sz="12800" dirty="0"/>
              <a:t>Τιμολόγηση σε σχέση με την επιχείρηση  που κατέχει τη θέση του ηγέτη των τιμών</a:t>
            </a:r>
          </a:p>
          <a:p>
            <a:pPr lvl="1"/>
            <a:r>
              <a:rPr lang="el-GR" sz="8000" dirty="0" smtClean="0"/>
              <a:t>Πρόβλημα</a:t>
            </a:r>
            <a:r>
              <a:rPr lang="el-GR" sz="8000" dirty="0"/>
              <a:t>: μπορεί  ο ηγέτης να καθορίζει τις τιμές του κλάδου;</a:t>
            </a:r>
          </a:p>
          <a:p>
            <a:pPr lvl="1"/>
            <a:r>
              <a:rPr lang="el-GR" sz="8000" dirty="0" smtClean="0"/>
              <a:t>Εναλλακτικές </a:t>
            </a:r>
            <a:r>
              <a:rPr lang="el-GR" sz="8000" dirty="0"/>
              <a:t>στρατηγικές  με στόχο το μερίδιο αγοράς</a:t>
            </a:r>
          </a:p>
          <a:p>
            <a:pPr lvl="1"/>
            <a:r>
              <a:rPr lang="el-GR" sz="8000" dirty="0"/>
              <a:t>αμυντικά – διατήρηση</a:t>
            </a:r>
          </a:p>
          <a:p>
            <a:pPr lvl="1"/>
            <a:r>
              <a:rPr lang="el-GR" sz="8000" dirty="0"/>
              <a:t>επιθετικά – αύξηση</a:t>
            </a:r>
          </a:p>
          <a:p>
            <a:endParaRPr lang="el-GR" sz="5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239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Βασικές προσεγγίσεις της τιμολόγησης </a:t>
            </a:r>
            <a:r>
              <a:rPr lang="el-GR" altLang="en-US" dirty="0" smtClean="0"/>
              <a:t>(5 από 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800" dirty="0"/>
              <a:t>Τιμολόγηση με βάση </a:t>
            </a:r>
            <a:r>
              <a:rPr lang="el-GR" sz="3800" dirty="0" smtClean="0"/>
              <a:t>την αξία</a:t>
            </a:r>
          </a:p>
          <a:p>
            <a:pPr lvl="1"/>
            <a:r>
              <a:rPr lang="el-GR" sz="3300" dirty="0" smtClean="0"/>
              <a:t>Συσχετισμός </a:t>
            </a:r>
            <a:r>
              <a:rPr lang="el-GR" sz="3300" dirty="0"/>
              <a:t>της τιμής με την αξία όπως την προσλαμβάνει ο πελάτης </a:t>
            </a:r>
          </a:p>
          <a:p>
            <a:pPr lvl="1"/>
            <a:r>
              <a:rPr lang="el-GR" sz="3300" dirty="0"/>
              <a:t>Οι πελάτες ενδιαφέρονται για την αξία που λαμβάνουν</a:t>
            </a:r>
          </a:p>
          <a:p>
            <a:pPr lvl="1"/>
            <a:r>
              <a:rPr lang="el-GR" sz="3300" dirty="0"/>
              <a:t> όχι για το τι κοστίζει στον </a:t>
            </a:r>
            <a:r>
              <a:rPr lang="el-GR" sz="3300" dirty="0" err="1"/>
              <a:t>πάροχο</a:t>
            </a:r>
            <a:r>
              <a:rPr lang="el-GR" sz="3300" dirty="0"/>
              <a:t> η παραγωγή της </a:t>
            </a:r>
            <a:r>
              <a:rPr lang="el-GR" sz="3300" dirty="0" smtClean="0"/>
              <a:t>υπηρεσίας</a:t>
            </a:r>
          </a:p>
          <a:p>
            <a:r>
              <a:rPr lang="el-GR" sz="3300" dirty="0" smtClean="0"/>
              <a:t>4 ορισμοί της αξίας για τον καταναλωτή: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2900" dirty="0" smtClean="0"/>
              <a:t>Αξία είναι η χαμηλή τιμή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2900" dirty="0" smtClean="0"/>
              <a:t>Αξία είναι η ποιότητα που λαμβάνω για το τίμημα που δίνω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2900" dirty="0" smtClean="0"/>
              <a:t>Αξία είναι όλα αυτά που θέλω σε μία υπηρεσία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2900" dirty="0" smtClean="0"/>
              <a:t>Αξία είναι όλα αυτά που παίρνω για όλα αυτά που δίνω</a:t>
            </a:r>
          </a:p>
          <a:p>
            <a:pPr marL="1314450" lvl="1" indent="-914400">
              <a:buFont typeface="+mj-lt"/>
              <a:buAutoNum type="arabicPeriod"/>
            </a:pPr>
            <a:endParaRPr lang="el-GR" sz="47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408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Τιμολόγηση και Διαχείριση Εσόδων </a:t>
            </a:r>
            <a:endParaRPr lang="el-GR" dirty="0" smtClean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Κόστη και Εκροές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6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Οι </a:t>
            </a:r>
            <a:r>
              <a:rPr lang="el-GR" altLang="en-US" dirty="0"/>
              <a:t>προσλαμβανόμενες εκροές από την  προοπτική του </a:t>
            </a:r>
            <a:r>
              <a:rPr lang="el-GR" altLang="en-US" dirty="0" smtClean="0"/>
              <a:t>πελάτη (1 από 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τιμή σε χρήμα δεν είναι η μόνη προσλαμβανόμενη εκροή που σχετίζεται με την αγορά και τη χρήση της υπηρεσίας </a:t>
            </a:r>
            <a:endParaRPr lang="el-GR" dirty="0" smtClean="0"/>
          </a:p>
          <a:p>
            <a:r>
              <a:rPr lang="el-GR" dirty="0"/>
              <a:t>Οριακές χρηματοοικονομικές </a:t>
            </a:r>
            <a:r>
              <a:rPr lang="el-GR" dirty="0" smtClean="0"/>
              <a:t>εκροές</a:t>
            </a:r>
          </a:p>
          <a:p>
            <a:pPr lvl="1"/>
            <a:r>
              <a:rPr lang="el-GR" altLang="en-US" dirty="0"/>
              <a:t>Η τιμή αγοράς της υπηρεσίας</a:t>
            </a:r>
            <a:endParaRPr lang="en-US" altLang="en-US" dirty="0"/>
          </a:p>
          <a:p>
            <a:pPr lvl="1"/>
            <a:r>
              <a:rPr lang="el-GR" altLang="en-US" dirty="0"/>
              <a:t>Έξοδα που σχετίζονται με </a:t>
            </a:r>
          </a:p>
          <a:p>
            <a:pPr lvl="2"/>
            <a:r>
              <a:rPr lang="el-GR" altLang="en-US" dirty="0"/>
              <a:t>την αναζήτηση</a:t>
            </a:r>
          </a:p>
          <a:p>
            <a:pPr lvl="2"/>
            <a:r>
              <a:rPr lang="el-GR" altLang="en-US" dirty="0"/>
              <a:t>την αγοραστική διαδικασία</a:t>
            </a:r>
          </a:p>
          <a:p>
            <a:pPr lvl="2"/>
            <a:r>
              <a:rPr lang="el-GR" altLang="en-US" dirty="0"/>
              <a:t>τη χρήση της υπηρεσίας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10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Οι </a:t>
            </a:r>
            <a:r>
              <a:rPr lang="el-GR" altLang="en-US" dirty="0"/>
              <a:t>προσλαμβανόμενες εκροές από την  προοπτική του </a:t>
            </a:r>
            <a:r>
              <a:rPr lang="el-GR" altLang="en-US" dirty="0" smtClean="0"/>
              <a:t>πελάτη (2 από 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l-GR" sz="2400" dirty="0"/>
              <a:t>Μη χρηματοοικονομικές εκροές </a:t>
            </a:r>
            <a:endParaRPr lang="el-GR" sz="2400" dirty="0" smtClean="0"/>
          </a:p>
          <a:p>
            <a:pPr lvl="1"/>
            <a:r>
              <a:rPr lang="el-GR" sz="2400" dirty="0" smtClean="0"/>
              <a:t>Το </a:t>
            </a:r>
            <a:r>
              <a:rPr lang="el-GR" sz="2400" dirty="0"/>
              <a:t>κόστος του χρόνου</a:t>
            </a:r>
          </a:p>
          <a:p>
            <a:pPr lvl="1"/>
            <a:r>
              <a:rPr lang="el-GR" sz="2400" dirty="0"/>
              <a:t>Φυσικό κόστος </a:t>
            </a:r>
          </a:p>
          <a:p>
            <a:pPr lvl="2"/>
            <a:r>
              <a:rPr lang="el-GR" sz="2000" dirty="0" smtClean="0"/>
              <a:t>Προσπάθεια</a:t>
            </a:r>
            <a:endParaRPr lang="el-GR" sz="2000" dirty="0"/>
          </a:p>
          <a:p>
            <a:pPr lvl="2"/>
            <a:r>
              <a:rPr lang="el-GR" sz="2000" dirty="0"/>
              <a:t>Μ</a:t>
            </a:r>
            <a:r>
              <a:rPr lang="el-GR" sz="2000" dirty="0" smtClean="0"/>
              <a:t>ετακίνηση</a:t>
            </a:r>
            <a:endParaRPr lang="el-GR" sz="2000" dirty="0"/>
          </a:p>
          <a:p>
            <a:pPr lvl="1"/>
            <a:r>
              <a:rPr lang="el-GR" sz="2400" dirty="0"/>
              <a:t>Ψυχολογικό και διανοητικό κόστος</a:t>
            </a:r>
          </a:p>
          <a:p>
            <a:pPr lvl="2"/>
            <a:r>
              <a:rPr lang="el-GR" sz="2000" dirty="0" smtClean="0"/>
              <a:t>Άγχος/ ανασφάλεια</a:t>
            </a:r>
            <a:endParaRPr lang="el-GR" sz="2000" dirty="0"/>
          </a:p>
          <a:p>
            <a:pPr lvl="2"/>
            <a:endParaRPr lang="el-GR" sz="2000" dirty="0" smtClean="0"/>
          </a:p>
          <a:p>
            <a:pPr lvl="2"/>
            <a:endParaRPr lang="el-GR" sz="2000" dirty="0"/>
          </a:p>
          <a:p>
            <a:pPr lvl="2"/>
            <a:endParaRPr lang="el-GR" sz="2000" dirty="0" smtClean="0"/>
          </a:p>
          <a:p>
            <a:pPr lvl="2"/>
            <a:r>
              <a:rPr lang="el-GR" sz="2000" dirty="0" smtClean="0"/>
              <a:t>Καθορισμός </a:t>
            </a:r>
            <a:r>
              <a:rPr lang="el-GR" sz="2000" dirty="0"/>
              <a:t>κριτηρίων επιλογής </a:t>
            </a:r>
          </a:p>
          <a:p>
            <a:pPr lvl="2"/>
            <a:r>
              <a:rPr lang="el-GR" sz="2000" dirty="0" smtClean="0"/>
              <a:t>Σύγκριση </a:t>
            </a:r>
            <a:r>
              <a:rPr lang="el-GR" sz="2000" dirty="0"/>
              <a:t>εναλλακτικών λύσεων</a:t>
            </a:r>
          </a:p>
          <a:p>
            <a:pPr lvl="2"/>
            <a:r>
              <a:rPr lang="el-GR" sz="2000" dirty="0" smtClean="0"/>
              <a:t>Πίεση </a:t>
            </a:r>
            <a:r>
              <a:rPr lang="el-GR" sz="2000" dirty="0"/>
              <a:t>από πωλητές</a:t>
            </a:r>
          </a:p>
          <a:p>
            <a:pPr lvl="1"/>
            <a:r>
              <a:rPr lang="el-GR" sz="2400" dirty="0"/>
              <a:t>Αισθητικό κόστος </a:t>
            </a:r>
          </a:p>
          <a:p>
            <a:pPr lvl="2"/>
            <a:r>
              <a:rPr lang="el-GR" sz="2000" dirty="0"/>
              <a:t>δυσάρεστες μυρωδιές</a:t>
            </a:r>
          </a:p>
          <a:p>
            <a:pPr lvl="2"/>
            <a:r>
              <a:rPr lang="el-GR" sz="2000" dirty="0"/>
              <a:t>αποκρουστικές εικόνες</a:t>
            </a:r>
          </a:p>
          <a:p>
            <a:pPr lvl="2"/>
            <a:r>
              <a:rPr lang="el-GR" sz="2000" dirty="0"/>
              <a:t>θόρυβος</a:t>
            </a:r>
          </a:p>
          <a:p>
            <a:pPr lvl="2"/>
            <a:r>
              <a:rPr lang="el-GR" sz="2000" dirty="0"/>
              <a:t>ενοχλητική σωματική επαφή</a:t>
            </a:r>
          </a:p>
          <a:p>
            <a:pPr marL="0" indent="0">
              <a:buNone/>
            </a:pPr>
            <a:endParaRPr lang="el-GR" sz="2400" dirty="0"/>
          </a:p>
          <a:p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821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3600" dirty="0"/>
              <a:t>Προσδιορισμός του συνολικού κόστους της υπηρεσίας για τον πελάτη</a:t>
            </a:r>
            <a:endParaRPr lang="en-US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2050" name="Picture 2" descr="Το Συνολικό Κόστος Υπηρεσίας περιλαμβάνει:&#10;1 Το κόστος αναζήτησης&#10;2 Το κόστος αγοράς και αγοραστικού επεισοδίου &#10;3 Τα μέτα κόστη &#10;&#10;Το κόστος αγοράς σημαίνει χρήμα, χρόνο, φυσικό κόστος ψυχολογικό κόστος και αισθητικό κόστος.&#10;&#10;Το κόστος αναζήτησης εμπεριέχει το κόστος αγοράς και το λειτουργικό κόστος μαζί με περιστασικά και παρελκόμενα έξοδα.&#10;Τα μέτα-κόστη εμπεριέχουν το κόστος αγοράς τις απαραίτητες ενέργειες συνέχισης και την επίλυση προβλημάτων." title="Συνολικό Κόστος Υπηρεσία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33524" cy="47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33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Τιμολόγηση με βάση την αξία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dirty="0"/>
              <a:t>Η ανταλλαγή των αξιών δεν θα ολοκληρωθεί αν ο πελάτης δεν δει ότι η καθαρή αξία είναι </a:t>
            </a:r>
            <a:r>
              <a:rPr lang="el-GR" sz="3000" dirty="0" smtClean="0"/>
              <a:t>θετική</a:t>
            </a:r>
          </a:p>
          <a:p>
            <a:r>
              <a:rPr lang="el-GR" sz="3000" dirty="0" smtClean="0"/>
              <a:t>Καθαρή Αξία = </a:t>
            </a:r>
          </a:p>
          <a:p>
            <a:pPr marL="400050" lvl="1" indent="0">
              <a:buNone/>
            </a:pPr>
            <a:r>
              <a:rPr lang="el-GR" sz="2600" dirty="0" err="1" smtClean="0"/>
              <a:t>Προσλαμβανώμενα</a:t>
            </a:r>
            <a:r>
              <a:rPr lang="el-GR" sz="2600" dirty="0" smtClean="0"/>
              <a:t> οφέλη- Προσλαμβανόμενες Εκροές</a:t>
            </a:r>
            <a:endParaRPr lang="el-GR" sz="2600" dirty="0"/>
          </a:p>
          <a:p>
            <a:r>
              <a:rPr lang="el-GR" sz="3000" dirty="0" smtClean="0"/>
              <a:t>Καταναλωτικό </a:t>
            </a:r>
            <a:r>
              <a:rPr lang="el-GR" sz="3000" dirty="0"/>
              <a:t>πλεόνασμα: </a:t>
            </a:r>
          </a:p>
          <a:p>
            <a:pPr lvl="1"/>
            <a:r>
              <a:rPr lang="el-GR" sz="2600" dirty="0"/>
              <a:t>η διαφορά ανάμεσα στην τιμή που πλήρωσε </a:t>
            </a:r>
          </a:p>
          <a:p>
            <a:pPr lvl="1"/>
            <a:r>
              <a:rPr lang="el-GR" sz="2600" dirty="0"/>
              <a:t>και το ποσόν που ο πελάτης θα ήταν διατεθειμένος να πληρώσει </a:t>
            </a:r>
          </a:p>
          <a:p>
            <a:pPr lvl="1"/>
            <a:r>
              <a:rPr lang="el-GR" sz="2600" dirty="0"/>
              <a:t>αν δεν υπήρχε άλλη εναλλακτική λύση του προβλήματος του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166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Στρατηγικές για την ενίσχυση της καθαρής αξίας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66928" indent="-457200">
              <a:defRPr/>
            </a:pPr>
            <a:r>
              <a:rPr lang="el-GR" sz="2000" dirty="0" smtClean="0"/>
              <a:t>Ενίσχυση της καθαρής αξίας μέσω του παρεχόμενου οφέλους</a:t>
            </a:r>
            <a:endParaRPr lang="en-US" sz="2000" dirty="0" smtClean="0"/>
          </a:p>
          <a:p>
            <a:pPr marL="868680" lvl="1" indent="-457200">
              <a:spcBef>
                <a:spcPct val="20000"/>
              </a:spcBef>
              <a:defRPr/>
            </a:pPr>
            <a:r>
              <a:rPr lang="el-GR" sz="2000" dirty="0" smtClean="0"/>
              <a:t>Πρόσθεση οφέλους στον πυρήνα του προϊόντος</a:t>
            </a:r>
            <a:endParaRPr lang="en-US" sz="2000" dirty="0" smtClean="0"/>
          </a:p>
          <a:p>
            <a:pPr marL="868680" lvl="1" indent="-457200">
              <a:spcBef>
                <a:spcPct val="20000"/>
              </a:spcBef>
              <a:defRPr/>
            </a:pPr>
            <a:r>
              <a:rPr lang="el-GR" sz="2000" dirty="0" smtClean="0"/>
              <a:t>Ενίσχυση συμπληρωματικών υπηρεσιών</a:t>
            </a:r>
            <a:endParaRPr lang="en-US" sz="2000" dirty="0" smtClean="0"/>
          </a:p>
          <a:p>
            <a:pPr marL="868680" lvl="1" indent="-457200">
              <a:spcBef>
                <a:spcPct val="20000"/>
              </a:spcBef>
              <a:defRPr/>
            </a:pPr>
            <a:r>
              <a:rPr lang="el-GR" sz="2000" dirty="0"/>
              <a:t>Διαχείριση των εντυπώσεων</a:t>
            </a:r>
            <a:endParaRPr lang="en-US" sz="2000" dirty="0"/>
          </a:p>
          <a:p>
            <a:pPr marL="566928" indent="-457200">
              <a:defRPr/>
            </a:pPr>
            <a:r>
              <a:rPr lang="el-GR" sz="2000" dirty="0" smtClean="0"/>
              <a:t>Μείωση των εκροών για τον πελάτη</a:t>
            </a:r>
            <a:endParaRPr lang="en-US" sz="2000" dirty="0" smtClean="0"/>
          </a:p>
          <a:p>
            <a:pPr marL="868680" lvl="1" indent="-457200">
              <a:spcBef>
                <a:spcPct val="20000"/>
              </a:spcBef>
              <a:defRPr/>
            </a:pPr>
            <a:r>
              <a:rPr lang="el-GR" sz="2000" dirty="0" smtClean="0"/>
              <a:t>Μείωση χρόνου για</a:t>
            </a:r>
          </a:p>
          <a:p>
            <a:pPr marL="1046988" lvl="2" indent="-342900">
              <a:spcBef>
                <a:spcPct val="20000"/>
              </a:spcBef>
              <a:defRPr/>
            </a:pPr>
            <a:r>
              <a:rPr lang="el-GR" sz="2000" dirty="0" smtClean="0"/>
              <a:t>Αναζήτηση, αξιολόγηση, αγορά και χρήση της υπηρεσίας</a:t>
            </a:r>
          </a:p>
          <a:p>
            <a:pPr marL="868680" lvl="1" indent="-457200">
              <a:spcBef>
                <a:spcPct val="20000"/>
              </a:spcBef>
              <a:defRPr/>
            </a:pPr>
            <a:r>
              <a:rPr lang="el-GR" sz="2000" dirty="0"/>
              <a:t>Μείωση </a:t>
            </a:r>
            <a:r>
              <a:rPr lang="el-GR" sz="2000" dirty="0" smtClean="0"/>
              <a:t>τιμών </a:t>
            </a:r>
            <a:r>
              <a:rPr lang="el-GR" sz="2000" dirty="0"/>
              <a:t>και/ή του συνολικού χρηματοοικονομικού κόστους </a:t>
            </a:r>
            <a:r>
              <a:rPr lang="el-GR" sz="2000" dirty="0" smtClean="0"/>
              <a:t>\</a:t>
            </a:r>
          </a:p>
          <a:p>
            <a:pPr marL="868680" lvl="1" indent="-457200">
              <a:spcBef>
                <a:spcPct val="20000"/>
              </a:spcBef>
              <a:defRPr/>
            </a:pPr>
            <a:r>
              <a:rPr lang="el-GR" sz="2000" dirty="0" smtClean="0"/>
              <a:t>Περιορισμός της φυσικής και διανοητικής προσπάθειας που απαιτείται για την αγορά και/ή τη χρήση</a:t>
            </a:r>
          </a:p>
          <a:p>
            <a:pPr marL="868680" lvl="1" indent="-457200">
              <a:spcBef>
                <a:spcPct val="20000"/>
              </a:spcBef>
              <a:defRPr/>
            </a:pPr>
            <a:r>
              <a:rPr lang="el-GR" sz="2000" dirty="0" smtClean="0"/>
              <a:t>Εξάλειψη δυσάρεστων αισθητικών διαστάσεων (π.χ. </a:t>
            </a:r>
            <a:r>
              <a:rPr lang="el-GR" sz="2000" dirty="0" err="1" smtClean="0"/>
              <a:t>τηγανίλα</a:t>
            </a:r>
            <a:r>
              <a:rPr lang="el-GR" sz="2000" dirty="0" smtClean="0"/>
              <a:t> στα εστιατόρια)</a:t>
            </a:r>
            <a:endParaRPr lang="en-US" sz="2000" dirty="0" smtClean="0"/>
          </a:p>
          <a:p>
            <a:pPr marL="868680" lvl="1" indent="-457200">
              <a:spcBef>
                <a:spcPct val="20000"/>
              </a:spcBef>
              <a:defRPr/>
            </a:pPr>
            <a:r>
              <a:rPr lang="el-GR" sz="2000" dirty="0"/>
              <a:t>Διαχείριση των εντυπώσεων</a:t>
            </a:r>
            <a:endParaRPr lang="en-US" sz="2000" dirty="0"/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03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el-GR" sz="4400" b="1" dirty="0">
                <a:solidFill>
                  <a:schemeClr val="tx1"/>
                </a:solidFill>
                <a:latin typeface="+mj-lt"/>
              </a:rPr>
              <a:t>Διαχείριση των εντυπώσεων</a:t>
            </a:r>
            <a:endParaRPr lang="en-GB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sz="3600" dirty="0" smtClean="0"/>
              <a:t>Μείωση της αβεβαιότητας</a:t>
            </a:r>
            <a:endParaRPr lang="en-US" sz="3600" dirty="0" smtClean="0"/>
          </a:p>
          <a:p>
            <a:pPr lvl="1">
              <a:spcBef>
                <a:spcPct val="20000"/>
              </a:spcBef>
              <a:defRPr/>
            </a:pPr>
            <a:r>
              <a:rPr lang="el-GR" dirty="0" smtClean="0"/>
              <a:t>Εγγυήσεις</a:t>
            </a:r>
            <a:endParaRPr lang="en-US" dirty="0" smtClean="0"/>
          </a:p>
          <a:p>
            <a:pPr lvl="1">
              <a:spcBef>
                <a:spcPct val="20000"/>
              </a:spcBef>
              <a:defRPr/>
            </a:pPr>
            <a:r>
              <a:rPr lang="en-US" dirty="0" smtClean="0"/>
              <a:t>Flat rate (</a:t>
            </a:r>
            <a:r>
              <a:rPr lang="el-GR" dirty="0" smtClean="0"/>
              <a:t>προσφορές με σταθερή τιμή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l-GR" sz="3600" dirty="0"/>
              <a:t>Σχεσιακή τιμολόγηση</a:t>
            </a:r>
            <a:endParaRPr lang="en-US" sz="3600" dirty="0"/>
          </a:p>
          <a:p>
            <a:pPr marL="749300" lvl="1" indent="-284163">
              <a:spcBef>
                <a:spcPct val="20000"/>
              </a:spcBef>
              <a:defRPr/>
            </a:pPr>
            <a:r>
              <a:rPr lang="el-GR" dirty="0" smtClean="0"/>
              <a:t>Κίνητρα που δεν σχετίζονται με την τιμή</a:t>
            </a:r>
            <a:endParaRPr lang="en-US" dirty="0" smtClean="0"/>
          </a:p>
          <a:p>
            <a:pPr marL="749300" lvl="1" indent="-284163">
              <a:spcBef>
                <a:spcPct val="20000"/>
              </a:spcBef>
              <a:defRPr/>
            </a:pPr>
            <a:r>
              <a:rPr lang="el-GR" dirty="0" smtClean="0"/>
              <a:t>Εκπτώσεις για αγορές μεγάλου όγκου</a:t>
            </a:r>
            <a:endParaRPr lang="en-US" dirty="0" smtClean="0"/>
          </a:p>
          <a:p>
            <a:pPr marL="749300" lvl="1" indent="-284163">
              <a:spcBef>
                <a:spcPct val="20000"/>
              </a:spcBef>
              <a:defRPr/>
            </a:pPr>
            <a:r>
              <a:rPr lang="el-GR" dirty="0" smtClean="0"/>
              <a:t>Εκπτώσεις για αγορές πολλαπλών υπηρεσιών</a:t>
            </a:r>
            <a:endParaRPr lang="en-US" dirty="0" smtClean="0"/>
          </a:p>
          <a:p>
            <a:pPr>
              <a:defRPr/>
            </a:pPr>
            <a:r>
              <a:rPr lang="el-GR" sz="3600" dirty="0"/>
              <a:t>Ηγετική θέση χαμηλής τιμής (</a:t>
            </a:r>
            <a:r>
              <a:rPr lang="en-US" sz="3600" dirty="0"/>
              <a:t>Low-cost leadership</a:t>
            </a:r>
            <a:r>
              <a:rPr lang="el-GR" sz="3600" dirty="0"/>
              <a:t>)</a:t>
            </a:r>
            <a:endParaRPr lang="en-US" sz="3600" dirty="0"/>
          </a:p>
          <a:p>
            <a:pPr marL="793750" lvl="1" indent="-328613">
              <a:spcBef>
                <a:spcPct val="20000"/>
              </a:spcBef>
              <a:tabLst>
                <a:tab pos="793750" algn="l"/>
              </a:tabLst>
              <a:defRPr/>
            </a:pPr>
            <a:r>
              <a:rPr lang="el-GR" dirty="0" smtClean="0"/>
              <a:t>Εκπαίδευση των καταναλωτών στο να μην εξισώνουν την τιμή με την ποιότητα</a:t>
            </a:r>
            <a:endParaRPr lang="en-US" dirty="0" smtClean="0"/>
          </a:p>
          <a:p>
            <a:pPr marL="793750" lvl="1" indent="-328613">
              <a:spcBef>
                <a:spcPct val="20000"/>
              </a:spcBef>
              <a:tabLst>
                <a:tab pos="793750" algn="l"/>
              </a:tabLst>
              <a:defRPr/>
            </a:pPr>
            <a:r>
              <a:rPr lang="el-GR" dirty="0" smtClean="0"/>
              <a:t>Διατήρηση του κόστους παραγωγής σε χαμηλά επίπεδα ώστε να επιτυγχάνεται κερδοφορία με την χαμηλή τιμή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98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Τιμολόγηση και Διαχείριση Εσόδων </a:t>
            </a:r>
            <a:endParaRPr lang="el-GR" dirty="0" smtClean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</a:t>
            </a:r>
            <a:r>
              <a:rPr lang="el-GR" dirty="0"/>
              <a:t>εσόδων 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Revenue Management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3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n-US" sz="4000" dirty="0" smtClean="0"/>
              <a:t>Βασικές αρχές Διαχείρισης Εσόδων </a:t>
            </a:r>
            <a:br>
              <a:rPr lang="el-GR" altLang="en-US" sz="4000" dirty="0" smtClean="0"/>
            </a:br>
            <a:r>
              <a:rPr lang="el-GR" altLang="en-US" sz="4000" dirty="0" smtClean="0"/>
              <a:t>(1 από 2)</a:t>
            </a:r>
            <a:endParaRPr lang="en-GB" altLang="en-US" sz="4000" dirty="0" smtClean="0"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l-GR" altLang="en-US" sz="3000" b="1" dirty="0" smtClean="0"/>
              <a:t>Ορισμός</a:t>
            </a:r>
            <a:r>
              <a:rPr lang="el-GR" altLang="en-US" sz="3000" dirty="0" smtClean="0"/>
              <a:t>: Χρήση μαθηματικών μοντέλων για να αναλύσουμε ιστορικά στοιχεία και πληροφορίες σε πραγματικό χρόνο προκειμένου να καθοριστούν</a:t>
            </a:r>
          </a:p>
          <a:p>
            <a:pPr marL="688975" lvl="1" indent="-344488">
              <a:spcBef>
                <a:spcPct val="0"/>
              </a:spcBef>
            </a:pPr>
            <a:r>
              <a:rPr lang="el-GR" altLang="en-US" sz="2600" dirty="0" smtClean="0"/>
              <a:t>Οι τιμές που χρεώνονται σε κάθε πακέτο (</a:t>
            </a:r>
            <a:r>
              <a:rPr lang="en-US" altLang="en-US" sz="2600" i="1" dirty="0" smtClean="0"/>
              <a:t>price bucket</a:t>
            </a:r>
            <a:r>
              <a:rPr lang="el-GR" altLang="en-US" sz="2600" i="1" dirty="0" smtClean="0"/>
              <a:t>)</a:t>
            </a:r>
          </a:p>
          <a:p>
            <a:pPr marL="688975" lvl="1" indent="-344488">
              <a:spcBef>
                <a:spcPct val="0"/>
              </a:spcBef>
            </a:pPr>
            <a:r>
              <a:rPr lang="el-GR" altLang="en-US" sz="2600" dirty="0" smtClean="0"/>
              <a:t>Πόσες μονάδες υπηρεσιών θα συμπεριληφθούν σε κάθε πακέτο</a:t>
            </a:r>
          </a:p>
          <a:p>
            <a:pPr>
              <a:spcBef>
                <a:spcPct val="0"/>
              </a:spcBef>
            </a:pPr>
            <a:r>
              <a:rPr lang="el-GR" altLang="en-US" sz="3000" b="1" dirty="0" smtClean="0"/>
              <a:t>Στόχος</a:t>
            </a:r>
            <a:r>
              <a:rPr lang="el-GR" altLang="en-US" sz="3000" dirty="0" smtClean="0"/>
              <a:t>: Μεγιστοποίηση των εσόδων από τη διαθέσιμη παραγωγική ικανότητα της δεδομένης στιγμής</a:t>
            </a:r>
          </a:p>
          <a:p>
            <a:pPr>
              <a:spcBef>
                <a:spcPct val="0"/>
              </a:spcBef>
            </a:pPr>
            <a:r>
              <a:rPr lang="el-GR" altLang="en-US" sz="3000" b="1" dirty="0" smtClean="0"/>
              <a:t>Στρατηγική</a:t>
            </a:r>
            <a:r>
              <a:rPr lang="el-GR" altLang="en-US" sz="3000" dirty="0" smtClean="0"/>
              <a:t>: Παραμετροποίηση και εξατομίκευση της τιμής (</a:t>
            </a:r>
            <a:r>
              <a:rPr lang="en-US" altLang="en-US" sz="3000" dirty="0" smtClean="0"/>
              <a:t>price customization</a:t>
            </a:r>
            <a:r>
              <a:rPr lang="el-GR" altLang="en-US" sz="3000" dirty="0" smtClean="0"/>
              <a:t>)</a:t>
            </a:r>
            <a:r>
              <a:rPr lang="en-US" altLang="en-US" sz="3000" dirty="0" smtClean="0"/>
              <a:t> </a:t>
            </a:r>
            <a:endParaRPr lang="el-GR" altLang="en-US" sz="3000" dirty="0" smtClean="0"/>
          </a:p>
          <a:p>
            <a:pPr marL="738188" lvl="2" indent="-180975" eaLnBrk="1" hangingPunct="1">
              <a:spcBef>
                <a:spcPct val="0"/>
              </a:spcBef>
              <a:buFont typeface="Wingdings 2" pitchFamily="18" charset="2"/>
              <a:buNone/>
            </a:pPr>
            <a:endParaRPr lang="el-GR" altLang="en-US" sz="1600" dirty="0" smtClean="0"/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11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/>
              <a:t>Βασικές αρχές Διαχείρισης Εσόδων </a:t>
            </a:r>
            <a:br>
              <a:rPr lang="el-GR" altLang="en-US" sz="4000" dirty="0"/>
            </a:br>
            <a:r>
              <a:rPr lang="el-GR" altLang="en-US" sz="4000" dirty="0" smtClean="0"/>
              <a:t>(2 </a:t>
            </a:r>
            <a:r>
              <a:rPr lang="el-GR" altLang="en-US" sz="4000" dirty="0"/>
              <a:t>από 2)</a:t>
            </a:r>
            <a:endParaRPr lang="en-GB" altLang="en-US" sz="4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l-GR" dirty="0" smtClean="0"/>
              <a:t>Εναλλακτικές τεχνικές</a:t>
            </a:r>
            <a:endParaRPr lang="en-US" dirty="0" smtClean="0"/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l-GR" dirty="0" smtClean="0"/>
              <a:t>Διαφορετικές τιμές για διαφορετικά τμήματα της αγοράς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l-GR" dirty="0" smtClean="0"/>
              <a:t>        Π.χ. εισιτήρια </a:t>
            </a:r>
            <a:r>
              <a:rPr lang="en-US" dirty="0" smtClean="0"/>
              <a:t>business class </a:t>
            </a:r>
            <a:r>
              <a:rPr lang="el-GR" dirty="0" smtClean="0"/>
              <a:t>και οικονομικής θέσης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l-GR" dirty="0" smtClean="0"/>
              <a:t>Διαφορετικά πακέτα τιμών (</a:t>
            </a:r>
            <a:r>
              <a:rPr lang="en-US" dirty="0" smtClean="0"/>
              <a:t>price buckets</a:t>
            </a:r>
            <a:r>
              <a:rPr lang="el-GR" dirty="0" smtClean="0"/>
              <a:t>) με κριτήριο την ευαισθησία της τιμής σε σχέση με το χρόνο χρήσης και την ευελιξία του πακέτου</a:t>
            </a:r>
            <a:r>
              <a:rPr lang="en-US" dirty="0" smtClean="0"/>
              <a:t> </a:t>
            </a:r>
            <a:endParaRPr lang="el-GR" dirty="0" smtClean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l-GR" dirty="0" smtClean="0"/>
              <a:t>        Π.χ. εισιτήρια για συγκεκριμένους προορισμούς 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l-GR" dirty="0" smtClean="0"/>
              <a:t>Φράχτες τιμών (</a:t>
            </a:r>
            <a:r>
              <a:rPr lang="en-US" i="1" dirty="0" smtClean="0"/>
              <a:t>rate fences</a:t>
            </a:r>
            <a:r>
              <a:rPr lang="en-US" dirty="0" smtClean="0"/>
              <a:t>) </a:t>
            </a:r>
            <a:r>
              <a:rPr lang="el-GR" dirty="0" smtClean="0"/>
              <a:t> που ελαχιστοποιούν το πλεόνασμα του καταναλωτή = απομόνωση των τμημάτων της αγοράς για τα οποία η υπηρεσία αντιπροσωπεύει υψηλή αξία  αποκλείοντας  έτσι τους πελάτες  που είναι διατεθειμένοι να πληρώσουν περισσότερα από το να εκμεταλλευτούν προσφορές με βάση την τιμή</a:t>
            </a:r>
          </a:p>
          <a:p>
            <a:pPr marL="625539" lvl="2" indent="-180975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endParaRPr lang="el-GR" sz="2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58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graphicFrame>
        <p:nvGraphicFramePr>
          <p:cNvPr id="619617" name="Group 97" descr="Παραδείγματα σχετικά με τους Φράχτες τιμών&#10;Φυσικοί φράχτες (σχετίζονται με το προϊόν-υπηρεσία)&#10;Βασικό προϊόν: Κατηγορία θέσης στο αεροπλάνο (1st, business, τουριστική)&#10;Συνοδευτικές υπηρεσίες: Δωρεάν μεταφορά από το αεροδρόμιο στο ξενοδοχείο&#10;Επίπεδο υπηρεσίας: Αυξημένο όριο βάρους αποσκευών στο αεροπλάνο&#10;Μη Φυσικοί φράχτες (σχετίζονται με τη διαδικασία)&#10;Σχετικοί με τη διαδικασία: Επιτρεπόμενες αλλαγές πτήσεων&#10;&#10;Σχετικοί με την κατανάλωση: Το αεροπορικό εισιτήριο για το ίδιο δρομολόγιο έχει διαφορετική τιμή ανάλογα με την χώρα από την οποία γίνεται η κράτηση&#10;Σχετικοί με τους καταναλωτές:Φοιτητικές τιμές&#10;&#10;" title="Φράχτες τιμών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69148"/>
              </p:ext>
            </p:extLst>
          </p:nvPr>
        </p:nvGraphicFramePr>
        <p:xfrm>
          <a:off x="533400" y="1524000"/>
          <a:ext cx="8229600" cy="46482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958290"/>
                <a:gridCol w="6271310"/>
              </a:tblGrid>
              <a:tr h="333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Φράχτες τιμών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Παραδείγματα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3334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Φυσικοί φράχτες (σχετίζονται με το προϊόν-υπηρεσία)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Βασικό προϊόν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Κατηγορία θέσης στο αεροπλάνο (1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business,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τουριστική)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Μέγεθος και επίπλωση δωματίου σε ξενοδοχείο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8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Συνοδευτικές υπηρεσίες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Δωρεάν μεταφορά από το αεροδρόμιο στο ξενοδοχείο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Παπούτσια του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bowling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8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Επίπεδο υπηρεσίας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Αυξημένο όριο βάρους αποσκευών στο αεροπλάνο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Δωρεάν οδική βοήθεια με το ασφαλιστήριο του αυτοκινήτου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3334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993900" algn="l"/>
                        </a:tabLst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Μη Φυσικοί φράχτες (σχετίζονται με τη διαδικασία)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8D4"/>
                    </a:solidFill>
                  </a:tcPr>
                </a:tc>
              </a:tr>
              <a:tr h="58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Σχετικοί με τη διαδικασία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Επιτρεπόμενες αλλαγές πτήσεων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Κράτηση θέσης με προαγορά του εισιτηρίου στο σινεμά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50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Σχετικοί με την κατανάλωση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Ελάχιστη διαμονή στο ξενοδοχείο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Το αεροπορικό εισιτήριο για το ίδιο δρομολόγιο έχει διαφορετική τιμή ανάλογα με την χώρα από την οποία γίνεται η κράτηση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619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Σχετικοί με τους καταναλωτές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Φοιτητικές τιμές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Ειδικές τιμές για χοροεσπερίδες συλλόγων στα νυχτερινά κέντρα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el-GR" dirty="0" smtClean="0"/>
              <a:t>Φράχτες τιμών: βασικές κατηγορίες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2901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latin typeface="+mn-lt"/>
              </a:rPr>
              <a:t>Συσχετισμός πακέτων τιμών με την καμπύλη ζήτησης και τους φράχτες τιμών</a:t>
            </a:r>
            <a:endParaRPr lang="en-US" sz="1600" dirty="0" smtClean="0">
              <a:latin typeface="+mn-lt"/>
            </a:endParaRPr>
          </a:p>
        </p:txBody>
      </p:sp>
      <p:pic>
        <p:nvPicPr>
          <p:cNvPr id="1026" name="Picture 2" descr="Το παράδειγμα αφορά αεροπορική υπηρεσία&#10;Στο διάγραμμα στον κάθετο άξονα είναι η τιμή ανά επιβάτη και στον οριζόντιο η ζήτηση σε αριθμό επιβατών&#10;Πάνω αριστερά βρίσκεται η πρώτη θέση ακολουθεί η οικονομική χωρίς περιορισμούς, η προαγορά μίας εβδομάδας, η προαγορά μίας εβδομάδας με διαμονή Σαββάτου, η προαγορά τριών εβδομάδων με διαμονή Σαββάτου για να καταλήξει στις πωλήσεις τελευταίας στιγμής όπου δεν επιστρέφονται χρήματα από ακυρώσεις κάτω δεξιά " title="Συσχετισμός πακέτων τιμών με την καμπύλη ζήτησης και τους φράχτες τιμώ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56772"/>
            <a:ext cx="9528176" cy="54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56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Τιμολόγηση και Διαχείριση Εσόδων </a:t>
            </a:r>
            <a:endParaRPr lang="el-GR" dirty="0" smtClean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Ηθικά Θέματα στην Τιμολόγηση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0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Ηθικά θέματα στην τιμολόγηση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(1 από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dirty="0" smtClean="0"/>
              <a:t>Επίδραση στον ανταγωνισμό με τη δημιουργία και εκμετάλλευση εμποδίων </a:t>
            </a:r>
          </a:p>
          <a:p>
            <a:pPr lvl="1">
              <a:spcBef>
                <a:spcPts val="0"/>
              </a:spcBef>
              <a:defRPr/>
            </a:pPr>
            <a:r>
              <a:rPr lang="el-GR" sz="2400" dirty="0"/>
              <a:t>καρτέλ και συμπαιγνίες</a:t>
            </a:r>
          </a:p>
          <a:p>
            <a:pPr lvl="1">
              <a:spcBef>
                <a:spcPts val="0"/>
              </a:spcBef>
              <a:defRPr/>
            </a:pPr>
            <a:r>
              <a:rPr lang="en-AU" sz="2400" dirty="0" smtClean="0"/>
              <a:t> </a:t>
            </a:r>
            <a:r>
              <a:rPr lang="el-GR" sz="2400" dirty="0" smtClean="0"/>
              <a:t>τεχνητά χαμηλές τιμές με  στόχο να βλάψουν τους ανταγωνιστές </a:t>
            </a:r>
          </a:p>
          <a:p>
            <a:pPr marL="902907" lvl="2" indent="-342900">
              <a:spcBef>
                <a:spcPts val="0"/>
              </a:spcBef>
              <a:defRPr/>
            </a:pPr>
            <a:r>
              <a:rPr lang="el-GR" sz="2000" dirty="0" smtClean="0"/>
              <a:t> αρπακτική τιμολόγηση (</a:t>
            </a:r>
            <a:r>
              <a:rPr lang="en-US" sz="2000" i="1" dirty="0" smtClean="0"/>
              <a:t>predatory</a:t>
            </a:r>
            <a:r>
              <a:rPr lang="el-GR" sz="2000" i="1" dirty="0" smtClean="0"/>
              <a:t> </a:t>
            </a:r>
            <a:r>
              <a:rPr lang="en-US" sz="2000" i="1" dirty="0" smtClean="0"/>
              <a:t>pricing</a:t>
            </a:r>
            <a:r>
              <a:rPr lang="en-US" sz="2000" dirty="0" smtClean="0"/>
              <a:t>) </a:t>
            </a:r>
            <a:endParaRPr lang="el-GR" sz="2000" dirty="0" smtClean="0"/>
          </a:p>
          <a:p>
            <a:pPr marL="902907" lvl="2" indent="-342900">
              <a:spcBef>
                <a:spcPts val="0"/>
              </a:spcBef>
              <a:defRPr/>
            </a:pPr>
            <a:r>
              <a:rPr lang="el-GR" sz="2000" dirty="0"/>
              <a:t> </a:t>
            </a:r>
            <a:r>
              <a:rPr lang="el-GR" sz="2000" dirty="0" smtClean="0"/>
              <a:t>τιμολόγηση αποθάρρυνσης (</a:t>
            </a:r>
            <a:r>
              <a:rPr lang="en-US" sz="2000" i="1" dirty="0" smtClean="0"/>
              <a:t>keep out</a:t>
            </a:r>
            <a:r>
              <a:rPr lang="el-GR" sz="2000" i="1" dirty="0" smtClean="0"/>
              <a:t> </a:t>
            </a:r>
            <a:r>
              <a:rPr lang="en-US" sz="2000" i="1" dirty="0" smtClean="0"/>
              <a:t>pricing</a:t>
            </a:r>
            <a:r>
              <a:rPr lang="en-US" sz="2000" dirty="0" smtClean="0"/>
              <a:t>) </a:t>
            </a:r>
            <a:endParaRPr lang="el-GR" sz="2000" dirty="0" smtClean="0"/>
          </a:p>
          <a:p>
            <a:pPr marL="902907" lvl="2" indent="-342900">
              <a:spcBef>
                <a:spcPts val="0"/>
              </a:spcBef>
              <a:defRPr/>
            </a:pPr>
            <a:r>
              <a:rPr lang="en-US" sz="2000" dirty="0" smtClean="0"/>
              <a:t> </a:t>
            </a:r>
            <a:r>
              <a:rPr lang="el-GR" sz="2000" dirty="0" smtClean="0"/>
              <a:t>τιμολόγηση εξάλειψης (</a:t>
            </a:r>
            <a:r>
              <a:rPr lang="en-US" sz="2000" i="1" dirty="0" smtClean="0"/>
              <a:t>extinction </a:t>
            </a:r>
            <a:r>
              <a:rPr lang="en-AU" sz="2000" i="1" dirty="0" smtClean="0"/>
              <a:t>or destroyer pricing</a:t>
            </a:r>
            <a:r>
              <a:rPr lang="en-AU" sz="2000" dirty="0" smtClean="0"/>
              <a:t>)</a:t>
            </a:r>
            <a:endParaRPr lang="el-GR" sz="2000" dirty="0" smtClean="0"/>
          </a:p>
          <a:p>
            <a:pPr marL="459486" indent="-457200">
              <a:spcBef>
                <a:spcPts val="0"/>
              </a:spcBef>
              <a:defRPr/>
            </a:pPr>
            <a:r>
              <a:rPr lang="el-GR" sz="2800" dirty="0" smtClean="0"/>
              <a:t>Επίδραση </a:t>
            </a:r>
            <a:r>
              <a:rPr lang="el-GR" sz="2800" dirty="0"/>
              <a:t>στον ανταγωνισμό και τον καταναλωτή με τις διακρίσεις τιμών </a:t>
            </a:r>
            <a:endParaRPr lang="el-GR" sz="2800" dirty="0" smtClean="0"/>
          </a:p>
          <a:p>
            <a:pPr marL="733806" lvl="1" indent="-457200">
              <a:spcBef>
                <a:spcPts val="0"/>
              </a:spcBef>
              <a:defRPr/>
            </a:pPr>
            <a:r>
              <a:rPr lang="el-GR" dirty="0" smtClean="0"/>
              <a:t> </a:t>
            </a:r>
            <a:r>
              <a:rPr lang="el-GR" sz="2400" dirty="0" smtClean="0"/>
              <a:t>ανά πελάτη / τμήμα της αγοράς</a:t>
            </a:r>
          </a:p>
          <a:p>
            <a:pPr marL="619506" lvl="1" indent="-342900">
              <a:spcBef>
                <a:spcPts val="0"/>
              </a:spcBef>
              <a:defRPr/>
            </a:pPr>
            <a:r>
              <a:rPr lang="el-GR" sz="2400" dirty="0" smtClean="0"/>
              <a:t> </a:t>
            </a:r>
            <a:r>
              <a:rPr lang="el-GR" sz="2400" dirty="0"/>
              <a:t>ανάλογα με την ποσότητα</a:t>
            </a:r>
            <a:endParaRPr lang="en-US" sz="2400" dirty="0"/>
          </a:p>
          <a:p>
            <a:pPr marL="2794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Georgia" pitchFamily="18" charset="0"/>
              <a:buNone/>
              <a:defRPr/>
            </a:pPr>
            <a:endParaRPr lang="el-GR" dirty="0" smtClean="0"/>
          </a:p>
          <a:p>
            <a:pPr marL="2286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en-GB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43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Ηθικά θέματα στην τιμολόγηση </a:t>
            </a:r>
            <a:br>
              <a:rPr lang="el-GR" dirty="0"/>
            </a:br>
            <a:r>
              <a:rPr lang="el-GR" dirty="0" smtClean="0"/>
              <a:t>(2 </a:t>
            </a:r>
            <a:r>
              <a:rPr lang="el-GR" dirty="0"/>
              <a:t>από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9486" indent="-457200">
              <a:spcBef>
                <a:spcPts val="0"/>
              </a:spcBef>
              <a:defRPr/>
            </a:pPr>
            <a:r>
              <a:rPr lang="el-GR" dirty="0" smtClean="0"/>
              <a:t>Επίδραση στον καταναλωτή με διάφορους τρόπους</a:t>
            </a:r>
            <a:endParaRPr lang="en-AU" dirty="0" smtClean="0"/>
          </a:p>
          <a:p>
            <a:pPr marL="628650" lvl="1" indent="-342900">
              <a:spcBef>
                <a:spcPts val="0"/>
              </a:spcBef>
              <a:defRPr/>
            </a:pPr>
            <a:r>
              <a:rPr lang="el-GR" sz="2400" dirty="0" smtClean="0"/>
              <a:t>παραπλανητική τιμολόγηση </a:t>
            </a:r>
          </a:p>
          <a:p>
            <a:pPr marL="628650" lvl="1" indent="-342900">
              <a:spcBef>
                <a:spcPts val="0"/>
              </a:spcBef>
              <a:defRPr/>
            </a:pPr>
            <a:r>
              <a:rPr lang="el-GR" sz="2400" dirty="0" smtClean="0"/>
              <a:t>κρυμμένες χρεώσεις</a:t>
            </a:r>
            <a:endParaRPr lang="en-AU" sz="2400" dirty="0" smtClean="0"/>
          </a:p>
          <a:p>
            <a:pPr marL="628650" lvl="1" indent="-342900">
              <a:spcBef>
                <a:spcPts val="0"/>
              </a:spcBef>
              <a:defRPr/>
            </a:pPr>
            <a:r>
              <a:rPr lang="el-GR" sz="2400" dirty="0" smtClean="0"/>
              <a:t>καταναγκαστικό μονοπώλιο </a:t>
            </a:r>
            <a:r>
              <a:rPr lang="en-AU" sz="2000" dirty="0" smtClean="0"/>
              <a:t>=</a:t>
            </a:r>
            <a:r>
              <a:rPr lang="el-GR" sz="2000" dirty="0" smtClean="0"/>
              <a:t> κερδοσκοπία πάνω σε υπηρεσίες πρώτης ανάγκης π.χ. σίτιση, στέγη, και ιατροφαρμακευτική περίθαλψη</a:t>
            </a:r>
          </a:p>
          <a:p>
            <a:pPr marL="628650" lvl="1" indent="-342900">
              <a:spcBef>
                <a:spcPts val="0"/>
              </a:spcBef>
              <a:defRPr/>
            </a:pPr>
            <a:r>
              <a:rPr lang="el-GR" sz="2000" dirty="0" smtClean="0"/>
              <a:t> </a:t>
            </a:r>
            <a:r>
              <a:rPr lang="el-GR" sz="2400" dirty="0" smtClean="0"/>
              <a:t>εκμετάλλευση της μειονεκτικής θέσης του καταναλωτή όταν</a:t>
            </a:r>
          </a:p>
          <a:p>
            <a:pPr marL="754380" lvl="1" indent="-342900">
              <a:spcBef>
                <a:spcPts val="0"/>
              </a:spcBef>
              <a:defRPr/>
            </a:pPr>
            <a:r>
              <a:rPr lang="el-GR" sz="2400" dirty="0" smtClean="0"/>
              <a:t>η υπηρεσία είναι δύσκολο να αξιολογηθεί</a:t>
            </a:r>
          </a:p>
          <a:p>
            <a:pPr marL="754380" lvl="1" indent="-342900">
              <a:spcBef>
                <a:spcPts val="0"/>
              </a:spcBef>
              <a:defRPr/>
            </a:pPr>
            <a:r>
              <a:rPr lang="el-GR" sz="2400" dirty="0" smtClean="0"/>
              <a:t>η δομή της τιμής είναι περίπλοκη</a:t>
            </a:r>
          </a:p>
          <a:p>
            <a:pPr marL="754380" lvl="1" indent="-342900">
              <a:spcBef>
                <a:spcPts val="0"/>
              </a:spcBef>
              <a:defRPr/>
            </a:pPr>
            <a:r>
              <a:rPr lang="el-GR" sz="2400" dirty="0" smtClean="0"/>
              <a:t>είναι δύσκολο να υπολογιστεί το κόστος πριν από την παροχή της υπηρεσίας</a:t>
            </a:r>
            <a:endParaRPr lang="en-US" sz="2400" dirty="0" smtClean="0"/>
          </a:p>
          <a:p>
            <a:pPr marL="390144" lvl="1" indent="-952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en-GB" sz="2400" dirty="0" smtClean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39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Ηθικά θέματα στην τιμολόγηση </a:t>
            </a:r>
            <a:br>
              <a:rPr lang="el-GR" dirty="0"/>
            </a:br>
            <a:r>
              <a:rPr lang="el-GR" dirty="0" smtClean="0"/>
              <a:t>(3 </a:t>
            </a:r>
            <a:r>
              <a:rPr lang="el-GR" dirty="0"/>
              <a:t>από 3)</a:t>
            </a:r>
            <a:endParaRPr lang="en-GB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l-GR" altLang="en-US" dirty="0" smtClean="0"/>
              <a:t>Κανόνες και όροι χρήσης της υπηρεσίας που διαφοροποιούν την τιμή</a:t>
            </a:r>
            <a:endParaRPr lang="en-US" altLang="en-US" dirty="0" smtClean="0"/>
          </a:p>
          <a:p>
            <a:pPr lvl="1" eaLnBrk="1" hangingPunct="1">
              <a:spcBef>
                <a:spcPct val="20000"/>
              </a:spcBef>
            </a:pPr>
            <a:r>
              <a:rPr lang="el-GR" altLang="en-US" dirty="0" smtClean="0"/>
              <a:t>η ελλιπής πληροφόρηση μπορεί να δημιουργήσει την αίσθηση της αδιαφάνειας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n-US" dirty="0" smtClean="0"/>
              <a:t>οι πολλές λεπτομέρειες μπορεί να δημιουργήσουν την αίσθηση της εκμετάλλευσης</a:t>
            </a:r>
            <a:endParaRPr lang="en-US" altLang="en-US" dirty="0" smtClean="0"/>
          </a:p>
          <a:p>
            <a:pPr lvl="1" eaLnBrk="1" hangingPunct="1">
              <a:spcBef>
                <a:spcPct val="20000"/>
              </a:spcBef>
            </a:pPr>
            <a:r>
              <a:rPr lang="el-GR" altLang="en-US" dirty="0" smtClean="0"/>
              <a:t>η μονομερής αλλαγή των όρων κατά τη διάρκεια της σύμβασης κλονίζει την εμπιστοσύνη του πελάτη</a:t>
            </a:r>
            <a:endParaRPr lang="en-US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64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Μάρκετινγκ Υπηρεσιών, </a:t>
            </a:r>
            <a:r>
              <a:rPr lang="el-GR" b="1" dirty="0"/>
              <a:t>Ενότητα </a:t>
            </a:r>
            <a:r>
              <a:rPr lang="en-US" b="1" dirty="0" smtClean="0"/>
              <a:t># </a:t>
            </a:r>
            <a:r>
              <a:rPr lang="el-GR" b="1" dirty="0"/>
              <a:t>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Τιμολόγηση και Διαχείριση Εσόδων </a:t>
            </a:r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/>
              <a:t>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Κατανόηση των βασικών αρχών και ιδιαιτεροτήτων στην τιμολόγηση υπηρεσιών</a:t>
            </a:r>
          </a:p>
          <a:p>
            <a:r>
              <a:rPr lang="el-GR" dirty="0" smtClean="0"/>
              <a:t>Εισαγωγή στις βασικές προσεγγίσεις τιμολόγησης</a:t>
            </a:r>
          </a:p>
          <a:p>
            <a:r>
              <a:rPr lang="el-GR" dirty="0" smtClean="0"/>
              <a:t>Κατανόηση της έννοιας του κόστους και των στρατηγικών ενίσχυσης της αξίας</a:t>
            </a:r>
          </a:p>
          <a:p>
            <a:r>
              <a:rPr lang="el-GR" dirty="0" smtClean="0"/>
              <a:t>Εξοικείωση με τον όρο και τις στρατηγικές διαχείρισης εσόδων</a:t>
            </a:r>
          </a:p>
          <a:p>
            <a:r>
              <a:rPr lang="el-GR" dirty="0" smtClean="0"/>
              <a:t>Κατανόηση των ηθικών ζητημάτων που εγείρει η τιμολόγηση υπηρεσιών</a:t>
            </a: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Εισαγωγή στην Τιμολόγηση </a:t>
            </a:r>
            <a:r>
              <a:rPr lang="el-GR" dirty="0" smtClean="0"/>
              <a:t>Υπηρεσιών</a:t>
            </a:r>
          </a:p>
          <a:p>
            <a:r>
              <a:rPr lang="el-GR" dirty="0" smtClean="0"/>
              <a:t>Βασικές </a:t>
            </a:r>
            <a:r>
              <a:rPr lang="el-GR" dirty="0"/>
              <a:t>Προσεγγίσεις στην Τιμολόγηση </a:t>
            </a:r>
            <a:r>
              <a:rPr lang="el-GR" dirty="0" smtClean="0"/>
              <a:t>Υπηρεσιών</a:t>
            </a:r>
          </a:p>
          <a:p>
            <a:r>
              <a:rPr lang="el-GR" dirty="0" smtClean="0"/>
              <a:t>Κόστη και Εκροές</a:t>
            </a:r>
          </a:p>
          <a:p>
            <a:r>
              <a:rPr lang="el-GR" dirty="0"/>
              <a:t>Διαχείριση εσόδων </a:t>
            </a:r>
            <a:r>
              <a:rPr lang="el-GR" dirty="0" smtClean="0"/>
              <a:t>(</a:t>
            </a:r>
            <a:r>
              <a:rPr lang="en-US" dirty="0"/>
              <a:t>Revenue Management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/>
              <a:t>Ηθικά Θέματα στην Τιμολόγηση</a:t>
            </a:r>
            <a:r>
              <a:rPr lang="en-US" dirty="0" smtClean="0"/>
              <a:t> 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Τιμολόγηση και Διαχείριση Εσόδων </a:t>
            </a:r>
            <a:endParaRPr lang="el-GR" dirty="0" smtClean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 στην Τιμολόγηση </a:t>
            </a:r>
            <a:r>
              <a:rPr lang="el-GR" dirty="0"/>
              <a:t>Υπηρεσιών Διαχείριση εσόδων </a:t>
            </a:r>
          </a:p>
        </p:txBody>
      </p:sp>
    </p:spTree>
    <p:extLst>
      <p:ext uri="{BB962C8B-B14F-4D97-AF65-F5344CB8AC3E}">
        <p14:creationId xmlns:p14="http://schemas.microsoft.com/office/powerpoint/2010/main" val="37603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έννοια της τιμής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Τιμή = Η συναλλακτική ή ανταλλακτική αξία εκφρασμένη σε νομισματικές μονάδες</a:t>
            </a:r>
          </a:p>
          <a:p>
            <a:pPr marL="457200" indent="-457200"/>
            <a:r>
              <a:rPr lang="el-GR" dirty="0"/>
              <a:t>Έννοιες με την ίδια </a:t>
            </a:r>
            <a:r>
              <a:rPr lang="el-GR" dirty="0" smtClean="0"/>
              <a:t>σημασία:</a:t>
            </a:r>
            <a:endParaRPr lang="el-GR" dirty="0"/>
          </a:p>
          <a:p>
            <a:pPr lvl="1" indent="-342900"/>
            <a:r>
              <a:rPr lang="el-GR" dirty="0" smtClean="0"/>
              <a:t>Ενοίκιο </a:t>
            </a:r>
            <a:endParaRPr lang="el-GR" dirty="0"/>
          </a:p>
          <a:p>
            <a:pPr lvl="1" indent="-342900"/>
            <a:r>
              <a:rPr lang="el-GR" dirty="0" smtClean="0"/>
              <a:t>Διόδια </a:t>
            </a:r>
            <a:endParaRPr lang="el-GR" dirty="0"/>
          </a:p>
          <a:p>
            <a:pPr lvl="1" indent="-342900"/>
            <a:r>
              <a:rPr lang="el-GR" dirty="0" smtClean="0"/>
              <a:t>Δίδακτρα </a:t>
            </a:r>
            <a:endParaRPr lang="el-GR" dirty="0"/>
          </a:p>
          <a:p>
            <a:pPr lvl="1" indent="-342900"/>
            <a:r>
              <a:rPr lang="el-GR" dirty="0" smtClean="0"/>
              <a:t>Τόκος </a:t>
            </a:r>
            <a:endParaRPr lang="el-GR" dirty="0"/>
          </a:p>
          <a:p>
            <a:pPr lvl="1" indent="-342900"/>
            <a:r>
              <a:rPr lang="el-GR" dirty="0" smtClean="0"/>
              <a:t>Μισθός </a:t>
            </a:r>
            <a:endParaRPr lang="el-GR" dirty="0"/>
          </a:p>
          <a:p>
            <a:pPr lvl="1" indent="-342900"/>
            <a:r>
              <a:rPr lang="el-GR" dirty="0" smtClean="0"/>
              <a:t>Φόρος </a:t>
            </a:r>
            <a:endParaRPr lang="el-GR" dirty="0"/>
          </a:p>
          <a:p>
            <a:pPr lvl="1" indent="-342900"/>
            <a:r>
              <a:rPr lang="el-GR" dirty="0" smtClean="0"/>
              <a:t>Προμήθεια</a:t>
            </a:r>
          </a:p>
          <a:p>
            <a:pPr lvl="1" indent="-342900"/>
            <a:r>
              <a:rPr lang="el-GR" dirty="0" smtClean="0"/>
              <a:t>συνδρομή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817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Ιδιαιτερότητες της Τιμολόγησης Υπηρεσιών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Δυσκολίες στον υπολογισμό του κόστους </a:t>
            </a:r>
          </a:p>
          <a:p>
            <a:r>
              <a:rPr lang="el-GR" dirty="0"/>
              <a:t>Ποικιλομορφία των εισροών και εκροών που δημιουργούν δυσκολίες στον ορισμό της «μονάδας υπηρεσίας» και τον προσδιορισμό της βάσης της τιμολόγησης</a:t>
            </a:r>
          </a:p>
          <a:p>
            <a:r>
              <a:rPr lang="el-GR" dirty="0"/>
              <a:t>Οι πελάτες δυσκολεύονται να αποτιμήσουν τις υπηρεσίες σε σχέση με το τι παίρνουν σε αντάλλαγμα για τα χρήματά τους</a:t>
            </a:r>
          </a:p>
          <a:p>
            <a:r>
              <a:rPr lang="el-GR" dirty="0"/>
              <a:t>Σημασία του παράγοντα «χρόνος» – αξία της παροχής της υπηρεσίας στον καταναλωτή «πιο γρήγορα»</a:t>
            </a:r>
          </a:p>
          <a:p>
            <a:r>
              <a:rPr lang="el-GR" dirty="0"/>
              <a:t>Διαφοροποίηση της εκτίμησης της αξίας της υπηρεσίας που διακινείται με φυσικά ή ηλεκτρονικά κανάλια διανομής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894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Εναλλακτικοί στόχοι της </a:t>
            </a:r>
            <a:r>
              <a:rPr lang="el-GR" sz="3600" dirty="0" smtClean="0"/>
              <a:t>τιμολόγησης </a:t>
            </a:r>
            <a:br>
              <a:rPr lang="el-GR" sz="3600" dirty="0" smtClean="0"/>
            </a:br>
            <a:r>
              <a:rPr lang="el-GR" sz="3600" dirty="0" smtClean="0"/>
              <a:t>(1 από 2)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r>
              <a:rPr lang="el-GR" dirty="0"/>
              <a:t>Στόχοι σχετικοί με τα έσοδα και το κέρδος</a:t>
            </a:r>
          </a:p>
          <a:p>
            <a:pPr lvl="1"/>
            <a:r>
              <a:rPr lang="el-GR" sz="2400" dirty="0"/>
              <a:t>Κερδοφορία</a:t>
            </a:r>
          </a:p>
          <a:p>
            <a:pPr lvl="1"/>
            <a:r>
              <a:rPr lang="el-GR" sz="2400" dirty="0"/>
              <a:t>Κάλυψη του κόστους</a:t>
            </a:r>
          </a:p>
          <a:p>
            <a:r>
              <a:rPr lang="el-GR" dirty="0"/>
              <a:t>Στόχοι σχετικοί με την πελατεία και τους χρήστες της υπηρεσίας</a:t>
            </a:r>
          </a:p>
          <a:p>
            <a:pPr lvl="1"/>
            <a:r>
              <a:rPr lang="el-GR" sz="2400" dirty="0"/>
              <a:t>Χτίσιμο της ζήτησης</a:t>
            </a:r>
          </a:p>
          <a:p>
            <a:pPr lvl="2"/>
            <a:r>
              <a:rPr lang="el-GR" sz="2000" dirty="0"/>
              <a:t>Μεγιστοποίηση της ζήτησης</a:t>
            </a:r>
          </a:p>
          <a:p>
            <a:pPr lvl="2"/>
            <a:r>
              <a:rPr lang="el-GR" sz="2000" dirty="0"/>
              <a:t>Πλήρης χρησιμοποίηση της </a:t>
            </a:r>
            <a:r>
              <a:rPr lang="el-GR" sz="2000" dirty="0" smtClean="0"/>
              <a:t>δυναμικότητας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121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1824</Words>
  <Application>Microsoft Office PowerPoint</Application>
  <PresentationFormat>Προβολή στην οθόνη (4:3)</PresentationFormat>
  <Paragraphs>296</Paragraphs>
  <Slides>34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Template_CC_BY_NC_ND_0</vt:lpstr>
      <vt:lpstr>Μάρκετινγκ Υπηρεσιών</vt:lpstr>
      <vt:lpstr>Χρηματοδότηση</vt:lpstr>
      <vt:lpstr>Άδειες Χρήσης</vt:lpstr>
      <vt:lpstr>Σκοποί ενότητας</vt:lpstr>
      <vt:lpstr>Περιεχόμενα ενότητας</vt:lpstr>
      <vt:lpstr>Εισαγωγή στην Τιμολόγηση Υπηρεσιών Διαχείριση εσόδων </vt:lpstr>
      <vt:lpstr>Η έννοια της τιμής</vt:lpstr>
      <vt:lpstr>Ιδιαιτερότητες της Τιμολόγησης Υπηρεσιών</vt:lpstr>
      <vt:lpstr>Εναλλακτικοί στόχοι της τιμολόγησης  (1 από 2)</vt:lpstr>
      <vt:lpstr>Εναλλακτικοί στόχοι της τιμολόγησης  (2 από 2)</vt:lpstr>
      <vt:lpstr>Το τρίγωνο της τιμολόγησης υπηρεσιών</vt:lpstr>
      <vt:lpstr>Βασικές Προσεγγίσεις στην Τιμολόγηση Υπηρεσιών</vt:lpstr>
      <vt:lpstr>Βασικές προσεγγίσεις της τιμολόγησης (1 από 5)</vt:lpstr>
      <vt:lpstr>Βασικές προσεγγίσεις της τιμολόγησης (2 από 5)</vt:lpstr>
      <vt:lpstr>Βασικές προσεγγίσεις της τιμολόγησης (3 από 5)</vt:lpstr>
      <vt:lpstr>Βασικές προσεγγίσεις της τιμολόγησης (4 από 5)</vt:lpstr>
      <vt:lpstr>Βασικές προσεγγίσεις της τιμολόγησης (5 από 5)</vt:lpstr>
      <vt:lpstr>Κόστη και Εκροές</vt:lpstr>
      <vt:lpstr>Οι προσλαμβανόμενες εκροές από την  προοπτική του πελάτη (1 από 2)</vt:lpstr>
      <vt:lpstr>Οι προσλαμβανόμενες εκροές από την  προοπτική του πελάτη (2 από 2)</vt:lpstr>
      <vt:lpstr>Προσδιορισμός του συνολικού κόστους της υπηρεσίας για τον πελάτη</vt:lpstr>
      <vt:lpstr>Τιμολόγηση με βάση την αξία</vt:lpstr>
      <vt:lpstr>Στρατηγικές για την ενίσχυση της καθαρής αξίας</vt:lpstr>
      <vt:lpstr>Διαχείριση των εντυπώσεων</vt:lpstr>
      <vt:lpstr>Διαχείριση εσόδων  (Revenue Management)</vt:lpstr>
      <vt:lpstr>Βασικές αρχές Διαχείρισης Εσόδων  (1 από 2)</vt:lpstr>
      <vt:lpstr>Βασικές αρχές Διαχείρισης Εσόδων  (2 από 2)</vt:lpstr>
      <vt:lpstr>Φράχτες τιμών: βασικές κατηγορίες </vt:lpstr>
      <vt:lpstr>Συσχετισμός πακέτων τιμών με την καμπύλη ζήτησης και τους φράχτες τιμών</vt:lpstr>
      <vt:lpstr>Ηθικά Θέματα στην Τιμολόγηση</vt:lpstr>
      <vt:lpstr>Ηθικά θέματα στην τιμολόγηση  (1 από 3)</vt:lpstr>
      <vt:lpstr>Ηθικά θέματα στην τιμολόγηση  (2 από 3)</vt:lpstr>
      <vt:lpstr>Ηθικά θέματα στην τιμολόγηση  (3 από 3)</vt:lpstr>
      <vt:lpstr>Τέλος Ενότητας #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2015-09-29T22:55:20Z</dcterms:modified>
</cp:coreProperties>
</file>