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notesSlides/notesSlide4.xml" ContentType="application/vnd.openxmlformats-officedocument.presentationml.notesSlide+xml"/>
  <Override PartName="/ppt/charts/chart4.xml" ContentType="application/vnd.openxmlformats-officedocument.drawingml.chart+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24"/>
  </p:notesMasterIdLst>
  <p:handoutMasterIdLst>
    <p:handoutMasterId r:id="rId25"/>
  </p:handoutMasterIdLst>
  <p:sldIdLst>
    <p:sldId id="256" r:id="rId2"/>
    <p:sldId id="337" r:id="rId3"/>
    <p:sldId id="589" r:id="rId4"/>
    <p:sldId id="590" r:id="rId5"/>
    <p:sldId id="338" r:id="rId6"/>
    <p:sldId id="339" r:id="rId7"/>
    <p:sldId id="340" r:id="rId8"/>
    <p:sldId id="341" r:id="rId9"/>
    <p:sldId id="342" r:id="rId10"/>
    <p:sldId id="343" r:id="rId11"/>
    <p:sldId id="344" r:id="rId12"/>
    <p:sldId id="345" r:id="rId13"/>
    <p:sldId id="346" r:id="rId14"/>
    <p:sldId id="347" r:id="rId15"/>
    <p:sldId id="584" r:id="rId16"/>
    <p:sldId id="585" r:id="rId17"/>
    <p:sldId id="591" r:id="rId18"/>
    <p:sldId id="586" r:id="rId19"/>
    <p:sldId id="587" r:id="rId20"/>
    <p:sldId id="593" r:id="rId21"/>
    <p:sldId id="592" r:id="rId22"/>
    <p:sldId id="588" r:id="rId2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5pPr>
    <a:lvl6pPr marL="2286000" algn="l" defTabSz="914400" rtl="0" eaLnBrk="1" latinLnBrk="0" hangingPunct="1">
      <a:defRPr kern="1200">
        <a:solidFill>
          <a:schemeClr val="tx1"/>
        </a:solidFill>
        <a:latin typeface="Trebuchet MS" panose="020B0603020202020204" pitchFamily="34" charset="0"/>
        <a:ea typeface="+mn-ea"/>
        <a:cs typeface="+mn-cs"/>
      </a:defRPr>
    </a:lvl6pPr>
    <a:lvl7pPr marL="2743200" algn="l" defTabSz="914400" rtl="0" eaLnBrk="1" latinLnBrk="0" hangingPunct="1">
      <a:defRPr kern="1200">
        <a:solidFill>
          <a:schemeClr val="tx1"/>
        </a:solidFill>
        <a:latin typeface="Trebuchet MS" panose="020B0603020202020204" pitchFamily="34" charset="0"/>
        <a:ea typeface="+mn-ea"/>
        <a:cs typeface="+mn-cs"/>
      </a:defRPr>
    </a:lvl7pPr>
    <a:lvl8pPr marL="3200400" algn="l" defTabSz="914400" rtl="0" eaLnBrk="1" latinLnBrk="0" hangingPunct="1">
      <a:defRPr kern="1200">
        <a:solidFill>
          <a:schemeClr val="tx1"/>
        </a:solidFill>
        <a:latin typeface="Trebuchet MS" panose="020B0603020202020204" pitchFamily="34" charset="0"/>
        <a:ea typeface="+mn-ea"/>
        <a:cs typeface="+mn-cs"/>
      </a:defRPr>
    </a:lvl8pPr>
    <a:lvl9pPr marL="3657600" algn="l" defTabSz="914400" rtl="0" eaLnBrk="1" latinLnBrk="0" hangingPunct="1">
      <a:defRPr kern="1200">
        <a:solidFill>
          <a:schemeClr val="tx1"/>
        </a:solidFill>
        <a:latin typeface="Trebuchet MS" panose="020B0603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DAC2EC"/>
    <a:srgbClr val="FFFF99"/>
    <a:srgbClr val="FFFFCC"/>
    <a:srgbClr val="CC33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40" autoAdjust="0"/>
    <p:restoredTop sz="81352" autoAdjust="0"/>
  </p:normalViewPr>
  <p:slideViewPr>
    <p:cSldViewPr>
      <p:cViewPr varScale="1">
        <p:scale>
          <a:sx n="71" d="100"/>
          <a:sy n="71" d="100"/>
        </p:scale>
        <p:origin x="1846" y="3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182"/>
    </p:cViewPr>
  </p:sorterViewPr>
  <p:notesViewPr>
    <p:cSldViewPr>
      <p:cViewPr varScale="1">
        <p:scale>
          <a:sx n="40" d="100"/>
          <a:sy n="40" d="100"/>
        </p:scale>
        <p:origin x="-148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Panos%20Tsakloglou\Downloads\ilc_li02.xls"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C:\Users\Panos%20Tsakloglou\AppData\Local\Microsoft\Windows\Temporary%20Internet%20Files\Content.IE5\0TBYLY7Y\ilc_li22%20(1).xls"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file:///C:\Users\Panos%20Tsakloglou\Downloads\ilc_li02.xls"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C:\Users\USER\AppData\Local\Microsoft\Windows\Temporary%20Internet%20Files\Content.IE5\W23LGIP3\ilc_pees01.xls" TargetMode="External"/><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Data!$B$12</c:f>
              <c:strCache>
                <c:ptCount val="1"/>
                <c:pt idx="0">
                  <c:v>2007</c:v>
                </c:pt>
              </c:strCache>
            </c:strRef>
          </c:tx>
          <c:spPr>
            <a:solidFill>
              <a:srgbClr val="FF0000"/>
            </a:solidFill>
          </c:spPr>
          <c:invertIfNegative val="0"/>
          <c:cat>
            <c:strRef>
              <c:f>Data!$A$13:$A$40</c:f>
              <c:strCache>
                <c:ptCount val="28"/>
                <c:pt idx="0">
                  <c:v>Czech Rep.</c:v>
                </c:pt>
                <c:pt idx="1">
                  <c:v>Netherlands</c:v>
                </c:pt>
                <c:pt idx="2">
                  <c:v>Finland</c:v>
                </c:pt>
                <c:pt idx="3">
                  <c:v>Denmark</c:v>
                </c:pt>
                <c:pt idx="4">
                  <c:v>Slovakia</c:v>
                </c:pt>
                <c:pt idx="5">
                  <c:v>France</c:v>
                </c:pt>
                <c:pt idx="6">
                  <c:v>Hungary</c:v>
                </c:pt>
                <c:pt idx="7">
                  <c:v>Austria</c:v>
                </c:pt>
                <c:pt idx="8">
                  <c:v>Slovenia</c:v>
                </c:pt>
                <c:pt idx="9">
                  <c:v>Sweden</c:v>
                </c:pt>
                <c:pt idx="10">
                  <c:v>Belgium</c:v>
                </c:pt>
                <c:pt idx="11">
                  <c:v>Cyprus</c:v>
                </c:pt>
                <c:pt idx="12">
                  <c:v>Ireland</c:v>
                </c:pt>
                <c:pt idx="13">
                  <c:v>Malta</c:v>
                </c:pt>
                <c:pt idx="14">
                  <c:v>Luxembourg</c:v>
                </c:pt>
                <c:pt idx="15">
                  <c:v>UK</c:v>
                </c:pt>
                <c:pt idx="16">
                  <c:v>Germany</c:v>
                </c:pt>
                <c:pt idx="17">
                  <c:v>Poland</c:v>
                </c:pt>
                <c:pt idx="18">
                  <c:v>Estonia</c:v>
                </c:pt>
                <c:pt idx="19">
                  <c:v>Portugal</c:v>
                </c:pt>
                <c:pt idx="20">
                  <c:v>Italy</c:v>
                </c:pt>
                <c:pt idx="21">
                  <c:v>Latvia</c:v>
                </c:pt>
                <c:pt idx="22">
                  <c:v>Spain</c:v>
                </c:pt>
                <c:pt idx="23">
                  <c:v>Croatia</c:v>
                </c:pt>
                <c:pt idx="24">
                  <c:v>Lithuania</c:v>
                </c:pt>
                <c:pt idx="25">
                  <c:v>Bulgaria</c:v>
                </c:pt>
                <c:pt idx="26">
                  <c:v>Romania</c:v>
                </c:pt>
                <c:pt idx="27">
                  <c:v>Greece</c:v>
                </c:pt>
              </c:strCache>
            </c:strRef>
          </c:cat>
          <c:val>
            <c:numRef>
              <c:f>Data!$B$13:$B$40</c:f>
              <c:numCache>
                <c:formatCode>#,##0.0</c:formatCode>
                <c:ptCount val="28"/>
                <c:pt idx="0">
                  <c:v>9.6</c:v>
                </c:pt>
                <c:pt idx="1">
                  <c:v>10.200000000000001</c:v>
                </c:pt>
                <c:pt idx="2">
                  <c:v>13</c:v>
                </c:pt>
                <c:pt idx="3">
                  <c:v>11.7</c:v>
                </c:pt>
                <c:pt idx="4">
                  <c:v>10.6</c:v>
                </c:pt>
                <c:pt idx="5">
                  <c:v>13.1</c:v>
                </c:pt>
                <c:pt idx="6">
                  <c:v>12.3</c:v>
                </c:pt>
                <c:pt idx="7">
                  <c:v>12</c:v>
                </c:pt>
                <c:pt idx="8">
                  <c:v>11.5</c:v>
                </c:pt>
                <c:pt idx="9">
                  <c:v>10.5</c:v>
                </c:pt>
                <c:pt idx="10">
                  <c:v>15.2</c:v>
                </c:pt>
                <c:pt idx="11">
                  <c:v>15.5</c:v>
                </c:pt>
                <c:pt idx="12">
                  <c:v>17.2</c:v>
                </c:pt>
                <c:pt idx="13">
                  <c:v>15.1</c:v>
                </c:pt>
                <c:pt idx="14">
                  <c:v>13.5</c:v>
                </c:pt>
                <c:pt idx="15">
                  <c:v>18.600000000000001</c:v>
                </c:pt>
                <c:pt idx="16">
                  <c:v>15.2</c:v>
                </c:pt>
                <c:pt idx="17">
                  <c:v>17.3</c:v>
                </c:pt>
                <c:pt idx="18">
                  <c:v>19.399999999999999</c:v>
                </c:pt>
                <c:pt idx="19">
                  <c:v>18.100000000000001</c:v>
                </c:pt>
                <c:pt idx="20">
                  <c:v>19.8</c:v>
                </c:pt>
                <c:pt idx="21">
                  <c:v>21.2</c:v>
                </c:pt>
                <c:pt idx="22">
                  <c:v>19.7</c:v>
                </c:pt>
                <c:pt idx="23" formatCode="#,##0">
                  <c:v>18</c:v>
                </c:pt>
                <c:pt idx="24">
                  <c:v>19.100000000000001</c:v>
                </c:pt>
                <c:pt idx="25">
                  <c:v>22</c:v>
                </c:pt>
                <c:pt idx="26">
                  <c:v>24.8</c:v>
                </c:pt>
                <c:pt idx="27">
                  <c:v>20.3</c:v>
                </c:pt>
              </c:numCache>
            </c:numRef>
          </c:val>
          <c:extLst>
            <c:ext xmlns:c16="http://schemas.microsoft.com/office/drawing/2014/chart" uri="{C3380CC4-5D6E-409C-BE32-E72D297353CC}">
              <c16:uniqueId val="{00000000-FB20-46AB-ACE6-FFA3D6108258}"/>
            </c:ext>
          </c:extLst>
        </c:ser>
        <c:ser>
          <c:idx val="1"/>
          <c:order val="1"/>
          <c:tx>
            <c:strRef>
              <c:f>Data!$C$12</c:f>
              <c:strCache>
                <c:ptCount val="1"/>
                <c:pt idx="0">
                  <c:v>2013</c:v>
                </c:pt>
              </c:strCache>
            </c:strRef>
          </c:tx>
          <c:spPr>
            <a:solidFill>
              <a:srgbClr val="0070C0"/>
            </a:solidFill>
          </c:spPr>
          <c:invertIfNegative val="0"/>
          <c:cat>
            <c:strRef>
              <c:f>Data!$A$13:$A$40</c:f>
              <c:strCache>
                <c:ptCount val="28"/>
                <c:pt idx="0">
                  <c:v>Czech Rep.</c:v>
                </c:pt>
                <c:pt idx="1">
                  <c:v>Netherlands</c:v>
                </c:pt>
                <c:pt idx="2">
                  <c:v>Finland</c:v>
                </c:pt>
                <c:pt idx="3">
                  <c:v>Denmark</c:v>
                </c:pt>
                <c:pt idx="4">
                  <c:v>Slovakia</c:v>
                </c:pt>
                <c:pt idx="5">
                  <c:v>France</c:v>
                </c:pt>
                <c:pt idx="6">
                  <c:v>Hungary</c:v>
                </c:pt>
                <c:pt idx="7">
                  <c:v>Austria</c:v>
                </c:pt>
                <c:pt idx="8">
                  <c:v>Slovenia</c:v>
                </c:pt>
                <c:pt idx="9">
                  <c:v>Sweden</c:v>
                </c:pt>
                <c:pt idx="10">
                  <c:v>Belgium</c:v>
                </c:pt>
                <c:pt idx="11">
                  <c:v>Cyprus</c:v>
                </c:pt>
                <c:pt idx="12">
                  <c:v>Ireland</c:v>
                </c:pt>
                <c:pt idx="13">
                  <c:v>Malta</c:v>
                </c:pt>
                <c:pt idx="14">
                  <c:v>Luxembourg</c:v>
                </c:pt>
                <c:pt idx="15">
                  <c:v>UK</c:v>
                </c:pt>
                <c:pt idx="16">
                  <c:v>Germany</c:v>
                </c:pt>
                <c:pt idx="17">
                  <c:v>Poland</c:v>
                </c:pt>
                <c:pt idx="18">
                  <c:v>Estonia</c:v>
                </c:pt>
                <c:pt idx="19">
                  <c:v>Portugal</c:v>
                </c:pt>
                <c:pt idx="20">
                  <c:v>Italy</c:v>
                </c:pt>
                <c:pt idx="21">
                  <c:v>Latvia</c:v>
                </c:pt>
                <c:pt idx="22">
                  <c:v>Spain</c:v>
                </c:pt>
                <c:pt idx="23">
                  <c:v>Croatia</c:v>
                </c:pt>
                <c:pt idx="24">
                  <c:v>Lithuania</c:v>
                </c:pt>
                <c:pt idx="25">
                  <c:v>Bulgaria</c:v>
                </c:pt>
                <c:pt idx="26">
                  <c:v>Romania</c:v>
                </c:pt>
                <c:pt idx="27">
                  <c:v>Greece</c:v>
                </c:pt>
              </c:strCache>
            </c:strRef>
          </c:cat>
          <c:val>
            <c:numRef>
              <c:f>Data!$C$13:$C$40</c:f>
              <c:numCache>
                <c:formatCode>#,##0.0</c:formatCode>
                <c:ptCount val="28"/>
                <c:pt idx="0">
                  <c:v>8.6</c:v>
                </c:pt>
                <c:pt idx="1">
                  <c:v>10.4</c:v>
                </c:pt>
                <c:pt idx="2">
                  <c:v>11.8</c:v>
                </c:pt>
                <c:pt idx="3">
                  <c:v>12.3</c:v>
                </c:pt>
                <c:pt idx="4">
                  <c:v>12.8</c:v>
                </c:pt>
                <c:pt idx="5">
                  <c:v>13.7</c:v>
                </c:pt>
                <c:pt idx="6">
                  <c:v>14.3</c:v>
                </c:pt>
                <c:pt idx="7">
                  <c:v>14.4</c:v>
                </c:pt>
                <c:pt idx="8">
                  <c:v>14.5</c:v>
                </c:pt>
                <c:pt idx="9">
                  <c:v>14.8</c:v>
                </c:pt>
                <c:pt idx="10">
                  <c:v>15.1</c:v>
                </c:pt>
                <c:pt idx="11">
                  <c:v>15.3</c:v>
                </c:pt>
                <c:pt idx="12">
                  <c:v>15.7</c:v>
                </c:pt>
                <c:pt idx="13">
                  <c:v>15.7</c:v>
                </c:pt>
                <c:pt idx="14">
                  <c:v>15.9</c:v>
                </c:pt>
                <c:pt idx="15">
                  <c:v>15.9</c:v>
                </c:pt>
                <c:pt idx="16">
                  <c:v>16.100000000000001</c:v>
                </c:pt>
                <c:pt idx="17">
                  <c:v>17.3</c:v>
                </c:pt>
                <c:pt idx="18">
                  <c:v>18.600000000000001</c:v>
                </c:pt>
                <c:pt idx="19">
                  <c:v>18.7</c:v>
                </c:pt>
                <c:pt idx="20">
                  <c:v>19.100000000000001</c:v>
                </c:pt>
                <c:pt idx="21">
                  <c:v>19.399999999999999</c:v>
                </c:pt>
                <c:pt idx="22">
                  <c:v>20.399999999999999</c:v>
                </c:pt>
                <c:pt idx="23">
                  <c:v>20.5</c:v>
                </c:pt>
                <c:pt idx="24">
                  <c:v>20.6</c:v>
                </c:pt>
                <c:pt idx="25">
                  <c:v>21</c:v>
                </c:pt>
                <c:pt idx="26">
                  <c:v>22.4</c:v>
                </c:pt>
                <c:pt idx="27">
                  <c:v>23.1</c:v>
                </c:pt>
              </c:numCache>
            </c:numRef>
          </c:val>
          <c:extLst>
            <c:ext xmlns:c16="http://schemas.microsoft.com/office/drawing/2014/chart" uri="{C3380CC4-5D6E-409C-BE32-E72D297353CC}">
              <c16:uniqueId val="{00000001-FB20-46AB-ACE6-FFA3D6108258}"/>
            </c:ext>
          </c:extLst>
        </c:ser>
        <c:dLbls>
          <c:showLegendKey val="0"/>
          <c:showVal val="0"/>
          <c:showCatName val="0"/>
          <c:showSerName val="0"/>
          <c:showPercent val="0"/>
          <c:showBubbleSize val="0"/>
        </c:dLbls>
        <c:gapWidth val="150"/>
        <c:shape val="box"/>
        <c:axId val="273746736"/>
        <c:axId val="273746344"/>
        <c:axId val="0"/>
      </c:bar3DChart>
      <c:catAx>
        <c:axId val="273746736"/>
        <c:scaling>
          <c:orientation val="minMax"/>
        </c:scaling>
        <c:delete val="0"/>
        <c:axPos val="b"/>
        <c:numFmt formatCode="General" sourceLinked="0"/>
        <c:majorTickMark val="out"/>
        <c:minorTickMark val="none"/>
        <c:tickLblPos val="nextTo"/>
        <c:txPr>
          <a:bodyPr rot="-2700000"/>
          <a:lstStyle/>
          <a:p>
            <a:pPr>
              <a:defRPr/>
            </a:pPr>
            <a:endParaRPr lang="en-US"/>
          </a:p>
        </c:txPr>
        <c:crossAx val="273746344"/>
        <c:crosses val="autoZero"/>
        <c:auto val="1"/>
        <c:lblAlgn val="ctr"/>
        <c:lblOffset val="100"/>
        <c:noMultiLvlLbl val="0"/>
      </c:catAx>
      <c:valAx>
        <c:axId val="273746344"/>
        <c:scaling>
          <c:orientation val="minMax"/>
        </c:scaling>
        <c:delete val="0"/>
        <c:axPos val="l"/>
        <c:majorGridlines/>
        <c:numFmt formatCode="#,##0.0" sourceLinked="1"/>
        <c:majorTickMark val="out"/>
        <c:minorTickMark val="none"/>
        <c:tickLblPos val="nextTo"/>
        <c:crossAx val="273746736"/>
        <c:crosses val="autoZero"/>
        <c:crossBetween val="between"/>
      </c:valAx>
    </c:plotArea>
    <c:legend>
      <c:legendPos val="b"/>
      <c:overlay val="0"/>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Data!$B$11</c:f>
              <c:strCache>
                <c:ptCount val="1"/>
                <c:pt idx="0">
                  <c:v>Poverty line anchored in 2005</c:v>
                </c:pt>
              </c:strCache>
            </c:strRef>
          </c:tx>
          <c:spPr>
            <a:solidFill>
              <a:srgbClr val="FF0000"/>
            </a:solidFill>
          </c:spPr>
          <c:invertIfNegative val="0"/>
          <c:cat>
            <c:strRef>
              <c:f>Data!$A$12:$A$35</c:f>
              <c:strCache>
                <c:ptCount val="24"/>
                <c:pt idx="0">
                  <c:v>Czech Rep.</c:v>
                </c:pt>
                <c:pt idx="1">
                  <c:v>Netherlands</c:v>
                </c:pt>
                <c:pt idx="2">
                  <c:v>Finland</c:v>
                </c:pt>
                <c:pt idx="3">
                  <c:v>Denmark</c:v>
                </c:pt>
                <c:pt idx="4">
                  <c:v>Slovakia</c:v>
                </c:pt>
                <c:pt idx="5">
                  <c:v>Hungary</c:v>
                </c:pt>
                <c:pt idx="6">
                  <c:v>Austria</c:v>
                </c:pt>
                <c:pt idx="7">
                  <c:v>Slovenia</c:v>
                </c:pt>
                <c:pt idx="8">
                  <c:v>Sweden</c:v>
                </c:pt>
                <c:pt idx="9">
                  <c:v>Belgium</c:v>
                </c:pt>
                <c:pt idx="10">
                  <c:v>Cyprus</c:v>
                </c:pt>
                <c:pt idx="11">
                  <c:v>Ireland</c:v>
                </c:pt>
                <c:pt idx="12">
                  <c:v>Malta</c:v>
                </c:pt>
                <c:pt idx="13">
                  <c:v>Luxembourg</c:v>
                </c:pt>
                <c:pt idx="14">
                  <c:v>UK</c:v>
                </c:pt>
                <c:pt idx="15">
                  <c:v>Germany</c:v>
                </c:pt>
                <c:pt idx="16">
                  <c:v>Poland</c:v>
                </c:pt>
                <c:pt idx="17">
                  <c:v>Estonia</c:v>
                </c:pt>
                <c:pt idx="18">
                  <c:v>Portugal</c:v>
                </c:pt>
                <c:pt idx="19">
                  <c:v>Italy</c:v>
                </c:pt>
                <c:pt idx="20">
                  <c:v>Latvia</c:v>
                </c:pt>
                <c:pt idx="21">
                  <c:v>Spain</c:v>
                </c:pt>
                <c:pt idx="22">
                  <c:v>Lithuania</c:v>
                </c:pt>
                <c:pt idx="23">
                  <c:v>Greece</c:v>
                </c:pt>
              </c:strCache>
            </c:strRef>
          </c:cat>
          <c:val>
            <c:numRef>
              <c:f>Data!$B$12:$B$35</c:f>
              <c:numCache>
                <c:formatCode>#,##0.0</c:formatCode>
                <c:ptCount val="24"/>
                <c:pt idx="0">
                  <c:v>4.8</c:v>
                </c:pt>
                <c:pt idx="1">
                  <c:v>8.7000000000000011</c:v>
                </c:pt>
                <c:pt idx="2">
                  <c:v>7.8</c:v>
                </c:pt>
                <c:pt idx="3">
                  <c:v>10.6</c:v>
                </c:pt>
                <c:pt idx="4">
                  <c:v>2.8</c:v>
                </c:pt>
                <c:pt idx="5">
                  <c:v>12.9</c:v>
                </c:pt>
                <c:pt idx="6">
                  <c:v>12.9</c:v>
                </c:pt>
                <c:pt idx="7">
                  <c:v>11.7</c:v>
                </c:pt>
                <c:pt idx="8">
                  <c:v>7.1</c:v>
                </c:pt>
                <c:pt idx="9">
                  <c:v>11.5</c:v>
                </c:pt>
                <c:pt idx="10">
                  <c:v>15.2</c:v>
                </c:pt>
                <c:pt idx="11">
                  <c:v>18.600000000000001</c:v>
                </c:pt>
                <c:pt idx="12">
                  <c:v>9.8000000000000007</c:v>
                </c:pt>
                <c:pt idx="13">
                  <c:v>18.3</c:v>
                </c:pt>
                <c:pt idx="14">
                  <c:v>16.2</c:v>
                </c:pt>
                <c:pt idx="15">
                  <c:v>14.7</c:v>
                </c:pt>
                <c:pt idx="16">
                  <c:v>5.8</c:v>
                </c:pt>
                <c:pt idx="17">
                  <c:v>6.4</c:v>
                </c:pt>
                <c:pt idx="18">
                  <c:v>19.5</c:v>
                </c:pt>
                <c:pt idx="19">
                  <c:v>23.1</c:v>
                </c:pt>
                <c:pt idx="20">
                  <c:v>7.9</c:v>
                </c:pt>
                <c:pt idx="21">
                  <c:v>17.600000000000001</c:v>
                </c:pt>
                <c:pt idx="22">
                  <c:v>6</c:v>
                </c:pt>
                <c:pt idx="23">
                  <c:v>40</c:v>
                </c:pt>
              </c:numCache>
            </c:numRef>
          </c:val>
          <c:extLst>
            <c:ext xmlns:c16="http://schemas.microsoft.com/office/drawing/2014/chart" uri="{C3380CC4-5D6E-409C-BE32-E72D297353CC}">
              <c16:uniqueId val="{00000000-836E-4088-A457-3E243C89E315}"/>
            </c:ext>
          </c:extLst>
        </c:ser>
        <c:ser>
          <c:idx val="1"/>
          <c:order val="1"/>
          <c:tx>
            <c:strRef>
              <c:f>Data!$C$11</c:f>
              <c:strCache>
                <c:ptCount val="1"/>
                <c:pt idx="0">
                  <c:v>60% relative poverty line (2013)</c:v>
                </c:pt>
              </c:strCache>
            </c:strRef>
          </c:tx>
          <c:spPr>
            <a:solidFill>
              <a:srgbClr val="0070C0"/>
            </a:solidFill>
          </c:spPr>
          <c:invertIfNegative val="0"/>
          <c:cat>
            <c:strRef>
              <c:f>Data!$A$12:$A$35</c:f>
              <c:strCache>
                <c:ptCount val="24"/>
                <c:pt idx="0">
                  <c:v>Czech Rep.</c:v>
                </c:pt>
                <c:pt idx="1">
                  <c:v>Netherlands</c:v>
                </c:pt>
                <c:pt idx="2">
                  <c:v>Finland</c:v>
                </c:pt>
                <c:pt idx="3">
                  <c:v>Denmark</c:v>
                </c:pt>
                <c:pt idx="4">
                  <c:v>Slovakia</c:v>
                </c:pt>
                <c:pt idx="5">
                  <c:v>Hungary</c:v>
                </c:pt>
                <c:pt idx="6">
                  <c:v>Austria</c:v>
                </c:pt>
                <c:pt idx="7">
                  <c:v>Slovenia</c:v>
                </c:pt>
                <c:pt idx="8">
                  <c:v>Sweden</c:v>
                </c:pt>
                <c:pt idx="9">
                  <c:v>Belgium</c:v>
                </c:pt>
                <c:pt idx="10">
                  <c:v>Cyprus</c:v>
                </c:pt>
                <c:pt idx="11">
                  <c:v>Ireland</c:v>
                </c:pt>
                <c:pt idx="12">
                  <c:v>Malta</c:v>
                </c:pt>
                <c:pt idx="13">
                  <c:v>Luxembourg</c:v>
                </c:pt>
                <c:pt idx="14">
                  <c:v>UK</c:v>
                </c:pt>
                <c:pt idx="15">
                  <c:v>Germany</c:v>
                </c:pt>
                <c:pt idx="16">
                  <c:v>Poland</c:v>
                </c:pt>
                <c:pt idx="17">
                  <c:v>Estonia</c:v>
                </c:pt>
                <c:pt idx="18">
                  <c:v>Portugal</c:v>
                </c:pt>
                <c:pt idx="19">
                  <c:v>Italy</c:v>
                </c:pt>
                <c:pt idx="20">
                  <c:v>Latvia</c:v>
                </c:pt>
                <c:pt idx="21">
                  <c:v>Spain</c:v>
                </c:pt>
                <c:pt idx="22">
                  <c:v>Lithuania</c:v>
                </c:pt>
                <c:pt idx="23">
                  <c:v>Greece</c:v>
                </c:pt>
              </c:strCache>
            </c:strRef>
          </c:cat>
          <c:val>
            <c:numRef>
              <c:f>Data!$C$12:$C$35</c:f>
              <c:numCache>
                <c:formatCode>#,##0.0</c:formatCode>
                <c:ptCount val="24"/>
                <c:pt idx="0">
                  <c:v>8.6</c:v>
                </c:pt>
                <c:pt idx="1">
                  <c:v>10.4</c:v>
                </c:pt>
                <c:pt idx="2">
                  <c:v>11.8</c:v>
                </c:pt>
                <c:pt idx="3">
                  <c:v>12.3</c:v>
                </c:pt>
                <c:pt idx="4">
                  <c:v>12.8</c:v>
                </c:pt>
                <c:pt idx="5">
                  <c:v>14.3</c:v>
                </c:pt>
                <c:pt idx="6">
                  <c:v>14.4</c:v>
                </c:pt>
                <c:pt idx="7">
                  <c:v>14.5</c:v>
                </c:pt>
                <c:pt idx="8">
                  <c:v>14.8</c:v>
                </c:pt>
                <c:pt idx="9">
                  <c:v>15.1</c:v>
                </c:pt>
                <c:pt idx="10">
                  <c:v>15.3</c:v>
                </c:pt>
                <c:pt idx="11">
                  <c:v>15.7</c:v>
                </c:pt>
                <c:pt idx="12">
                  <c:v>15.7</c:v>
                </c:pt>
                <c:pt idx="13">
                  <c:v>15.9</c:v>
                </c:pt>
                <c:pt idx="14">
                  <c:v>15.9</c:v>
                </c:pt>
                <c:pt idx="15">
                  <c:v>16.100000000000001</c:v>
                </c:pt>
                <c:pt idx="16">
                  <c:v>17.3</c:v>
                </c:pt>
                <c:pt idx="17">
                  <c:v>18.600000000000001</c:v>
                </c:pt>
                <c:pt idx="18">
                  <c:v>18.7</c:v>
                </c:pt>
                <c:pt idx="19">
                  <c:v>19.100000000000001</c:v>
                </c:pt>
                <c:pt idx="20">
                  <c:v>19.399999999999999</c:v>
                </c:pt>
                <c:pt idx="21">
                  <c:v>20.399999999999999</c:v>
                </c:pt>
                <c:pt idx="22">
                  <c:v>20.6</c:v>
                </c:pt>
                <c:pt idx="23">
                  <c:v>23.1</c:v>
                </c:pt>
              </c:numCache>
            </c:numRef>
          </c:val>
          <c:extLst>
            <c:ext xmlns:c16="http://schemas.microsoft.com/office/drawing/2014/chart" uri="{C3380CC4-5D6E-409C-BE32-E72D297353CC}">
              <c16:uniqueId val="{00000001-836E-4088-A457-3E243C89E315}"/>
            </c:ext>
          </c:extLst>
        </c:ser>
        <c:dLbls>
          <c:showLegendKey val="0"/>
          <c:showVal val="0"/>
          <c:showCatName val="0"/>
          <c:showSerName val="0"/>
          <c:showPercent val="0"/>
          <c:showBubbleSize val="0"/>
        </c:dLbls>
        <c:gapWidth val="150"/>
        <c:shape val="box"/>
        <c:axId val="275374248"/>
        <c:axId val="275375816"/>
        <c:axId val="0"/>
      </c:bar3DChart>
      <c:catAx>
        <c:axId val="275374248"/>
        <c:scaling>
          <c:orientation val="minMax"/>
        </c:scaling>
        <c:delete val="0"/>
        <c:axPos val="b"/>
        <c:numFmt formatCode="General" sourceLinked="0"/>
        <c:majorTickMark val="out"/>
        <c:minorTickMark val="none"/>
        <c:tickLblPos val="nextTo"/>
        <c:txPr>
          <a:bodyPr rot="-2700000"/>
          <a:lstStyle/>
          <a:p>
            <a:pPr>
              <a:defRPr/>
            </a:pPr>
            <a:endParaRPr lang="en-US"/>
          </a:p>
        </c:txPr>
        <c:crossAx val="275375816"/>
        <c:crosses val="autoZero"/>
        <c:auto val="1"/>
        <c:lblAlgn val="ctr"/>
        <c:lblOffset val="100"/>
        <c:tickLblSkip val="1"/>
        <c:noMultiLvlLbl val="0"/>
      </c:catAx>
      <c:valAx>
        <c:axId val="275375816"/>
        <c:scaling>
          <c:orientation val="minMax"/>
        </c:scaling>
        <c:delete val="0"/>
        <c:axPos val="l"/>
        <c:majorGridlines/>
        <c:numFmt formatCode="#,##0.0" sourceLinked="1"/>
        <c:majorTickMark val="out"/>
        <c:minorTickMark val="none"/>
        <c:tickLblPos val="nextTo"/>
        <c:crossAx val="275374248"/>
        <c:crosses val="autoZero"/>
        <c:crossBetween val="between"/>
      </c:valAx>
    </c:plotArea>
    <c:legend>
      <c:legendPos val="b"/>
      <c:overlay val="0"/>
    </c:legend>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Sheet1!$B$12</c:f>
              <c:strCache>
                <c:ptCount val="1"/>
                <c:pt idx="0">
                  <c:v>Before all social transfers</c:v>
                </c:pt>
              </c:strCache>
            </c:strRef>
          </c:tx>
          <c:spPr>
            <a:solidFill>
              <a:srgbClr val="FF0000"/>
            </a:solidFill>
          </c:spPr>
          <c:invertIfNegative val="0"/>
          <c:cat>
            <c:strRef>
              <c:f>Sheet1!$A$13:$A$40</c:f>
              <c:strCache>
                <c:ptCount val="28"/>
                <c:pt idx="0">
                  <c:v>Czech Rep.</c:v>
                </c:pt>
                <c:pt idx="1">
                  <c:v>Netherlands</c:v>
                </c:pt>
                <c:pt idx="2">
                  <c:v>Finland</c:v>
                </c:pt>
                <c:pt idx="3">
                  <c:v>Denmark</c:v>
                </c:pt>
                <c:pt idx="4">
                  <c:v>Slovakia</c:v>
                </c:pt>
                <c:pt idx="5">
                  <c:v>France</c:v>
                </c:pt>
                <c:pt idx="6">
                  <c:v>Hungary</c:v>
                </c:pt>
                <c:pt idx="7">
                  <c:v>Austria</c:v>
                </c:pt>
                <c:pt idx="8">
                  <c:v>Slovenia</c:v>
                </c:pt>
                <c:pt idx="9">
                  <c:v>Sweden</c:v>
                </c:pt>
                <c:pt idx="10">
                  <c:v>Belgium</c:v>
                </c:pt>
                <c:pt idx="11">
                  <c:v>Cyprus</c:v>
                </c:pt>
                <c:pt idx="12">
                  <c:v>Ireland</c:v>
                </c:pt>
                <c:pt idx="13">
                  <c:v>Malta</c:v>
                </c:pt>
                <c:pt idx="14">
                  <c:v>Luxembourg</c:v>
                </c:pt>
                <c:pt idx="15">
                  <c:v>UK</c:v>
                </c:pt>
                <c:pt idx="16">
                  <c:v>Germany</c:v>
                </c:pt>
                <c:pt idx="17">
                  <c:v>Poland</c:v>
                </c:pt>
                <c:pt idx="18">
                  <c:v>Estonia</c:v>
                </c:pt>
                <c:pt idx="19">
                  <c:v>Portugal</c:v>
                </c:pt>
                <c:pt idx="20">
                  <c:v>Italy</c:v>
                </c:pt>
                <c:pt idx="21">
                  <c:v>Latvia</c:v>
                </c:pt>
                <c:pt idx="22">
                  <c:v>Spain</c:v>
                </c:pt>
                <c:pt idx="23">
                  <c:v>Croatia</c:v>
                </c:pt>
                <c:pt idx="24">
                  <c:v>Lithuania</c:v>
                </c:pt>
                <c:pt idx="25">
                  <c:v>Bulgaria</c:v>
                </c:pt>
                <c:pt idx="26">
                  <c:v>Romania</c:v>
                </c:pt>
                <c:pt idx="27">
                  <c:v>Greece</c:v>
                </c:pt>
              </c:strCache>
            </c:strRef>
          </c:cat>
          <c:val>
            <c:numRef>
              <c:f>Sheet1!$B$13:$B$40</c:f>
              <c:numCache>
                <c:formatCode>#,##0.0</c:formatCode>
                <c:ptCount val="28"/>
                <c:pt idx="0">
                  <c:v>36.9</c:v>
                </c:pt>
                <c:pt idx="1">
                  <c:v>37.200000000000003</c:v>
                </c:pt>
                <c:pt idx="2">
                  <c:v>41.7</c:v>
                </c:pt>
                <c:pt idx="3">
                  <c:v>41.8</c:v>
                </c:pt>
                <c:pt idx="4">
                  <c:v>38</c:v>
                </c:pt>
                <c:pt idx="5">
                  <c:v>44.7</c:v>
                </c:pt>
                <c:pt idx="6">
                  <c:v>49.6</c:v>
                </c:pt>
                <c:pt idx="7">
                  <c:v>44.1</c:v>
                </c:pt>
                <c:pt idx="8">
                  <c:v>42.3</c:v>
                </c:pt>
                <c:pt idx="9">
                  <c:v>42.3</c:v>
                </c:pt>
                <c:pt idx="10">
                  <c:v>42</c:v>
                </c:pt>
                <c:pt idx="11">
                  <c:v>36.5</c:v>
                </c:pt>
                <c:pt idx="12">
                  <c:v>50.4</c:v>
                </c:pt>
                <c:pt idx="13">
                  <c:v>38.4</c:v>
                </c:pt>
                <c:pt idx="14">
                  <c:v>45.3</c:v>
                </c:pt>
                <c:pt idx="15">
                  <c:v>45.2</c:v>
                </c:pt>
                <c:pt idx="16">
                  <c:v>43.7</c:v>
                </c:pt>
                <c:pt idx="17">
                  <c:v>43</c:v>
                </c:pt>
                <c:pt idx="18">
                  <c:v>39.6</c:v>
                </c:pt>
                <c:pt idx="19">
                  <c:v>46.9</c:v>
                </c:pt>
                <c:pt idx="20">
                  <c:v>45.2</c:v>
                </c:pt>
                <c:pt idx="21">
                  <c:v>43</c:v>
                </c:pt>
                <c:pt idx="22">
                  <c:v>45.5</c:v>
                </c:pt>
                <c:pt idx="23" formatCode="General">
                  <c:v>45.7</c:v>
                </c:pt>
                <c:pt idx="24">
                  <c:v>46.6</c:v>
                </c:pt>
                <c:pt idx="25">
                  <c:v>41.8</c:v>
                </c:pt>
                <c:pt idx="26">
                  <c:v>48.2</c:v>
                </c:pt>
                <c:pt idx="27">
                  <c:v>53.4</c:v>
                </c:pt>
              </c:numCache>
            </c:numRef>
          </c:val>
          <c:extLst>
            <c:ext xmlns:c16="http://schemas.microsoft.com/office/drawing/2014/chart" uri="{C3380CC4-5D6E-409C-BE32-E72D297353CC}">
              <c16:uniqueId val="{00000000-F8E3-4E8C-855A-31BA4AE08262}"/>
            </c:ext>
          </c:extLst>
        </c:ser>
        <c:ser>
          <c:idx val="1"/>
          <c:order val="1"/>
          <c:tx>
            <c:strRef>
              <c:f>Sheet1!$C$12</c:f>
              <c:strCache>
                <c:ptCount val="1"/>
                <c:pt idx="0">
                  <c:v>Before non-pension social transfers</c:v>
                </c:pt>
              </c:strCache>
            </c:strRef>
          </c:tx>
          <c:spPr>
            <a:solidFill>
              <a:srgbClr val="FFFF00"/>
            </a:solidFill>
          </c:spPr>
          <c:invertIfNegative val="0"/>
          <c:cat>
            <c:strRef>
              <c:f>Sheet1!$A$13:$A$40</c:f>
              <c:strCache>
                <c:ptCount val="28"/>
                <c:pt idx="0">
                  <c:v>Czech Rep.</c:v>
                </c:pt>
                <c:pt idx="1">
                  <c:v>Netherlands</c:v>
                </c:pt>
                <c:pt idx="2">
                  <c:v>Finland</c:v>
                </c:pt>
                <c:pt idx="3">
                  <c:v>Denmark</c:v>
                </c:pt>
                <c:pt idx="4">
                  <c:v>Slovakia</c:v>
                </c:pt>
                <c:pt idx="5">
                  <c:v>France</c:v>
                </c:pt>
                <c:pt idx="6">
                  <c:v>Hungary</c:v>
                </c:pt>
                <c:pt idx="7">
                  <c:v>Austria</c:v>
                </c:pt>
                <c:pt idx="8">
                  <c:v>Slovenia</c:v>
                </c:pt>
                <c:pt idx="9">
                  <c:v>Sweden</c:v>
                </c:pt>
                <c:pt idx="10">
                  <c:v>Belgium</c:v>
                </c:pt>
                <c:pt idx="11">
                  <c:v>Cyprus</c:v>
                </c:pt>
                <c:pt idx="12">
                  <c:v>Ireland</c:v>
                </c:pt>
                <c:pt idx="13">
                  <c:v>Malta</c:v>
                </c:pt>
                <c:pt idx="14">
                  <c:v>Luxembourg</c:v>
                </c:pt>
                <c:pt idx="15">
                  <c:v>UK</c:v>
                </c:pt>
                <c:pt idx="16">
                  <c:v>Germany</c:v>
                </c:pt>
                <c:pt idx="17">
                  <c:v>Poland</c:v>
                </c:pt>
                <c:pt idx="18">
                  <c:v>Estonia</c:v>
                </c:pt>
                <c:pt idx="19">
                  <c:v>Portugal</c:v>
                </c:pt>
                <c:pt idx="20">
                  <c:v>Italy</c:v>
                </c:pt>
                <c:pt idx="21">
                  <c:v>Latvia</c:v>
                </c:pt>
                <c:pt idx="22">
                  <c:v>Spain</c:v>
                </c:pt>
                <c:pt idx="23">
                  <c:v>Croatia</c:v>
                </c:pt>
                <c:pt idx="24">
                  <c:v>Lithuania</c:v>
                </c:pt>
                <c:pt idx="25">
                  <c:v>Bulgaria</c:v>
                </c:pt>
                <c:pt idx="26">
                  <c:v>Romania</c:v>
                </c:pt>
                <c:pt idx="27">
                  <c:v>Greece</c:v>
                </c:pt>
              </c:strCache>
            </c:strRef>
          </c:cat>
          <c:val>
            <c:numRef>
              <c:f>Sheet1!$C$13:$C$40</c:f>
              <c:numCache>
                <c:formatCode>#,##0.0</c:formatCode>
                <c:ptCount val="28"/>
                <c:pt idx="0">
                  <c:v>16.600000000000001</c:v>
                </c:pt>
                <c:pt idx="1">
                  <c:v>20.8</c:v>
                </c:pt>
                <c:pt idx="2">
                  <c:v>26.4</c:v>
                </c:pt>
                <c:pt idx="3">
                  <c:v>28.1</c:v>
                </c:pt>
                <c:pt idx="4">
                  <c:v>20.100000000000001</c:v>
                </c:pt>
                <c:pt idx="5">
                  <c:v>24.2</c:v>
                </c:pt>
                <c:pt idx="6">
                  <c:v>26.3</c:v>
                </c:pt>
                <c:pt idx="7">
                  <c:v>25.9</c:v>
                </c:pt>
                <c:pt idx="8">
                  <c:v>25.3</c:v>
                </c:pt>
                <c:pt idx="9">
                  <c:v>27.1</c:v>
                </c:pt>
                <c:pt idx="10">
                  <c:v>26.3</c:v>
                </c:pt>
                <c:pt idx="11">
                  <c:v>24.3</c:v>
                </c:pt>
                <c:pt idx="12" formatCode="General">
                  <c:v>39.300000000000004</c:v>
                </c:pt>
                <c:pt idx="13">
                  <c:v>23.3</c:v>
                </c:pt>
                <c:pt idx="14">
                  <c:v>29.4</c:v>
                </c:pt>
                <c:pt idx="15">
                  <c:v>30.1</c:v>
                </c:pt>
                <c:pt idx="16">
                  <c:v>24.4</c:v>
                </c:pt>
                <c:pt idx="17">
                  <c:v>23</c:v>
                </c:pt>
                <c:pt idx="18">
                  <c:v>25.4</c:v>
                </c:pt>
                <c:pt idx="19">
                  <c:v>25.5</c:v>
                </c:pt>
                <c:pt idx="20">
                  <c:v>24.6</c:v>
                </c:pt>
                <c:pt idx="21">
                  <c:v>26</c:v>
                </c:pt>
                <c:pt idx="22">
                  <c:v>30</c:v>
                </c:pt>
                <c:pt idx="23" formatCode="General">
                  <c:v>30.4</c:v>
                </c:pt>
                <c:pt idx="24">
                  <c:v>30.3</c:v>
                </c:pt>
                <c:pt idx="25">
                  <c:v>26.7</c:v>
                </c:pt>
                <c:pt idx="26">
                  <c:v>27.8</c:v>
                </c:pt>
                <c:pt idx="27">
                  <c:v>28</c:v>
                </c:pt>
              </c:numCache>
            </c:numRef>
          </c:val>
          <c:extLst>
            <c:ext xmlns:c16="http://schemas.microsoft.com/office/drawing/2014/chart" uri="{C3380CC4-5D6E-409C-BE32-E72D297353CC}">
              <c16:uniqueId val="{00000001-F8E3-4E8C-855A-31BA4AE08262}"/>
            </c:ext>
          </c:extLst>
        </c:ser>
        <c:ser>
          <c:idx val="2"/>
          <c:order val="2"/>
          <c:tx>
            <c:strRef>
              <c:f>Sheet1!$D$12</c:f>
              <c:strCache>
                <c:ptCount val="1"/>
                <c:pt idx="0">
                  <c:v>After social transfers</c:v>
                </c:pt>
              </c:strCache>
            </c:strRef>
          </c:tx>
          <c:spPr>
            <a:solidFill>
              <a:srgbClr val="0070C0"/>
            </a:solidFill>
          </c:spPr>
          <c:invertIfNegative val="0"/>
          <c:cat>
            <c:strRef>
              <c:f>Sheet1!$A$13:$A$40</c:f>
              <c:strCache>
                <c:ptCount val="28"/>
                <c:pt idx="0">
                  <c:v>Czech Rep.</c:v>
                </c:pt>
                <c:pt idx="1">
                  <c:v>Netherlands</c:v>
                </c:pt>
                <c:pt idx="2">
                  <c:v>Finland</c:v>
                </c:pt>
                <c:pt idx="3">
                  <c:v>Denmark</c:v>
                </c:pt>
                <c:pt idx="4">
                  <c:v>Slovakia</c:v>
                </c:pt>
                <c:pt idx="5">
                  <c:v>France</c:v>
                </c:pt>
                <c:pt idx="6">
                  <c:v>Hungary</c:v>
                </c:pt>
                <c:pt idx="7">
                  <c:v>Austria</c:v>
                </c:pt>
                <c:pt idx="8">
                  <c:v>Slovenia</c:v>
                </c:pt>
                <c:pt idx="9">
                  <c:v>Sweden</c:v>
                </c:pt>
                <c:pt idx="10">
                  <c:v>Belgium</c:v>
                </c:pt>
                <c:pt idx="11">
                  <c:v>Cyprus</c:v>
                </c:pt>
                <c:pt idx="12">
                  <c:v>Ireland</c:v>
                </c:pt>
                <c:pt idx="13">
                  <c:v>Malta</c:v>
                </c:pt>
                <c:pt idx="14">
                  <c:v>Luxembourg</c:v>
                </c:pt>
                <c:pt idx="15">
                  <c:v>UK</c:v>
                </c:pt>
                <c:pt idx="16">
                  <c:v>Germany</c:v>
                </c:pt>
                <c:pt idx="17">
                  <c:v>Poland</c:v>
                </c:pt>
                <c:pt idx="18">
                  <c:v>Estonia</c:v>
                </c:pt>
                <c:pt idx="19">
                  <c:v>Portugal</c:v>
                </c:pt>
                <c:pt idx="20">
                  <c:v>Italy</c:v>
                </c:pt>
                <c:pt idx="21">
                  <c:v>Latvia</c:v>
                </c:pt>
                <c:pt idx="22">
                  <c:v>Spain</c:v>
                </c:pt>
                <c:pt idx="23">
                  <c:v>Croatia</c:v>
                </c:pt>
                <c:pt idx="24">
                  <c:v>Lithuania</c:v>
                </c:pt>
                <c:pt idx="25">
                  <c:v>Bulgaria</c:v>
                </c:pt>
                <c:pt idx="26">
                  <c:v>Romania</c:v>
                </c:pt>
                <c:pt idx="27">
                  <c:v>Greece</c:v>
                </c:pt>
              </c:strCache>
            </c:strRef>
          </c:cat>
          <c:val>
            <c:numRef>
              <c:f>Sheet1!$D$13:$D$40</c:f>
              <c:numCache>
                <c:formatCode>#,##0.0</c:formatCode>
                <c:ptCount val="28"/>
                <c:pt idx="0">
                  <c:v>8.6</c:v>
                </c:pt>
                <c:pt idx="1">
                  <c:v>10.4</c:v>
                </c:pt>
                <c:pt idx="2">
                  <c:v>11.8</c:v>
                </c:pt>
                <c:pt idx="3">
                  <c:v>12.3</c:v>
                </c:pt>
                <c:pt idx="4">
                  <c:v>12.8</c:v>
                </c:pt>
                <c:pt idx="5">
                  <c:v>13.7</c:v>
                </c:pt>
                <c:pt idx="6">
                  <c:v>14.3</c:v>
                </c:pt>
                <c:pt idx="7">
                  <c:v>14.4</c:v>
                </c:pt>
                <c:pt idx="8">
                  <c:v>14.5</c:v>
                </c:pt>
                <c:pt idx="9">
                  <c:v>14.8</c:v>
                </c:pt>
                <c:pt idx="10">
                  <c:v>15.1</c:v>
                </c:pt>
                <c:pt idx="11">
                  <c:v>15.3</c:v>
                </c:pt>
                <c:pt idx="12">
                  <c:v>15.7</c:v>
                </c:pt>
                <c:pt idx="13">
                  <c:v>15.7</c:v>
                </c:pt>
                <c:pt idx="14">
                  <c:v>15.9</c:v>
                </c:pt>
                <c:pt idx="15">
                  <c:v>15.9</c:v>
                </c:pt>
                <c:pt idx="16">
                  <c:v>16.100000000000001</c:v>
                </c:pt>
                <c:pt idx="17">
                  <c:v>17.3</c:v>
                </c:pt>
                <c:pt idx="18">
                  <c:v>18.600000000000001</c:v>
                </c:pt>
                <c:pt idx="19">
                  <c:v>18.7</c:v>
                </c:pt>
                <c:pt idx="20">
                  <c:v>19.100000000000001</c:v>
                </c:pt>
                <c:pt idx="21">
                  <c:v>19.399999999999999</c:v>
                </c:pt>
                <c:pt idx="22">
                  <c:v>20.399999999999999</c:v>
                </c:pt>
                <c:pt idx="23">
                  <c:v>20.5</c:v>
                </c:pt>
                <c:pt idx="24">
                  <c:v>20.6</c:v>
                </c:pt>
                <c:pt idx="25">
                  <c:v>21</c:v>
                </c:pt>
                <c:pt idx="26">
                  <c:v>22.4</c:v>
                </c:pt>
                <c:pt idx="27">
                  <c:v>23.1</c:v>
                </c:pt>
              </c:numCache>
            </c:numRef>
          </c:val>
          <c:extLst>
            <c:ext xmlns:c16="http://schemas.microsoft.com/office/drawing/2014/chart" uri="{C3380CC4-5D6E-409C-BE32-E72D297353CC}">
              <c16:uniqueId val="{00000002-F8E3-4E8C-855A-31BA4AE08262}"/>
            </c:ext>
          </c:extLst>
        </c:ser>
        <c:dLbls>
          <c:showLegendKey val="0"/>
          <c:showVal val="0"/>
          <c:showCatName val="0"/>
          <c:showSerName val="0"/>
          <c:showPercent val="0"/>
          <c:showBubbleSize val="0"/>
        </c:dLbls>
        <c:gapWidth val="150"/>
        <c:shape val="box"/>
        <c:axId val="275371504"/>
        <c:axId val="275377776"/>
        <c:axId val="0"/>
      </c:bar3DChart>
      <c:catAx>
        <c:axId val="275371504"/>
        <c:scaling>
          <c:orientation val="minMax"/>
        </c:scaling>
        <c:delete val="0"/>
        <c:axPos val="b"/>
        <c:numFmt formatCode="General" sourceLinked="0"/>
        <c:majorTickMark val="out"/>
        <c:minorTickMark val="none"/>
        <c:tickLblPos val="nextTo"/>
        <c:txPr>
          <a:bodyPr rot="-2700000"/>
          <a:lstStyle/>
          <a:p>
            <a:pPr>
              <a:defRPr/>
            </a:pPr>
            <a:endParaRPr lang="en-US"/>
          </a:p>
        </c:txPr>
        <c:crossAx val="275377776"/>
        <c:crosses val="autoZero"/>
        <c:auto val="1"/>
        <c:lblAlgn val="ctr"/>
        <c:lblOffset val="100"/>
        <c:tickLblSkip val="1"/>
        <c:noMultiLvlLbl val="0"/>
      </c:catAx>
      <c:valAx>
        <c:axId val="275377776"/>
        <c:scaling>
          <c:orientation val="minMax"/>
        </c:scaling>
        <c:delete val="0"/>
        <c:axPos val="l"/>
        <c:majorGridlines/>
        <c:numFmt formatCode="#,##0.0" sourceLinked="1"/>
        <c:majorTickMark val="out"/>
        <c:minorTickMark val="none"/>
        <c:tickLblPos val="nextTo"/>
        <c:crossAx val="275371504"/>
        <c:crosses val="autoZero"/>
        <c:crossBetween val="between"/>
      </c:valAx>
    </c:plotArea>
    <c:legend>
      <c:legendPos val="b"/>
      <c:overlay val="0"/>
    </c:legend>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Data!$W$12</c:f>
              <c:strCache>
                <c:ptCount val="1"/>
                <c:pt idx="0">
                  <c:v>Poor</c:v>
                </c:pt>
              </c:strCache>
            </c:strRef>
          </c:tx>
          <c:spPr>
            <a:solidFill>
              <a:srgbClr val="0070C0"/>
            </a:solidFill>
          </c:spPr>
          <c:invertIfNegative val="0"/>
          <c:cat>
            <c:strRef>
              <c:f>Data!$V$13:$V$40</c:f>
              <c:strCache>
                <c:ptCount val="28"/>
                <c:pt idx="0">
                  <c:v>Czech Rep</c:v>
                </c:pt>
                <c:pt idx="1">
                  <c:v>Netherlands</c:v>
                </c:pt>
                <c:pt idx="2">
                  <c:v>Finland</c:v>
                </c:pt>
                <c:pt idx="3">
                  <c:v>Denmark</c:v>
                </c:pt>
                <c:pt idx="4">
                  <c:v>Slovakia</c:v>
                </c:pt>
                <c:pt idx="5">
                  <c:v>France</c:v>
                </c:pt>
                <c:pt idx="6">
                  <c:v>Hungary</c:v>
                </c:pt>
                <c:pt idx="7">
                  <c:v>Austria</c:v>
                </c:pt>
                <c:pt idx="8">
                  <c:v>Slovenia</c:v>
                </c:pt>
                <c:pt idx="9">
                  <c:v>Sweden</c:v>
                </c:pt>
                <c:pt idx="10">
                  <c:v>Belgium</c:v>
                </c:pt>
                <c:pt idx="11">
                  <c:v>Cyprus</c:v>
                </c:pt>
                <c:pt idx="12">
                  <c:v>Ireland</c:v>
                </c:pt>
                <c:pt idx="13">
                  <c:v>Malta</c:v>
                </c:pt>
                <c:pt idx="14">
                  <c:v>Luxembourg</c:v>
                </c:pt>
                <c:pt idx="15">
                  <c:v>UK</c:v>
                </c:pt>
                <c:pt idx="16">
                  <c:v>Germany</c:v>
                </c:pt>
                <c:pt idx="17">
                  <c:v>Poland</c:v>
                </c:pt>
                <c:pt idx="18">
                  <c:v>Portugal</c:v>
                </c:pt>
                <c:pt idx="19">
                  <c:v>Estonia</c:v>
                </c:pt>
                <c:pt idx="20">
                  <c:v>Italy</c:v>
                </c:pt>
                <c:pt idx="21">
                  <c:v>Latvia</c:v>
                </c:pt>
                <c:pt idx="22">
                  <c:v>Spain</c:v>
                </c:pt>
                <c:pt idx="23">
                  <c:v>Croatia</c:v>
                </c:pt>
                <c:pt idx="24">
                  <c:v>Lithuania</c:v>
                </c:pt>
                <c:pt idx="25">
                  <c:v>Bulgaria</c:v>
                </c:pt>
                <c:pt idx="26">
                  <c:v>Romania</c:v>
                </c:pt>
                <c:pt idx="27">
                  <c:v>Greece</c:v>
                </c:pt>
              </c:strCache>
            </c:strRef>
          </c:cat>
          <c:val>
            <c:numRef>
              <c:f>Data!$W$13:$W$40</c:f>
              <c:numCache>
                <c:formatCode>General</c:formatCode>
                <c:ptCount val="28"/>
                <c:pt idx="0">
                  <c:v>8.7000000000000011</c:v>
                </c:pt>
                <c:pt idx="1">
                  <c:v>10.500000000000002</c:v>
                </c:pt>
                <c:pt idx="2">
                  <c:v>11.7</c:v>
                </c:pt>
                <c:pt idx="3">
                  <c:v>12.400000000000002</c:v>
                </c:pt>
                <c:pt idx="4">
                  <c:v>12.9</c:v>
                </c:pt>
                <c:pt idx="5">
                  <c:v>13.7</c:v>
                </c:pt>
                <c:pt idx="6">
                  <c:v>14.2</c:v>
                </c:pt>
                <c:pt idx="7">
                  <c:v>14.3</c:v>
                </c:pt>
                <c:pt idx="8">
                  <c:v>14.5</c:v>
                </c:pt>
                <c:pt idx="9">
                  <c:v>14.7</c:v>
                </c:pt>
                <c:pt idx="10">
                  <c:v>15</c:v>
                </c:pt>
                <c:pt idx="11">
                  <c:v>15.4</c:v>
                </c:pt>
                <c:pt idx="12">
                  <c:v>15.600000000000001</c:v>
                </c:pt>
                <c:pt idx="13">
                  <c:v>15.600000000000001</c:v>
                </c:pt>
                <c:pt idx="14">
                  <c:v>15.9</c:v>
                </c:pt>
                <c:pt idx="15">
                  <c:v>15.9</c:v>
                </c:pt>
                <c:pt idx="16">
                  <c:v>16.100000000000001</c:v>
                </c:pt>
                <c:pt idx="17">
                  <c:v>17.2</c:v>
                </c:pt>
                <c:pt idx="18">
                  <c:v>18.599999999999987</c:v>
                </c:pt>
                <c:pt idx="19">
                  <c:v>18.7</c:v>
                </c:pt>
                <c:pt idx="20">
                  <c:v>19.2</c:v>
                </c:pt>
                <c:pt idx="21">
                  <c:v>19.400000000000002</c:v>
                </c:pt>
                <c:pt idx="22">
                  <c:v>20.399999999999999</c:v>
                </c:pt>
                <c:pt idx="23">
                  <c:v>20.6</c:v>
                </c:pt>
                <c:pt idx="24">
                  <c:v>20.6</c:v>
                </c:pt>
                <c:pt idx="25">
                  <c:v>21</c:v>
                </c:pt>
                <c:pt idx="26">
                  <c:v>22.4</c:v>
                </c:pt>
                <c:pt idx="27">
                  <c:v>23.2</c:v>
                </c:pt>
              </c:numCache>
            </c:numRef>
          </c:val>
          <c:extLst>
            <c:ext xmlns:c16="http://schemas.microsoft.com/office/drawing/2014/chart" uri="{C3380CC4-5D6E-409C-BE32-E72D297353CC}">
              <c16:uniqueId val="{00000000-93FB-47C1-A04E-851EC522214A}"/>
            </c:ext>
          </c:extLst>
        </c:ser>
        <c:ser>
          <c:idx val="1"/>
          <c:order val="1"/>
          <c:tx>
            <c:strRef>
              <c:f>Data!$X$12</c:f>
              <c:strCache>
                <c:ptCount val="1"/>
                <c:pt idx="0">
                  <c:v>Materially Deprived</c:v>
                </c:pt>
              </c:strCache>
            </c:strRef>
          </c:tx>
          <c:spPr>
            <a:solidFill>
              <a:srgbClr val="FFFF00"/>
            </a:solidFill>
          </c:spPr>
          <c:invertIfNegative val="0"/>
          <c:cat>
            <c:strRef>
              <c:f>Data!$V$13:$V$40</c:f>
              <c:strCache>
                <c:ptCount val="28"/>
                <c:pt idx="0">
                  <c:v>Czech Rep</c:v>
                </c:pt>
                <c:pt idx="1">
                  <c:v>Netherlands</c:v>
                </c:pt>
                <c:pt idx="2">
                  <c:v>Finland</c:v>
                </c:pt>
                <c:pt idx="3">
                  <c:v>Denmark</c:v>
                </c:pt>
                <c:pt idx="4">
                  <c:v>Slovakia</c:v>
                </c:pt>
                <c:pt idx="5">
                  <c:v>France</c:v>
                </c:pt>
                <c:pt idx="6">
                  <c:v>Hungary</c:v>
                </c:pt>
                <c:pt idx="7">
                  <c:v>Austria</c:v>
                </c:pt>
                <c:pt idx="8">
                  <c:v>Slovenia</c:v>
                </c:pt>
                <c:pt idx="9">
                  <c:v>Sweden</c:v>
                </c:pt>
                <c:pt idx="10">
                  <c:v>Belgium</c:v>
                </c:pt>
                <c:pt idx="11">
                  <c:v>Cyprus</c:v>
                </c:pt>
                <c:pt idx="12">
                  <c:v>Ireland</c:v>
                </c:pt>
                <c:pt idx="13">
                  <c:v>Malta</c:v>
                </c:pt>
                <c:pt idx="14">
                  <c:v>Luxembourg</c:v>
                </c:pt>
                <c:pt idx="15">
                  <c:v>UK</c:v>
                </c:pt>
                <c:pt idx="16">
                  <c:v>Germany</c:v>
                </c:pt>
                <c:pt idx="17">
                  <c:v>Poland</c:v>
                </c:pt>
                <c:pt idx="18">
                  <c:v>Portugal</c:v>
                </c:pt>
                <c:pt idx="19">
                  <c:v>Estonia</c:v>
                </c:pt>
                <c:pt idx="20">
                  <c:v>Italy</c:v>
                </c:pt>
                <c:pt idx="21">
                  <c:v>Latvia</c:v>
                </c:pt>
                <c:pt idx="22">
                  <c:v>Spain</c:v>
                </c:pt>
                <c:pt idx="23">
                  <c:v>Croatia</c:v>
                </c:pt>
                <c:pt idx="24">
                  <c:v>Lithuania</c:v>
                </c:pt>
                <c:pt idx="25">
                  <c:v>Bulgaria</c:v>
                </c:pt>
                <c:pt idx="26">
                  <c:v>Romania</c:v>
                </c:pt>
                <c:pt idx="27">
                  <c:v>Greece</c:v>
                </c:pt>
              </c:strCache>
            </c:strRef>
          </c:cat>
          <c:val>
            <c:numRef>
              <c:f>Data!$X$13:$X$40</c:f>
              <c:numCache>
                <c:formatCode>General</c:formatCode>
                <c:ptCount val="28"/>
                <c:pt idx="0">
                  <c:v>6.6000000000000005</c:v>
                </c:pt>
                <c:pt idx="1">
                  <c:v>2.5999999999999988</c:v>
                </c:pt>
                <c:pt idx="2">
                  <c:v>2.4</c:v>
                </c:pt>
                <c:pt idx="3">
                  <c:v>3.9000000000000004</c:v>
                </c:pt>
                <c:pt idx="4">
                  <c:v>10.3</c:v>
                </c:pt>
                <c:pt idx="5">
                  <c:v>5.0999999999999996</c:v>
                </c:pt>
                <c:pt idx="6">
                  <c:v>26.700000000000003</c:v>
                </c:pt>
                <c:pt idx="7">
                  <c:v>4.3</c:v>
                </c:pt>
                <c:pt idx="8">
                  <c:v>6.7</c:v>
                </c:pt>
                <c:pt idx="9">
                  <c:v>1.4</c:v>
                </c:pt>
                <c:pt idx="10">
                  <c:v>5.1000000000000005</c:v>
                </c:pt>
                <c:pt idx="11">
                  <c:v>16.2</c:v>
                </c:pt>
                <c:pt idx="12">
                  <c:v>9.7000000000000011</c:v>
                </c:pt>
                <c:pt idx="13">
                  <c:v>9.5</c:v>
                </c:pt>
                <c:pt idx="14">
                  <c:v>1.8</c:v>
                </c:pt>
                <c:pt idx="15">
                  <c:v>8.4</c:v>
                </c:pt>
                <c:pt idx="16">
                  <c:v>5.4</c:v>
                </c:pt>
                <c:pt idx="17">
                  <c:v>11.900000000000002</c:v>
                </c:pt>
                <c:pt idx="18">
                  <c:v>10.8</c:v>
                </c:pt>
                <c:pt idx="19">
                  <c:v>7.6</c:v>
                </c:pt>
                <c:pt idx="20">
                  <c:v>12.5</c:v>
                </c:pt>
                <c:pt idx="21">
                  <c:v>24</c:v>
                </c:pt>
                <c:pt idx="22">
                  <c:v>6.2</c:v>
                </c:pt>
                <c:pt idx="23">
                  <c:v>15.400000000000002</c:v>
                </c:pt>
                <c:pt idx="24">
                  <c:v>16.100000000000001</c:v>
                </c:pt>
                <c:pt idx="25">
                  <c:v>43</c:v>
                </c:pt>
                <c:pt idx="26">
                  <c:v>28.5</c:v>
                </c:pt>
                <c:pt idx="27">
                  <c:v>20.399999999999999</c:v>
                </c:pt>
              </c:numCache>
            </c:numRef>
          </c:val>
          <c:extLst>
            <c:ext xmlns:c16="http://schemas.microsoft.com/office/drawing/2014/chart" uri="{C3380CC4-5D6E-409C-BE32-E72D297353CC}">
              <c16:uniqueId val="{00000001-93FB-47C1-A04E-851EC522214A}"/>
            </c:ext>
          </c:extLst>
        </c:ser>
        <c:ser>
          <c:idx val="2"/>
          <c:order val="2"/>
          <c:tx>
            <c:strRef>
              <c:f>Data!$Y$12</c:f>
              <c:strCache>
                <c:ptCount val="1"/>
                <c:pt idx="0">
                  <c:v>Poor and Materially Deprived</c:v>
                </c:pt>
              </c:strCache>
            </c:strRef>
          </c:tx>
          <c:spPr>
            <a:solidFill>
              <a:srgbClr val="FF0000"/>
            </a:solidFill>
          </c:spPr>
          <c:invertIfNegative val="0"/>
          <c:cat>
            <c:strRef>
              <c:f>Data!$V$13:$V$40</c:f>
              <c:strCache>
                <c:ptCount val="28"/>
                <c:pt idx="0">
                  <c:v>Czech Rep</c:v>
                </c:pt>
                <c:pt idx="1">
                  <c:v>Netherlands</c:v>
                </c:pt>
                <c:pt idx="2">
                  <c:v>Finland</c:v>
                </c:pt>
                <c:pt idx="3">
                  <c:v>Denmark</c:v>
                </c:pt>
                <c:pt idx="4">
                  <c:v>Slovakia</c:v>
                </c:pt>
                <c:pt idx="5">
                  <c:v>France</c:v>
                </c:pt>
                <c:pt idx="6">
                  <c:v>Hungary</c:v>
                </c:pt>
                <c:pt idx="7">
                  <c:v>Austria</c:v>
                </c:pt>
                <c:pt idx="8">
                  <c:v>Slovenia</c:v>
                </c:pt>
                <c:pt idx="9">
                  <c:v>Sweden</c:v>
                </c:pt>
                <c:pt idx="10">
                  <c:v>Belgium</c:v>
                </c:pt>
                <c:pt idx="11">
                  <c:v>Cyprus</c:v>
                </c:pt>
                <c:pt idx="12">
                  <c:v>Ireland</c:v>
                </c:pt>
                <c:pt idx="13">
                  <c:v>Malta</c:v>
                </c:pt>
                <c:pt idx="14">
                  <c:v>Luxembourg</c:v>
                </c:pt>
                <c:pt idx="15">
                  <c:v>UK</c:v>
                </c:pt>
                <c:pt idx="16">
                  <c:v>Germany</c:v>
                </c:pt>
                <c:pt idx="17">
                  <c:v>Poland</c:v>
                </c:pt>
                <c:pt idx="18">
                  <c:v>Portugal</c:v>
                </c:pt>
                <c:pt idx="19">
                  <c:v>Estonia</c:v>
                </c:pt>
                <c:pt idx="20">
                  <c:v>Italy</c:v>
                </c:pt>
                <c:pt idx="21">
                  <c:v>Latvia</c:v>
                </c:pt>
                <c:pt idx="22">
                  <c:v>Spain</c:v>
                </c:pt>
                <c:pt idx="23">
                  <c:v>Croatia</c:v>
                </c:pt>
                <c:pt idx="24">
                  <c:v>Lithuania</c:v>
                </c:pt>
                <c:pt idx="25">
                  <c:v>Bulgaria</c:v>
                </c:pt>
                <c:pt idx="26">
                  <c:v>Romania</c:v>
                </c:pt>
                <c:pt idx="27">
                  <c:v>Greece</c:v>
                </c:pt>
              </c:strCache>
            </c:strRef>
          </c:cat>
          <c:val>
            <c:numRef>
              <c:f>Data!$Y$13:$Y$40</c:f>
              <c:numCache>
                <c:formatCode>General</c:formatCode>
                <c:ptCount val="28"/>
                <c:pt idx="0">
                  <c:v>2.7</c:v>
                </c:pt>
                <c:pt idx="1">
                  <c:v>0.70000000000000062</c:v>
                </c:pt>
                <c:pt idx="2">
                  <c:v>1</c:v>
                </c:pt>
                <c:pt idx="3">
                  <c:v>1.8</c:v>
                </c:pt>
                <c:pt idx="4">
                  <c:v>4.7</c:v>
                </c:pt>
                <c:pt idx="5">
                  <c:v>2.5999999999999988</c:v>
                </c:pt>
                <c:pt idx="6">
                  <c:v>9.8000000000000007</c:v>
                </c:pt>
                <c:pt idx="7">
                  <c:v>2.2999999999999998</c:v>
                </c:pt>
                <c:pt idx="8">
                  <c:v>3.3</c:v>
                </c:pt>
                <c:pt idx="9">
                  <c:v>1</c:v>
                </c:pt>
                <c:pt idx="10">
                  <c:v>3.2</c:v>
                </c:pt>
                <c:pt idx="11">
                  <c:v>6</c:v>
                </c:pt>
                <c:pt idx="12">
                  <c:v>3.1</c:v>
                </c:pt>
                <c:pt idx="13">
                  <c:v>3.3</c:v>
                </c:pt>
                <c:pt idx="14">
                  <c:v>1</c:v>
                </c:pt>
                <c:pt idx="15">
                  <c:v>3.4000000000000004</c:v>
                </c:pt>
                <c:pt idx="16">
                  <c:v>3.3</c:v>
                </c:pt>
                <c:pt idx="17">
                  <c:v>5.0999999999999996</c:v>
                </c:pt>
                <c:pt idx="18">
                  <c:v>5.4</c:v>
                </c:pt>
                <c:pt idx="19">
                  <c:v>3.8</c:v>
                </c:pt>
                <c:pt idx="20">
                  <c:v>5.9</c:v>
                </c:pt>
                <c:pt idx="21">
                  <c:v>9.6</c:v>
                </c:pt>
                <c:pt idx="22">
                  <c:v>3.5</c:v>
                </c:pt>
                <c:pt idx="23">
                  <c:v>7.5</c:v>
                </c:pt>
                <c:pt idx="24">
                  <c:v>7.8000000000000007</c:v>
                </c:pt>
                <c:pt idx="25">
                  <c:v>17</c:v>
                </c:pt>
                <c:pt idx="26">
                  <c:v>12.200000000000001</c:v>
                </c:pt>
                <c:pt idx="27">
                  <c:v>12.4</c:v>
                </c:pt>
              </c:numCache>
            </c:numRef>
          </c:val>
          <c:extLst>
            <c:ext xmlns:c16="http://schemas.microsoft.com/office/drawing/2014/chart" uri="{C3380CC4-5D6E-409C-BE32-E72D297353CC}">
              <c16:uniqueId val="{00000002-93FB-47C1-A04E-851EC522214A}"/>
            </c:ext>
          </c:extLst>
        </c:ser>
        <c:dLbls>
          <c:showLegendKey val="0"/>
          <c:showVal val="0"/>
          <c:showCatName val="0"/>
          <c:showSerName val="0"/>
          <c:showPercent val="0"/>
          <c:showBubbleSize val="0"/>
        </c:dLbls>
        <c:gapWidth val="150"/>
        <c:shape val="box"/>
        <c:axId val="275373072"/>
        <c:axId val="275373464"/>
        <c:axId val="0"/>
      </c:bar3DChart>
      <c:catAx>
        <c:axId val="275373072"/>
        <c:scaling>
          <c:orientation val="minMax"/>
        </c:scaling>
        <c:delete val="0"/>
        <c:axPos val="b"/>
        <c:numFmt formatCode="General" sourceLinked="0"/>
        <c:majorTickMark val="out"/>
        <c:minorTickMark val="none"/>
        <c:tickLblPos val="nextTo"/>
        <c:crossAx val="275373464"/>
        <c:crosses val="autoZero"/>
        <c:auto val="1"/>
        <c:lblAlgn val="ctr"/>
        <c:lblOffset val="100"/>
        <c:noMultiLvlLbl val="0"/>
      </c:catAx>
      <c:valAx>
        <c:axId val="275373464"/>
        <c:scaling>
          <c:orientation val="minMax"/>
        </c:scaling>
        <c:delete val="0"/>
        <c:axPos val="l"/>
        <c:majorGridlines/>
        <c:numFmt formatCode="General" sourceLinked="1"/>
        <c:majorTickMark val="out"/>
        <c:minorTickMark val="none"/>
        <c:tickLblPos val="nextTo"/>
        <c:crossAx val="275373072"/>
        <c:crosses val="autoZero"/>
        <c:crossBetween val="between"/>
      </c:valAx>
    </c:plotArea>
    <c:legend>
      <c:legendPos val="b"/>
      <c:overlay val="0"/>
    </c:legend>
    <c:plotVisOnly val="1"/>
    <c:dispBlanksAs val="gap"/>
    <c:showDLblsOverMax val="0"/>
  </c:chart>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n-GB"/>
          </a:p>
        </p:txBody>
      </p:sp>
      <p:sp>
        <p:nvSpPr>
          <p:cNvPr id="348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n-GB"/>
          </a:p>
        </p:txBody>
      </p:sp>
      <p:sp>
        <p:nvSpPr>
          <p:cNvPr id="348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n-GB"/>
          </a:p>
        </p:txBody>
      </p:sp>
      <p:sp>
        <p:nvSpPr>
          <p:cNvPr id="348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atin typeface="Times New Roman" panose="02020603050405020304" pitchFamily="18" charset="0"/>
              </a:defRPr>
            </a:lvl1pPr>
          </a:lstStyle>
          <a:p>
            <a:pPr>
              <a:defRPr/>
            </a:pPr>
            <a:fld id="{64AF4773-F607-4C03-988B-945EC6A0E1AD}" type="slidenum">
              <a:rPr lang="en-GB" altLang="en-US"/>
              <a:pPr>
                <a:defRPr/>
              </a:pPr>
              <a:t>‹#›</a:t>
            </a:fld>
            <a:endParaRPr lang="en-GB" altLang="en-US"/>
          </a:p>
        </p:txBody>
      </p:sp>
    </p:spTree>
    <p:extLst>
      <p:ext uri="{BB962C8B-B14F-4D97-AF65-F5344CB8AC3E}">
        <p14:creationId xmlns:p14="http://schemas.microsoft.com/office/powerpoint/2010/main" val="3753333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pPr>
              <a:defRPr/>
            </a:pPr>
            <a:endParaRPr lang="el-GR"/>
          </a:p>
        </p:txBody>
      </p:sp>
      <p:sp>
        <p:nvSpPr>
          <p:cNvPr id="1536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pPr>
              <a:defRPr/>
            </a:pPr>
            <a:endParaRPr lang="el-GR"/>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noProof="0"/>
              <a:t>Κάντε κλικ για να επεξεργαστείτε τα στυλ κειμένου του υποδείγματος</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1536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pPr>
              <a:defRPr/>
            </a:pPr>
            <a:endParaRPr lang="el-GR"/>
          </a:p>
        </p:txBody>
      </p:sp>
      <p:sp>
        <p:nvSpPr>
          <p:cNvPr id="1536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atin typeface="Times New Roman" panose="02020603050405020304" pitchFamily="18" charset="0"/>
              </a:defRPr>
            </a:lvl1pPr>
          </a:lstStyle>
          <a:p>
            <a:pPr>
              <a:defRPr/>
            </a:pPr>
            <a:fld id="{EFC9DAE5-FAF7-44CD-BAAA-178F8CE2192E}" type="slidenum">
              <a:rPr lang="el-GR" altLang="en-US"/>
              <a:pPr>
                <a:defRPr/>
              </a:pPr>
              <a:t>‹#›</a:t>
            </a:fld>
            <a:endParaRPr lang="el-GR" altLang="en-US"/>
          </a:p>
        </p:txBody>
      </p:sp>
    </p:spTree>
    <p:extLst>
      <p:ext uri="{BB962C8B-B14F-4D97-AF65-F5344CB8AC3E}">
        <p14:creationId xmlns:p14="http://schemas.microsoft.com/office/powerpoint/2010/main" val="146960567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altLang="en-US" sz="1200" dirty="0">
                <a:latin typeface="Trebuchet MS" panose="020B0603020202020204" pitchFamily="34" charset="0"/>
              </a:rPr>
              <a:t>Επικέντρωση: </a:t>
            </a:r>
            <a:r>
              <a:rPr lang="el-GR" dirty="0"/>
              <a:t>Αλλαγές στα εισοδήματα των μη φτωχών που δεν επηρεάζουν τον αριθμό των φτωχών πρέπει να αφήνουν το δείκτη ανεπηρέαστο</a:t>
            </a:r>
          </a:p>
          <a:p>
            <a:r>
              <a:rPr lang="el-GR" altLang="en-US" sz="1200" dirty="0" err="1">
                <a:latin typeface="Trebuchet MS" panose="020B0603020202020204" pitchFamily="34" charset="0"/>
              </a:rPr>
              <a:t>Μονοτονικότητα</a:t>
            </a:r>
            <a:r>
              <a:rPr lang="el-GR" altLang="en-US" sz="1200" dirty="0">
                <a:latin typeface="Trebuchet MS" panose="020B0603020202020204" pitchFamily="34" charset="0"/>
              </a:rPr>
              <a:t>: </a:t>
            </a:r>
            <a:r>
              <a:rPr lang="el-GR" dirty="0"/>
              <a:t>Όταν όλοι οι άλλοι παράγοντες παραμένουν σταθεροί, κάθε μείωση στο εισόδημα ενός φτωχού ατόμου πρέπει να αυξάνει την τιμή του δείκτη</a:t>
            </a:r>
          </a:p>
          <a:p>
            <a:pPr marL="0" marR="0" lvl="0" indent="0" algn="l" defTabSz="914400" rtl="0" eaLnBrk="0" fontAlgn="base" latinLnBrk="0" hangingPunct="0">
              <a:lnSpc>
                <a:spcPct val="100000"/>
              </a:lnSpc>
              <a:spcBef>
                <a:spcPct val="30000"/>
              </a:spcBef>
              <a:spcAft>
                <a:spcPct val="0"/>
              </a:spcAft>
              <a:buClrTx/>
              <a:buSzTx/>
              <a:buFontTx/>
              <a:buNone/>
              <a:tabLst/>
              <a:defRPr/>
            </a:pPr>
            <a:r>
              <a:rPr lang="el-GR" altLang="en-US" sz="1200" dirty="0">
                <a:latin typeface="Trebuchet MS" panose="020B0603020202020204" pitchFamily="34" charset="0"/>
              </a:rPr>
              <a:t>Αξίωμα των μεταβιβάσεων </a:t>
            </a:r>
            <a:r>
              <a:rPr lang="el-GR" altLang="en-US" sz="1200" i="1" u="sng" dirty="0">
                <a:latin typeface="Trebuchet MS" panose="020B0603020202020204" pitchFamily="34" charset="0"/>
              </a:rPr>
              <a:t>μεταξύ των φτωχών: </a:t>
            </a:r>
            <a:r>
              <a:rPr lang="el-GR" dirty="0"/>
              <a:t>Όταν όλοι οι άλλοι παράγοντες παραμένουν σταθεροί, κάθε αντιστρόφως προοδευτική μεταβίβαση εισοδήματος ανάμεσα σε δύο φτωχά άτομα πρέπει να αυξάνει την τιμή του δείκτη</a:t>
            </a:r>
            <a:endParaRPr lang="en-GB" dirty="0"/>
          </a:p>
        </p:txBody>
      </p:sp>
      <p:sp>
        <p:nvSpPr>
          <p:cNvPr id="4" name="Slide Number Placeholder 3"/>
          <p:cNvSpPr>
            <a:spLocks noGrp="1"/>
          </p:cNvSpPr>
          <p:nvPr>
            <p:ph type="sldNum" sz="quarter" idx="5"/>
          </p:nvPr>
        </p:nvSpPr>
        <p:spPr/>
        <p:txBody>
          <a:bodyPr/>
          <a:lstStyle/>
          <a:p>
            <a:pPr>
              <a:defRPr/>
            </a:pPr>
            <a:fld id="{0697D11D-9D17-4ECA-A453-CF2697FDC5FB}" type="slidenum">
              <a:rPr lang="el-GR" altLang="en-US" smtClean="0"/>
              <a:pPr>
                <a:defRPr/>
              </a:pPr>
              <a:t>3</a:t>
            </a:fld>
            <a:endParaRPr lang="el-GR" altLang="en-US"/>
          </a:p>
        </p:txBody>
      </p:sp>
    </p:spTree>
    <p:extLst>
      <p:ext uri="{BB962C8B-B14F-4D97-AF65-F5344CB8AC3E}">
        <p14:creationId xmlns:p14="http://schemas.microsoft.com/office/powerpoint/2010/main" val="2880574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EFC9DAE5-FAF7-44CD-BAAA-178F8CE2192E}" type="slidenum">
              <a:rPr lang="el-GR" altLang="en-US" smtClean="0"/>
              <a:pPr>
                <a:defRPr/>
              </a:pPr>
              <a:t>5</a:t>
            </a:fld>
            <a:endParaRPr lang="el-GR" altLang="en-US"/>
          </a:p>
        </p:txBody>
      </p:sp>
    </p:spTree>
    <p:extLst>
      <p:ext uri="{BB962C8B-B14F-4D97-AF65-F5344CB8AC3E}">
        <p14:creationId xmlns:p14="http://schemas.microsoft.com/office/powerpoint/2010/main" val="3660275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check the most recent poverty rate from </a:t>
            </a:r>
            <a:r>
              <a:rPr lang="en-GB" dirty="0" err="1"/>
              <a:t>Estat’s</a:t>
            </a:r>
            <a:r>
              <a:rPr lang="en-GB" dirty="0"/>
              <a:t> website!! </a:t>
            </a:r>
          </a:p>
        </p:txBody>
      </p:sp>
      <p:sp>
        <p:nvSpPr>
          <p:cNvPr id="4" name="Slide Number Placeholder 3"/>
          <p:cNvSpPr>
            <a:spLocks noGrp="1"/>
          </p:cNvSpPr>
          <p:nvPr>
            <p:ph type="sldNum" sz="quarter" idx="5"/>
          </p:nvPr>
        </p:nvSpPr>
        <p:spPr/>
        <p:txBody>
          <a:bodyPr/>
          <a:lstStyle/>
          <a:p>
            <a:pPr>
              <a:defRPr/>
            </a:pPr>
            <a:fld id="{EFC9DAE5-FAF7-44CD-BAAA-178F8CE2192E}" type="slidenum">
              <a:rPr lang="el-GR" altLang="en-US" smtClean="0"/>
              <a:pPr>
                <a:defRPr/>
              </a:pPr>
              <a:t>12</a:t>
            </a:fld>
            <a:endParaRPr lang="el-GR" altLang="en-US"/>
          </a:p>
        </p:txBody>
      </p:sp>
    </p:spTree>
    <p:extLst>
      <p:ext uri="{BB962C8B-B14F-4D97-AF65-F5344CB8AC3E}">
        <p14:creationId xmlns:p14="http://schemas.microsoft.com/office/powerpoint/2010/main" val="3666661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a:t>
            </a:r>
            <a:r>
              <a:rPr lang="en-GB"/>
              <a:t>heck </a:t>
            </a:r>
            <a:r>
              <a:rPr lang="en-GB" dirty="0" err="1"/>
              <a:t>Elstat</a:t>
            </a:r>
            <a:r>
              <a:rPr lang="en-GB" dirty="0"/>
              <a:t> website for questionnaires: https://www.statistics.gr/el/home  </a:t>
            </a:r>
          </a:p>
        </p:txBody>
      </p:sp>
      <p:sp>
        <p:nvSpPr>
          <p:cNvPr id="4" name="Slide Number Placeholder 3"/>
          <p:cNvSpPr>
            <a:spLocks noGrp="1"/>
          </p:cNvSpPr>
          <p:nvPr>
            <p:ph type="sldNum" sz="quarter" idx="5"/>
          </p:nvPr>
        </p:nvSpPr>
        <p:spPr/>
        <p:txBody>
          <a:bodyPr/>
          <a:lstStyle/>
          <a:p>
            <a:pPr>
              <a:defRPr/>
            </a:pPr>
            <a:fld id="{EFC9DAE5-FAF7-44CD-BAAA-178F8CE2192E}" type="slidenum">
              <a:rPr lang="el-GR" altLang="en-US" smtClean="0"/>
              <a:pPr>
                <a:defRPr/>
              </a:pPr>
              <a:t>19</a:t>
            </a:fld>
            <a:endParaRPr lang="el-GR" altLang="en-US"/>
          </a:p>
        </p:txBody>
      </p:sp>
    </p:spTree>
    <p:extLst>
      <p:ext uri="{BB962C8B-B14F-4D97-AF65-F5344CB8AC3E}">
        <p14:creationId xmlns:p14="http://schemas.microsoft.com/office/powerpoint/2010/main" val="4895951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763000" cy="5943600"/>
            <a:chOff x="0" y="0"/>
            <a:chExt cx="5520" cy="3744"/>
          </a:xfrm>
        </p:grpSpPr>
        <p:sp>
          <p:nvSpPr>
            <p:cNvPr id="5" name="Rectangle 3"/>
            <p:cNvSpPr>
              <a:spLocks noChangeArrowheads="1"/>
            </p:cNvSpPr>
            <p:nvPr/>
          </p:nvSpPr>
          <p:spPr bwMode="auto">
            <a:xfrm>
              <a:off x="0" y="0"/>
              <a:ext cx="1104" cy="307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algn="ctr" eaLnBrk="1" hangingPunct="1"/>
              <a:endParaRPr lang="el-GR" altLang="en-US" sz="2400">
                <a:latin typeface="Times New Roman" panose="02020603050405020304" pitchFamily="18" charset="0"/>
              </a:endParaRPr>
            </a:p>
          </p:txBody>
        </p:sp>
        <p:grpSp>
          <p:nvGrpSpPr>
            <p:cNvPr id="6" name="Group 4"/>
            <p:cNvGrpSpPr>
              <a:grpSpLocks/>
            </p:cNvGrpSpPr>
            <p:nvPr userDrawn="1"/>
          </p:nvGrpSpPr>
          <p:grpSpPr bwMode="auto">
            <a:xfrm>
              <a:off x="0" y="2208"/>
              <a:ext cx="5520" cy="1536"/>
              <a:chOff x="0" y="2208"/>
              <a:chExt cx="5520" cy="1536"/>
            </a:xfrm>
          </p:grpSpPr>
          <p:sp>
            <p:nvSpPr>
              <p:cNvPr id="10" name="Rectangle 5"/>
              <p:cNvSpPr>
                <a:spLocks noChangeArrowheads="1"/>
              </p:cNvSpPr>
              <p:nvPr/>
            </p:nvSpPr>
            <p:spPr bwMode="ltGray">
              <a:xfrm>
                <a:off x="624" y="2208"/>
                <a:ext cx="4896" cy="153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algn="ctr" eaLnBrk="1" hangingPunct="1"/>
                <a:endParaRPr lang="el-GR" altLang="en-US" sz="2400">
                  <a:latin typeface="Times New Roman" panose="02020603050405020304" pitchFamily="18" charset="0"/>
                </a:endParaRPr>
              </a:p>
            </p:txBody>
          </p:sp>
          <p:sp>
            <p:nvSpPr>
              <p:cNvPr id="11" name="Rectangle 6"/>
              <p:cNvSpPr>
                <a:spLocks noChangeArrowheads="1"/>
              </p:cNvSpPr>
              <p:nvPr/>
            </p:nvSpPr>
            <p:spPr bwMode="white">
              <a:xfrm>
                <a:off x="654" y="2352"/>
                <a:ext cx="4818" cy="134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algn="ctr" eaLnBrk="1" hangingPunct="1"/>
                <a:endParaRPr lang="el-GR" altLang="en-US" sz="2400">
                  <a:latin typeface="Times New Roman" panose="02020603050405020304" pitchFamily="18" charset="0"/>
                </a:endParaRPr>
              </a:p>
            </p:txBody>
          </p:sp>
          <p:sp>
            <p:nvSpPr>
              <p:cNvPr id="12" name="Line 7"/>
              <p:cNvSpPr>
                <a:spLocks noChangeShapeType="1"/>
              </p:cNvSpPr>
              <p:nvPr/>
            </p:nvSpPr>
            <p:spPr bwMode="auto">
              <a:xfrm>
                <a:off x="0" y="3072"/>
                <a:ext cx="624" cy="0"/>
              </a:xfrm>
              <a:prstGeom prst="line">
                <a:avLst/>
              </a:prstGeom>
              <a:noFill/>
              <a:ln w="50800">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7" name="Group 8"/>
            <p:cNvGrpSpPr>
              <a:grpSpLocks/>
            </p:cNvGrpSpPr>
            <p:nvPr userDrawn="1"/>
          </p:nvGrpSpPr>
          <p:grpSpPr bwMode="auto">
            <a:xfrm>
              <a:off x="400" y="336"/>
              <a:ext cx="5088" cy="192"/>
              <a:chOff x="400" y="336"/>
              <a:chExt cx="5088" cy="192"/>
            </a:xfrm>
          </p:grpSpPr>
          <p:sp>
            <p:nvSpPr>
              <p:cNvPr id="8" name="Rectangle 9"/>
              <p:cNvSpPr>
                <a:spLocks noChangeArrowheads="1"/>
              </p:cNvSpPr>
              <p:nvPr/>
            </p:nvSpPr>
            <p:spPr bwMode="auto">
              <a:xfrm>
                <a:off x="3952" y="336"/>
                <a:ext cx="1536" cy="19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algn="ctr" eaLnBrk="1" hangingPunct="1"/>
                <a:endParaRPr lang="el-GR" altLang="en-US" sz="2400">
                  <a:latin typeface="Times New Roman" panose="02020603050405020304" pitchFamily="18" charset="0"/>
                </a:endParaRPr>
              </a:p>
            </p:txBody>
          </p:sp>
          <p:sp>
            <p:nvSpPr>
              <p:cNvPr id="9" name="Line 10"/>
              <p:cNvSpPr>
                <a:spLocks noChangeShapeType="1"/>
              </p:cNvSpPr>
              <p:nvPr/>
            </p:nvSpPr>
            <p:spPr bwMode="auto">
              <a:xfrm>
                <a:off x="400" y="432"/>
                <a:ext cx="5088" cy="0"/>
              </a:xfrm>
              <a:prstGeom prst="line">
                <a:avLst/>
              </a:prstGeom>
              <a:noFill/>
              <a:ln w="44450">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56331" name="Rectangle 11"/>
          <p:cNvSpPr>
            <a:spLocks noGrp="1" noChangeArrowheads="1"/>
          </p:cNvSpPr>
          <p:nvPr>
            <p:ph type="ctrTitle"/>
          </p:nvPr>
        </p:nvSpPr>
        <p:spPr>
          <a:xfrm>
            <a:off x="2057400" y="1143000"/>
            <a:ext cx="6629400" cy="2209800"/>
          </a:xfrm>
        </p:spPr>
        <p:txBody>
          <a:bodyPr/>
          <a:lstStyle>
            <a:lvl1pPr>
              <a:defRPr sz="4800"/>
            </a:lvl1pPr>
          </a:lstStyle>
          <a:p>
            <a:r>
              <a:rPr lang="el-GR"/>
              <a:t>Click to edit Master title style</a:t>
            </a:r>
          </a:p>
        </p:txBody>
      </p:sp>
      <p:sp>
        <p:nvSpPr>
          <p:cNvPr id="56332" name="Rectangle 12"/>
          <p:cNvSpPr>
            <a:spLocks noGrp="1" noChangeArrowheads="1"/>
          </p:cNvSpPr>
          <p:nvPr>
            <p:ph type="subTitle" idx="1"/>
          </p:nvPr>
        </p:nvSpPr>
        <p:spPr>
          <a:xfrm>
            <a:off x="1371600" y="3962400"/>
            <a:ext cx="6858000" cy="1600200"/>
          </a:xfrm>
        </p:spPr>
        <p:txBody>
          <a:bodyPr anchor="ctr"/>
          <a:lstStyle>
            <a:lvl1pPr marL="0" indent="0" algn="ctr">
              <a:buFont typeface="Wingdings" pitchFamily="2" charset="2"/>
              <a:buNone/>
              <a:defRPr/>
            </a:lvl1pPr>
          </a:lstStyle>
          <a:p>
            <a:r>
              <a:rPr lang="el-GR"/>
              <a:t>Click to edit Master subtitle style</a:t>
            </a:r>
          </a:p>
        </p:txBody>
      </p:sp>
      <p:sp>
        <p:nvSpPr>
          <p:cNvPr id="13" name="Rectangle 13"/>
          <p:cNvSpPr>
            <a:spLocks noGrp="1" noChangeArrowheads="1"/>
          </p:cNvSpPr>
          <p:nvPr>
            <p:ph type="dt" sz="half" idx="10"/>
          </p:nvPr>
        </p:nvSpPr>
        <p:spPr>
          <a:xfrm>
            <a:off x="912813" y="6251575"/>
            <a:ext cx="1905000" cy="457200"/>
          </a:xfrm>
        </p:spPr>
        <p:txBody>
          <a:bodyPr/>
          <a:lstStyle>
            <a:lvl1pPr>
              <a:defRPr/>
            </a:lvl1pPr>
          </a:lstStyle>
          <a:p>
            <a:pPr>
              <a:defRPr/>
            </a:pPr>
            <a:endParaRPr lang="el-GR"/>
          </a:p>
        </p:txBody>
      </p:sp>
      <p:sp>
        <p:nvSpPr>
          <p:cNvPr id="14" name="Rectangle 14"/>
          <p:cNvSpPr>
            <a:spLocks noGrp="1" noChangeArrowheads="1"/>
          </p:cNvSpPr>
          <p:nvPr>
            <p:ph type="ftr" sz="quarter" idx="11"/>
          </p:nvPr>
        </p:nvSpPr>
        <p:spPr>
          <a:xfrm>
            <a:off x="3354388" y="6248400"/>
            <a:ext cx="2895600" cy="457200"/>
          </a:xfrm>
        </p:spPr>
        <p:txBody>
          <a:bodyPr/>
          <a:lstStyle>
            <a:lvl1pPr>
              <a:defRPr/>
            </a:lvl1pPr>
          </a:lstStyle>
          <a:p>
            <a:pPr>
              <a:defRPr/>
            </a:pPr>
            <a:endParaRPr lang="el-GR"/>
          </a:p>
        </p:txBody>
      </p:sp>
      <p:sp>
        <p:nvSpPr>
          <p:cNvPr id="15" name="Rectangle 15"/>
          <p:cNvSpPr>
            <a:spLocks noGrp="1" noChangeArrowheads="1"/>
          </p:cNvSpPr>
          <p:nvPr>
            <p:ph type="sldNum" sz="quarter" idx="12"/>
          </p:nvPr>
        </p:nvSpPr>
        <p:spPr/>
        <p:txBody>
          <a:bodyPr/>
          <a:lstStyle>
            <a:lvl1pPr>
              <a:defRPr smtClean="0"/>
            </a:lvl1pPr>
          </a:lstStyle>
          <a:p>
            <a:pPr>
              <a:defRPr/>
            </a:pPr>
            <a:fld id="{DFD9BE2E-0FFA-48A4-A4A0-D6502930DB42}" type="slidenum">
              <a:rPr lang="el-GR" altLang="en-US"/>
              <a:pPr>
                <a:defRPr/>
              </a:pPr>
              <a:t>‹#›</a:t>
            </a:fld>
            <a:endParaRPr lang="el-GR" altLang="en-US"/>
          </a:p>
        </p:txBody>
      </p:sp>
    </p:spTree>
    <p:extLst>
      <p:ext uri="{BB962C8B-B14F-4D97-AF65-F5344CB8AC3E}">
        <p14:creationId xmlns:p14="http://schemas.microsoft.com/office/powerpoint/2010/main" val="3183017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9"/>
          <p:cNvSpPr>
            <a:spLocks noGrp="1" noChangeArrowheads="1"/>
          </p:cNvSpPr>
          <p:nvPr>
            <p:ph type="dt" sz="half" idx="10"/>
          </p:nvPr>
        </p:nvSpPr>
        <p:spPr>
          <a:ln/>
        </p:spPr>
        <p:txBody>
          <a:bodyPr/>
          <a:lstStyle>
            <a:lvl1pPr>
              <a:defRPr/>
            </a:lvl1pPr>
          </a:lstStyle>
          <a:p>
            <a:pPr>
              <a:defRPr/>
            </a:pPr>
            <a:endParaRPr lang="el-GR"/>
          </a:p>
        </p:txBody>
      </p:sp>
      <p:sp>
        <p:nvSpPr>
          <p:cNvPr id="5" name="Rectangle 10"/>
          <p:cNvSpPr>
            <a:spLocks noGrp="1" noChangeArrowheads="1"/>
          </p:cNvSpPr>
          <p:nvPr>
            <p:ph type="ftr" sz="quarter" idx="11"/>
          </p:nvPr>
        </p:nvSpPr>
        <p:spPr>
          <a:ln/>
        </p:spPr>
        <p:txBody>
          <a:bodyPr/>
          <a:lstStyle>
            <a:lvl1pPr>
              <a:defRPr/>
            </a:lvl1pPr>
          </a:lstStyle>
          <a:p>
            <a:pPr>
              <a:defRPr/>
            </a:pPr>
            <a:endParaRPr lang="el-GR"/>
          </a:p>
        </p:txBody>
      </p:sp>
      <p:sp>
        <p:nvSpPr>
          <p:cNvPr id="6" name="Rectangle 11"/>
          <p:cNvSpPr>
            <a:spLocks noGrp="1" noChangeArrowheads="1"/>
          </p:cNvSpPr>
          <p:nvPr>
            <p:ph type="sldNum" sz="quarter" idx="12"/>
          </p:nvPr>
        </p:nvSpPr>
        <p:spPr>
          <a:ln/>
        </p:spPr>
        <p:txBody>
          <a:bodyPr/>
          <a:lstStyle>
            <a:lvl1pPr>
              <a:defRPr/>
            </a:lvl1pPr>
          </a:lstStyle>
          <a:p>
            <a:pPr>
              <a:defRPr/>
            </a:pPr>
            <a:fld id="{535C9FE7-C71D-4553-B283-CA795612E0E7}" type="slidenum">
              <a:rPr lang="el-GR" altLang="en-US"/>
              <a:pPr>
                <a:defRPr/>
              </a:pPr>
              <a:t>‹#›</a:t>
            </a:fld>
            <a:endParaRPr lang="el-GR" altLang="en-US"/>
          </a:p>
        </p:txBody>
      </p:sp>
    </p:spTree>
    <p:extLst>
      <p:ext uri="{BB962C8B-B14F-4D97-AF65-F5344CB8AC3E}">
        <p14:creationId xmlns:p14="http://schemas.microsoft.com/office/powerpoint/2010/main" val="1456156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43700" y="277813"/>
            <a:ext cx="1943100" cy="5853112"/>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914400" y="277813"/>
            <a:ext cx="5676900" cy="5853112"/>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9"/>
          <p:cNvSpPr>
            <a:spLocks noGrp="1" noChangeArrowheads="1"/>
          </p:cNvSpPr>
          <p:nvPr>
            <p:ph type="dt" sz="half" idx="10"/>
          </p:nvPr>
        </p:nvSpPr>
        <p:spPr>
          <a:ln/>
        </p:spPr>
        <p:txBody>
          <a:bodyPr/>
          <a:lstStyle>
            <a:lvl1pPr>
              <a:defRPr/>
            </a:lvl1pPr>
          </a:lstStyle>
          <a:p>
            <a:pPr>
              <a:defRPr/>
            </a:pPr>
            <a:endParaRPr lang="el-GR"/>
          </a:p>
        </p:txBody>
      </p:sp>
      <p:sp>
        <p:nvSpPr>
          <p:cNvPr id="5" name="Rectangle 10"/>
          <p:cNvSpPr>
            <a:spLocks noGrp="1" noChangeArrowheads="1"/>
          </p:cNvSpPr>
          <p:nvPr>
            <p:ph type="ftr" sz="quarter" idx="11"/>
          </p:nvPr>
        </p:nvSpPr>
        <p:spPr>
          <a:ln/>
        </p:spPr>
        <p:txBody>
          <a:bodyPr/>
          <a:lstStyle>
            <a:lvl1pPr>
              <a:defRPr/>
            </a:lvl1pPr>
          </a:lstStyle>
          <a:p>
            <a:pPr>
              <a:defRPr/>
            </a:pPr>
            <a:endParaRPr lang="el-GR"/>
          </a:p>
        </p:txBody>
      </p:sp>
      <p:sp>
        <p:nvSpPr>
          <p:cNvPr id="6" name="Rectangle 11"/>
          <p:cNvSpPr>
            <a:spLocks noGrp="1" noChangeArrowheads="1"/>
          </p:cNvSpPr>
          <p:nvPr>
            <p:ph type="sldNum" sz="quarter" idx="12"/>
          </p:nvPr>
        </p:nvSpPr>
        <p:spPr>
          <a:ln/>
        </p:spPr>
        <p:txBody>
          <a:bodyPr/>
          <a:lstStyle>
            <a:lvl1pPr>
              <a:defRPr/>
            </a:lvl1pPr>
          </a:lstStyle>
          <a:p>
            <a:pPr>
              <a:defRPr/>
            </a:pPr>
            <a:fld id="{BE29C6E7-04D5-441E-B814-0B3171138D23}" type="slidenum">
              <a:rPr lang="el-GR" altLang="en-US"/>
              <a:pPr>
                <a:defRPr/>
              </a:pPr>
              <a:t>‹#›</a:t>
            </a:fld>
            <a:endParaRPr lang="el-GR" altLang="en-US"/>
          </a:p>
        </p:txBody>
      </p:sp>
    </p:spTree>
    <p:extLst>
      <p:ext uri="{BB962C8B-B14F-4D97-AF65-F5344CB8AC3E}">
        <p14:creationId xmlns:p14="http://schemas.microsoft.com/office/powerpoint/2010/main" val="29107002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Τίτλος και Πίνακ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7813"/>
            <a:ext cx="7772400" cy="1143000"/>
          </a:xfrm>
        </p:spPr>
        <p:txBody>
          <a:bodyPr/>
          <a:lstStyle/>
          <a:p>
            <a:r>
              <a:rPr lang="el-GR"/>
              <a:t>Kλικ για επεξεργασία του τίτλου</a:t>
            </a:r>
          </a:p>
        </p:txBody>
      </p:sp>
      <p:sp>
        <p:nvSpPr>
          <p:cNvPr id="3" name="2 - Θέση πίνακα"/>
          <p:cNvSpPr>
            <a:spLocks noGrp="1"/>
          </p:cNvSpPr>
          <p:nvPr>
            <p:ph type="tbl" idx="1"/>
          </p:nvPr>
        </p:nvSpPr>
        <p:spPr>
          <a:xfrm>
            <a:off x="914400" y="1600200"/>
            <a:ext cx="7772400" cy="4530725"/>
          </a:xfrm>
        </p:spPr>
        <p:txBody>
          <a:bodyPr/>
          <a:lstStyle/>
          <a:p>
            <a:pPr lvl="0"/>
            <a:endParaRPr lang="el-GR" noProof="0"/>
          </a:p>
        </p:txBody>
      </p:sp>
      <p:sp>
        <p:nvSpPr>
          <p:cNvPr id="4" name="Rectangle 9"/>
          <p:cNvSpPr>
            <a:spLocks noGrp="1" noChangeArrowheads="1"/>
          </p:cNvSpPr>
          <p:nvPr>
            <p:ph type="dt" sz="half" idx="10"/>
          </p:nvPr>
        </p:nvSpPr>
        <p:spPr>
          <a:ln/>
        </p:spPr>
        <p:txBody>
          <a:bodyPr/>
          <a:lstStyle>
            <a:lvl1pPr>
              <a:defRPr/>
            </a:lvl1pPr>
          </a:lstStyle>
          <a:p>
            <a:pPr>
              <a:defRPr/>
            </a:pPr>
            <a:endParaRPr lang="el-GR"/>
          </a:p>
        </p:txBody>
      </p:sp>
      <p:sp>
        <p:nvSpPr>
          <p:cNvPr id="5" name="Rectangle 10"/>
          <p:cNvSpPr>
            <a:spLocks noGrp="1" noChangeArrowheads="1"/>
          </p:cNvSpPr>
          <p:nvPr>
            <p:ph type="ftr" sz="quarter" idx="11"/>
          </p:nvPr>
        </p:nvSpPr>
        <p:spPr>
          <a:ln/>
        </p:spPr>
        <p:txBody>
          <a:bodyPr/>
          <a:lstStyle>
            <a:lvl1pPr>
              <a:defRPr/>
            </a:lvl1pPr>
          </a:lstStyle>
          <a:p>
            <a:pPr>
              <a:defRPr/>
            </a:pPr>
            <a:endParaRPr lang="el-GR"/>
          </a:p>
        </p:txBody>
      </p:sp>
      <p:sp>
        <p:nvSpPr>
          <p:cNvPr id="6" name="Rectangle 11"/>
          <p:cNvSpPr>
            <a:spLocks noGrp="1" noChangeArrowheads="1"/>
          </p:cNvSpPr>
          <p:nvPr>
            <p:ph type="sldNum" sz="quarter" idx="12"/>
          </p:nvPr>
        </p:nvSpPr>
        <p:spPr>
          <a:ln/>
        </p:spPr>
        <p:txBody>
          <a:bodyPr/>
          <a:lstStyle>
            <a:lvl1pPr>
              <a:defRPr/>
            </a:lvl1pPr>
          </a:lstStyle>
          <a:p>
            <a:pPr>
              <a:defRPr/>
            </a:pPr>
            <a:fld id="{BEA17C48-D650-4F6A-A42C-BD31CAB0FCFF}" type="slidenum">
              <a:rPr lang="el-GR" altLang="en-US"/>
              <a:pPr>
                <a:defRPr/>
              </a:pPr>
              <a:t>‹#›</a:t>
            </a:fld>
            <a:endParaRPr lang="el-GR" altLang="en-US"/>
          </a:p>
        </p:txBody>
      </p:sp>
    </p:spTree>
    <p:extLst>
      <p:ext uri="{BB962C8B-B14F-4D97-AF65-F5344CB8AC3E}">
        <p14:creationId xmlns:p14="http://schemas.microsoft.com/office/powerpoint/2010/main" val="18297941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Τίτλος και Διάγραμμα ή Οργανόγραμμα">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277813"/>
            <a:ext cx="7772400" cy="1143000"/>
          </a:xfrm>
        </p:spPr>
        <p:txBody>
          <a:bodyPr/>
          <a:lstStyle/>
          <a:p>
            <a:r>
              <a:rPr lang="el-GR"/>
              <a:t>Kλικ για επεξεργασία του τίτλου</a:t>
            </a:r>
          </a:p>
        </p:txBody>
      </p:sp>
      <p:sp>
        <p:nvSpPr>
          <p:cNvPr id="3" name="2 - Θέση SmartArt"/>
          <p:cNvSpPr>
            <a:spLocks noGrp="1"/>
          </p:cNvSpPr>
          <p:nvPr>
            <p:ph type="dgm" idx="1"/>
          </p:nvPr>
        </p:nvSpPr>
        <p:spPr>
          <a:xfrm>
            <a:off x="914400" y="1600200"/>
            <a:ext cx="7772400" cy="4530725"/>
          </a:xfrm>
        </p:spPr>
        <p:txBody>
          <a:bodyPr/>
          <a:lstStyle/>
          <a:p>
            <a:pPr lvl="0"/>
            <a:endParaRPr lang="el-GR" noProof="0"/>
          </a:p>
        </p:txBody>
      </p:sp>
      <p:sp>
        <p:nvSpPr>
          <p:cNvPr id="4" name="Rectangle 9"/>
          <p:cNvSpPr>
            <a:spLocks noGrp="1" noChangeArrowheads="1"/>
          </p:cNvSpPr>
          <p:nvPr>
            <p:ph type="dt" sz="half" idx="10"/>
          </p:nvPr>
        </p:nvSpPr>
        <p:spPr>
          <a:ln/>
        </p:spPr>
        <p:txBody>
          <a:bodyPr/>
          <a:lstStyle>
            <a:lvl1pPr>
              <a:defRPr/>
            </a:lvl1pPr>
          </a:lstStyle>
          <a:p>
            <a:pPr>
              <a:defRPr/>
            </a:pPr>
            <a:endParaRPr lang="el-GR"/>
          </a:p>
        </p:txBody>
      </p:sp>
      <p:sp>
        <p:nvSpPr>
          <p:cNvPr id="5" name="Rectangle 10"/>
          <p:cNvSpPr>
            <a:spLocks noGrp="1" noChangeArrowheads="1"/>
          </p:cNvSpPr>
          <p:nvPr>
            <p:ph type="ftr" sz="quarter" idx="11"/>
          </p:nvPr>
        </p:nvSpPr>
        <p:spPr>
          <a:ln/>
        </p:spPr>
        <p:txBody>
          <a:bodyPr/>
          <a:lstStyle>
            <a:lvl1pPr>
              <a:defRPr/>
            </a:lvl1pPr>
          </a:lstStyle>
          <a:p>
            <a:pPr>
              <a:defRPr/>
            </a:pPr>
            <a:endParaRPr lang="el-GR"/>
          </a:p>
        </p:txBody>
      </p:sp>
      <p:sp>
        <p:nvSpPr>
          <p:cNvPr id="6" name="Rectangle 11"/>
          <p:cNvSpPr>
            <a:spLocks noGrp="1" noChangeArrowheads="1"/>
          </p:cNvSpPr>
          <p:nvPr>
            <p:ph type="sldNum" sz="quarter" idx="12"/>
          </p:nvPr>
        </p:nvSpPr>
        <p:spPr>
          <a:ln/>
        </p:spPr>
        <p:txBody>
          <a:bodyPr/>
          <a:lstStyle>
            <a:lvl1pPr>
              <a:defRPr/>
            </a:lvl1pPr>
          </a:lstStyle>
          <a:p>
            <a:pPr>
              <a:defRPr/>
            </a:pPr>
            <a:fld id="{C24A9E2B-39D5-4D97-9CED-F126C75715E0}" type="slidenum">
              <a:rPr lang="el-GR" altLang="en-US"/>
              <a:pPr>
                <a:defRPr/>
              </a:pPr>
              <a:t>‹#›</a:t>
            </a:fld>
            <a:endParaRPr lang="el-GR" altLang="en-US"/>
          </a:p>
        </p:txBody>
      </p:sp>
    </p:spTree>
    <p:extLst>
      <p:ext uri="{BB962C8B-B14F-4D97-AF65-F5344CB8AC3E}">
        <p14:creationId xmlns:p14="http://schemas.microsoft.com/office/powerpoint/2010/main" val="2909339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Rectangle 9"/>
          <p:cNvSpPr>
            <a:spLocks noGrp="1" noChangeArrowheads="1"/>
          </p:cNvSpPr>
          <p:nvPr>
            <p:ph type="dt" sz="half" idx="10"/>
          </p:nvPr>
        </p:nvSpPr>
        <p:spPr>
          <a:ln/>
        </p:spPr>
        <p:txBody>
          <a:bodyPr/>
          <a:lstStyle>
            <a:lvl1pPr>
              <a:defRPr/>
            </a:lvl1pPr>
          </a:lstStyle>
          <a:p>
            <a:pPr>
              <a:defRPr/>
            </a:pPr>
            <a:endParaRPr lang="el-GR"/>
          </a:p>
        </p:txBody>
      </p:sp>
      <p:sp>
        <p:nvSpPr>
          <p:cNvPr id="5" name="Rectangle 10"/>
          <p:cNvSpPr>
            <a:spLocks noGrp="1" noChangeArrowheads="1"/>
          </p:cNvSpPr>
          <p:nvPr>
            <p:ph type="ftr" sz="quarter" idx="11"/>
          </p:nvPr>
        </p:nvSpPr>
        <p:spPr>
          <a:ln/>
        </p:spPr>
        <p:txBody>
          <a:bodyPr/>
          <a:lstStyle>
            <a:lvl1pPr>
              <a:defRPr/>
            </a:lvl1pPr>
          </a:lstStyle>
          <a:p>
            <a:pPr>
              <a:defRPr/>
            </a:pPr>
            <a:endParaRPr lang="el-GR"/>
          </a:p>
        </p:txBody>
      </p:sp>
      <p:sp>
        <p:nvSpPr>
          <p:cNvPr id="6" name="Rectangle 11"/>
          <p:cNvSpPr>
            <a:spLocks noGrp="1" noChangeArrowheads="1"/>
          </p:cNvSpPr>
          <p:nvPr>
            <p:ph type="sldNum" sz="quarter" idx="12"/>
          </p:nvPr>
        </p:nvSpPr>
        <p:spPr>
          <a:ln/>
        </p:spPr>
        <p:txBody>
          <a:bodyPr/>
          <a:lstStyle>
            <a:lvl1pPr>
              <a:defRPr/>
            </a:lvl1pPr>
          </a:lstStyle>
          <a:p>
            <a:pPr>
              <a:defRPr/>
            </a:pPr>
            <a:fld id="{6BF0178D-C941-4766-BFFE-0CF483052B72}" type="slidenum">
              <a:rPr lang="el-GR" altLang="en-US"/>
              <a:pPr>
                <a:defRPr/>
              </a:pPr>
              <a:t>‹#›</a:t>
            </a:fld>
            <a:endParaRPr lang="el-GR" altLang="en-US"/>
          </a:p>
        </p:txBody>
      </p:sp>
    </p:spTree>
    <p:extLst>
      <p:ext uri="{BB962C8B-B14F-4D97-AF65-F5344CB8AC3E}">
        <p14:creationId xmlns:p14="http://schemas.microsoft.com/office/powerpoint/2010/main" val="3088113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a:t>Kλικ για επεξεργασία των στυλ του υποδείγματος</a:t>
            </a:r>
          </a:p>
        </p:txBody>
      </p:sp>
      <p:sp>
        <p:nvSpPr>
          <p:cNvPr id="4" name="Rectangle 9"/>
          <p:cNvSpPr>
            <a:spLocks noGrp="1" noChangeArrowheads="1"/>
          </p:cNvSpPr>
          <p:nvPr>
            <p:ph type="dt" sz="half" idx="10"/>
          </p:nvPr>
        </p:nvSpPr>
        <p:spPr>
          <a:ln/>
        </p:spPr>
        <p:txBody>
          <a:bodyPr/>
          <a:lstStyle>
            <a:lvl1pPr>
              <a:defRPr/>
            </a:lvl1pPr>
          </a:lstStyle>
          <a:p>
            <a:pPr>
              <a:defRPr/>
            </a:pPr>
            <a:endParaRPr lang="el-GR"/>
          </a:p>
        </p:txBody>
      </p:sp>
      <p:sp>
        <p:nvSpPr>
          <p:cNvPr id="5" name="Rectangle 10"/>
          <p:cNvSpPr>
            <a:spLocks noGrp="1" noChangeArrowheads="1"/>
          </p:cNvSpPr>
          <p:nvPr>
            <p:ph type="ftr" sz="quarter" idx="11"/>
          </p:nvPr>
        </p:nvSpPr>
        <p:spPr>
          <a:ln/>
        </p:spPr>
        <p:txBody>
          <a:bodyPr/>
          <a:lstStyle>
            <a:lvl1pPr>
              <a:defRPr/>
            </a:lvl1pPr>
          </a:lstStyle>
          <a:p>
            <a:pPr>
              <a:defRPr/>
            </a:pPr>
            <a:endParaRPr lang="el-GR"/>
          </a:p>
        </p:txBody>
      </p:sp>
      <p:sp>
        <p:nvSpPr>
          <p:cNvPr id="6" name="Rectangle 11"/>
          <p:cNvSpPr>
            <a:spLocks noGrp="1" noChangeArrowheads="1"/>
          </p:cNvSpPr>
          <p:nvPr>
            <p:ph type="sldNum" sz="quarter" idx="12"/>
          </p:nvPr>
        </p:nvSpPr>
        <p:spPr>
          <a:ln/>
        </p:spPr>
        <p:txBody>
          <a:bodyPr/>
          <a:lstStyle>
            <a:lvl1pPr>
              <a:defRPr/>
            </a:lvl1pPr>
          </a:lstStyle>
          <a:p>
            <a:pPr>
              <a:defRPr/>
            </a:pPr>
            <a:fld id="{E661348A-764A-4C2E-86E2-3775763A900B}" type="slidenum">
              <a:rPr lang="el-GR" altLang="en-US"/>
              <a:pPr>
                <a:defRPr/>
              </a:pPr>
              <a:t>‹#›</a:t>
            </a:fld>
            <a:endParaRPr lang="el-GR" altLang="en-US"/>
          </a:p>
        </p:txBody>
      </p:sp>
    </p:spTree>
    <p:extLst>
      <p:ext uri="{BB962C8B-B14F-4D97-AF65-F5344CB8AC3E}">
        <p14:creationId xmlns:p14="http://schemas.microsoft.com/office/powerpoint/2010/main" val="474548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9144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876800" y="1600200"/>
            <a:ext cx="38100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Rectangle 9"/>
          <p:cNvSpPr>
            <a:spLocks noGrp="1" noChangeArrowheads="1"/>
          </p:cNvSpPr>
          <p:nvPr>
            <p:ph type="dt" sz="half" idx="10"/>
          </p:nvPr>
        </p:nvSpPr>
        <p:spPr>
          <a:ln/>
        </p:spPr>
        <p:txBody>
          <a:bodyPr/>
          <a:lstStyle>
            <a:lvl1pPr>
              <a:defRPr/>
            </a:lvl1pPr>
          </a:lstStyle>
          <a:p>
            <a:pPr>
              <a:defRPr/>
            </a:pPr>
            <a:endParaRPr lang="el-GR"/>
          </a:p>
        </p:txBody>
      </p:sp>
      <p:sp>
        <p:nvSpPr>
          <p:cNvPr id="6" name="Rectangle 10"/>
          <p:cNvSpPr>
            <a:spLocks noGrp="1" noChangeArrowheads="1"/>
          </p:cNvSpPr>
          <p:nvPr>
            <p:ph type="ftr" sz="quarter" idx="11"/>
          </p:nvPr>
        </p:nvSpPr>
        <p:spPr>
          <a:ln/>
        </p:spPr>
        <p:txBody>
          <a:bodyPr/>
          <a:lstStyle>
            <a:lvl1pPr>
              <a:defRPr/>
            </a:lvl1pPr>
          </a:lstStyle>
          <a:p>
            <a:pPr>
              <a:defRPr/>
            </a:pPr>
            <a:endParaRPr lang="el-GR"/>
          </a:p>
        </p:txBody>
      </p:sp>
      <p:sp>
        <p:nvSpPr>
          <p:cNvPr id="7" name="Rectangle 11"/>
          <p:cNvSpPr>
            <a:spLocks noGrp="1" noChangeArrowheads="1"/>
          </p:cNvSpPr>
          <p:nvPr>
            <p:ph type="sldNum" sz="quarter" idx="12"/>
          </p:nvPr>
        </p:nvSpPr>
        <p:spPr>
          <a:ln/>
        </p:spPr>
        <p:txBody>
          <a:bodyPr/>
          <a:lstStyle>
            <a:lvl1pPr>
              <a:defRPr/>
            </a:lvl1pPr>
          </a:lstStyle>
          <a:p>
            <a:pPr>
              <a:defRPr/>
            </a:pPr>
            <a:fld id="{19D99ED9-F475-4340-966E-4D4C86E325FA}" type="slidenum">
              <a:rPr lang="el-GR" altLang="en-US"/>
              <a:pPr>
                <a:defRPr/>
              </a:pPr>
              <a:t>‹#›</a:t>
            </a:fld>
            <a:endParaRPr lang="el-GR" altLang="en-US"/>
          </a:p>
        </p:txBody>
      </p:sp>
    </p:spTree>
    <p:extLst>
      <p:ext uri="{BB962C8B-B14F-4D97-AF65-F5344CB8AC3E}">
        <p14:creationId xmlns:p14="http://schemas.microsoft.com/office/powerpoint/2010/main" val="2231416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Rectangle 9"/>
          <p:cNvSpPr>
            <a:spLocks noGrp="1" noChangeArrowheads="1"/>
          </p:cNvSpPr>
          <p:nvPr>
            <p:ph type="dt" sz="half" idx="10"/>
          </p:nvPr>
        </p:nvSpPr>
        <p:spPr>
          <a:ln/>
        </p:spPr>
        <p:txBody>
          <a:bodyPr/>
          <a:lstStyle>
            <a:lvl1pPr>
              <a:defRPr/>
            </a:lvl1pPr>
          </a:lstStyle>
          <a:p>
            <a:pPr>
              <a:defRPr/>
            </a:pPr>
            <a:endParaRPr lang="el-GR"/>
          </a:p>
        </p:txBody>
      </p:sp>
      <p:sp>
        <p:nvSpPr>
          <p:cNvPr id="8" name="Rectangle 10"/>
          <p:cNvSpPr>
            <a:spLocks noGrp="1" noChangeArrowheads="1"/>
          </p:cNvSpPr>
          <p:nvPr>
            <p:ph type="ftr" sz="quarter" idx="11"/>
          </p:nvPr>
        </p:nvSpPr>
        <p:spPr>
          <a:ln/>
        </p:spPr>
        <p:txBody>
          <a:bodyPr/>
          <a:lstStyle>
            <a:lvl1pPr>
              <a:defRPr/>
            </a:lvl1pPr>
          </a:lstStyle>
          <a:p>
            <a:pPr>
              <a:defRPr/>
            </a:pPr>
            <a:endParaRPr lang="el-GR"/>
          </a:p>
        </p:txBody>
      </p:sp>
      <p:sp>
        <p:nvSpPr>
          <p:cNvPr id="9" name="Rectangle 11"/>
          <p:cNvSpPr>
            <a:spLocks noGrp="1" noChangeArrowheads="1"/>
          </p:cNvSpPr>
          <p:nvPr>
            <p:ph type="sldNum" sz="quarter" idx="12"/>
          </p:nvPr>
        </p:nvSpPr>
        <p:spPr>
          <a:ln/>
        </p:spPr>
        <p:txBody>
          <a:bodyPr/>
          <a:lstStyle>
            <a:lvl1pPr>
              <a:defRPr/>
            </a:lvl1pPr>
          </a:lstStyle>
          <a:p>
            <a:pPr>
              <a:defRPr/>
            </a:pPr>
            <a:fld id="{74176674-C97C-4FD9-8D47-BF382E4ACF98}" type="slidenum">
              <a:rPr lang="el-GR" altLang="en-US"/>
              <a:pPr>
                <a:defRPr/>
              </a:pPr>
              <a:t>‹#›</a:t>
            </a:fld>
            <a:endParaRPr lang="el-GR" altLang="en-US"/>
          </a:p>
        </p:txBody>
      </p:sp>
    </p:spTree>
    <p:extLst>
      <p:ext uri="{BB962C8B-B14F-4D97-AF65-F5344CB8AC3E}">
        <p14:creationId xmlns:p14="http://schemas.microsoft.com/office/powerpoint/2010/main" val="2468176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Rectangle 9"/>
          <p:cNvSpPr>
            <a:spLocks noGrp="1" noChangeArrowheads="1"/>
          </p:cNvSpPr>
          <p:nvPr>
            <p:ph type="dt" sz="half" idx="10"/>
          </p:nvPr>
        </p:nvSpPr>
        <p:spPr>
          <a:ln/>
        </p:spPr>
        <p:txBody>
          <a:bodyPr/>
          <a:lstStyle>
            <a:lvl1pPr>
              <a:defRPr/>
            </a:lvl1pPr>
          </a:lstStyle>
          <a:p>
            <a:pPr>
              <a:defRPr/>
            </a:pPr>
            <a:endParaRPr lang="el-GR"/>
          </a:p>
        </p:txBody>
      </p:sp>
      <p:sp>
        <p:nvSpPr>
          <p:cNvPr id="4" name="Rectangle 10"/>
          <p:cNvSpPr>
            <a:spLocks noGrp="1" noChangeArrowheads="1"/>
          </p:cNvSpPr>
          <p:nvPr>
            <p:ph type="ftr" sz="quarter" idx="11"/>
          </p:nvPr>
        </p:nvSpPr>
        <p:spPr>
          <a:ln/>
        </p:spPr>
        <p:txBody>
          <a:bodyPr/>
          <a:lstStyle>
            <a:lvl1pPr>
              <a:defRPr/>
            </a:lvl1pPr>
          </a:lstStyle>
          <a:p>
            <a:pPr>
              <a:defRPr/>
            </a:pPr>
            <a:endParaRPr lang="el-GR"/>
          </a:p>
        </p:txBody>
      </p:sp>
      <p:sp>
        <p:nvSpPr>
          <p:cNvPr id="5" name="Rectangle 11"/>
          <p:cNvSpPr>
            <a:spLocks noGrp="1" noChangeArrowheads="1"/>
          </p:cNvSpPr>
          <p:nvPr>
            <p:ph type="sldNum" sz="quarter" idx="12"/>
          </p:nvPr>
        </p:nvSpPr>
        <p:spPr>
          <a:ln/>
        </p:spPr>
        <p:txBody>
          <a:bodyPr/>
          <a:lstStyle>
            <a:lvl1pPr>
              <a:defRPr/>
            </a:lvl1pPr>
          </a:lstStyle>
          <a:p>
            <a:pPr>
              <a:defRPr/>
            </a:pPr>
            <a:fld id="{07F6FD5F-5930-4956-A9AC-5712FA675CC3}" type="slidenum">
              <a:rPr lang="el-GR" altLang="en-US"/>
              <a:pPr>
                <a:defRPr/>
              </a:pPr>
              <a:t>‹#›</a:t>
            </a:fld>
            <a:endParaRPr lang="el-GR" altLang="en-US"/>
          </a:p>
        </p:txBody>
      </p:sp>
    </p:spTree>
    <p:extLst>
      <p:ext uri="{BB962C8B-B14F-4D97-AF65-F5344CB8AC3E}">
        <p14:creationId xmlns:p14="http://schemas.microsoft.com/office/powerpoint/2010/main" val="1857031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endParaRPr lang="el-GR"/>
          </a:p>
        </p:txBody>
      </p:sp>
      <p:sp>
        <p:nvSpPr>
          <p:cNvPr id="3" name="Rectangle 10"/>
          <p:cNvSpPr>
            <a:spLocks noGrp="1" noChangeArrowheads="1"/>
          </p:cNvSpPr>
          <p:nvPr>
            <p:ph type="ftr" sz="quarter" idx="11"/>
          </p:nvPr>
        </p:nvSpPr>
        <p:spPr>
          <a:ln/>
        </p:spPr>
        <p:txBody>
          <a:bodyPr/>
          <a:lstStyle>
            <a:lvl1pPr>
              <a:defRPr/>
            </a:lvl1pPr>
          </a:lstStyle>
          <a:p>
            <a:pPr>
              <a:defRPr/>
            </a:pPr>
            <a:endParaRPr lang="el-GR"/>
          </a:p>
        </p:txBody>
      </p:sp>
      <p:sp>
        <p:nvSpPr>
          <p:cNvPr id="4" name="Rectangle 11"/>
          <p:cNvSpPr>
            <a:spLocks noGrp="1" noChangeArrowheads="1"/>
          </p:cNvSpPr>
          <p:nvPr>
            <p:ph type="sldNum" sz="quarter" idx="12"/>
          </p:nvPr>
        </p:nvSpPr>
        <p:spPr>
          <a:ln/>
        </p:spPr>
        <p:txBody>
          <a:bodyPr/>
          <a:lstStyle>
            <a:lvl1pPr>
              <a:defRPr/>
            </a:lvl1pPr>
          </a:lstStyle>
          <a:p>
            <a:pPr>
              <a:defRPr/>
            </a:pPr>
            <a:fld id="{777D0EE4-19B0-44D4-AF61-D16A9F0362B6}" type="slidenum">
              <a:rPr lang="el-GR" altLang="en-US"/>
              <a:pPr>
                <a:defRPr/>
              </a:pPr>
              <a:t>‹#›</a:t>
            </a:fld>
            <a:endParaRPr lang="el-GR" altLang="en-US"/>
          </a:p>
        </p:txBody>
      </p:sp>
    </p:spTree>
    <p:extLst>
      <p:ext uri="{BB962C8B-B14F-4D97-AF65-F5344CB8AC3E}">
        <p14:creationId xmlns:p14="http://schemas.microsoft.com/office/powerpoint/2010/main" val="1032533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9"/>
          <p:cNvSpPr>
            <a:spLocks noGrp="1" noChangeArrowheads="1"/>
          </p:cNvSpPr>
          <p:nvPr>
            <p:ph type="dt" sz="half" idx="10"/>
          </p:nvPr>
        </p:nvSpPr>
        <p:spPr>
          <a:ln/>
        </p:spPr>
        <p:txBody>
          <a:bodyPr/>
          <a:lstStyle>
            <a:lvl1pPr>
              <a:defRPr/>
            </a:lvl1pPr>
          </a:lstStyle>
          <a:p>
            <a:pPr>
              <a:defRPr/>
            </a:pPr>
            <a:endParaRPr lang="el-GR"/>
          </a:p>
        </p:txBody>
      </p:sp>
      <p:sp>
        <p:nvSpPr>
          <p:cNvPr id="6" name="Rectangle 10"/>
          <p:cNvSpPr>
            <a:spLocks noGrp="1" noChangeArrowheads="1"/>
          </p:cNvSpPr>
          <p:nvPr>
            <p:ph type="ftr" sz="quarter" idx="11"/>
          </p:nvPr>
        </p:nvSpPr>
        <p:spPr>
          <a:ln/>
        </p:spPr>
        <p:txBody>
          <a:bodyPr/>
          <a:lstStyle>
            <a:lvl1pPr>
              <a:defRPr/>
            </a:lvl1pPr>
          </a:lstStyle>
          <a:p>
            <a:pPr>
              <a:defRPr/>
            </a:pPr>
            <a:endParaRPr lang="el-GR"/>
          </a:p>
        </p:txBody>
      </p:sp>
      <p:sp>
        <p:nvSpPr>
          <p:cNvPr id="7" name="Rectangle 11"/>
          <p:cNvSpPr>
            <a:spLocks noGrp="1" noChangeArrowheads="1"/>
          </p:cNvSpPr>
          <p:nvPr>
            <p:ph type="sldNum" sz="quarter" idx="12"/>
          </p:nvPr>
        </p:nvSpPr>
        <p:spPr>
          <a:ln/>
        </p:spPr>
        <p:txBody>
          <a:bodyPr/>
          <a:lstStyle>
            <a:lvl1pPr>
              <a:defRPr/>
            </a:lvl1pPr>
          </a:lstStyle>
          <a:p>
            <a:pPr>
              <a:defRPr/>
            </a:pPr>
            <a:fld id="{7399D17F-E9EA-4FE3-B7DB-E0C1E340D717}" type="slidenum">
              <a:rPr lang="el-GR" altLang="en-US"/>
              <a:pPr>
                <a:defRPr/>
              </a:pPr>
              <a:t>‹#›</a:t>
            </a:fld>
            <a:endParaRPr lang="el-GR" altLang="en-US"/>
          </a:p>
        </p:txBody>
      </p:sp>
    </p:spTree>
    <p:extLst>
      <p:ext uri="{BB962C8B-B14F-4D97-AF65-F5344CB8AC3E}">
        <p14:creationId xmlns:p14="http://schemas.microsoft.com/office/powerpoint/2010/main" val="3675513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Rectangle 9"/>
          <p:cNvSpPr>
            <a:spLocks noGrp="1" noChangeArrowheads="1"/>
          </p:cNvSpPr>
          <p:nvPr>
            <p:ph type="dt" sz="half" idx="10"/>
          </p:nvPr>
        </p:nvSpPr>
        <p:spPr>
          <a:ln/>
        </p:spPr>
        <p:txBody>
          <a:bodyPr/>
          <a:lstStyle>
            <a:lvl1pPr>
              <a:defRPr/>
            </a:lvl1pPr>
          </a:lstStyle>
          <a:p>
            <a:pPr>
              <a:defRPr/>
            </a:pPr>
            <a:endParaRPr lang="el-GR"/>
          </a:p>
        </p:txBody>
      </p:sp>
      <p:sp>
        <p:nvSpPr>
          <p:cNvPr id="6" name="Rectangle 10"/>
          <p:cNvSpPr>
            <a:spLocks noGrp="1" noChangeArrowheads="1"/>
          </p:cNvSpPr>
          <p:nvPr>
            <p:ph type="ftr" sz="quarter" idx="11"/>
          </p:nvPr>
        </p:nvSpPr>
        <p:spPr>
          <a:ln/>
        </p:spPr>
        <p:txBody>
          <a:bodyPr/>
          <a:lstStyle>
            <a:lvl1pPr>
              <a:defRPr/>
            </a:lvl1pPr>
          </a:lstStyle>
          <a:p>
            <a:pPr>
              <a:defRPr/>
            </a:pPr>
            <a:endParaRPr lang="el-GR"/>
          </a:p>
        </p:txBody>
      </p:sp>
      <p:sp>
        <p:nvSpPr>
          <p:cNvPr id="7" name="Rectangle 11"/>
          <p:cNvSpPr>
            <a:spLocks noGrp="1" noChangeArrowheads="1"/>
          </p:cNvSpPr>
          <p:nvPr>
            <p:ph type="sldNum" sz="quarter" idx="12"/>
          </p:nvPr>
        </p:nvSpPr>
        <p:spPr>
          <a:ln/>
        </p:spPr>
        <p:txBody>
          <a:bodyPr/>
          <a:lstStyle>
            <a:lvl1pPr>
              <a:defRPr/>
            </a:lvl1pPr>
          </a:lstStyle>
          <a:p>
            <a:pPr>
              <a:defRPr/>
            </a:pPr>
            <a:fld id="{8B846F13-E63A-4102-91CA-03D98649AC38}" type="slidenum">
              <a:rPr lang="el-GR" altLang="en-US"/>
              <a:pPr>
                <a:defRPr/>
              </a:pPr>
              <a:t>‹#›</a:t>
            </a:fld>
            <a:endParaRPr lang="el-GR" altLang="en-US"/>
          </a:p>
        </p:txBody>
      </p:sp>
    </p:spTree>
    <p:extLst>
      <p:ext uri="{BB962C8B-B14F-4D97-AF65-F5344CB8AC3E}">
        <p14:creationId xmlns:p14="http://schemas.microsoft.com/office/powerpoint/2010/main" val="3597888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8686800" cy="4876800"/>
            <a:chOff x="0" y="0"/>
            <a:chExt cx="5472" cy="3072"/>
          </a:xfrm>
        </p:grpSpPr>
        <p:sp>
          <p:nvSpPr>
            <p:cNvPr id="3081" name="Rectangle 3"/>
            <p:cNvSpPr>
              <a:spLocks noChangeArrowheads="1"/>
            </p:cNvSpPr>
            <p:nvPr/>
          </p:nvSpPr>
          <p:spPr bwMode="auto">
            <a:xfrm>
              <a:off x="0" y="0"/>
              <a:ext cx="384" cy="307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algn="ctr" eaLnBrk="1" hangingPunct="1"/>
              <a:endParaRPr lang="el-GR" altLang="en-US" sz="2400">
                <a:latin typeface="Times New Roman" panose="02020603050405020304" pitchFamily="18" charset="0"/>
              </a:endParaRPr>
            </a:p>
          </p:txBody>
        </p:sp>
        <p:grpSp>
          <p:nvGrpSpPr>
            <p:cNvPr id="3082" name="Group 4"/>
            <p:cNvGrpSpPr>
              <a:grpSpLocks/>
            </p:cNvGrpSpPr>
            <p:nvPr/>
          </p:nvGrpSpPr>
          <p:grpSpPr bwMode="auto">
            <a:xfrm>
              <a:off x="240" y="893"/>
              <a:ext cx="5232" cy="115"/>
              <a:chOff x="240" y="893"/>
              <a:chExt cx="5232" cy="115"/>
            </a:xfrm>
          </p:grpSpPr>
          <p:sp>
            <p:nvSpPr>
              <p:cNvPr id="3083" name="Rectangle 5"/>
              <p:cNvSpPr>
                <a:spLocks noChangeArrowheads="1"/>
              </p:cNvSpPr>
              <p:nvPr/>
            </p:nvSpPr>
            <p:spPr bwMode="auto">
              <a:xfrm>
                <a:off x="4320" y="893"/>
                <a:ext cx="1152" cy="11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algn="ctr" eaLnBrk="1" hangingPunct="1"/>
                <a:endParaRPr lang="el-GR" altLang="en-US" sz="2400">
                  <a:latin typeface="Times New Roman" panose="02020603050405020304" pitchFamily="18" charset="0"/>
                </a:endParaRPr>
              </a:p>
            </p:txBody>
          </p:sp>
          <p:sp>
            <p:nvSpPr>
              <p:cNvPr id="3084" name="Line 6"/>
              <p:cNvSpPr>
                <a:spLocks noChangeShapeType="1"/>
              </p:cNvSpPr>
              <p:nvPr/>
            </p:nvSpPr>
            <p:spPr bwMode="auto">
              <a:xfrm>
                <a:off x="240" y="941"/>
                <a:ext cx="5232" cy="0"/>
              </a:xfrm>
              <a:prstGeom prst="line">
                <a:avLst/>
              </a:prstGeom>
              <a:noFill/>
              <a:ln w="19050">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3075" name="Rectangle 7"/>
          <p:cNvSpPr>
            <a:spLocks noGrp="1" noChangeArrowheads="1"/>
          </p:cNvSpPr>
          <p:nvPr>
            <p:ph type="title"/>
          </p:nvPr>
        </p:nvSpPr>
        <p:spPr bwMode="auto">
          <a:xfrm>
            <a:off x="914400" y="277813"/>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l-GR" altLang="en-US"/>
              <a:t>Click to edit Master title style</a:t>
            </a:r>
          </a:p>
        </p:txBody>
      </p:sp>
      <p:sp>
        <p:nvSpPr>
          <p:cNvPr id="3076" name="Rectangle 8"/>
          <p:cNvSpPr>
            <a:spLocks noGrp="1" noChangeArrowheads="1"/>
          </p:cNvSpPr>
          <p:nvPr>
            <p:ph type="body" idx="1"/>
          </p:nvPr>
        </p:nvSpPr>
        <p:spPr bwMode="auto">
          <a:xfrm>
            <a:off x="914400" y="1600200"/>
            <a:ext cx="77724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l-GR" altLang="en-US"/>
              <a:t>Click to edit Master text styles</a:t>
            </a:r>
          </a:p>
          <a:p>
            <a:pPr lvl="1"/>
            <a:r>
              <a:rPr lang="el-GR" altLang="en-US"/>
              <a:t>Second level</a:t>
            </a:r>
          </a:p>
          <a:p>
            <a:pPr lvl="2"/>
            <a:r>
              <a:rPr lang="el-GR" altLang="en-US"/>
              <a:t>Third level</a:t>
            </a:r>
          </a:p>
          <a:p>
            <a:pPr lvl="3"/>
            <a:r>
              <a:rPr lang="el-GR" altLang="en-US"/>
              <a:t>Fourth level</a:t>
            </a:r>
          </a:p>
          <a:p>
            <a:pPr lvl="4"/>
            <a:r>
              <a:rPr lang="el-GR" altLang="en-US"/>
              <a:t>Fifth level</a:t>
            </a:r>
          </a:p>
        </p:txBody>
      </p:sp>
      <p:sp>
        <p:nvSpPr>
          <p:cNvPr id="55305" name="Rectangle 9"/>
          <p:cNvSpPr>
            <a:spLocks noGrp="1" noChangeArrowheads="1"/>
          </p:cNvSpPr>
          <p:nvPr>
            <p:ph type="dt" sz="half" idx="2"/>
          </p:nvPr>
        </p:nvSpPr>
        <p:spPr bwMode="auto">
          <a:xfrm>
            <a:off x="914400" y="6251575"/>
            <a:ext cx="1981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latin typeface="+mn-lt"/>
              </a:defRPr>
            </a:lvl1pPr>
          </a:lstStyle>
          <a:p>
            <a:pPr>
              <a:defRPr/>
            </a:pPr>
            <a:endParaRPr lang="el-GR"/>
          </a:p>
        </p:txBody>
      </p:sp>
      <p:sp>
        <p:nvSpPr>
          <p:cNvPr id="55306" name="Rectangle 10"/>
          <p:cNvSpPr>
            <a:spLocks noGrp="1" noChangeArrowheads="1"/>
          </p:cNvSpPr>
          <p:nvPr>
            <p:ph type="ftr" sz="quarter" idx="3"/>
          </p:nvPr>
        </p:nvSpPr>
        <p:spPr bwMode="auto">
          <a:xfrm>
            <a:off x="33528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latin typeface="+mn-lt"/>
              </a:defRPr>
            </a:lvl1pPr>
          </a:lstStyle>
          <a:p>
            <a:pPr>
              <a:defRPr/>
            </a:pPr>
            <a:endParaRPr lang="el-GR"/>
          </a:p>
        </p:txBody>
      </p:sp>
      <p:sp>
        <p:nvSpPr>
          <p:cNvPr id="55307" name="Rectangle 11"/>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smtClean="0">
                <a:latin typeface="Arial" panose="020B0604020202020204" pitchFamily="34" charset="0"/>
              </a:defRPr>
            </a:lvl1pPr>
          </a:lstStyle>
          <a:p>
            <a:pPr>
              <a:defRPr/>
            </a:pPr>
            <a:fld id="{6CA97799-C4BC-4547-9A8D-35FC13DA8E72}" type="slidenum">
              <a:rPr lang="el-GR" altLang="en-US"/>
              <a:pPr>
                <a:defRPr/>
              </a:pPr>
              <a:t>‹#›</a:t>
            </a:fld>
            <a:endParaRPr lang="el-GR" altLang="en-US"/>
          </a:p>
        </p:txBody>
      </p:sp>
      <p:sp>
        <p:nvSpPr>
          <p:cNvPr id="3080" name="Line 12"/>
          <p:cNvSpPr>
            <a:spLocks noChangeShapeType="1"/>
          </p:cNvSpPr>
          <p:nvPr/>
        </p:nvSpPr>
        <p:spPr bwMode="auto">
          <a:xfrm>
            <a:off x="0" y="4876800"/>
            <a:ext cx="609600" cy="0"/>
          </a:xfrm>
          <a:prstGeom prst="line">
            <a:avLst/>
          </a:prstGeom>
          <a:noFill/>
          <a:ln w="44450">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922"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 id="2147483920" r:id="rId12"/>
    <p:sldLayoutId id="2147483921" r:id="rId13"/>
  </p:sldLayoutIdLst>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Times New Roman" pitchFamily="18" charset="0"/>
        </a:defRPr>
      </a:lvl2pPr>
      <a:lvl3pPr algn="l" rtl="0" eaLnBrk="0" fontAlgn="base" hangingPunct="0">
        <a:spcBef>
          <a:spcPct val="0"/>
        </a:spcBef>
        <a:spcAft>
          <a:spcPct val="0"/>
        </a:spcAft>
        <a:defRPr sz="4200">
          <a:solidFill>
            <a:schemeClr val="tx2"/>
          </a:solidFill>
          <a:latin typeface="Times New Roman" pitchFamily="18" charset="0"/>
        </a:defRPr>
      </a:lvl3pPr>
      <a:lvl4pPr algn="l" rtl="0" eaLnBrk="0" fontAlgn="base" hangingPunct="0">
        <a:spcBef>
          <a:spcPct val="0"/>
        </a:spcBef>
        <a:spcAft>
          <a:spcPct val="0"/>
        </a:spcAft>
        <a:defRPr sz="4200">
          <a:solidFill>
            <a:schemeClr val="tx2"/>
          </a:solidFill>
          <a:latin typeface="Times New Roman" pitchFamily="18" charset="0"/>
        </a:defRPr>
      </a:lvl4pPr>
      <a:lvl5pPr algn="l" rtl="0" eaLnBrk="0" fontAlgn="base" hangingPunct="0">
        <a:spcBef>
          <a:spcPct val="0"/>
        </a:spcBef>
        <a:spcAft>
          <a:spcPct val="0"/>
        </a:spcAft>
        <a:defRPr sz="4200">
          <a:solidFill>
            <a:schemeClr val="tx2"/>
          </a:solidFill>
          <a:latin typeface="Times New Roman" pitchFamily="18" charset="0"/>
        </a:defRPr>
      </a:lvl5pPr>
      <a:lvl6pPr marL="457200" algn="l" rtl="0" fontAlgn="base">
        <a:spcBef>
          <a:spcPct val="0"/>
        </a:spcBef>
        <a:spcAft>
          <a:spcPct val="0"/>
        </a:spcAft>
        <a:defRPr sz="4200">
          <a:solidFill>
            <a:schemeClr val="tx2"/>
          </a:solidFill>
          <a:latin typeface="Times New Roman" pitchFamily="18" charset="0"/>
        </a:defRPr>
      </a:lvl6pPr>
      <a:lvl7pPr marL="914400" algn="l" rtl="0" fontAlgn="base">
        <a:spcBef>
          <a:spcPct val="0"/>
        </a:spcBef>
        <a:spcAft>
          <a:spcPct val="0"/>
        </a:spcAft>
        <a:defRPr sz="4200">
          <a:solidFill>
            <a:schemeClr val="tx2"/>
          </a:solidFill>
          <a:latin typeface="Times New Roman" pitchFamily="18" charset="0"/>
        </a:defRPr>
      </a:lvl7pPr>
      <a:lvl8pPr marL="1371600" algn="l" rtl="0" fontAlgn="base">
        <a:spcBef>
          <a:spcPct val="0"/>
        </a:spcBef>
        <a:spcAft>
          <a:spcPct val="0"/>
        </a:spcAft>
        <a:defRPr sz="4200">
          <a:solidFill>
            <a:schemeClr val="tx2"/>
          </a:solidFill>
          <a:latin typeface="Times New Roman" pitchFamily="18" charset="0"/>
        </a:defRPr>
      </a:lvl8pPr>
      <a:lvl9pPr marL="1828800" algn="l" rtl="0" fontAlgn="base">
        <a:spcBef>
          <a:spcPct val="0"/>
        </a:spcBef>
        <a:spcAft>
          <a:spcPct val="0"/>
        </a:spcAft>
        <a:defRPr sz="42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1.bin"/><Relationship Id="rId4" Type="http://schemas.openxmlformats.org/officeDocument/2006/relationships/hyperlink" Target="https://ec.europa.eu/eurostat/en/web/main/data/database" TargetMode="Externa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wmf"/></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uantwerpen.be/en/research-groups/csb/data/featured-datasets/reference-budgets/" TargetMode="External"/><Relationship Id="rId2" Type="http://schemas.openxmlformats.org/officeDocument/2006/relationships/hyperlink" Target="https://ejournals.epublishing.ekt.gr/index.php/ekke/article/viewFile/7497/7227.pdf" TargetMode="External"/><Relationship Id="rId1" Type="http://schemas.openxmlformats.org/officeDocument/2006/relationships/slideLayout" Target="../slideLayouts/slideLayout2.xml"/><Relationship Id="rId4" Type="http://schemas.openxmlformats.org/officeDocument/2006/relationships/hyperlink" Target="https://www.dianeosis.org/wp-content/uploads/2017/05/ftwxeia_new_4_5_2017.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jstor.org/stable/1912718"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p:txBody>
          <a:bodyPr/>
          <a:lstStyle/>
          <a:p>
            <a:pPr eaLnBrk="1" hangingPunct="1">
              <a:lnSpc>
                <a:spcPct val="150000"/>
              </a:lnSpc>
            </a:pPr>
            <a:r>
              <a:rPr lang="el-GR" altLang="en-US" sz="2400" b="1" noProof="1">
                <a:solidFill>
                  <a:srgbClr val="993300"/>
                </a:solidFill>
                <a:latin typeface="Trebuchet MS" panose="020B0603020202020204" pitchFamily="34" charset="0"/>
              </a:rPr>
              <a:t>Μέτρηση φτώχειας και υλικής στέρησης </a:t>
            </a:r>
            <a:endParaRPr lang="el-GR" altLang="en-US" sz="4000" i="1" noProof="1">
              <a:solidFill>
                <a:srgbClr val="993300"/>
              </a:solidFill>
              <a:latin typeface="Trebuchet MS" panose="020B0603020202020204" pitchFamily="34" charset="0"/>
            </a:endParaRPr>
          </a:p>
        </p:txBody>
      </p:sp>
      <p:sp>
        <p:nvSpPr>
          <p:cNvPr id="7171" name="Rectangle 3"/>
          <p:cNvSpPr>
            <a:spLocks noGrp="1" noChangeArrowheads="1"/>
          </p:cNvSpPr>
          <p:nvPr>
            <p:ph type="subTitle" idx="1"/>
          </p:nvPr>
        </p:nvSpPr>
        <p:spPr>
          <a:xfrm>
            <a:off x="1371600" y="3962400"/>
            <a:ext cx="4495800" cy="1600200"/>
          </a:xfrm>
        </p:spPr>
        <p:txBody>
          <a:bodyPr/>
          <a:lstStyle/>
          <a:p>
            <a:pPr eaLnBrk="1" hangingPunct="1"/>
            <a:r>
              <a:rPr lang="el-GR" altLang="en-US" sz="1400" noProof="1">
                <a:solidFill>
                  <a:srgbClr val="993300"/>
                </a:solidFill>
                <a:latin typeface="Trebuchet MS" panose="020B0603020202020204" pitchFamily="34" charset="0"/>
              </a:rPr>
              <a:t>διάλεξη </a:t>
            </a:r>
            <a:r>
              <a:rPr lang="en-GB" altLang="en-US" sz="1400" noProof="1">
                <a:solidFill>
                  <a:srgbClr val="993300"/>
                </a:solidFill>
                <a:latin typeface="Trebuchet MS" panose="020B0603020202020204" pitchFamily="34" charset="0"/>
              </a:rPr>
              <a:t>6</a:t>
            </a:r>
            <a:endParaRPr lang="el-GR" altLang="en-US" sz="1400" noProof="1">
              <a:solidFill>
                <a:srgbClr val="993300"/>
              </a:solidFill>
              <a:latin typeface="Trebuchet MS" panose="020B0603020202020204" pitchFamily="34" charset="0"/>
            </a:endParaRPr>
          </a:p>
          <a:p>
            <a:pPr eaLnBrk="1" hangingPunct="1"/>
            <a:r>
              <a:rPr lang="el-GR" altLang="en-US" sz="1400" b="1" dirty="0">
                <a:solidFill>
                  <a:srgbClr val="993300"/>
                </a:solidFill>
                <a:latin typeface="Trebuchet MS" panose="020B0603020202020204" pitchFamily="34" charset="0"/>
              </a:rPr>
              <a:t>Οικονομικά κοινωνικής πολιτικής</a:t>
            </a:r>
            <a:endParaRPr lang="el-GR" altLang="en-US" sz="1400" b="1" noProof="1">
              <a:solidFill>
                <a:srgbClr val="993300"/>
              </a:solidFill>
              <a:latin typeface="Trebuchet MS" panose="020B0603020202020204" pitchFamily="34" charset="0"/>
            </a:endParaRPr>
          </a:p>
        </p:txBody>
      </p:sp>
      <p:pic>
        <p:nvPicPr>
          <p:cNvPr id="7172"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25" y="3752850"/>
            <a:ext cx="2238375" cy="217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914400" y="531813"/>
            <a:ext cx="7772400" cy="889000"/>
          </a:xfrm>
        </p:spPr>
        <p:txBody>
          <a:bodyPr/>
          <a:lstStyle/>
          <a:p>
            <a:r>
              <a:rPr lang="el-GR" altLang="en-US" sz="2000" b="1">
                <a:solidFill>
                  <a:schemeClr val="tx1"/>
                </a:solidFill>
                <a:latin typeface="Trebuchet MS" panose="020B0603020202020204" pitchFamily="34" charset="0"/>
              </a:rPr>
              <a:t>ορισμοί</a:t>
            </a:r>
            <a:r>
              <a:rPr lang="el-GR" altLang="en-US" sz="2000">
                <a:solidFill>
                  <a:schemeClr val="tx1"/>
                </a:solidFill>
                <a:latin typeface="Trebuchet MS" panose="020B0603020202020204" pitchFamily="34" charset="0"/>
              </a:rPr>
              <a:t>: (6) συγκρίσεις μεταξύ νοικοκυριών</a:t>
            </a:r>
          </a:p>
        </p:txBody>
      </p:sp>
      <p:sp>
        <p:nvSpPr>
          <p:cNvPr id="14339" name="Rectangle 3"/>
          <p:cNvSpPr>
            <a:spLocks noGrp="1" noChangeArrowheads="1"/>
          </p:cNvSpPr>
          <p:nvPr>
            <p:ph type="body" idx="1"/>
          </p:nvPr>
        </p:nvSpPr>
        <p:spPr>
          <a:xfrm>
            <a:off x="457200" y="1676400"/>
            <a:ext cx="8435975" cy="4848225"/>
          </a:xfrm>
        </p:spPr>
        <p:txBody>
          <a:bodyPr/>
          <a:lstStyle/>
          <a:p>
            <a:pPr>
              <a:spcAft>
                <a:spcPct val="20000"/>
              </a:spcAft>
            </a:pPr>
            <a:r>
              <a:rPr lang="el-GR" altLang="en-US" sz="2000" noProof="1">
                <a:latin typeface="Trebuchet MS" panose="020B0603020202020204" pitchFamily="34" charset="0"/>
              </a:rPr>
              <a:t>ποιο νοικοκυριό είναι πλουσιότερο;</a:t>
            </a:r>
          </a:p>
          <a:p>
            <a:pPr lvl="1">
              <a:spcAft>
                <a:spcPct val="20000"/>
              </a:spcAft>
              <a:buFont typeface="Monotype Sorts" pitchFamily="2" charset="2"/>
              <a:buChar char="ð"/>
            </a:pPr>
            <a:r>
              <a:rPr lang="el-GR" altLang="en-US" sz="1800" noProof="1">
                <a:latin typeface="Trebuchet MS" panose="020B0603020202020204" pitchFamily="34" charset="0"/>
              </a:rPr>
              <a:t>ένα άτομο που ζει μόνο του με εισόδημα </a:t>
            </a:r>
            <a:r>
              <a:rPr lang="el-GR" altLang="en-US" sz="1800" b="1" dirty="0">
                <a:latin typeface="Trebuchet MS" panose="020B0603020202020204" pitchFamily="34" charset="0"/>
              </a:rPr>
              <a:t>600</a:t>
            </a:r>
            <a:r>
              <a:rPr lang="el-GR" altLang="en-US" sz="1800" noProof="1">
                <a:latin typeface="Trebuchet MS" panose="020B0603020202020204" pitchFamily="34" charset="0"/>
              </a:rPr>
              <a:t> ευρώ;</a:t>
            </a:r>
          </a:p>
          <a:p>
            <a:pPr lvl="1">
              <a:spcAft>
                <a:spcPct val="20000"/>
              </a:spcAft>
              <a:buFont typeface="Monotype Sorts" pitchFamily="2" charset="2"/>
              <a:buChar char="ð"/>
            </a:pPr>
            <a:r>
              <a:rPr lang="el-GR" altLang="en-US" sz="1800" noProof="1">
                <a:latin typeface="Trebuchet MS" panose="020B0603020202020204" pitchFamily="34" charset="0"/>
              </a:rPr>
              <a:t>ένα ζευγάρι με εισόδημα </a:t>
            </a:r>
            <a:r>
              <a:rPr lang="el-GR" altLang="en-US" sz="1800" b="1" dirty="0">
                <a:latin typeface="Trebuchet MS" panose="020B0603020202020204" pitchFamily="34" charset="0"/>
              </a:rPr>
              <a:t>1.0</a:t>
            </a:r>
            <a:r>
              <a:rPr lang="el-GR" altLang="en-US" sz="1800" b="1" noProof="1">
                <a:latin typeface="Trebuchet MS" panose="020B0603020202020204" pitchFamily="34" charset="0"/>
              </a:rPr>
              <a:t>00</a:t>
            </a:r>
            <a:r>
              <a:rPr lang="el-GR" altLang="en-US" sz="1800" noProof="1">
                <a:latin typeface="Trebuchet MS" panose="020B0603020202020204" pitchFamily="34" charset="0"/>
              </a:rPr>
              <a:t> ευρώ; ή</a:t>
            </a:r>
          </a:p>
          <a:p>
            <a:pPr lvl="1">
              <a:spcAft>
                <a:spcPct val="20000"/>
              </a:spcAft>
              <a:buFont typeface="Monotype Sorts" pitchFamily="2" charset="2"/>
              <a:buChar char="ð"/>
            </a:pPr>
            <a:r>
              <a:rPr lang="el-GR" altLang="en-US" sz="1800" noProof="1">
                <a:latin typeface="Trebuchet MS" panose="020B0603020202020204" pitchFamily="34" charset="0"/>
              </a:rPr>
              <a:t>μια τετραμελής οικογένεια (γονείς + 2 παιδιά) με εισόδημα </a:t>
            </a:r>
            <a:r>
              <a:rPr lang="el-GR" altLang="en-US" sz="1800" b="1" dirty="0">
                <a:latin typeface="Trebuchet MS" panose="020B0603020202020204" pitchFamily="34" charset="0"/>
              </a:rPr>
              <a:t>1.200</a:t>
            </a:r>
            <a:r>
              <a:rPr lang="el-GR" altLang="en-US" sz="1800" noProof="1">
                <a:latin typeface="Trebuchet MS" panose="020B0603020202020204" pitchFamily="34" charset="0"/>
              </a:rPr>
              <a:t> ευρώ;</a:t>
            </a:r>
          </a:p>
          <a:p>
            <a:pPr lvl="1">
              <a:spcAft>
                <a:spcPct val="20000"/>
              </a:spcAft>
              <a:buFont typeface="Monotype Sorts" pitchFamily="2" charset="2"/>
              <a:buChar char="ð"/>
            </a:pPr>
            <a:endParaRPr lang="el-GR" altLang="en-US" sz="1800" noProof="1">
              <a:latin typeface="Trebuchet MS" panose="020B0603020202020204" pitchFamily="34" charset="0"/>
            </a:endParaRPr>
          </a:p>
          <a:p>
            <a:pPr>
              <a:spcAft>
                <a:spcPct val="20000"/>
              </a:spcAft>
            </a:pPr>
            <a:r>
              <a:rPr lang="el-GR" altLang="en-US" sz="2000" noProof="1">
                <a:latin typeface="Trebuchet MS" panose="020B0603020202020204" pitchFamily="34" charset="0"/>
              </a:rPr>
              <a:t>«ισοδύναμο εισόδημα»</a:t>
            </a:r>
          </a:p>
          <a:p>
            <a:pPr lvl="1">
              <a:spcAft>
                <a:spcPct val="20000"/>
              </a:spcAft>
              <a:buFont typeface="Monotype Sorts" pitchFamily="2" charset="2"/>
              <a:buChar char="ð"/>
            </a:pPr>
            <a:r>
              <a:rPr lang="el-GR" altLang="en-US" sz="1800" noProof="1">
                <a:latin typeface="Trebuchet MS" panose="020B0603020202020204" pitchFamily="34" charset="0"/>
              </a:rPr>
              <a:t>πόσο εισόδημα χρειάζεται ένα τετραμελές νοικοκυριό για να έχει το ίδιο βιοτικό επίπεδο με ένα άτομο που ζει μόνο του με εισόδημα </a:t>
            </a:r>
            <a:r>
              <a:rPr lang="el-GR" altLang="en-US" sz="1800" dirty="0">
                <a:latin typeface="Trebuchet MS" panose="020B0603020202020204" pitchFamily="34" charset="0"/>
              </a:rPr>
              <a:t>6</a:t>
            </a:r>
            <a:r>
              <a:rPr lang="el-GR" altLang="en-US" sz="1800" noProof="1">
                <a:latin typeface="Trebuchet MS" panose="020B0603020202020204" pitchFamily="34" charset="0"/>
              </a:rPr>
              <a:t>00 ευρώ;</a:t>
            </a:r>
          </a:p>
          <a:p>
            <a:pPr lvl="2">
              <a:spcAft>
                <a:spcPct val="20000"/>
              </a:spcAft>
              <a:buFont typeface="Monotype Sorts" pitchFamily="2" charset="2"/>
              <a:buChar char="ð"/>
            </a:pPr>
            <a:r>
              <a:rPr lang="el-GR" altLang="en-US" sz="1800" noProof="1">
                <a:latin typeface="Trebuchet MS" panose="020B0603020202020204" pitchFamily="34" charset="0"/>
              </a:rPr>
              <a:t>με εισόδημα </a:t>
            </a:r>
            <a:r>
              <a:rPr lang="el-GR" altLang="en-US" sz="1800" b="1" dirty="0">
                <a:latin typeface="Trebuchet MS" panose="020B0603020202020204" pitchFamily="34" charset="0"/>
              </a:rPr>
              <a:t>6</a:t>
            </a:r>
            <a:r>
              <a:rPr lang="el-GR" altLang="en-US" sz="1800" b="1" noProof="1">
                <a:latin typeface="Trebuchet MS" panose="020B0603020202020204" pitchFamily="34" charset="0"/>
              </a:rPr>
              <a:t>00</a:t>
            </a:r>
            <a:r>
              <a:rPr lang="el-GR" altLang="en-US" sz="1800" noProof="1">
                <a:latin typeface="Trebuchet MS" panose="020B0603020202020204" pitchFamily="34" charset="0"/>
              </a:rPr>
              <a:t> ευρώ θα είναι σίγουρα φτωχότερο</a:t>
            </a:r>
          </a:p>
          <a:p>
            <a:pPr lvl="2">
              <a:spcAft>
                <a:spcPct val="20000"/>
              </a:spcAft>
              <a:buFont typeface="Monotype Sorts" pitchFamily="2" charset="2"/>
              <a:buChar char="ð"/>
            </a:pPr>
            <a:r>
              <a:rPr lang="el-GR" altLang="en-US" sz="1800" noProof="1">
                <a:latin typeface="Trebuchet MS" panose="020B0603020202020204" pitchFamily="34" charset="0"/>
              </a:rPr>
              <a:t>με εισόδημα </a:t>
            </a:r>
            <a:r>
              <a:rPr lang="el-GR" altLang="en-US" sz="1800" b="1" dirty="0">
                <a:latin typeface="Trebuchet MS" panose="020B0603020202020204" pitchFamily="34" charset="0"/>
              </a:rPr>
              <a:t>2.4</a:t>
            </a:r>
            <a:r>
              <a:rPr lang="el-GR" altLang="en-US" sz="1800" b="1" noProof="1">
                <a:latin typeface="Trebuchet MS" panose="020B0603020202020204" pitchFamily="34" charset="0"/>
              </a:rPr>
              <a:t>00</a:t>
            </a:r>
            <a:r>
              <a:rPr lang="el-GR" altLang="en-US" sz="1800" noProof="1">
                <a:latin typeface="Trebuchet MS" panose="020B0603020202020204" pitchFamily="34" charset="0"/>
              </a:rPr>
              <a:t> ευρώ θα είναι σίγουρα πλουσιότερο</a:t>
            </a:r>
          </a:p>
          <a:p>
            <a:pPr lvl="1">
              <a:spcAft>
                <a:spcPct val="20000"/>
              </a:spcAft>
              <a:buFont typeface="Monotype Sorts" pitchFamily="2" charset="2"/>
              <a:buChar char="ð"/>
            </a:pPr>
            <a:endParaRPr lang="el-GR" altLang="en-US" sz="1800" noProof="1">
              <a:latin typeface="Trebuchet MS" panose="020B0603020202020204" pitchFamily="34" charset="0"/>
            </a:endParaRPr>
          </a:p>
          <a:p>
            <a:pPr lvl="1">
              <a:spcAft>
                <a:spcPct val="20000"/>
              </a:spcAft>
              <a:buFont typeface="Monotype Sorts" pitchFamily="2" charset="2"/>
              <a:buChar char="ð"/>
            </a:pPr>
            <a:r>
              <a:rPr lang="el-GR" altLang="en-US" sz="2000" noProof="1">
                <a:latin typeface="Trebuchet MS" panose="020B0603020202020204" pitchFamily="34" charset="0"/>
              </a:rPr>
              <a:t>εξαρτάται από τις «οικονομίες κλίμακος στην κατανάλωση»</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914400" y="531813"/>
            <a:ext cx="7772400" cy="889000"/>
          </a:xfrm>
        </p:spPr>
        <p:txBody>
          <a:bodyPr/>
          <a:lstStyle/>
          <a:p>
            <a:r>
              <a:rPr lang="el-GR" altLang="en-US" sz="2000" b="1">
                <a:solidFill>
                  <a:schemeClr val="tx1"/>
                </a:solidFill>
                <a:latin typeface="Trebuchet MS" panose="020B0603020202020204" pitchFamily="34" charset="0"/>
              </a:rPr>
              <a:t>ορισμοί</a:t>
            </a:r>
            <a:r>
              <a:rPr lang="el-GR" altLang="en-US" sz="2000">
                <a:solidFill>
                  <a:schemeClr val="tx1"/>
                </a:solidFill>
                <a:latin typeface="Trebuchet MS" panose="020B0603020202020204" pitchFamily="34" charset="0"/>
              </a:rPr>
              <a:t>: (7) κλίμακα ισοδυναμίας</a:t>
            </a:r>
          </a:p>
        </p:txBody>
      </p:sp>
      <p:sp>
        <p:nvSpPr>
          <p:cNvPr id="15363" name="Rectangle 3"/>
          <p:cNvSpPr>
            <a:spLocks noGrp="1" noChangeArrowheads="1"/>
          </p:cNvSpPr>
          <p:nvPr>
            <p:ph type="body" idx="1"/>
          </p:nvPr>
        </p:nvSpPr>
        <p:spPr>
          <a:xfrm>
            <a:off x="304800" y="1752600"/>
            <a:ext cx="8458200" cy="1066800"/>
          </a:xfrm>
        </p:spPr>
        <p:txBody>
          <a:bodyPr/>
          <a:lstStyle/>
          <a:p>
            <a:pPr lvl="1">
              <a:spcAft>
                <a:spcPct val="20000"/>
              </a:spcAft>
              <a:buFont typeface="Monotype Sorts" pitchFamily="2" charset="2"/>
              <a:buChar char="ð"/>
            </a:pPr>
            <a:r>
              <a:rPr lang="el-GR" altLang="en-US" sz="1800">
                <a:latin typeface="Trebuchet MS" panose="020B0603020202020204" pitchFamily="34" charset="0"/>
              </a:rPr>
              <a:t>μόνο εάν διαιρέσουμε το εισόδημα του νοικοκυριού με ένα συντελεστή που σχετίζεται (αλλά δεν ισούται) με τον αριθμό των μελών του ...</a:t>
            </a:r>
          </a:p>
          <a:p>
            <a:pPr lvl="1">
              <a:spcAft>
                <a:spcPct val="20000"/>
              </a:spcAft>
              <a:buFont typeface="Monotype Sorts" pitchFamily="2" charset="2"/>
              <a:buChar char="ð"/>
            </a:pPr>
            <a:r>
              <a:rPr lang="el-GR" altLang="en-US" sz="1800">
                <a:latin typeface="Trebuchet MS" panose="020B0603020202020204" pitchFamily="34" charset="0"/>
              </a:rPr>
              <a:t>... μπορούμε να συγκρίνουμε νοικοκυριά διαφορετικού μεγέθους</a:t>
            </a:r>
          </a:p>
        </p:txBody>
      </p:sp>
      <p:graphicFrame>
        <p:nvGraphicFramePr>
          <p:cNvPr id="196612" name="Group 4"/>
          <p:cNvGraphicFramePr>
            <a:graphicFrameLocks noGrp="1"/>
          </p:cNvGraphicFramePr>
          <p:nvPr>
            <p:extLst>
              <p:ext uri="{D42A27DB-BD31-4B8C-83A1-F6EECF244321}">
                <p14:modId xmlns:p14="http://schemas.microsoft.com/office/powerpoint/2010/main" val="700668853"/>
              </p:ext>
            </p:extLst>
          </p:nvPr>
        </p:nvGraphicFramePr>
        <p:xfrm>
          <a:off x="304800" y="3124200"/>
          <a:ext cx="8534400" cy="1536700"/>
        </p:xfrm>
        <a:graphic>
          <a:graphicData uri="http://schemas.openxmlformats.org/drawingml/2006/table">
            <a:tbl>
              <a:tblPr/>
              <a:tblGrid>
                <a:gridCol w="3048000">
                  <a:extLst>
                    <a:ext uri="{9D8B030D-6E8A-4147-A177-3AD203B41FA5}">
                      <a16:colId xmlns:a16="http://schemas.microsoft.com/office/drawing/2014/main" val="20000"/>
                    </a:ext>
                  </a:extLst>
                </a:gridCol>
                <a:gridCol w="19050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1524000">
                  <a:extLst>
                    <a:ext uri="{9D8B030D-6E8A-4147-A177-3AD203B41FA5}">
                      <a16:colId xmlns:a16="http://schemas.microsoft.com/office/drawing/2014/main" val="20003"/>
                    </a:ext>
                  </a:extLst>
                </a:gridCol>
              </a:tblGrid>
              <a:tr h="4000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600" b="1" i="0" u="none" strike="noStrike" cap="none" normalizeH="0" baseline="0">
                          <a:ln>
                            <a:noFill/>
                          </a:ln>
                          <a:solidFill>
                            <a:schemeClr val="tx1"/>
                          </a:solidFill>
                          <a:effectLst/>
                          <a:latin typeface="Trebuchet MS" pitchFamily="34" charset="0"/>
                        </a:rPr>
                        <a:t>κλίμακες ισοδυναμίας</a:t>
                      </a:r>
                      <a:endParaRPr kumimoji="0" lang="en-GB" sz="1600" b="1" i="0" u="none" strike="noStrike" cap="none" normalizeH="0" baseline="0">
                        <a:ln>
                          <a:noFill/>
                        </a:ln>
                        <a:solidFill>
                          <a:schemeClr val="tx1"/>
                        </a:solidFill>
                        <a:effectLst/>
                        <a:latin typeface="Trebuchet MS" pitchFamily="34" charset="0"/>
                      </a:endParaRPr>
                    </a:p>
                  </a:txBody>
                  <a:tcPr anchor="ctr" horzOverflow="overflow">
                    <a:lnL w="127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600" b="0" i="0" u="none" strike="noStrike" cap="none" normalizeH="0" baseline="0">
                          <a:ln>
                            <a:noFill/>
                          </a:ln>
                          <a:solidFill>
                            <a:schemeClr val="tx1"/>
                          </a:solidFill>
                          <a:effectLst/>
                          <a:latin typeface="Trebuchet MS" pitchFamily="34" charset="0"/>
                        </a:rPr>
                        <a:t>1ος ενήλικας</a:t>
                      </a:r>
                      <a:endParaRPr kumimoji="0" lang="en-GB" sz="1600" b="0" i="0" u="none" strike="noStrike" cap="none" normalizeH="0" baseline="0">
                        <a:ln>
                          <a:noFill/>
                        </a:ln>
                        <a:solidFill>
                          <a:schemeClr val="tx1"/>
                        </a:solidFill>
                        <a:effectLst/>
                        <a:latin typeface="Trebuchet MS" pitchFamily="34" charset="0"/>
                      </a:endParaRPr>
                    </a:p>
                  </a:txBody>
                  <a:tcPr anchor="ctr" anchorCtr="1" horzOverflow="overflow">
                    <a:lnL w="127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600" b="0" i="0" u="none" strike="noStrike" cap="none" normalizeH="0" baseline="0">
                          <a:ln>
                            <a:noFill/>
                          </a:ln>
                          <a:solidFill>
                            <a:schemeClr val="tx1"/>
                          </a:solidFill>
                          <a:effectLst/>
                          <a:latin typeface="Trebuchet MS" pitchFamily="34" charset="0"/>
                        </a:rPr>
                        <a:t>υπόλοιποι ενήλικες</a:t>
                      </a:r>
                      <a:endParaRPr kumimoji="0" lang="en-GB" sz="1600" b="0" i="0" u="none" strike="noStrike" cap="none" normalizeH="0" baseline="0">
                        <a:ln>
                          <a:noFill/>
                        </a:ln>
                        <a:solidFill>
                          <a:schemeClr val="tx1"/>
                        </a:solidFill>
                        <a:effectLst/>
                        <a:latin typeface="Trebuchet MS" pitchFamily="34" charset="0"/>
                      </a:endParaRPr>
                    </a:p>
                  </a:txBody>
                  <a:tcPr anchor="ctr" anchorCtr="1" horzOverflow="overflow">
                    <a:lnL w="127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600" b="0" i="0" u="none" strike="noStrike" cap="none" normalizeH="0" baseline="0">
                          <a:ln>
                            <a:noFill/>
                          </a:ln>
                          <a:solidFill>
                            <a:schemeClr val="tx1"/>
                          </a:solidFill>
                          <a:effectLst/>
                          <a:latin typeface="Trebuchet MS" pitchFamily="34" charset="0"/>
                        </a:rPr>
                        <a:t>κάθε παιδί</a:t>
                      </a:r>
                      <a:endParaRPr kumimoji="0" lang="en-GB" sz="1600" b="0" i="0" u="none" strike="noStrike" cap="none" normalizeH="0" baseline="0">
                        <a:ln>
                          <a:noFill/>
                        </a:ln>
                        <a:solidFill>
                          <a:schemeClr val="tx1"/>
                        </a:solidFill>
                        <a:effectLst/>
                        <a:latin typeface="Trebuchet MS" pitchFamily="34" charset="0"/>
                      </a:endParaRPr>
                    </a:p>
                  </a:txBody>
                  <a:tcPr anchor="ctr" anchorCtr="1" horzOverflow="overflow">
                    <a:lnL w="127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rgbClr val="FFFFCC"/>
                    </a:solidFill>
                  </a:tcPr>
                </a:tc>
                <a:extLst>
                  <a:ext uri="{0D108BD9-81ED-4DB2-BD59-A6C34878D82A}">
                    <a16:rowId xmlns:a16="http://schemas.microsoft.com/office/drawing/2014/main" val="10000"/>
                  </a:ext>
                </a:extLst>
              </a:tr>
              <a:tr h="3365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600" b="0" i="0" u="none" strike="noStrike" cap="none" normalizeH="0" baseline="0">
                          <a:ln>
                            <a:noFill/>
                          </a:ln>
                          <a:solidFill>
                            <a:schemeClr val="tx1"/>
                          </a:solidFill>
                          <a:effectLst/>
                          <a:latin typeface="Trebuchet MS" pitchFamily="34" charset="0"/>
                        </a:rPr>
                        <a:t>κλίμακα ΟΟΣΑ</a:t>
                      </a:r>
                      <a:endParaRPr kumimoji="0" lang="en-GB" sz="1600" b="0" i="0" u="none" strike="noStrike" cap="none" normalizeH="0" baseline="0">
                        <a:ln>
                          <a:noFill/>
                        </a:ln>
                        <a:solidFill>
                          <a:schemeClr val="tx1"/>
                        </a:solidFill>
                        <a:effectLst/>
                        <a:latin typeface="Trebuchet MS" pitchFamily="34" charset="0"/>
                      </a:endParaRPr>
                    </a:p>
                  </a:txBody>
                  <a:tcPr anchor="ctr" horzOverflow="overflow">
                    <a:lnL w="127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600" b="1" i="0" u="none" strike="noStrike" cap="none" normalizeH="0" baseline="0">
                          <a:ln>
                            <a:noFill/>
                          </a:ln>
                          <a:solidFill>
                            <a:schemeClr val="tx1"/>
                          </a:solidFill>
                          <a:effectLst/>
                          <a:latin typeface="Trebuchet MS" pitchFamily="34" charset="0"/>
                        </a:rPr>
                        <a:t>1,0</a:t>
                      </a:r>
                      <a:endParaRPr kumimoji="0" lang="en-GB" sz="1600" b="1" i="0" u="none" strike="noStrike" cap="none" normalizeH="0" baseline="0">
                        <a:ln>
                          <a:noFill/>
                        </a:ln>
                        <a:solidFill>
                          <a:schemeClr val="tx1"/>
                        </a:solidFill>
                        <a:effectLst/>
                        <a:latin typeface="Trebuchet MS" pitchFamily="34" charset="0"/>
                      </a:endParaRPr>
                    </a:p>
                  </a:txBody>
                  <a:tcPr anchor="ctr" anchorCtr="1" horzOverflow="overflow">
                    <a:lnL w="127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600" b="1" i="0" u="none" strike="noStrike" cap="none" normalizeH="0" baseline="0">
                          <a:ln>
                            <a:noFill/>
                          </a:ln>
                          <a:solidFill>
                            <a:schemeClr val="tx1"/>
                          </a:solidFill>
                          <a:effectLst/>
                          <a:latin typeface="Trebuchet MS" pitchFamily="34" charset="0"/>
                        </a:rPr>
                        <a:t>0,7</a:t>
                      </a:r>
                      <a:endParaRPr kumimoji="0" lang="en-GB" sz="1600" b="1" i="0" u="none" strike="noStrike" cap="none" normalizeH="0" baseline="0">
                        <a:ln>
                          <a:noFill/>
                        </a:ln>
                        <a:solidFill>
                          <a:schemeClr val="tx1"/>
                        </a:solidFill>
                        <a:effectLst/>
                        <a:latin typeface="Trebuchet MS" pitchFamily="34" charset="0"/>
                      </a:endParaRPr>
                    </a:p>
                  </a:txBody>
                  <a:tcPr anchor="ctr" anchorCtr="1" horzOverflow="overflow">
                    <a:lnL w="127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600" b="1" i="0" u="none" strike="noStrike" cap="none" normalizeH="0" baseline="0">
                          <a:ln>
                            <a:noFill/>
                          </a:ln>
                          <a:solidFill>
                            <a:schemeClr val="tx1"/>
                          </a:solidFill>
                          <a:effectLst/>
                          <a:latin typeface="Trebuchet MS" pitchFamily="34" charset="0"/>
                        </a:rPr>
                        <a:t>0,5</a:t>
                      </a:r>
                      <a:endParaRPr kumimoji="0" lang="en-GB" sz="1600" b="1" i="0" u="none" strike="noStrike" cap="none" normalizeH="0" baseline="0">
                        <a:ln>
                          <a:noFill/>
                        </a:ln>
                        <a:solidFill>
                          <a:schemeClr val="tx1"/>
                        </a:solidFill>
                        <a:effectLst/>
                        <a:latin typeface="Trebuchet MS" pitchFamily="34" charset="0"/>
                      </a:endParaRPr>
                    </a:p>
                  </a:txBody>
                  <a:tcPr anchor="ctr" anchorCtr="1" horzOverflow="overflow">
                    <a:lnL w="127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000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600" b="0" i="0" u="none" strike="noStrike" cap="none" normalizeH="0" baseline="0" dirty="0">
                          <a:ln>
                            <a:noFill/>
                          </a:ln>
                          <a:solidFill>
                            <a:schemeClr val="tx1"/>
                          </a:solidFill>
                          <a:effectLst/>
                          <a:latin typeface="Trebuchet MS" pitchFamily="34" charset="0"/>
                        </a:rPr>
                        <a:t>τροποποιημένη κλίμακα ΟΟΣΑ</a:t>
                      </a:r>
                      <a:endParaRPr kumimoji="0" lang="en-GB" sz="1600" b="0" i="0" u="none" strike="noStrike" cap="none" normalizeH="0" baseline="0" dirty="0">
                        <a:ln>
                          <a:noFill/>
                        </a:ln>
                        <a:solidFill>
                          <a:schemeClr val="tx1"/>
                        </a:solidFill>
                        <a:effectLst/>
                        <a:latin typeface="Trebuchet MS" pitchFamily="34" charset="0"/>
                      </a:endParaRPr>
                    </a:p>
                  </a:txBody>
                  <a:tcPr anchor="ctr" horzOverflow="overflow">
                    <a:lnL w="127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600" b="1" i="0" u="none" strike="noStrike" cap="none" normalizeH="0" baseline="0" dirty="0">
                          <a:ln>
                            <a:noFill/>
                          </a:ln>
                          <a:solidFill>
                            <a:schemeClr val="tx1"/>
                          </a:solidFill>
                          <a:effectLst/>
                          <a:latin typeface="Trebuchet MS" pitchFamily="34" charset="0"/>
                        </a:rPr>
                        <a:t>1,0</a:t>
                      </a:r>
                      <a:endParaRPr kumimoji="0" lang="en-GB" sz="1600" b="1" i="0" u="none" strike="noStrike" cap="none" normalizeH="0" baseline="0" dirty="0">
                        <a:ln>
                          <a:noFill/>
                        </a:ln>
                        <a:solidFill>
                          <a:schemeClr val="tx1"/>
                        </a:solidFill>
                        <a:effectLst/>
                        <a:latin typeface="Trebuchet MS" pitchFamily="34" charset="0"/>
                      </a:endParaRPr>
                    </a:p>
                  </a:txBody>
                  <a:tcPr anchor="ctr" anchorCtr="1" horzOverflow="overflow">
                    <a:lnL w="127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600" b="1" i="0" u="none" strike="noStrike" cap="none" normalizeH="0" baseline="0" dirty="0">
                          <a:ln>
                            <a:noFill/>
                          </a:ln>
                          <a:solidFill>
                            <a:schemeClr val="tx1"/>
                          </a:solidFill>
                          <a:effectLst/>
                          <a:latin typeface="Trebuchet MS" pitchFamily="34" charset="0"/>
                        </a:rPr>
                        <a:t>0,5</a:t>
                      </a:r>
                      <a:endParaRPr kumimoji="0" lang="en-GB" sz="1600" b="1" i="0" u="none" strike="noStrike" cap="none" normalizeH="0" baseline="0" dirty="0">
                        <a:ln>
                          <a:noFill/>
                        </a:ln>
                        <a:solidFill>
                          <a:schemeClr val="tx1"/>
                        </a:solidFill>
                        <a:effectLst/>
                        <a:latin typeface="Trebuchet MS" pitchFamily="34" charset="0"/>
                      </a:endParaRPr>
                    </a:p>
                  </a:txBody>
                  <a:tcPr anchor="ctr" anchorCtr="1" horzOverflow="overflow">
                    <a:lnL w="127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600" b="1" i="0" u="none" strike="noStrike" cap="none" normalizeH="0" baseline="0" dirty="0">
                          <a:ln>
                            <a:noFill/>
                          </a:ln>
                          <a:solidFill>
                            <a:schemeClr val="tx1"/>
                          </a:solidFill>
                          <a:effectLst/>
                          <a:latin typeface="Trebuchet MS" pitchFamily="34" charset="0"/>
                        </a:rPr>
                        <a:t>0,3</a:t>
                      </a:r>
                      <a:endParaRPr kumimoji="0" lang="en-GB" sz="1600" b="1" i="0" u="none" strike="noStrike" cap="none" normalizeH="0" baseline="0" dirty="0">
                        <a:ln>
                          <a:noFill/>
                        </a:ln>
                        <a:solidFill>
                          <a:schemeClr val="tx1"/>
                        </a:solidFill>
                        <a:effectLst/>
                        <a:latin typeface="Trebuchet MS" pitchFamily="34" charset="0"/>
                      </a:endParaRPr>
                    </a:p>
                  </a:txBody>
                  <a:tcPr anchor="ctr" anchorCtr="1" horzOverflow="overflow">
                    <a:lnL w="127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0005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600" b="0" i="0" u="none" strike="noStrike" cap="none" normalizeH="0" baseline="0" dirty="0">
                          <a:ln>
                            <a:noFill/>
                          </a:ln>
                          <a:solidFill>
                            <a:schemeClr val="tx1"/>
                          </a:solidFill>
                          <a:effectLst/>
                          <a:latin typeface="Trebuchet MS" pitchFamily="34" charset="0"/>
                        </a:rPr>
                        <a:t>κλίμακα </a:t>
                      </a:r>
                      <a:r>
                        <a:rPr kumimoji="0" lang="en-US" sz="1600" b="0" i="0" u="none" strike="noStrike" cap="none" normalizeH="0" baseline="0" dirty="0">
                          <a:ln>
                            <a:noFill/>
                          </a:ln>
                          <a:solidFill>
                            <a:schemeClr val="tx1"/>
                          </a:solidFill>
                          <a:effectLst/>
                          <a:latin typeface="Trebuchet MS" pitchFamily="34" charset="0"/>
                        </a:rPr>
                        <a:t>Atkinson</a:t>
                      </a:r>
                      <a:endParaRPr kumimoji="0" lang="en-GB" sz="1600" b="0" i="0" u="none" strike="noStrike" cap="none" normalizeH="0" baseline="0" dirty="0">
                        <a:ln>
                          <a:noFill/>
                        </a:ln>
                        <a:solidFill>
                          <a:schemeClr val="tx1"/>
                        </a:solidFill>
                        <a:effectLst/>
                        <a:latin typeface="Trebuchet MS" pitchFamily="34" charset="0"/>
                      </a:endParaRPr>
                    </a:p>
                  </a:txBody>
                  <a:tcPr anchor="ctr" horzOverflow="overflow">
                    <a:lnL w="127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solidFill>
                      <a:srgbClr val="FFFFCC"/>
                    </a:solidFill>
                  </a:tcPr>
                </a:tc>
                <a:tc gridSpan="3">
                  <a:txBody>
                    <a:bodyPr/>
                    <a:lstStyle/>
                    <a:p>
                      <a:pPr marL="0" marR="0" lvl="0" indent="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l-GR" sz="1600" b="0" i="0" u="none" strike="noStrike" cap="none" normalizeH="0" baseline="0" dirty="0">
                          <a:ln>
                            <a:noFill/>
                          </a:ln>
                          <a:solidFill>
                            <a:schemeClr val="tx1"/>
                          </a:solidFill>
                          <a:effectLst/>
                          <a:latin typeface="Trebuchet MS" pitchFamily="34" charset="0"/>
                        </a:rPr>
                        <a:t>τετραγωνική ρίζα του αριθμού των μελών</a:t>
                      </a:r>
                      <a:endParaRPr kumimoji="0" lang="en-GB" sz="1600" b="0" i="0" u="none" strike="noStrike" cap="none" normalizeH="0" baseline="0" dirty="0">
                        <a:ln>
                          <a:noFill/>
                        </a:ln>
                        <a:solidFill>
                          <a:schemeClr val="tx1"/>
                        </a:solidFill>
                        <a:effectLst/>
                        <a:latin typeface="Trebuchet MS" pitchFamily="34" charset="0"/>
                      </a:endParaRPr>
                    </a:p>
                  </a:txBody>
                  <a:tcPr anchor="ctr" anchorCtr="1" horzOverflow="overflow">
                    <a:lnL w="12700" cap="flat" cmpd="sng" algn="ctr">
                      <a:solidFill>
                        <a:srgbClr val="993300"/>
                      </a:solidFill>
                      <a:prstDash val="solid"/>
                      <a:round/>
                      <a:headEnd type="none" w="med" len="med"/>
                      <a:tailEnd type="none" w="med" len="med"/>
                    </a:lnL>
                    <a:lnR w="12700" cap="flat" cmpd="sng" algn="ctr">
                      <a:solidFill>
                        <a:srgbClr val="993300"/>
                      </a:solidFill>
                      <a:prstDash val="solid"/>
                      <a:round/>
                      <a:headEnd type="none" w="med" len="med"/>
                      <a:tailEnd type="none" w="med" len="med"/>
                    </a:lnR>
                    <a:lnT w="12700" cap="flat" cmpd="sng" algn="ctr">
                      <a:solidFill>
                        <a:srgbClr val="993300"/>
                      </a:solidFill>
                      <a:prstDash val="solid"/>
                      <a:round/>
                      <a:headEnd type="none" w="med" len="med"/>
                      <a:tailEnd type="none" w="med" len="med"/>
                    </a:lnT>
                    <a:lnB w="12700" cap="flat" cmpd="sng" algn="ctr">
                      <a:solidFill>
                        <a:srgbClr val="993300"/>
                      </a:solidFill>
                      <a:prstDash val="solid"/>
                      <a:round/>
                      <a:headEnd type="none" w="med" len="med"/>
                      <a:tailEnd type="none" w="med" len="med"/>
                    </a:lnB>
                    <a:lnTlToBr>
                      <a:noFill/>
                    </a:lnTlToBr>
                    <a:lnBlToTr>
                      <a:noFill/>
                    </a:lnBlToTr>
                    <a:noFill/>
                  </a:tcP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3"/>
                  </a:ext>
                </a:extLst>
              </a:tr>
            </a:tbl>
          </a:graphicData>
        </a:graphic>
      </p:graphicFrame>
      <p:sp>
        <p:nvSpPr>
          <p:cNvPr id="16413" name="Rectangle 29"/>
          <p:cNvSpPr>
            <a:spLocks noChangeArrowheads="1"/>
          </p:cNvSpPr>
          <p:nvPr/>
        </p:nvSpPr>
        <p:spPr bwMode="auto">
          <a:xfrm>
            <a:off x="250825" y="4797425"/>
            <a:ext cx="8664575"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Trebuchet MS" panose="020B0603020202020204" pitchFamily="34" charset="0"/>
              </a:defRPr>
            </a:lvl1pPr>
            <a:lvl2pPr marL="742950" indent="-285750" eaLnBrk="0" hangingPunct="0">
              <a:defRPr>
                <a:solidFill>
                  <a:schemeClr val="tx1"/>
                </a:solidFill>
                <a:latin typeface="Trebuchet MS" panose="020B0603020202020204" pitchFamily="34" charset="0"/>
              </a:defRPr>
            </a:lvl2pPr>
            <a:lvl3pPr marL="1143000" indent="-228600" eaLnBrk="0" hangingPunct="0">
              <a:defRPr>
                <a:solidFill>
                  <a:schemeClr val="tx1"/>
                </a:solidFill>
                <a:latin typeface="Trebuchet MS" panose="020B0603020202020204" pitchFamily="34" charset="0"/>
              </a:defRPr>
            </a:lvl3pPr>
            <a:lvl4pPr marL="1600200" indent="-228600" eaLnBrk="0" hangingPunct="0">
              <a:defRPr>
                <a:solidFill>
                  <a:schemeClr val="tx1"/>
                </a:solidFill>
                <a:latin typeface="Trebuchet MS" panose="020B0603020202020204" pitchFamily="34" charset="0"/>
              </a:defRPr>
            </a:lvl4pPr>
            <a:lvl5pPr marL="2057400" indent="-228600" eaLnBrk="0" hangingPunct="0">
              <a:defRPr>
                <a:solidFill>
                  <a:schemeClr val="tx1"/>
                </a:solidFill>
                <a:latin typeface="Trebuchet MS" panose="020B0603020202020204" pitchFamily="34" charset="0"/>
              </a:defRPr>
            </a:lvl5pPr>
            <a:lvl6pPr marL="2514600" indent="-228600" eaLnBrk="0" fontAlgn="base" hangingPunct="0">
              <a:spcBef>
                <a:spcPct val="0"/>
              </a:spcBef>
              <a:spcAft>
                <a:spcPct val="0"/>
              </a:spcAft>
              <a:defRPr>
                <a:solidFill>
                  <a:schemeClr val="tx1"/>
                </a:solidFill>
                <a:latin typeface="Trebuchet MS" panose="020B0603020202020204" pitchFamily="34" charset="0"/>
              </a:defRPr>
            </a:lvl6pPr>
            <a:lvl7pPr marL="2971800" indent="-228600" eaLnBrk="0" fontAlgn="base" hangingPunct="0">
              <a:spcBef>
                <a:spcPct val="0"/>
              </a:spcBef>
              <a:spcAft>
                <a:spcPct val="0"/>
              </a:spcAft>
              <a:defRPr>
                <a:solidFill>
                  <a:schemeClr val="tx1"/>
                </a:solidFill>
                <a:latin typeface="Trebuchet MS" panose="020B0603020202020204" pitchFamily="34" charset="0"/>
              </a:defRPr>
            </a:lvl7pPr>
            <a:lvl8pPr marL="3429000" indent="-228600" eaLnBrk="0" fontAlgn="base" hangingPunct="0">
              <a:spcBef>
                <a:spcPct val="0"/>
              </a:spcBef>
              <a:spcAft>
                <a:spcPct val="0"/>
              </a:spcAft>
              <a:defRPr>
                <a:solidFill>
                  <a:schemeClr val="tx1"/>
                </a:solidFill>
                <a:latin typeface="Trebuchet MS" panose="020B0603020202020204" pitchFamily="34" charset="0"/>
              </a:defRPr>
            </a:lvl8pPr>
            <a:lvl9pPr marL="3886200" indent="-228600" eaLnBrk="0" fontAlgn="base" hangingPunct="0">
              <a:spcBef>
                <a:spcPct val="0"/>
              </a:spcBef>
              <a:spcAft>
                <a:spcPct val="0"/>
              </a:spcAft>
              <a:defRPr>
                <a:solidFill>
                  <a:schemeClr val="tx1"/>
                </a:solidFill>
                <a:latin typeface="Trebuchet MS" panose="020B0603020202020204" pitchFamily="34" charset="0"/>
              </a:defRPr>
            </a:lvl9pPr>
          </a:lstStyle>
          <a:p>
            <a:pPr lvl="1">
              <a:spcBef>
                <a:spcPct val="20000"/>
              </a:spcBef>
              <a:spcAft>
                <a:spcPct val="20000"/>
              </a:spcAft>
              <a:buClr>
                <a:schemeClr val="accent2"/>
              </a:buClr>
              <a:buFont typeface="Monotype Sorts" pitchFamily="2" charset="2"/>
              <a:buChar char="ð"/>
              <a:defRPr/>
            </a:pPr>
            <a:r>
              <a:rPr kumimoji="1" lang="el-GR" altLang="en-US" noProof="1"/>
              <a:t>Η</a:t>
            </a:r>
            <a:r>
              <a:rPr kumimoji="1" lang="en-US" altLang="en-US" noProof="1"/>
              <a:t> Eurostat </a:t>
            </a:r>
            <a:r>
              <a:rPr kumimoji="1" lang="el-GR" altLang="en-US" noProof="1"/>
              <a:t>χρησιμοποιεί την τροποποιημένη κλίμακα ισοδυναμίας ΟΟΣΑ</a:t>
            </a:r>
          </a:p>
          <a:p>
            <a:pPr lvl="1">
              <a:spcBef>
                <a:spcPct val="20000"/>
              </a:spcBef>
              <a:spcAft>
                <a:spcPct val="20000"/>
              </a:spcAft>
              <a:buClr>
                <a:schemeClr val="accent2"/>
              </a:buClr>
              <a:buFont typeface="Monotype Sorts" pitchFamily="2" charset="2"/>
              <a:buChar char="ð"/>
              <a:defRPr/>
            </a:pPr>
            <a:r>
              <a:rPr kumimoji="1" lang="el-GR" altLang="en-US" noProof="1"/>
              <a:t>συνεπώς, κατά την</a:t>
            </a:r>
            <a:r>
              <a:rPr kumimoji="1" lang="en-US" altLang="en-US" noProof="1"/>
              <a:t> Eurostat, </a:t>
            </a:r>
            <a:r>
              <a:rPr kumimoji="1" lang="el-GR" altLang="en-US" dirty="0"/>
              <a:t>ένα</a:t>
            </a:r>
            <a:r>
              <a:rPr kumimoji="1" lang="el-GR" altLang="en-US" noProof="1"/>
              <a:t> </a:t>
            </a:r>
            <a:r>
              <a:rPr kumimoji="1" lang="el-GR" altLang="en-US" dirty="0"/>
              <a:t>τετραμελές νοικοκυριό </a:t>
            </a:r>
            <a:r>
              <a:rPr kumimoji="1" lang="el-GR" altLang="en-US" noProof="1"/>
              <a:t>με εισόδημα</a:t>
            </a:r>
            <a:r>
              <a:rPr kumimoji="1" lang="el-GR" altLang="en-US" dirty="0"/>
              <a:t> €</a:t>
            </a:r>
            <a:r>
              <a:rPr kumimoji="1" lang="el-GR" altLang="en-US" b="1" dirty="0"/>
              <a:t>1.200</a:t>
            </a:r>
            <a:r>
              <a:rPr kumimoji="1" lang="el-GR" altLang="en-US" noProof="1"/>
              <a:t> έχει «ισοδύναμο εισόδημα» </a:t>
            </a:r>
            <a:r>
              <a:rPr kumimoji="1" lang="el-GR" altLang="en-US" dirty="0"/>
              <a:t>1.200</a:t>
            </a:r>
            <a:r>
              <a:rPr kumimoji="1" lang="el-GR" altLang="en-US" noProof="1"/>
              <a:t> </a:t>
            </a:r>
            <a:r>
              <a:rPr kumimoji="1" lang="el-GR" altLang="en-US" dirty="0"/>
              <a:t>/</a:t>
            </a:r>
            <a:r>
              <a:rPr kumimoji="1" lang="el-GR" altLang="en-US" noProof="1"/>
              <a:t> 2</a:t>
            </a:r>
            <a:r>
              <a:rPr kumimoji="1" lang="el-GR" altLang="en-US" dirty="0"/>
              <a:t>,</a:t>
            </a:r>
            <a:r>
              <a:rPr kumimoji="1" lang="el-GR" altLang="en-US" noProof="1"/>
              <a:t>1 ≈ </a:t>
            </a:r>
            <a:r>
              <a:rPr kumimoji="1" lang="el-GR" altLang="en-US" dirty="0"/>
              <a:t>€</a:t>
            </a:r>
            <a:r>
              <a:rPr kumimoji="1" lang="el-GR" altLang="en-US" b="1" dirty="0"/>
              <a:t>571</a:t>
            </a:r>
            <a:endParaRPr kumimoji="1" lang="el-GR" altLang="en-US" noProof="1"/>
          </a:p>
          <a:p>
            <a:pPr lvl="1">
              <a:spcBef>
                <a:spcPct val="20000"/>
              </a:spcBef>
              <a:spcAft>
                <a:spcPct val="20000"/>
              </a:spcAft>
              <a:buClr>
                <a:schemeClr val="accent2"/>
              </a:buClr>
              <a:buFont typeface="Monotype Sorts" pitchFamily="2" charset="2"/>
              <a:buChar char="ð"/>
              <a:defRPr/>
            </a:pPr>
            <a:r>
              <a:rPr kumimoji="1" lang="el-GR" altLang="en-US" sz="1600" noProof="1"/>
              <a:t>άρα είναι </a:t>
            </a:r>
            <a:r>
              <a:rPr kumimoji="1" lang="el-GR" altLang="en-US" sz="1600" dirty="0"/>
              <a:t>φτωχότερο</a:t>
            </a:r>
            <a:r>
              <a:rPr kumimoji="1" lang="el-GR" altLang="en-US" sz="1600" noProof="1"/>
              <a:t> από ένα άτομο που ζει μόνο και έχει εισόδημα </a:t>
            </a:r>
            <a:r>
              <a:rPr kumimoji="1" lang="el-GR" altLang="en-US" sz="1600" dirty="0"/>
              <a:t>€</a:t>
            </a:r>
            <a:r>
              <a:rPr kumimoji="1" lang="en-US" altLang="en-US" sz="1600" b="1" dirty="0"/>
              <a:t>600</a:t>
            </a:r>
          </a:p>
          <a:p>
            <a:pPr marL="457200" lvl="1" indent="0">
              <a:spcBef>
                <a:spcPct val="20000"/>
              </a:spcBef>
              <a:spcAft>
                <a:spcPct val="20000"/>
              </a:spcAft>
              <a:buClr>
                <a:schemeClr val="accent2"/>
              </a:buClr>
              <a:defRPr/>
            </a:pPr>
            <a:r>
              <a:rPr kumimoji="1" lang="el-GR" altLang="en-US" sz="1600" noProof="1"/>
              <a:t>     αλλά και από ένα ζευγάρι χωρίς παιδιά με εισόδημα </a:t>
            </a:r>
            <a:r>
              <a:rPr kumimoji="1" lang="el-GR" altLang="en-US" sz="1600" dirty="0"/>
              <a:t>€1.000 (1.000/1.5 </a:t>
            </a:r>
            <a:r>
              <a:rPr kumimoji="1" lang="el-GR" altLang="en-US" sz="1600" noProof="1"/>
              <a:t>≈ </a:t>
            </a:r>
            <a:r>
              <a:rPr kumimoji="1" lang="el-GR" altLang="en-US" sz="1600" dirty="0"/>
              <a:t>€</a:t>
            </a:r>
            <a:r>
              <a:rPr kumimoji="1" lang="el-GR" altLang="en-US" sz="1600" b="1" dirty="0"/>
              <a:t>667</a:t>
            </a:r>
            <a:r>
              <a:rPr kumimoji="1" lang="el-GR" altLang="en-US" sz="1600" dirty="0"/>
              <a:t>)</a:t>
            </a:r>
            <a:endParaRPr kumimoji="1" lang="en-US" altLang="en-US" sz="1600" dirty="0"/>
          </a:p>
          <a:p>
            <a:pPr marL="457200" lvl="1" indent="0">
              <a:spcBef>
                <a:spcPct val="20000"/>
              </a:spcBef>
              <a:spcAft>
                <a:spcPct val="20000"/>
              </a:spcAft>
              <a:buClr>
                <a:schemeClr val="accent2"/>
              </a:buClr>
              <a:defRPr/>
            </a:pPr>
            <a:endParaRPr kumimoji="1" lang="el-GR" altLang="en-US" sz="1600" noProof="1"/>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14400" y="531813"/>
            <a:ext cx="7772400" cy="889000"/>
          </a:xfrm>
        </p:spPr>
        <p:txBody>
          <a:bodyPr/>
          <a:lstStyle/>
          <a:p>
            <a:r>
              <a:rPr lang="el-GR" altLang="en-US" sz="2000" b="1">
                <a:solidFill>
                  <a:schemeClr val="tx1"/>
                </a:solidFill>
                <a:latin typeface="Trebuchet MS" panose="020B0603020202020204" pitchFamily="34" charset="0"/>
              </a:rPr>
              <a:t>δείκτες: </a:t>
            </a:r>
            <a:r>
              <a:rPr lang="el-GR" altLang="en-US" sz="2000" b="1">
                <a:solidFill>
                  <a:srgbClr val="993300"/>
                </a:solidFill>
                <a:latin typeface="Trebuchet MS" panose="020B0603020202020204" pitchFamily="34" charset="0"/>
              </a:rPr>
              <a:t>(1) ποσοστό φτώχειας</a:t>
            </a:r>
            <a:r>
              <a:rPr lang="el-GR" altLang="en-US" sz="2000" b="1">
                <a:solidFill>
                  <a:schemeClr val="tx1"/>
                </a:solidFill>
                <a:latin typeface="Trebuchet MS" panose="020B0603020202020204" pitchFamily="34" charset="0"/>
              </a:rPr>
              <a:t> </a:t>
            </a:r>
            <a:endParaRPr lang="el-GR" altLang="en-US" sz="2000" b="1" noProof="1">
              <a:solidFill>
                <a:schemeClr val="tx1"/>
              </a:solidFill>
              <a:latin typeface="Trebuchet MS" panose="020B0603020202020204" pitchFamily="34" charset="0"/>
            </a:endParaRPr>
          </a:p>
        </p:txBody>
      </p:sp>
      <p:sp>
        <p:nvSpPr>
          <p:cNvPr id="16387" name="Rectangle 3"/>
          <p:cNvSpPr>
            <a:spLocks noGrp="1" noChangeArrowheads="1"/>
          </p:cNvSpPr>
          <p:nvPr>
            <p:ph type="body" idx="1"/>
          </p:nvPr>
        </p:nvSpPr>
        <p:spPr>
          <a:xfrm>
            <a:off x="457200" y="1700213"/>
            <a:ext cx="8305800" cy="4776787"/>
          </a:xfrm>
        </p:spPr>
        <p:txBody>
          <a:bodyPr/>
          <a:lstStyle/>
          <a:p>
            <a:pPr>
              <a:lnSpc>
                <a:spcPct val="160000"/>
              </a:lnSpc>
            </a:pPr>
            <a:r>
              <a:rPr lang="el-GR" altLang="en-US" sz="1800" noProof="1">
                <a:latin typeface="Trebuchet MS" panose="020B0603020202020204" pitchFamily="34" charset="0"/>
              </a:rPr>
              <a:t>είναι το ποσοστό του πληθυσμού με (ισοδύναμο διαθέσιμο) εισόδημα χαμηλότερο από το όριο της φτώχειας</a:t>
            </a:r>
          </a:p>
          <a:p>
            <a:pPr>
              <a:lnSpc>
                <a:spcPct val="160000"/>
              </a:lnSpc>
            </a:pPr>
            <a:endParaRPr lang="el-GR" altLang="en-US" sz="1800" noProof="1">
              <a:latin typeface="Trebuchet MS" panose="020B0603020202020204" pitchFamily="34" charset="0"/>
            </a:endParaRPr>
          </a:p>
          <a:p>
            <a:pPr lvl="1">
              <a:lnSpc>
                <a:spcPct val="160000"/>
              </a:lnSpc>
              <a:buFont typeface="Wingdings" panose="05000000000000000000" pitchFamily="2" charset="2"/>
              <a:buNone/>
            </a:pPr>
            <a:endParaRPr lang="el-GR" altLang="en-US" sz="1400" b="1" i="1" noProof="1">
              <a:solidFill>
                <a:srgbClr val="000080"/>
              </a:solidFill>
              <a:latin typeface="Trebuchet MS" panose="020B0603020202020204" pitchFamily="34" charset="0"/>
            </a:endParaRPr>
          </a:p>
          <a:p>
            <a:pPr lvl="1">
              <a:lnSpc>
                <a:spcPct val="160000"/>
              </a:lnSpc>
              <a:buFont typeface="Wingdings" panose="05000000000000000000" pitchFamily="2" charset="2"/>
              <a:buNone/>
            </a:pPr>
            <a:r>
              <a:rPr lang="el-GR" altLang="en-US" sz="1400" b="1" i="1" noProof="1">
                <a:solidFill>
                  <a:srgbClr val="000080"/>
                </a:solidFill>
                <a:latin typeface="Trebuchet MS" panose="020B0603020202020204" pitchFamily="34" charset="0"/>
              </a:rPr>
              <a:t>όπου</a:t>
            </a:r>
            <a:r>
              <a:rPr lang="en-US" altLang="en-US" sz="1400" b="1" i="1" noProof="1">
                <a:solidFill>
                  <a:srgbClr val="000080"/>
                </a:solidFill>
                <a:latin typeface="Trebuchet MS" panose="020B0603020202020204" pitchFamily="34" charset="0"/>
              </a:rPr>
              <a:t> q </a:t>
            </a:r>
            <a:r>
              <a:rPr lang="el-GR" altLang="en-US" sz="1400" b="1" i="1" noProof="1">
                <a:solidFill>
                  <a:srgbClr val="000080"/>
                </a:solidFill>
                <a:latin typeface="Trebuchet MS" panose="020B0603020202020204" pitchFamily="34" charset="0"/>
              </a:rPr>
              <a:t>ο αριθμός των φτωχών και</a:t>
            </a:r>
            <a:r>
              <a:rPr lang="en-US" altLang="en-US" sz="1400" b="1" i="1" noProof="1">
                <a:solidFill>
                  <a:srgbClr val="000080"/>
                </a:solidFill>
                <a:latin typeface="Trebuchet MS" panose="020B0603020202020204" pitchFamily="34" charset="0"/>
              </a:rPr>
              <a:t> n </a:t>
            </a:r>
            <a:r>
              <a:rPr lang="el-GR" altLang="en-US" sz="1400" b="1" i="1" noProof="1">
                <a:solidFill>
                  <a:srgbClr val="000080"/>
                </a:solidFill>
                <a:latin typeface="Trebuchet MS" panose="020B0603020202020204" pitchFamily="34" charset="0"/>
              </a:rPr>
              <a:t>το σύνολο του πληθυσμού</a:t>
            </a:r>
          </a:p>
          <a:p>
            <a:pPr lvl="1">
              <a:lnSpc>
                <a:spcPct val="160000"/>
              </a:lnSpc>
            </a:pPr>
            <a:r>
              <a:rPr lang="el-GR" altLang="en-US" sz="1600" noProof="1">
                <a:latin typeface="Trebuchet MS" panose="020B0603020202020204" pitchFamily="34" charset="0"/>
              </a:rPr>
              <a:t>π.χ. σύμφωνα με τις εκτιμήσεις της</a:t>
            </a:r>
            <a:r>
              <a:rPr lang="en-US" altLang="en-US" sz="1600" noProof="1">
                <a:latin typeface="Trebuchet MS" panose="020B0603020202020204" pitchFamily="34" charset="0"/>
              </a:rPr>
              <a:t> </a:t>
            </a:r>
            <a:r>
              <a:rPr lang="en-US" altLang="en-US" sz="1600" noProof="1">
                <a:latin typeface="Trebuchet MS" panose="020B0603020202020204" pitchFamily="34" charset="0"/>
                <a:hlinkClick r:id="rId4"/>
              </a:rPr>
              <a:t>Eurostat</a:t>
            </a:r>
            <a:r>
              <a:rPr lang="en-US" altLang="en-US" sz="1600" noProof="1">
                <a:latin typeface="Trebuchet MS" panose="020B0603020202020204" pitchFamily="34" charset="0"/>
              </a:rPr>
              <a:t> </a:t>
            </a:r>
            <a:r>
              <a:rPr lang="el-GR" altLang="en-US" sz="1600" noProof="1">
                <a:latin typeface="Trebuchet MS" panose="020B0603020202020204" pitchFamily="34" charset="0"/>
              </a:rPr>
              <a:t>για το </a:t>
            </a:r>
            <a:r>
              <a:rPr lang="el-GR" altLang="en-US" sz="1600" dirty="0">
                <a:latin typeface="Trebuchet MS" panose="020B0603020202020204" pitchFamily="34" charset="0"/>
              </a:rPr>
              <a:t>2011</a:t>
            </a:r>
            <a:r>
              <a:rPr lang="el-GR" altLang="en-US" sz="1600" noProof="1">
                <a:latin typeface="Trebuchet MS" panose="020B0603020202020204" pitchFamily="34" charset="0"/>
              </a:rPr>
              <a:t>, το ποσοστό φτώχειας στην Ελλάδα ήταν </a:t>
            </a:r>
            <a:r>
              <a:rPr lang="el-GR" altLang="en-US" sz="1600" b="1" dirty="0">
                <a:latin typeface="Trebuchet MS" panose="020B0603020202020204" pitchFamily="34" charset="0"/>
              </a:rPr>
              <a:t>21,4</a:t>
            </a:r>
            <a:r>
              <a:rPr lang="el-GR" altLang="en-US" sz="1600" noProof="1">
                <a:latin typeface="Trebuchet MS" panose="020B0603020202020204" pitchFamily="34" charset="0"/>
              </a:rPr>
              <a:t>%, έναντι </a:t>
            </a:r>
            <a:r>
              <a:rPr lang="el-GR" altLang="en-US" sz="1600" b="1" dirty="0">
                <a:latin typeface="Trebuchet MS" panose="020B0603020202020204" pitchFamily="34" charset="0"/>
              </a:rPr>
              <a:t>16,9</a:t>
            </a:r>
            <a:r>
              <a:rPr lang="el-GR" altLang="en-US" sz="1600" noProof="1">
                <a:latin typeface="Trebuchet MS" panose="020B0603020202020204" pitchFamily="34" charset="0"/>
              </a:rPr>
              <a:t>% στο σύνολο της Ε.Ε.-</a:t>
            </a:r>
            <a:r>
              <a:rPr lang="el-GR" altLang="en-US" sz="1600" dirty="0">
                <a:latin typeface="Trebuchet MS" panose="020B0603020202020204" pitchFamily="34" charset="0"/>
              </a:rPr>
              <a:t>27</a:t>
            </a:r>
            <a:endParaRPr lang="el-GR" altLang="en-US" sz="1600" noProof="1">
              <a:latin typeface="Trebuchet MS" panose="020B0603020202020204" pitchFamily="34" charset="0"/>
            </a:endParaRPr>
          </a:p>
          <a:p>
            <a:pPr>
              <a:lnSpc>
                <a:spcPct val="160000"/>
              </a:lnSpc>
            </a:pPr>
            <a:r>
              <a:rPr lang="el-GR" altLang="en-US" sz="1800" noProof="1">
                <a:latin typeface="Trebuchet MS" panose="020B0603020202020204" pitchFamily="34" charset="0"/>
              </a:rPr>
              <a:t>προβλήματα </a:t>
            </a:r>
          </a:p>
          <a:p>
            <a:pPr lvl="1">
              <a:lnSpc>
                <a:spcPct val="160000"/>
              </a:lnSpc>
              <a:buFont typeface="Monotype Sorts" pitchFamily="2" charset="2"/>
              <a:buChar char="ð"/>
            </a:pPr>
            <a:r>
              <a:rPr lang="el-GR" altLang="en-US" sz="1600" noProof="1">
                <a:latin typeface="Trebuchet MS" panose="020B0603020202020204" pitchFamily="34" charset="0"/>
              </a:rPr>
              <a:t>δεν δίνει καμία πληροφορία για την ένταση της φτώχειας</a:t>
            </a:r>
          </a:p>
          <a:p>
            <a:pPr lvl="1">
              <a:lnSpc>
                <a:spcPct val="160000"/>
              </a:lnSpc>
              <a:buFont typeface="Monotype Sorts" pitchFamily="2" charset="2"/>
              <a:buChar char="ð"/>
            </a:pPr>
            <a:r>
              <a:rPr lang="el-GR" altLang="en-US" sz="1600" noProof="1">
                <a:latin typeface="Trebuchet MS" panose="020B0603020202020204" pitchFamily="34" charset="0"/>
              </a:rPr>
              <a:t>μειώνεται εάν πάρουμε 100 ευρώ από ένα πολύ φτωχό άτομο και τα δώσουμε σε ένα άλλο με εισόδημα λίγο κάτω από το όριο της φτώχειας!</a:t>
            </a:r>
          </a:p>
        </p:txBody>
      </p:sp>
      <p:graphicFrame>
        <p:nvGraphicFramePr>
          <p:cNvPr id="16388" name="Object 5"/>
          <p:cNvGraphicFramePr>
            <a:graphicFrameLocks noChangeAspect="1"/>
          </p:cNvGraphicFramePr>
          <p:nvPr/>
        </p:nvGraphicFramePr>
        <p:xfrm>
          <a:off x="1908175" y="2636838"/>
          <a:ext cx="1006475" cy="892175"/>
        </p:xfrm>
        <a:graphic>
          <a:graphicData uri="http://schemas.openxmlformats.org/presentationml/2006/ole">
            <mc:AlternateContent xmlns:mc="http://schemas.openxmlformats.org/markup-compatibility/2006">
              <mc:Choice xmlns:v="urn:schemas-microsoft-com:vml" Requires="v">
                <p:oleObj spid="_x0000_s16406" name="Εξίσωση" r:id="rId5" imgW="444307" imgH="393529" progId="Equation.3">
                  <p:embed/>
                </p:oleObj>
              </mc:Choice>
              <mc:Fallback>
                <p:oleObj name="Εξίσωση" r:id="rId5" imgW="444307" imgH="393529" progId="Equation.3">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8175" y="2636838"/>
                        <a:ext cx="1006475" cy="89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914400" y="531813"/>
            <a:ext cx="7772400" cy="889000"/>
          </a:xfrm>
        </p:spPr>
        <p:txBody>
          <a:bodyPr/>
          <a:lstStyle/>
          <a:p>
            <a:r>
              <a:rPr lang="el-GR" altLang="en-US" sz="2000" b="1">
                <a:solidFill>
                  <a:schemeClr val="tx1"/>
                </a:solidFill>
                <a:latin typeface="Trebuchet MS" panose="020B0603020202020204" pitchFamily="34" charset="0"/>
              </a:rPr>
              <a:t>δείκτες: </a:t>
            </a:r>
            <a:r>
              <a:rPr lang="el-GR" altLang="en-US" sz="2000" b="1">
                <a:solidFill>
                  <a:srgbClr val="993300"/>
                </a:solidFill>
                <a:latin typeface="Trebuchet MS" panose="020B0603020202020204" pitchFamily="34" charset="0"/>
              </a:rPr>
              <a:t>(2) χάσμα φτώχειας</a:t>
            </a:r>
            <a:r>
              <a:rPr lang="el-GR" altLang="en-US" sz="2000" b="1">
                <a:solidFill>
                  <a:schemeClr val="tx1"/>
                </a:solidFill>
                <a:latin typeface="Trebuchet MS" panose="020B0603020202020204" pitchFamily="34" charset="0"/>
              </a:rPr>
              <a:t> </a:t>
            </a:r>
            <a:endParaRPr lang="el-GR" altLang="en-US" sz="2000" b="1" noProof="1">
              <a:solidFill>
                <a:schemeClr val="tx1"/>
              </a:solidFill>
              <a:latin typeface="Trebuchet MS" panose="020B0603020202020204" pitchFamily="34" charset="0"/>
            </a:endParaRPr>
          </a:p>
        </p:txBody>
      </p:sp>
      <p:sp>
        <p:nvSpPr>
          <p:cNvPr id="17411" name="Rectangle 3"/>
          <p:cNvSpPr>
            <a:spLocks noGrp="1" noChangeArrowheads="1"/>
          </p:cNvSpPr>
          <p:nvPr>
            <p:ph type="body" idx="1"/>
          </p:nvPr>
        </p:nvSpPr>
        <p:spPr>
          <a:xfrm>
            <a:off x="457200" y="1557338"/>
            <a:ext cx="8435975" cy="4919662"/>
          </a:xfrm>
        </p:spPr>
        <p:txBody>
          <a:bodyPr/>
          <a:lstStyle/>
          <a:p>
            <a:pPr>
              <a:lnSpc>
                <a:spcPct val="160000"/>
              </a:lnSpc>
            </a:pPr>
            <a:r>
              <a:rPr lang="el-GR" altLang="en-US" sz="1800" noProof="1">
                <a:latin typeface="Trebuchet MS" panose="020B0603020202020204" pitchFamily="34" charset="0"/>
              </a:rPr>
              <a:t>είναι το ποσό που απαιτείται για να εξαλειφθεί η φτώχεια ως ποσοστό του συνολικού εισοδήματος</a:t>
            </a:r>
          </a:p>
          <a:p>
            <a:pPr>
              <a:lnSpc>
                <a:spcPct val="160000"/>
              </a:lnSpc>
            </a:pPr>
            <a:endParaRPr lang="el-GR" altLang="en-US" sz="1800" noProof="1">
              <a:latin typeface="Trebuchet MS" panose="020B0603020202020204" pitchFamily="34" charset="0"/>
            </a:endParaRPr>
          </a:p>
          <a:p>
            <a:pPr>
              <a:lnSpc>
                <a:spcPct val="160000"/>
              </a:lnSpc>
            </a:pPr>
            <a:endParaRPr lang="el-GR" altLang="en-US" sz="1800" noProof="1">
              <a:latin typeface="Trebuchet MS" panose="020B0603020202020204" pitchFamily="34" charset="0"/>
            </a:endParaRPr>
          </a:p>
          <a:p>
            <a:pPr lvl="1">
              <a:lnSpc>
                <a:spcPct val="160000"/>
              </a:lnSpc>
              <a:buFont typeface="Wingdings" panose="05000000000000000000" pitchFamily="2" charset="2"/>
              <a:buNone/>
            </a:pPr>
            <a:r>
              <a:rPr lang="el-GR" altLang="en-US" sz="1400" b="1" i="1" noProof="1">
                <a:solidFill>
                  <a:srgbClr val="000080"/>
                </a:solidFill>
                <a:latin typeface="Trebuchet MS" panose="020B0603020202020204" pitchFamily="34" charset="0"/>
              </a:rPr>
              <a:t>όπου</a:t>
            </a:r>
            <a:r>
              <a:rPr lang="en-US" altLang="en-US" sz="1400" b="1" i="1" noProof="1">
                <a:solidFill>
                  <a:srgbClr val="000080"/>
                </a:solidFill>
                <a:latin typeface="Trebuchet MS" panose="020B0603020202020204" pitchFamily="34" charset="0"/>
              </a:rPr>
              <a:t> z </a:t>
            </a:r>
            <a:r>
              <a:rPr lang="el-GR" altLang="en-US" sz="1400" b="1" i="1" noProof="1">
                <a:solidFill>
                  <a:srgbClr val="000080"/>
                </a:solidFill>
                <a:latin typeface="Trebuchet MS" panose="020B0603020202020204" pitchFamily="34" charset="0"/>
              </a:rPr>
              <a:t>η γραμμή φτώχειας και</a:t>
            </a:r>
            <a:r>
              <a:rPr lang="en-US" altLang="en-US" sz="1400" b="1" i="1" noProof="1">
                <a:solidFill>
                  <a:srgbClr val="000080"/>
                </a:solidFill>
                <a:latin typeface="Trebuchet MS" panose="020B0603020202020204" pitchFamily="34" charset="0"/>
              </a:rPr>
              <a:t> y</a:t>
            </a:r>
            <a:r>
              <a:rPr lang="en-US" altLang="en-US" sz="1400" b="1" i="1" baseline="-25000" noProof="1">
                <a:solidFill>
                  <a:srgbClr val="000080"/>
                </a:solidFill>
                <a:latin typeface="Trebuchet MS" panose="020B0603020202020204" pitchFamily="34" charset="0"/>
              </a:rPr>
              <a:t>i</a:t>
            </a:r>
            <a:r>
              <a:rPr lang="en-US" altLang="en-US" sz="1400" b="1" i="1" noProof="1">
                <a:solidFill>
                  <a:srgbClr val="000080"/>
                </a:solidFill>
                <a:latin typeface="Trebuchet MS" panose="020B0603020202020204" pitchFamily="34" charset="0"/>
              </a:rPr>
              <a:t> </a:t>
            </a:r>
            <a:r>
              <a:rPr lang="el-GR" altLang="en-US" sz="1400" b="1" i="1" noProof="1">
                <a:solidFill>
                  <a:srgbClr val="000080"/>
                </a:solidFill>
                <a:latin typeface="Trebuchet MS" panose="020B0603020202020204" pitchFamily="34" charset="0"/>
              </a:rPr>
              <a:t>το εισόδημα του (φτωχού) ατόμου</a:t>
            </a:r>
            <a:r>
              <a:rPr lang="en-US" altLang="en-US" sz="1400" b="1" i="1" noProof="1">
                <a:solidFill>
                  <a:srgbClr val="000080"/>
                </a:solidFill>
                <a:latin typeface="Trebuchet MS" panose="020B0603020202020204" pitchFamily="34" charset="0"/>
              </a:rPr>
              <a:t> i</a:t>
            </a:r>
            <a:endParaRPr lang="en-US" altLang="en-US" sz="1400" noProof="1">
              <a:latin typeface="Trebuchet MS" panose="020B0603020202020204" pitchFamily="34" charset="0"/>
            </a:endParaRPr>
          </a:p>
          <a:p>
            <a:pPr>
              <a:lnSpc>
                <a:spcPct val="160000"/>
              </a:lnSpc>
            </a:pPr>
            <a:r>
              <a:rPr lang="el-GR" altLang="en-US" sz="1800" noProof="1">
                <a:latin typeface="Trebuchet MS" panose="020B0603020202020204" pitchFamily="34" charset="0"/>
              </a:rPr>
              <a:t>Δεν είναι ευαίσθητος στην κατανομή του εισοδήματος μεταξύ των φτωχών</a:t>
            </a:r>
          </a:p>
          <a:p>
            <a:pPr>
              <a:lnSpc>
                <a:spcPct val="160000"/>
              </a:lnSpc>
            </a:pPr>
            <a:r>
              <a:rPr lang="en-US" altLang="en-US" sz="1600" noProof="1">
                <a:latin typeface="Trebuchet MS" panose="020B0603020202020204" pitchFamily="34" charset="0"/>
              </a:rPr>
              <a:t>M</a:t>
            </a:r>
            <a:r>
              <a:rPr lang="el-GR" altLang="en-US" sz="1600" noProof="1">
                <a:latin typeface="Trebuchet MS" panose="020B0603020202020204" pitchFamily="34" charset="0"/>
              </a:rPr>
              <a:t>ερικές φορές γίνεται αναφορά και στο </a:t>
            </a:r>
            <a:r>
              <a:rPr lang="en-US" altLang="en-US" sz="1600" i="1" noProof="1">
                <a:latin typeface="Trebuchet MS" panose="020B0603020202020204" pitchFamily="34" charset="0"/>
              </a:rPr>
              <a:t>(z-y*)/z </a:t>
            </a:r>
            <a:r>
              <a:rPr lang="el-GR" altLang="en-US" sz="1600" noProof="1">
                <a:latin typeface="Trebuchet MS" panose="020B0603020202020204" pitchFamily="34" charset="0"/>
              </a:rPr>
              <a:t>όπου</a:t>
            </a:r>
            <a:r>
              <a:rPr lang="en-US" altLang="en-US" sz="1600" noProof="1">
                <a:latin typeface="Trebuchet MS" panose="020B0603020202020204" pitchFamily="34" charset="0"/>
              </a:rPr>
              <a:t> y* </a:t>
            </a:r>
            <a:r>
              <a:rPr lang="el-GR" altLang="en-US" sz="1600" noProof="1">
                <a:latin typeface="Trebuchet MS" panose="020B0603020202020204" pitchFamily="34" charset="0"/>
              </a:rPr>
              <a:t>το μέσο εισόδημα των φτωχών – π.χ. σύμφωνα με τις εκτιμήσεις της</a:t>
            </a:r>
            <a:r>
              <a:rPr lang="en-US" altLang="en-US" sz="1600" noProof="1">
                <a:latin typeface="Trebuchet MS" panose="020B0603020202020204" pitchFamily="34" charset="0"/>
              </a:rPr>
              <a:t> Eurostat </a:t>
            </a:r>
            <a:r>
              <a:rPr lang="el-GR" altLang="en-US" sz="1600" noProof="1">
                <a:latin typeface="Trebuchet MS" panose="020B0603020202020204" pitchFamily="34" charset="0"/>
              </a:rPr>
              <a:t>για το </a:t>
            </a:r>
            <a:r>
              <a:rPr lang="el-GR" altLang="en-US" sz="1600">
                <a:latin typeface="Trebuchet MS" panose="020B0603020202020204" pitchFamily="34" charset="0"/>
              </a:rPr>
              <a:t>2011</a:t>
            </a:r>
            <a:r>
              <a:rPr lang="el-GR" altLang="en-US" sz="1600" noProof="1">
                <a:latin typeface="Trebuchet MS" panose="020B0603020202020204" pitchFamily="34" charset="0"/>
              </a:rPr>
              <a:t>, το </a:t>
            </a:r>
            <a:r>
              <a:rPr lang="el-GR" altLang="en-US" sz="1600">
                <a:latin typeface="Trebuchet MS" panose="020B0603020202020204" pitchFamily="34" charset="0"/>
              </a:rPr>
              <a:t>τελευταίο </a:t>
            </a:r>
            <a:r>
              <a:rPr lang="el-GR" altLang="en-US" sz="1600" noProof="1">
                <a:latin typeface="Trebuchet MS" panose="020B0603020202020204" pitchFamily="34" charset="0"/>
              </a:rPr>
              <a:t>στην Ελλάδα ήταν </a:t>
            </a:r>
            <a:r>
              <a:rPr lang="el-GR" altLang="en-US" sz="1600" b="1">
                <a:latin typeface="Trebuchet MS" panose="020B0603020202020204" pitchFamily="34" charset="0"/>
              </a:rPr>
              <a:t>26,1</a:t>
            </a:r>
            <a:r>
              <a:rPr lang="el-GR" altLang="en-US" sz="1600" noProof="1">
                <a:latin typeface="Trebuchet MS" panose="020B0603020202020204" pitchFamily="34" charset="0"/>
              </a:rPr>
              <a:t>%, έναντι </a:t>
            </a:r>
            <a:r>
              <a:rPr lang="el-GR" altLang="en-US" sz="1600" b="1" noProof="1">
                <a:latin typeface="Trebuchet MS" panose="020B0603020202020204" pitchFamily="34" charset="0"/>
              </a:rPr>
              <a:t>2</a:t>
            </a:r>
            <a:r>
              <a:rPr lang="el-GR" altLang="en-US" sz="1600" b="1">
                <a:latin typeface="Trebuchet MS" panose="020B0603020202020204" pitchFamily="34" charset="0"/>
              </a:rPr>
              <a:t>3,3</a:t>
            </a:r>
            <a:r>
              <a:rPr lang="el-GR" altLang="en-US" sz="1600" noProof="1">
                <a:latin typeface="Trebuchet MS" panose="020B0603020202020204" pitchFamily="34" charset="0"/>
              </a:rPr>
              <a:t>% στο σύνολο της Ε.Ε.-</a:t>
            </a:r>
            <a:r>
              <a:rPr lang="el-GR" altLang="en-US" sz="1600">
                <a:latin typeface="Trebuchet MS" panose="020B0603020202020204" pitchFamily="34" charset="0"/>
              </a:rPr>
              <a:t>27</a:t>
            </a:r>
            <a:r>
              <a:rPr lang="en-US" altLang="en-US" sz="1600">
                <a:latin typeface="Trebuchet MS" panose="020B0603020202020204" pitchFamily="34" charset="0"/>
              </a:rPr>
              <a:t> – </a:t>
            </a:r>
            <a:r>
              <a:rPr lang="el-GR" altLang="en-US" sz="1600">
                <a:latin typeface="Trebuchet MS" panose="020B0603020202020204" pitchFamily="34" charset="0"/>
              </a:rPr>
              <a:t>όμως, αυτό το ποσοστό μπορεί να είναι πολύ μεγάλο εάν σε μια χώρα υπάρχει ένας μόνο φτωχός με πολύ χαμηλό εισόδημα!</a:t>
            </a:r>
          </a:p>
          <a:p>
            <a:pPr>
              <a:lnSpc>
                <a:spcPct val="160000"/>
              </a:lnSpc>
            </a:pPr>
            <a:endParaRPr lang="el-GR" altLang="en-US" sz="1600" noProof="1">
              <a:latin typeface="Trebuchet MS" panose="020B0603020202020204" pitchFamily="34" charset="0"/>
            </a:endParaRPr>
          </a:p>
        </p:txBody>
      </p:sp>
      <p:graphicFrame>
        <p:nvGraphicFramePr>
          <p:cNvPr id="17412" name="Object 6"/>
          <p:cNvGraphicFramePr>
            <a:graphicFrameLocks noChangeAspect="1"/>
          </p:cNvGraphicFramePr>
          <p:nvPr/>
        </p:nvGraphicFramePr>
        <p:xfrm>
          <a:off x="1547813" y="2530475"/>
          <a:ext cx="2470150" cy="969963"/>
        </p:xfrm>
        <a:graphic>
          <a:graphicData uri="http://schemas.openxmlformats.org/presentationml/2006/ole">
            <mc:AlternateContent xmlns:mc="http://schemas.openxmlformats.org/markup-compatibility/2006">
              <mc:Choice xmlns:v="urn:schemas-microsoft-com:vml" Requires="v">
                <p:oleObj spid="_x0000_s17429" name="Εξίσωση" r:id="rId3" imgW="1129810" imgH="444307" progId="Equation.3">
                  <p:embed/>
                </p:oleObj>
              </mc:Choice>
              <mc:Fallback>
                <p:oleObj name="Εξίσωση" r:id="rId3" imgW="1129810" imgH="444307"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7813" y="2530475"/>
                        <a:ext cx="2470150" cy="969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914400" y="531813"/>
            <a:ext cx="7772400" cy="889000"/>
          </a:xfrm>
        </p:spPr>
        <p:txBody>
          <a:bodyPr/>
          <a:lstStyle/>
          <a:p>
            <a:r>
              <a:rPr lang="el-GR" altLang="en-US" sz="2000" b="1">
                <a:solidFill>
                  <a:schemeClr val="tx1"/>
                </a:solidFill>
                <a:latin typeface="Trebuchet MS" panose="020B0603020202020204" pitchFamily="34" charset="0"/>
              </a:rPr>
              <a:t>δείκτες: </a:t>
            </a:r>
            <a:r>
              <a:rPr lang="el-GR" altLang="en-US" sz="2000" b="1">
                <a:solidFill>
                  <a:srgbClr val="993300"/>
                </a:solidFill>
                <a:latin typeface="Trebuchet MS" panose="020B0603020202020204" pitchFamily="34" charset="0"/>
              </a:rPr>
              <a:t>(3) </a:t>
            </a:r>
            <a:r>
              <a:rPr lang="en-US" altLang="en-US" sz="2000" b="1" noProof="1">
                <a:solidFill>
                  <a:srgbClr val="993300"/>
                </a:solidFill>
                <a:latin typeface="Trebuchet MS" panose="020B0603020202020204" pitchFamily="34" charset="0"/>
              </a:rPr>
              <a:t>Foster, Greer &amp; Thorbecke</a:t>
            </a:r>
          </a:p>
        </p:txBody>
      </p:sp>
      <p:sp>
        <p:nvSpPr>
          <p:cNvPr id="18435" name="Rectangle 3"/>
          <p:cNvSpPr>
            <a:spLocks noGrp="1" noChangeArrowheads="1"/>
          </p:cNvSpPr>
          <p:nvPr>
            <p:ph type="body" idx="1"/>
          </p:nvPr>
        </p:nvSpPr>
        <p:spPr/>
        <p:txBody>
          <a:bodyPr/>
          <a:lstStyle/>
          <a:p>
            <a:pPr>
              <a:lnSpc>
                <a:spcPct val="160000"/>
              </a:lnSpc>
            </a:pPr>
            <a:r>
              <a:rPr lang="el-GR" altLang="en-US" sz="1800" noProof="1">
                <a:latin typeface="Trebuchet MS" panose="020B0603020202020204" pitchFamily="34" charset="0"/>
              </a:rPr>
              <a:t>Διάφοροι δείκτες λαμβάνουν υπόψη και την ανισοκατανομή του εισοδήματος μεταξύ των φτωχών</a:t>
            </a:r>
          </a:p>
          <a:p>
            <a:pPr>
              <a:lnSpc>
                <a:spcPct val="160000"/>
              </a:lnSpc>
            </a:pPr>
            <a:r>
              <a:rPr lang="el-GR" altLang="en-US" sz="1800" noProof="1">
                <a:latin typeface="Trebuchet MS" panose="020B0603020202020204" pitchFamily="34" charset="0"/>
              </a:rPr>
              <a:t>«οικογένεια» δεικτών φτώχειας</a:t>
            </a:r>
            <a:r>
              <a:rPr lang="en-US" altLang="en-US" sz="1800" noProof="1">
                <a:latin typeface="Trebuchet MS" panose="020B0603020202020204" pitchFamily="34" charset="0"/>
              </a:rPr>
              <a:t> Foster, Greer &amp; Thorbecke</a:t>
            </a:r>
          </a:p>
          <a:p>
            <a:pPr>
              <a:lnSpc>
                <a:spcPct val="160000"/>
              </a:lnSpc>
            </a:pPr>
            <a:endParaRPr lang="en-US" altLang="en-US" sz="1800" b="1" baseline="30000" noProof="1">
              <a:solidFill>
                <a:srgbClr val="000080"/>
              </a:solidFill>
              <a:latin typeface="Trebuchet MS" panose="020B0603020202020204" pitchFamily="34" charset="0"/>
            </a:endParaRPr>
          </a:p>
          <a:p>
            <a:pPr>
              <a:lnSpc>
                <a:spcPct val="160000"/>
              </a:lnSpc>
            </a:pPr>
            <a:endParaRPr lang="en-US" altLang="en-US" sz="1800" b="1" baseline="30000" noProof="1">
              <a:solidFill>
                <a:srgbClr val="000080"/>
              </a:solidFill>
              <a:latin typeface="Trebuchet MS" panose="020B0603020202020204" pitchFamily="34" charset="0"/>
            </a:endParaRPr>
          </a:p>
          <a:p>
            <a:pPr>
              <a:lnSpc>
                <a:spcPct val="160000"/>
              </a:lnSpc>
            </a:pPr>
            <a:endParaRPr lang="en-US" altLang="en-US" sz="1800" noProof="1">
              <a:latin typeface="Trebuchet MS" panose="020B0603020202020204" pitchFamily="34" charset="0"/>
            </a:endParaRPr>
          </a:p>
          <a:p>
            <a:pPr>
              <a:lnSpc>
                <a:spcPct val="160000"/>
              </a:lnSpc>
            </a:pPr>
            <a:r>
              <a:rPr lang="el-GR" altLang="en-US" sz="1800" noProof="1">
                <a:latin typeface="Trebuchet MS" panose="020B0603020202020204" pitchFamily="34" charset="0"/>
              </a:rPr>
              <a:t>ο δείκτης α μπορεί να πάρει διάφορες τιμές </a:t>
            </a:r>
          </a:p>
          <a:p>
            <a:pPr lvl="1">
              <a:lnSpc>
                <a:spcPct val="160000"/>
              </a:lnSpc>
              <a:buFont typeface="Monotype Sorts" pitchFamily="2" charset="2"/>
              <a:buChar char="ð"/>
            </a:pPr>
            <a:r>
              <a:rPr lang="en-US" altLang="en-US" sz="1800" noProof="1">
                <a:latin typeface="Trebuchet MS" panose="020B0603020202020204" pitchFamily="34" charset="0"/>
              </a:rPr>
              <a:t>F</a:t>
            </a:r>
            <a:r>
              <a:rPr lang="en-US" altLang="en-US" sz="1800" baseline="-25000" noProof="1">
                <a:latin typeface="Trebuchet MS" panose="020B0603020202020204" pitchFamily="34" charset="0"/>
              </a:rPr>
              <a:t>0</a:t>
            </a:r>
            <a:r>
              <a:rPr lang="en-US" altLang="en-US" sz="1800" noProof="1">
                <a:latin typeface="Trebuchet MS" panose="020B0603020202020204" pitchFamily="34" charset="0"/>
              </a:rPr>
              <a:t> </a:t>
            </a:r>
            <a:r>
              <a:rPr lang="el-GR" altLang="en-US" sz="1800" noProof="1">
                <a:latin typeface="Trebuchet MS" panose="020B0603020202020204" pitchFamily="34" charset="0"/>
              </a:rPr>
              <a:t>ποσοστό φτώχειας</a:t>
            </a:r>
          </a:p>
          <a:p>
            <a:pPr lvl="1">
              <a:lnSpc>
                <a:spcPct val="160000"/>
              </a:lnSpc>
              <a:buFont typeface="Monotype Sorts" pitchFamily="2" charset="2"/>
              <a:buChar char="ð"/>
            </a:pPr>
            <a:r>
              <a:rPr lang="en-US" altLang="en-US" sz="1800" noProof="1">
                <a:latin typeface="Trebuchet MS" panose="020B0603020202020204" pitchFamily="34" charset="0"/>
              </a:rPr>
              <a:t>F</a:t>
            </a:r>
            <a:r>
              <a:rPr lang="en-US" altLang="en-US" sz="1800" baseline="-25000" noProof="1">
                <a:latin typeface="Trebuchet MS" panose="020B0603020202020204" pitchFamily="34" charset="0"/>
              </a:rPr>
              <a:t>1</a:t>
            </a:r>
            <a:r>
              <a:rPr lang="en-US" altLang="en-US" sz="1800" noProof="1">
                <a:latin typeface="Trebuchet MS" panose="020B0603020202020204" pitchFamily="34" charset="0"/>
              </a:rPr>
              <a:t> </a:t>
            </a:r>
            <a:r>
              <a:rPr lang="el-GR" altLang="en-US" sz="1800" noProof="1">
                <a:latin typeface="Trebuchet MS" panose="020B0603020202020204" pitchFamily="34" charset="0"/>
              </a:rPr>
              <a:t>χάσμα φτώχειας </a:t>
            </a:r>
          </a:p>
          <a:p>
            <a:pPr lvl="1">
              <a:lnSpc>
                <a:spcPct val="160000"/>
              </a:lnSpc>
              <a:buFont typeface="Monotype Sorts" pitchFamily="2" charset="2"/>
              <a:buChar char="ð"/>
            </a:pPr>
            <a:r>
              <a:rPr lang="el-GR" altLang="en-US" sz="1800" noProof="1">
                <a:latin typeface="Trebuchet MS" panose="020B0603020202020204" pitchFamily="34" charset="0"/>
              </a:rPr>
              <a:t>όσο μεγαλύτερη η τιμή του α</a:t>
            </a:r>
            <a:r>
              <a:rPr lang="en-US" altLang="en-US" sz="1800" noProof="1">
                <a:latin typeface="Trebuchet MS" panose="020B0603020202020204" pitchFamily="34" charset="0"/>
              </a:rPr>
              <a:t> (F</a:t>
            </a:r>
            <a:r>
              <a:rPr lang="en-US" altLang="en-US" sz="1800" baseline="-25000" noProof="1">
                <a:latin typeface="Trebuchet MS" panose="020B0603020202020204" pitchFamily="34" charset="0"/>
              </a:rPr>
              <a:t>2</a:t>
            </a:r>
            <a:r>
              <a:rPr lang="en-US" altLang="en-US" sz="1800" noProof="1">
                <a:latin typeface="Trebuchet MS" panose="020B0603020202020204" pitchFamily="34" charset="0"/>
              </a:rPr>
              <a:t>, F</a:t>
            </a:r>
            <a:r>
              <a:rPr lang="en-US" altLang="en-US" sz="1800" baseline="-25000" noProof="1">
                <a:latin typeface="Trebuchet MS" panose="020B0603020202020204" pitchFamily="34" charset="0"/>
              </a:rPr>
              <a:t>3</a:t>
            </a:r>
            <a:r>
              <a:rPr lang="en-US" altLang="en-US" sz="1800" noProof="1">
                <a:latin typeface="Trebuchet MS" panose="020B0603020202020204" pitchFamily="34" charset="0"/>
              </a:rPr>
              <a:t> </a:t>
            </a:r>
            <a:r>
              <a:rPr lang="el-GR" altLang="en-US" sz="1800" noProof="1">
                <a:latin typeface="Trebuchet MS" panose="020B0603020202020204" pitchFamily="34" charset="0"/>
              </a:rPr>
              <a:t>κτλ) τόσο μεγαλύτερο είναι το ειδικό βάρος που δίνεται στα φτωχότερα νοικοκυριά</a:t>
            </a:r>
          </a:p>
        </p:txBody>
      </p:sp>
      <p:graphicFrame>
        <p:nvGraphicFramePr>
          <p:cNvPr id="18436" name="Object 6"/>
          <p:cNvGraphicFramePr>
            <a:graphicFrameLocks noChangeAspect="1"/>
          </p:cNvGraphicFramePr>
          <p:nvPr/>
        </p:nvGraphicFramePr>
        <p:xfrm>
          <a:off x="1365250" y="3049588"/>
          <a:ext cx="2581275" cy="1027112"/>
        </p:xfrm>
        <a:graphic>
          <a:graphicData uri="http://schemas.openxmlformats.org/presentationml/2006/ole">
            <mc:AlternateContent xmlns:mc="http://schemas.openxmlformats.org/markup-compatibility/2006">
              <mc:Choice xmlns:v="urn:schemas-microsoft-com:vml" Requires="v">
                <p:oleObj spid="_x0000_s18454" name="Εξίσωση" r:id="rId3" imgW="1180588" imgH="469696" progId="Equation.3">
                  <p:embed/>
                </p:oleObj>
              </mc:Choice>
              <mc:Fallback>
                <p:oleObj name="Εξίσωση" r:id="rId3" imgW="1180588" imgH="469696" progId="Equation.3">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65250" y="3049588"/>
                        <a:ext cx="2581275" cy="1027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4213" y="277813"/>
            <a:ext cx="8002587" cy="1143000"/>
          </a:xfrm>
        </p:spPr>
        <p:txBody>
          <a:bodyPr/>
          <a:lstStyle/>
          <a:p>
            <a:r>
              <a:rPr kumimoji="0" lang="el-GR" altLang="en-US" sz="2000" b="1" i="0" u="none" strike="noStrike" kern="0" cap="none" spc="0" normalizeH="0" baseline="0" noProof="0" dirty="0">
                <a:ln>
                  <a:noFill/>
                </a:ln>
                <a:solidFill>
                  <a:srgbClr val="000000"/>
                </a:solidFill>
                <a:effectLst/>
                <a:uLnTx/>
                <a:uFillTx/>
                <a:latin typeface="Trebuchet MS" panose="020B0603020202020204" pitchFamily="34" charset="0"/>
                <a:ea typeface="+mj-ea"/>
                <a:cs typeface="+mj-cs"/>
              </a:rPr>
              <a:t>Ποσοστά φτώχειας στα κράτη-μέλη</a:t>
            </a:r>
            <a:r>
              <a:rPr kumimoji="0" lang="el-GR" altLang="en-US" sz="2000" b="1" i="0" u="none" strike="noStrike" kern="0" cap="none" spc="0" normalizeH="0" noProof="0" dirty="0">
                <a:ln>
                  <a:noFill/>
                </a:ln>
                <a:solidFill>
                  <a:srgbClr val="000000"/>
                </a:solidFill>
                <a:effectLst/>
                <a:uLnTx/>
                <a:uFillTx/>
                <a:latin typeface="Trebuchet MS" panose="020B0603020202020204" pitchFamily="34" charset="0"/>
                <a:ea typeface="+mj-ea"/>
                <a:cs typeface="+mj-cs"/>
              </a:rPr>
              <a:t> της ΕΕ, 2007 και 2013.</a:t>
            </a:r>
            <a:br>
              <a:rPr kumimoji="0" lang="el-GR" altLang="en-US" sz="2000" b="1" i="0" u="none" strike="noStrike" kern="0" cap="none" spc="0" normalizeH="0" noProof="0" dirty="0">
                <a:ln>
                  <a:noFill/>
                </a:ln>
                <a:solidFill>
                  <a:srgbClr val="000000"/>
                </a:solidFill>
                <a:effectLst/>
                <a:uLnTx/>
                <a:uFillTx/>
                <a:latin typeface="Trebuchet MS" panose="020B0603020202020204" pitchFamily="34" charset="0"/>
                <a:ea typeface="+mj-ea"/>
                <a:cs typeface="+mj-cs"/>
              </a:rPr>
            </a:br>
            <a:r>
              <a:rPr kumimoji="0" lang="el-GR" altLang="en-US" sz="2000" b="1" i="0" u="none" strike="noStrike" kern="0" cap="none" spc="0" normalizeH="0" noProof="0" dirty="0">
                <a:ln>
                  <a:noFill/>
                </a:ln>
                <a:solidFill>
                  <a:srgbClr val="000000"/>
                </a:solidFill>
                <a:effectLst/>
                <a:uLnTx/>
                <a:uFillTx/>
                <a:latin typeface="Trebuchet MS" panose="020B0603020202020204" pitchFamily="34" charset="0"/>
                <a:ea typeface="+mj-ea"/>
                <a:cs typeface="+mj-cs"/>
              </a:rPr>
              <a:t>(γραμμή φτώχειας</a:t>
            </a:r>
            <a:r>
              <a:rPr kumimoji="0" lang="en-US" altLang="en-US" sz="2000" b="1" i="0" u="none" strike="noStrike" kern="0" cap="none" spc="0" normalizeH="0" noProof="0" dirty="0">
                <a:ln>
                  <a:noFill/>
                </a:ln>
                <a:solidFill>
                  <a:srgbClr val="000000"/>
                </a:solidFill>
                <a:effectLst/>
                <a:uLnTx/>
                <a:uFillTx/>
                <a:latin typeface="Trebuchet MS" panose="020B0603020202020204" pitchFamily="34" charset="0"/>
                <a:ea typeface="+mj-ea"/>
                <a:cs typeface="+mj-cs"/>
              </a:rPr>
              <a:t>: 60% </a:t>
            </a:r>
            <a:r>
              <a:rPr kumimoji="0" lang="el-GR" altLang="en-US" sz="2000" b="1" i="0" u="none" strike="noStrike" kern="0" cap="none" spc="0" normalizeH="0" noProof="0" dirty="0">
                <a:ln>
                  <a:noFill/>
                </a:ln>
                <a:solidFill>
                  <a:srgbClr val="000000"/>
                </a:solidFill>
                <a:effectLst/>
                <a:uLnTx/>
                <a:uFillTx/>
                <a:latin typeface="Trebuchet MS" panose="020B0603020202020204" pitchFamily="34" charset="0"/>
                <a:ea typeface="+mj-ea"/>
                <a:cs typeface="+mj-cs"/>
              </a:rPr>
              <a:t>διάμεσου ισοδύναμου εισοδήματος)</a:t>
            </a:r>
            <a:endParaRPr lang="el-GR" altLang="en-US" sz="2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95865481"/>
              </p:ext>
            </p:extLst>
          </p:nvPr>
        </p:nvGraphicFramePr>
        <p:xfrm>
          <a:off x="457200" y="1600200"/>
          <a:ext cx="8229600" cy="3917032"/>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3"/>
          <p:cNvSpPr txBox="1">
            <a:spLocks noChangeArrowheads="1"/>
          </p:cNvSpPr>
          <p:nvPr/>
        </p:nvSpPr>
        <p:spPr bwMode="auto">
          <a:xfrm>
            <a:off x="914400" y="5445224"/>
            <a:ext cx="7772400" cy="1412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a:lnSpc>
                <a:spcPct val="160000"/>
              </a:lnSpc>
            </a:pPr>
            <a:r>
              <a:rPr lang="el-GR" altLang="en-US" sz="1800" kern="0" noProof="1">
                <a:latin typeface="Trebuchet MS" panose="020B0603020202020204" pitchFamily="34" charset="0"/>
              </a:rPr>
              <a:t>Σημαντικές διαφορές μεταξύ χωρών</a:t>
            </a:r>
          </a:p>
          <a:p>
            <a:pPr lvl="1">
              <a:lnSpc>
                <a:spcPct val="160000"/>
              </a:lnSpc>
            </a:pPr>
            <a:r>
              <a:rPr lang="el-GR" altLang="en-US" sz="1600" kern="0" noProof="1">
                <a:latin typeface="Trebuchet MS" panose="020B0603020202020204" pitchFamily="34" charset="0"/>
              </a:rPr>
              <a:t>Συνδεδεμένες με τον τύπο κράτους πρόνοιας</a:t>
            </a:r>
          </a:p>
          <a:p>
            <a:pPr>
              <a:lnSpc>
                <a:spcPct val="160000"/>
              </a:lnSpc>
            </a:pPr>
            <a:r>
              <a:rPr lang="el-GR" altLang="en-US" sz="1800" kern="0" noProof="1">
                <a:latin typeface="Trebuchet MS" panose="020B0603020202020204" pitchFamily="34" charset="0"/>
              </a:rPr>
              <a:t>Στις περισσότερες χώρες αύξηση ποσοστού μετά την κρίση</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kumimoji="0" lang="el-GR" altLang="en-US" sz="2000" b="1" i="0" u="none" strike="noStrike" kern="0" cap="none" spc="0" normalizeH="0" baseline="0" noProof="0" dirty="0">
                <a:ln>
                  <a:noFill/>
                </a:ln>
                <a:solidFill>
                  <a:srgbClr val="000000"/>
                </a:solidFill>
                <a:effectLst/>
                <a:uLnTx/>
                <a:uFillTx/>
                <a:latin typeface="Trebuchet MS" panose="020B0603020202020204" pitchFamily="34" charset="0"/>
                <a:ea typeface="+mj-ea"/>
                <a:cs typeface="+mj-cs"/>
              </a:rPr>
              <a:t>Ποσοστά φτώχειας στα κράτη-μέλη της ΕΕ με μεταβαλλόμενη και σταθερή γραμμή φτώχειας, 2013</a:t>
            </a:r>
            <a:endParaRPr lang="el-GR" altLang="en-US" sz="2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64258492"/>
              </p:ext>
            </p:extLst>
          </p:nvPr>
        </p:nvGraphicFramePr>
        <p:xfrm>
          <a:off x="539552" y="1600200"/>
          <a:ext cx="8352928" cy="3845024"/>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3"/>
          <p:cNvSpPr txBox="1">
            <a:spLocks noChangeArrowheads="1"/>
          </p:cNvSpPr>
          <p:nvPr/>
        </p:nvSpPr>
        <p:spPr bwMode="auto">
          <a:xfrm>
            <a:off x="971600" y="5373216"/>
            <a:ext cx="7772400" cy="1196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a:lnSpc>
                <a:spcPct val="160000"/>
              </a:lnSpc>
            </a:pPr>
            <a:r>
              <a:rPr lang="el-GR" altLang="en-US" sz="1800" kern="0" noProof="1">
                <a:latin typeface="Trebuchet MS" panose="020B0603020202020204" pitchFamily="34" charset="0"/>
              </a:rPr>
              <a:t>Άμεση συνέπεια της κρίσης</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ltLang="en-US" sz="2000" b="1" i="0" u="none" strike="noStrike" kern="0" cap="none" spc="0" normalizeH="0" baseline="0" noProof="0" dirty="0">
                <a:ln>
                  <a:noFill/>
                </a:ln>
                <a:solidFill>
                  <a:srgbClr val="000000"/>
                </a:solidFill>
                <a:effectLst/>
                <a:uLnTx/>
                <a:uFillTx/>
                <a:latin typeface="Trebuchet MS" panose="020B0603020202020204" pitchFamily="34" charset="0"/>
                <a:ea typeface="+mj-ea"/>
                <a:cs typeface="+mj-cs"/>
              </a:rPr>
              <a:t>Ποσοστά φτώχειας </a:t>
            </a:r>
            <a:r>
              <a:rPr kumimoji="0" lang="el-GR" altLang="en-US" sz="2000" b="1" i="0" u="none" strike="noStrike" kern="0" cap="none" spc="0" normalizeH="0" baseline="0" noProof="0" dirty="0" err="1">
                <a:ln>
                  <a:noFill/>
                </a:ln>
                <a:solidFill>
                  <a:srgbClr val="000000"/>
                </a:solidFill>
                <a:effectLst/>
                <a:uLnTx/>
                <a:uFillTx/>
                <a:latin typeface="Trebuchet MS" panose="020B0603020202020204" pitchFamily="34" charset="0"/>
                <a:ea typeface="+mj-ea"/>
                <a:cs typeface="+mj-cs"/>
              </a:rPr>
              <a:t>στ</a:t>
            </a:r>
            <a:r>
              <a:rPr lang="el-GR" altLang="en-US" sz="2000" b="1" dirty="0">
                <a:solidFill>
                  <a:srgbClr val="000000"/>
                </a:solidFill>
                <a:latin typeface="Trebuchet MS" panose="020B0603020202020204" pitchFamily="34" charset="0"/>
              </a:rPr>
              <a:t>ην Ελλάδα</a:t>
            </a:r>
            <a:r>
              <a:rPr kumimoji="0" lang="el-GR" altLang="en-US" sz="2000" b="1" i="0" u="none" strike="noStrike" kern="0" cap="none" spc="0" normalizeH="0" baseline="0" noProof="0" dirty="0">
                <a:ln>
                  <a:noFill/>
                </a:ln>
                <a:solidFill>
                  <a:srgbClr val="000000"/>
                </a:solidFill>
                <a:effectLst/>
                <a:uLnTx/>
                <a:uFillTx/>
                <a:latin typeface="Trebuchet MS" panose="020B0603020202020204" pitchFamily="34" charset="0"/>
                <a:ea typeface="+mj-ea"/>
                <a:cs typeface="+mj-cs"/>
              </a:rPr>
              <a:t> με μεταβαλλόμενη και σταθερή γραμμή φτώχειας</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7745" y="1700808"/>
            <a:ext cx="5244463" cy="47596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ontent Placeholder 2"/>
          <p:cNvSpPr>
            <a:spLocks noGrp="1"/>
          </p:cNvSpPr>
          <p:nvPr>
            <p:ph idx="1"/>
          </p:nvPr>
        </p:nvSpPr>
        <p:spPr>
          <a:xfrm>
            <a:off x="914400" y="1600200"/>
            <a:ext cx="2963345" cy="4530725"/>
          </a:xfrm>
        </p:spPr>
        <p:txBody>
          <a:bodyPr/>
          <a:lstStyle/>
          <a:p>
            <a:pPr marL="342900" lvl="1" indent="-342900" eaLnBrk="1" hangingPunct="1">
              <a:spcAft>
                <a:spcPct val="20000"/>
              </a:spcAft>
              <a:buClr>
                <a:schemeClr val="folHlink"/>
              </a:buClr>
              <a:buSzPct val="90000"/>
              <a:defRPr/>
            </a:pPr>
            <a:r>
              <a:rPr lang="el-GR" sz="2000" dirty="0">
                <a:latin typeface="Trebuchet MS" panose="020B0603020202020204" pitchFamily="34" charset="0"/>
                <a:ea typeface="+mn-ea"/>
                <a:cs typeface="+mn-cs"/>
              </a:rPr>
              <a:t>Διαφορετικές κατευθύνσεις </a:t>
            </a:r>
            <a:br>
              <a:rPr lang="el-GR" sz="2000" dirty="0">
                <a:latin typeface="Trebuchet MS" panose="020B0603020202020204" pitchFamily="34" charset="0"/>
                <a:ea typeface="+mn-ea"/>
                <a:cs typeface="+mn-cs"/>
              </a:rPr>
            </a:br>
            <a:r>
              <a:rPr lang="en-US" sz="2000" dirty="0">
                <a:latin typeface="Trebuchet MS" panose="020B0603020202020204" pitchFamily="34" charset="0"/>
                <a:ea typeface="+mn-ea"/>
                <a:cs typeface="+mn-cs"/>
              </a:rPr>
              <a:t>(</a:t>
            </a:r>
            <a:r>
              <a:rPr lang="el-GR" sz="2000" dirty="0">
                <a:latin typeface="Trebuchet MS" panose="020B0603020202020204" pitchFamily="34" charset="0"/>
                <a:ea typeface="+mn-ea"/>
                <a:cs typeface="+mn-cs"/>
              </a:rPr>
              <a:t>πχ </a:t>
            </a:r>
            <a:r>
              <a:rPr lang="en-US" sz="2000" dirty="0">
                <a:latin typeface="Trebuchet MS" panose="020B0603020202020204" pitchFamily="34" charset="0"/>
                <a:ea typeface="+mn-ea"/>
                <a:cs typeface="+mn-cs"/>
              </a:rPr>
              <a:t>2007-2008</a:t>
            </a:r>
            <a:r>
              <a:rPr lang="el-GR" sz="2000" dirty="0">
                <a:latin typeface="Trebuchet MS" panose="020B0603020202020204" pitchFamily="34" charset="0"/>
                <a:ea typeface="+mn-ea"/>
                <a:cs typeface="+mn-cs"/>
              </a:rPr>
              <a:t>)</a:t>
            </a:r>
          </a:p>
          <a:p>
            <a:pPr marL="342900" lvl="1" indent="-342900" eaLnBrk="1" hangingPunct="1">
              <a:spcAft>
                <a:spcPct val="20000"/>
              </a:spcAft>
              <a:buClr>
                <a:schemeClr val="folHlink"/>
              </a:buClr>
              <a:buSzPct val="90000"/>
              <a:defRPr/>
            </a:pPr>
            <a:r>
              <a:rPr lang="el-GR" sz="2000" dirty="0">
                <a:latin typeface="Trebuchet MS" panose="020B0603020202020204" pitchFamily="34" charset="0"/>
                <a:ea typeface="+mn-ea"/>
                <a:cs typeface="+mn-cs"/>
              </a:rPr>
              <a:t>Μεγάλες ποσοστιαίες διαφορές μεταβολών, ακόμα και όταν όλοι οι δείκτες προς την ίδια κατεύθυνση</a:t>
            </a:r>
            <a:br>
              <a:rPr lang="el-GR" sz="2000" dirty="0">
                <a:latin typeface="Trebuchet MS" panose="020B0603020202020204" pitchFamily="34" charset="0"/>
                <a:ea typeface="+mn-ea"/>
                <a:cs typeface="+mn-cs"/>
              </a:rPr>
            </a:br>
            <a:r>
              <a:rPr lang="el-GR" sz="2000" dirty="0">
                <a:latin typeface="Trebuchet MS" panose="020B0603020202020204" pitchFamily="34" charset="0"/>
                <a:ea typeface="+mn-ea"/>
                <a:cs typeface="+mn-cs"/>
              </a:rPr>
              <a:t>(σχεδόν όλες οι </a:t>
            </a:r>
            <a:r>
              <a:rPr lang="el-GR" sz="2000" dirty="0" err="1">
                <a:latin typeface="Trebuchet MS" panose="020B0603020202020204" pitchFamily="34" charset="0"/>
                <a:ea typeface="+mn-ea"/>
                <a:cs typeface="+mn-cs"/>
              </a:rPr>
              <a:t>υπο</a:t>
            </a:r>
            <a:r>
              <a:rPr lang="el-GR" sz="2000" dirty="0">
                <a:latin typeface="Trebuchet MS" panose="020B0603020202020204" pitchFamily="34" charset="0"/>
                <a:ea typeface="+mn-ea"/>
                <a:cs typeface="+mn-cs"/>
              </a:rPr>
              <a:t>-περίοδοι)</a:t>
            </a:r>
            <a:endParaRPr lang="en-US" sz="2000" dirty="0">
              <a:latin typeface="Trebuchet MS" panose="020B0603020202020204" pitchFamily="34" charset="0"/>
              <a:ea typeface="+mn-ea"/>
              <a:cs typeface="+mn-cs"/>
            </a:endParaRPr>
          </a:p>
        </p:txBody>
      </p:sp>
    </p:spTree>
    <p:extLst>
      <p:ext uri="{BB962C8B-B14F-4D97-AF65-F5344CB8AC3E}">
        <p14:creationId xmlns:p14="http://schemas.microsoft.com/office/powerpoint/2010/main" val="22499173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kumimoji="0" lang="el-GR" altLang="en-US" sz="2000" b="1" i="0" u="none" strike="noStrike" kern="0" cap="none" spc="0" normalizeH="0" baseline="0" noProof="0" dirty="0">
                <a:ln>
                  <a:noFill/>
                </a:ln>
                <a:solidFill>
                  <a:srgbClr val="000000"/>
                </a:solidFill>
                <a:effectLst/>
                <a:uLnTx/>
                <a:uFillTx/>
                <a:latin typeface="Trebuchet MS" panose="020B0603020202020204" pitchFamily="34" charset="0"/>
                <a:ea typeface="+mj-ea"/>
                <a:cs typeface="+mj-cs"/>
              </a:rPr>
              <a:t>Ποσοστά φτώχειας στα κράτη-μέλη της ΕΕ πριν και μετά τις κοινωνικές μεταβιβάσεις, 2013</a:t>
            </a:r>
            <a:endParaRPr lang="el-GR" altLang="en-US" sz="2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87371754"/>
              </p:ext>
            </p:extLst>
          </p:nvPr>
        </p:nvGraphicFramePr>
        <p:xfrm>
          <a:off x="827584" y="1600200"/>
          <a:ext cx="8316416" cy="3917032"/>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3"/>
          <p:cNvSpPr txBox="1">
            <a:spLocks noChangeArrowheads="1"/>
          </p:cNvSpPr>
          <p:nvPr/>
        </p:nvSpPr>
        <p:spPr bwMode="auto">
          <a:xfrm>
            <a:off x="971600" y="5373216"/>
            <a:ext cx="7772400" cy="1196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a:lnSpc>
                <a:spcPct val="160000"/>
              </a:lnSpc>
            </a:pPr>
            <a:r>
              <a:rPr lang="el-GR" altLang="en-US" sz="1800" kern="0" noProof="1">
                <a:latin typeface="Trebuchet MS" panose="020B0603020202020204" pitchFamily="34" charset="0"/>
              </a:rPr>
              <a:t>Σημαντικός ρόλος συντάξεων</a:t>
            </a:r>
          </a:p>
          <a:p>
            <a:pPr>
              <a:lnSpc>
                <a:spcPct val="160000"/>
              </a:lnSpc>
            </a:pPr>
            <a:r>
              <a:rPr lang="el-GR" altLang="en-US" sz="1800" kern="0" noProof="1">
                <a:latin typeface="Trebuchet MS" panose="020B0603020202020204" pitchFamily="34" charset="0"/>
              </a:rPr>
              <a:t>Σε  πολλές χώρες, ακόμα πιο σημαντικές οι μη συνταξιοδοτικές μεταβιβάσεις</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 Τίτλος"/>
          <p:cNvSpPr>
            <a:spLocks noGrp="1"/>
          </p:cNvSpPr>
          <p:nvPr>
            <p:ph type="title"/>
          </p:nvPr>
        </p:nvSpPr>
        <p:spPr/>
        <p:txBody>
          <a:bodyPr/>
          <a:lstStyle/>
          <a:p>
            <a:r>
              <a:rPr lang="el-GR" altLang="en-US" sz="2000" b="1" dirty="0">
                <a:solidFill>
                  <a:srgbClr val="000000"/>
                </a:solidFill>
                <a:latin typeface="Trebuchet MS" panose="020B0603020202020204" pitchFamily="34" charset="0"/>
              </a:rPr>
              <a:t>Υλική στέρηση </a:t>
            </a:r>
          </a:p>
        </p:txBody>
      </p:sp>
      <p:sp>
        <p:nvSpPr>
          <p:cNvPr id="5" name="Rectangle 3"/>
          <p:cNvSpPr txBox="1">
            <a:spLocks noChangeArrowheads="1"/>
          </p:cNvSpPr>
          <p:nvPr/>
        </p:nvSpPr>
        <p:spPr bwMode="auto">
          <a:xfrm>
            <a:off x="914400" y="1772816"/>
            <a:ext cx="7772400" cy="4680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algn="l">
              <a:spcAft>
                <a:spcPts val="0"/>
              </a:spcAft>
            </a:pPr>
            <a:r>
              <a:rPr lang="el-GR" altLang="en-US" sz="1800" kern="0" noProof="1">
                <a:latin typeface="Trebuchet MS" panose="020B0603020202020204" pitchFamily="34" charset="0"/>
              </a:rPr>
              <a:t>Ορισμός </a:t>
            </a:r>
            <a:r>
              <a:rPr lang="en-GB" altLang="en-US" sz="1800" kern="0" noProof="1">
                <a:latin typeface="Trebuchet MS" panose="020B0603020202020204" pitchFamily="34" charset="0"/>
              </a:rPr>
              <a:t>Eurostat: </a:t>
            </a:r>
          </a:p>
          <a:p>
            <a:pPr marL="0" indent="0">
              <a:buNone/>
            </a:pPr>
            <a:r>
              <a:rPr lang="en-US" sz="1700" b="0" dirty="0">
                <a:solidFill>
                  <a:srgbClr val="333333"/>
                </a:solidFill>
                <a:effectLst/>
                <a:latin typeface="open_sansregular"/>
              </a:rPr>
              <a:t>The </a:t>
            </a:r>
            <a:r>
              <a:rPr lang="en-US" sz="1700" b="1" dirty="0">
                <a:solidFill>
                  <a:srgbClr val="333333"/>
                </a:solidFill>
                <a:effectLst/>
                <a:latin typeface="open_sansregular"/>
              </a:rPr>
              <a:t>severe material and social deprivation rate (SMSD)</a:t>
            </a:r>
            <a:r>
              <a:rPr lang="en-US" sz="1700" b="0" dirty="0">
                <a:solidFill>
                  <a:srgbClr val="333333"/>
                </a:solidFill>
                <a:effectLst/>
                <a:latin typeface="open_sansregular"/>
              </a:rPr>
              <a:t> is an </a:t>
            </a:r>
            <a:r>
              <a:rPr lang="en-US" sz="1700" b="0" u="none" strike="noStrike" dirty="0">
                <a:solidFill>
                  <a:srgbClr val="2873E6"/>
                </a:solidFill>
                <a:effectLst/>
                <a:latin typeface="open_sansregular"/>
              </a:rPr>
              <a:t>EU-SILC</a:t>
            </a:r>
            <a:r>
              <a:rPr lang="en-US" sz="1700" b="0" dirty="0">
                <a:solidFill>
                  <a:srgbClr val="333333"/>
                </a:solidFill>
                <a:effectLst/>
                <a:latin typeface="open_sansregular"/>
              </a:rPr>
              <a:t> indicator that shows an enforced lack of necessary and desirable items to lead an adequate life. It is defined as the proportion of the population experiencing an </a:t>
            </a:r>
            <a:r>
              <a:rPr lang="en-US" sz="1700" b="1" dirty="0">
                <a:solidFill>
                  <a:srgbClr val="333333"/>
                </a:solidFill>
                <a:effectLst/>
                <a:latin typeface="open_sansregular"/>
              </a:rPr>
              <a:t>enforced lack of at least 7 out of 13 deprivation items:</a:t>
            </a:r>
            <a:r>
              <a:rPr lang="en-US" sz="1700" b="0" dirty="0">
                <a:solidFill>
                  <a:srgbClr val="333333"/>
                </a:solidFill>
                <a:effectLst/>
                <a:latin typeface="open_sansregular"/>
              </a:rPr>
              <a:t> 7 related to the household and 6 related to the individual</a:t>
            </a:r>
          </a:p>
          <a:p>
            <a:pPr marL="0" indent="0" algn="just">
              <a:buNone/>
            </a:pPr>
            <a:endParaRPr lang="en-US" sz="400" b="0" i="0" dirty="0">
              <a:solidFill>
                <a:srgbClr val="333333"/>
              </a:solidFill>
              <a:effectLst/>
              <a:latin typeface="open_sansregular"/>
            </a:endParaRPr>
          </a:p>
          <a:p>
            <a:pPr algn="l"/>
            <a:r>
              <a:rPr lang="en-US" sz="1700" b="1" i="0" dirty="0">
                <a:solidFill>
                  <a:srgbClr val="333333"/>
                </a:solidFill>
                <a:effectLst/>
                <a:latin typeface="open_sansregular"/>
              </a:rPr>
              <a:t>List of items at household level:</a:t>
            </a:r>
          </a:p>
          <a:p>
            <a:pPr algn="l">
              <a:buFont typeface="+mj-lt"/>
              <a:buAutoNum type="arabicPeriod"/>
            </a:pPr>
            <a:r>
              <a:rPr lang="en-US" sz="1600" b="0" i="0" dirty="0">
                <a:solidFill>
                  <a:srgbClr val="333333"/>
                </a:solidFill>
                <a:effectLst/>
                <a:latin typeface="open_sansregular"/>
              </a:rPr>
              <a:t>Capacity to face unexpected expenses</a:t>
            </a:r>
          </a:p>
          <a:p>
            <a:pPr algn="l">
              <a:buFont typeface="+mj-lt"/>
              <a:buAutoNum type="arabicPeriod"/>
            </a:pPr>
            <a:r>
              <a:rPr lang="en-US" sz="1600" b="0" i="0" dirty="0">
                <a:solidFill>
                  <a:srgbClr val="333333"/>
                </a:solidFill>
                <a:effectLst/>
                <a:latin typeface="open_sansregular"/>
              </a:rPr>
              <a:t>Capacity to afford paying for one week annual holiday away from home</a:t>
            </a:r>
          </a:p>
          <a:p>
            <a:pPr algn="l">
              <a:buFont typeface="+mj-lt"/>
              <a:buAutoNum type="arabicPeriod"/>
            </a:pPr>
            <a:r>
              <a:rPr lang="en-US" sz="1600" b="0" i="0" dirty="0">
                <a:solidFill>
                  <a:srgbClr val="333333"/>
                </a:solidFill>
                <a:effectLst/>
                <a:latin typeface="open_sansregular"/>
              </a:rPr>
              <a:t>Capacity to being confronted with payment arrears (on mortgage or rental payments, utility bills, hire purchase instalments or other loan payments)</a:t>
            </a:r>
          </a:p>
          <a:p>
            <a:pPr algn="l">
              <a:buFont typeface="+mj-lt"/>
              <a:buAutoNum type="arabicPeriod"/>
            </a:pPr>
            <a:r>
              <a:rPr lang="en-US" sz="1600" b="0" i="0" dirty="0">
                <a:solidFill>
                  <a:srgbClr val="333333"/>
                </a:solidFill>
                <a:effectLst/>
                <a:latin typeface="open_sansregular"/>
              </a:rPr>
              <a:t>Capacity to afford a meal with meat, chicken, fish or vegetarian equivalent every second day</a:t>
            </a:r>
          </a:p>
          <a:p>
            <a:pPr algn="l">
              <a:buFont typeface="+mj-lt"/>
              <a:buAutoNum type="arabicPeriod"/>
            </a:pPr>
            <a:r>
              <a:rPr lang="en-US" sz="1600" b="0" i="0" dirty="0">
                <a:solidFill>
                  <a:srgbClr val="333333"/>
                </a:solidFill>
                <a:effectLst/>
                <a:latin typeface="open_sansregular"/>
              </a:rPr>
              <a:t>Ability to keep home adequately</a:t>
            </a:r>
          </a:p>
          <a:p>
            <a:pPr algn="l">
              <a:buFont typeface="+mj-lt"/>
              <a:buAutoNum type="arabicPeriod"/>
            </a:pPr>
            <a:r>
              <a:rPr lang="en-US" sz="1600" b="0" i="0" dirty="0">
                <a:solidFill>
                  <a:srgbClr val="333333"/>
                </a:solidFill>
                <a:effectLst/>
                <a:latin typeface="open_sansregular"/>
              </a:rPr>
              <a:t>Have access to a car/van for personal use</a:t>
            </a:r>
          </a:p>
          <a:p>
            <a:pPr algn="l">
              <a:buFont typeface="+mj-lt"/>
              <a:buAutoNum type="arabicPeriod"/>
            </a:pPr>
            <a:r>
              <a:rPr lang="en-US" sz="1600" b="0" i="0" dirty="0">
                <a:solidFill>
                  <a:srgbClr val="333333"/>
                </a:solidFill>
                <a:effectLst/>
                <a:latin typeface="open_sansregular"/>
              </a:rPr>
              <a:t>Replacing worn-out furniture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914400" y="531813"/>
            <a:ext cx="7772400" cy="889000"/>
          </a:xfrm>
        </p:spPr>
        <p:txBody>
          <a:bodyPr/>
          <a:lstStyle/>
          <a:p>
            <a:r>
              <a:rPr lang="el-GR" altLang="en-US" sz="2000" b="1" dirty="0">
                <a:solidFill>
                  <a:schemeClr val="tx1"/>
                </a:solidFill>
                <a:latin typeface="Trebuchet MS" panose="020B0603020202020204" pitchFamily="34" charset="0"/>
              </a:rPr>
              <a:t>αιτιολόγηση της δημόσιας παρέμβασης</a:t>
            </a:r>
            <a:endParaRPr lang="el-GR" altLang="en-US" sz="2000" dirty="0">
              <a:solidFill>
                <a:schemeClr val="tx1"/>
              </a:solidFill>
              <a:latin typeface="Trebuchet MS" panose="020B0603020202020204" pitchFamily="34" charset="0"/>
            </a:endParaRPr>
          </a:p>
        </p:txBody>
      </p:sp>
      <p:sp>
        <p:nvSpPr>
          <p:cNvPr id="8195" name="Rectangle 3"/>
          <p:cNvSpPr>
            <a:spLocks noGrp="1" noChangeArrowheads="1"/>
          </p:cNvSpPr>
          <p:nvPr>
            <p:ph type="body" idx="1"/>
          </p:nvPr>
        </p:nvSpPr>
        <p:spPr>
          <a:xfrm>
            <a:off x="457200" y="1676400"/>
            <a:ext cx="8178800" cy="5029200"/>
          </a:xfrm>
        </p:spPr>
        <p:txBody>
          <a:bodyPr/>
          <a:lstStyle/>
          <a:p>
            <a:pPr>
              <a:spcAft>
                <a:spcPct val="20000"/>
              </a:spcAft>
            </a:pPr>
            <a:r>
              <a:rPr lang="el-GR" altLang="en-US" sz="1800" noProof="1">
                <a:latin typeface="Trebuchet MS" panose="020B0603020202020204" pitchFamily="34" charset="0"/>
              </a:rPr>
              <a:t>αποτροπή της (ακραίας) φτώχειας</a:t>
            </a:r>
          </a:p>
          <a:p>
            <a:pPr lvl="1">
              <a:spcAft>
                <a:spcPct val="20000"/>
              </a:spcAft>
              <a:buFont typeface="Monotype Sorts" pitchFamily="2" charset="2"/>
              <a:buChar char="ð"/>
            </a:pPr>
            <a:r>
              <a:rPr lang="el-GR" altLang="en-US" sz="1700" noProof="1">
                <a:latin typeface="Trebuchet MS" panose="020B0603020202020204" pitchFamily="34" charset="0"/>
              </a:rPr>
              <a:t>βασικός στόχος της κοινωνικής πολιτικής (παντού)</a:t>
            </a:r>
          </a:p>
          <a:p>
            <a:pPr lvl="1">
              <a:spcAft>
                <a:spcPct val="20000"/>
              </a:spcAft>
              <a:buFont typeface="Monotype Sorts" pitchFamily="2" charset="2"/>
              <a:buChar char="ð"/>
            </a:pPr>
            <a:endParaRPr lang="el-GR" altLang="en-US" sz="1700" noProof="1">
              <a:latin typeface="Trebuchet MS" panose="020B0603020202020204" pitchFamily="34" charset="0"/>
            </a:endParaRPr>
          </a:p>
          <a:p>
            <a:pPr>
              <a:spcAft>
                <a:spcPct val="20000"/>
              </a:spcAft>
            </a:pPr>
            <a:r>
              <a:rPr lang="el-GR" altLang="en-US" sz="1800" noProof="1">
                <a:latin typeface="Trebuchet MS" panose="020B0603020202020204" pitchFamily="34" charset="0"/>
              </a:rPr>
              <a:t>εξαρτάται από παράγοντες όπως:</a:t>
            </a:r>
          </a:p>
          <a:p>
            <a:pPr lvl="2">
              <a:spcAft>
                <a:spcPct val="20000"/>
              </a:spcAft>
            </a:pPr>
            <a:r>
              <a:rPr lang="el-GR" altLang="en-US" sz="1600" dirty="0">
                <a:latin typeface="Trebuchet MS" panose="020B0603020202020204" pitchFamily="34" charset="0"/>
              </a:rPr>
              <a:t>οικογενειακά </a:t>
            </a:r>
            <a:r>
              <a:rPr lang="el-GR" altLang="en-US" sz="1600" noProof="1">
                <a:latin typeface="Trebuchet MS" panose="020B0603020202020204" pitchFamily="34" charset="0"/>
              </a:rPr>
              <a:t>προβλήματα / απουσία οικογένειας</a:t>
            </a:r>
          </a:p>
          <a:p>
            <a:pPr lvl="2">
              <a:spcAft>
                <a:spcPct val="20000"/>
              </a:spcAft>
            </a:pPr>
            <a:r>
              <a:rPr lang="el-GR" altLang="en-US" sz="1600" noProof="1">
                <a:latin typeface="Trebuchet MS" panose="020B0603020202020204" pitchFamily="34" charset="0"/>
              </a:rPr>
              <a:t>προβλήματα «απασχολησιμότητας» </a:t>
            </a:r>
            <a:r>
              <a:rPr lang="el-GR" altLang="en-US" sz="1600" noProof="1">
                <a:latin typeface="Trebuchet MS" panose="020B0603020202020204" pitchFamily="34" charset="0"/>
                <a:sym typeface="Wingdings" panose="05000000000000000000" pitchFamily="2" charset="2"/>
              </a:rPr>
              <a:t> </a:t>
            </a:r>
            <a:r>
              <a:rPr lang="el-GR" altLang="en-US" sz="1600" noProof="1">
                <a:latin typeface="Trebuchet MS" panose="020B0603020202020204" pitchFamily="34" charset="0"/>
              </a:rPr>
              <a:t>ανεργία</a:t>
            </a:r>
          </a:p>
          <a:p>
            <a:pPr lvl="2">
              <a:spcAft>
                <a:spcPct val="20000"/>
              </a:spcAft>
            </a:pPr>
            <a:r>
              <a:rPr lang="el-GR" altLang="en-US" sz="1600" noProof="1">
                <a:latin typeface="Trebuchet MS" panose="020B0603020202020204" pitchFamily="34" charset="0"/>
              </a:rPr>
              <a:t>(χρόνια) προβλήματα υγείας ή/και αναπηρίας</a:t>
            </a:r>
          </a:p>
          <a:p>
            <a:pPr lvl="1">
              <a:spcAft>
                <a:spcPct val="20000"/>
              </a:spcAft>
              <a:buFont typeface="Monotype Sorts" pitchFamily="2" charset="2"/>
              <a:buChar char="ð"/>
            </a:pPr>
            <a:r>
              <a:rPr lang="el-GR" altLang="en-US" sz="1700" noProof="1">
                <a:latin typeface="Trebuchet MS" panose="020B0603020202020204" pitchFamily="34" charset="0"/>
              </a:rPr>
              <a:t>μη ασφαλίσιμοι κίνδυνοι</a:t>
            </a:r>
          </a:p>
          <a:p>
            <a:pPr lvl="1">
              <a:spcAft>
                <a:spcPct val="20000"/>
              </a:spcAft>
              <a:buFont typeface="Monotype Sorts" pitchFamily="2" charset="2"/>
              <a:buChar char="ð"/>
            </a:pPr>
            <a:endParaRPr lang="el-GR" altLang="en-US" sz="1700" noProof="1">
              <a:latin typeface="Trebuchet MS" panose="020B0603020202020204" pitchFamily="34" charset="0"/>
            </a:endParaRPr>
          </a:p>
          <a:p>
            <a:pPr lvl="1">
              <a:spcAft>
                <a:spcPct val="20000"/>
              </a:spcAft>
              <a:buFontTx/>
              <a:buChar char="•"/>
            </a:pPr>
            <a:r>
              <a:rPr lang="el-GR" altLang="en-US" sz="1700" noProof="1">
                <a:latin typeface="Trebuchet MS" panose="020B0603020202020204" pitchFamily="34" charset="0"/>
              </a:rPr>
              <a:t>ιδιωτική ασφάλιση </a:t>
            </a:r>
            <a:r>
              <a:rPr lang="el-GR" altLang="en-US" sz="1700" noProof="1">
                <a:latin typeface="Trebuchet MS" panose="020B0603020202020204" pitchFamily="34" charset="0"/>
                <a:sym typeface="Wingdings" panose="05000000000000000000" pitchFamily="2" charset="2"/>
              </a:rPr>
              <a:t> </a:t>
            </a:r>
            <a:r>
              <a:rPr lang="el-GR" altLang="en-US" sz="1700" noProof="1">
                <a:latin typeface="Trebuchet MS" panose="020B0603020202020204" pitchFamily="34" charset="0"/>
              </a:rPr>
              <a:t>αδύνατη</a:t>
            </a:r>
          </a:p>
          <a:p>
            <a:pPr lvl="1">
              <a:spcAft>
                <a:spcPct val="20000"/>
              </a:spcAft>
              <a:buFontTx/>
              <a:buChar char="•"/>
            </a:pPr>
            <a:r>
              <a:rPr lang="el-GR" altLang="en-US" sz="1700" noProof="1">
                <a:latin typeface="Trebuchet MS" panose="020B0603020202020204" pitchFamily="34" charset="0"/>
              </a:rPr>
              <a:t>κοινωνική ασφάλιση </a:t>
            </a:r>
            <a:r>
              <a:rPr lang="el-GR" altLang="en-US" sz="1700" noProof="1">
                <a:latin typeface="Trebuchet MS" panose="020B0603020202020204" pitchFamily="34" charset="0"/>
                <a:sym typeface="Wingdings" panose="05000000000000000000" pitchFamily="2" charset="2"/>
              </a:rPr>
              <a:t> μερική απάντηση</a:t>
            </a:r>
            <a:endParaRPr lang="el-GR" altLang="en-US" sz="1700" noProof="1">
              <a:latin typeface="Trebuchet MS" panose="020B0603020202020204" pitchFamily="34" charset="0"/>
            </a:endParaRPr>
          </a:p>
          <a:p>
            <a:pPr lvl="1">
              <a:spcAft>
                <a:spcPct val="20000"/>
              </a:spcAft>
              <a:buFont typeface="Monotype Sorts" pitchFamily="2" charset="2"/>
              <a:buChar char="ð"/>
            </a:pPr>
            <a:endParaRPr lang="el-GR" altLang="en-US" sz="1700" noProof="1">
              <a:latin typeface="Trebuchet MS" panose="020B0603020202020204" pitchFamily="34" charset="0"/>
            </a:endParaRPr>
          </a:p>
          <a:p>
            <a:pPr>
              <a:spcAft>
                <a:spcPct val="20000"/>
              </a:spcAft>
              <a:buFont typeface="Monotype Sorts" pitchFamily="2" charset="2"/>
              <a:buChar char="ð"/>
            </a:pPr>
            <a:r>
              <a:rPr lang="el-GR" altLang="en-US" sz="1600" noProof="1">
                <a:latin typeface="Trebuchet MS" panose="020B0603020202020204" pitchFamily="34" charset="0"/>
              </a:rPr>
              <a:t>οι εισοδηματικές μεταβιβάσεις </a:t>
            </a:r>
            <a:r>
              <a:rPr lang="el-GR" altLang="en-US" sz="1600" i="1" noProof="1">
                <a:latin typeface="Trebuchet MS" panose="020B0603020202020204" pitchFamily="34" charset="0"/>
              </a:rPr>
              <a:t>δεν</a:t>
            </a:r>
            <a:r>
              <a:rPr lang="el-GR" altLang="en-US" sz="1600" noProof="1">
                <a:latin typeface="Trebuchet MS" panose="020B0603020202020204" pitchFamily="34" charset="0"/>
              </a:rPr>
              <a:t> μπορούν να είναι </a:t>
            </a:r>
            <a:r>
              <a:rPr lang="en-GB" altLang="en-US" sz="1600" noProof="1">
                <a:latin typeface="Trebuchet MS" panose="020B0603020202020204" pitchFamily="34" charset="0"/>
              </a:rPr>
              <a:t>(</a:t>
            </a:r>
            <a:r>
              <a:rPr lang="el-GR" altLang="en-US" sz="1600" noProof="1">
                <a:latin typeface="Trebuchet MS" panose="020B0603020202020204" pitchFamily="34" charset="0"/>
              </a:rPr>
              <a:t>όλες) ανταποδοτικές</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 Τίτλος"/>
          <p:cNvSpPr>
            <a:spLocks noGrp="1"/>
          </p:cNvSpPr>
          <p:nvPr>
            <p:ph type="title"/>
          </p:nvPr>
        </p:nvSpPr>
        <p:spPr/>
        <p:txBody>
          <a:bodyPr/>
          <a:lstStyle/>
          <a:p>
            <a:r>
              <a:rPr lang="el-GR" altLang="en-US" sz="2000" b="1" dirty="0">
                <a:solidFill>
                  <a:srgbClr val="000000"/>
                </a:solidFill>
                <a:latin typeface="Trebuchet MS" panose="020B0603020202020204" pitchFamily="34" charset="0"/>
              </a:rPr>
              <a:t>Υλική στέρηση </a:t>
            </a:r>
          </a:p>
        </p:txBody>
      </p:sp>
      <p:sp>
        <p:nvSpPr>
          <p:cNvPr id="5" name="Rectangle 3"/>
          <p:cNvSpPr txBox="1">
            <a:spLocks noChangeArrowheads="1"/>
          </p:cNvSpPr>
          <p:nvPr/>
        </p:nvSpPr>
        <p:spPr bwMode="auto">
          <a:xfrm>
            <a:off x="914400" y="1772816"/>
            <a:ext cx="7772400" cy="4464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algn="l">
              <a:spcAft>
                <a:spcPts val="600"/>
              </a:spcAft>
            </a:pPr>
            <a:r>
              <a:rPr lang="el-GR" altLang="en-US" sz="1800" kern="0" noProof="1">
                <a:latin typeface="Trebuchet MS" panose="020B0603020202020204" pitchFamily="34" charset="0"/>
              </a:rPr>
              <a:t>Ορισμός </a:t>
            </a:r>
            <a:r>
              <a:rPr lang="en-GB" altLang="en-US" sz="1800" kern="0" noProof="1">
                <a:latin typeface="Trebuchet MS" panose="020B0603020202020204" pitchFamily="34" charset="0"/>
              </a:rPr>
              <a:t>Eurostat: </a:t>
            </a:r>
          </a:p>
          <a:p>
            <a:pPr algn="l"/>
            <a:r>
              <a:rPr lang="en-US" sz="1600" b="1" i="0" dirty="0">
                <a:solidFill>
                  <a:srgbClr val="333333"/>
                </a:solidFill>
                <a:effectLst/>
                <a:latin typeface="open_sansregular"/>
              </a:rPr>
              <a:t>List of items at individual level:</a:t>
            </a:r>
          </a:p>
          <a:p>
            <a:pPr algn="l">
              <a:buFont typeface="+mj-lt"/>
              <a:buAutoNum type="arabicPeriod"/>
            </a:pPr>
            <a:r>
              <a:rPr lang="en-US" sz="1600" b="0" i="0" dirty="0">
                <a:solidFill>
                  <a:srgbClr val="333333"/>
                </a:solidFill>
                <a:effectLst/>
                <a:latin typeface="open_sansregular"/>
              </a:rPr>
              <a:t>Having internet connection</a:t>
            </a:r>
          </a:p>
          <a:p>
            <a:pPr algn="l">
              <a:buFont typeface="+mj-lt"/>
              <a:buAutoNum type="arabicPeriod"/>
            </a:pPr>
            <a:r>
              <a:rPr lang="en-US" sz="1600" b="0" i="0" dirty="0">
                <a:solidFill>
                  <a:srgbClr val="333333"/>
                </a:solidFill>
                <a:effectLst/>
                <a:latin typeface="open_sansregular"/>
              </a:rPr>
              <a:t>Replacing worn-out clothes by some new ones</a:t>
            </a:r>
          </a:p>
          <a:p>
            <a:pPr algn="l">
              <a:buFont typeface="+mj-lt"/>
              <a:buAutoNum type="arabicPeriod"/>
            </a:pPr>
            <a:r>
              <a:rPr lang="en-US" sz="1600" b="0" i="0" dirty="0">
                <a:solidFill>
                  <a:srgbClr val="333333"/>
                </a:solidFill>
                <a:effectLst/>
                <a:latin typeface="open_sansregular"/>
              </a:rPr>
              <a:t>Having two pairs of properly fitting shoes (including a pair of all-weather shoes)</a:t>
            </a:r>
          </a:p>
          <a:p>
            <a:pPr algn="l">
              <a:buFont typeface="+mj-lt"/>
              <a:buAutoNum type="arabicPeriod"/>
            </a:pPr>
            <a:r>
              <a:rPr lang="en-US" sz="1600" b="0" i="0" dirty="0">
                <a:solidFill>
                  <a:srgbClr val="333333"/>
                </a:solidFill>
                <a:effectLst/>
                <a:latin typeface="open_sansregular"/>
              </a:rPr>
              <a:t>Spending a small amount of money each week on him/herself</a:t>
            </a:r>
          </a:p>
          <a:p>
            <a:pPr algn="l">
              <a:buFont typeface="+mj-lt"/>
              <a:buAutoNum type="arabicPeriod"/>
            </a:pPr>
            <a:r>
              <a:rPr lang="en-US" sz="1600" b="0" i="0" dirty="0">
                <a:solidFill>
                  <a:srgbClr val="333333"/>
                </a:solidFill>
                <a:effectLst/>
                <a:latin typeface="open_sansregular"/>
              </a:rPr>
              <a:t>Having regular leisure activities</a:t>
            </a:r>
          </a:p>
          <a:p>
            <a:pPr algn="l">
              <a:buFont typeface="+mj-lt"/>
              <a:buAutoNum type="arabicPeriod"/>
            </a:pPr>
            <a:r>
              <a:rPr lang="en-US" sz="1600" b="0" i="0" dirty="0">
                <a:solidFill>
                  <a:srgbClr val="333333"/>
                </a:solidFill>
                <a:effectLst/>
                <a:latin typeface="open_sansregular"/>
              </a:rPr>
              <a:t>Getting together with friends/family for a drink/meal at least once a month</a:t>
            </a:r>
          </a:p>
        </p:txBody>
      </p:sp>
    </p:spTree>
    <p:extLst>
      <p:ext uri="{BB962C8B-B14F-4D97-AF65-F5344CB8AC3E}">
        <p14:creationId xmlns:p14="http://schemas.microsoft.com/office/powerpoint/2010/main" val="2515014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 Τίτλος"/>
          <p:cNvSpPr>
            <a:spLocks noGrp="1"/>
          </p:cNvSpPr>
          <p:nvPr>
            <p:ph type="title"/>
          </p:nvPr>
        </p:nvSpPr>
        <p:spPr/>
        <p:txBody>
          <a:bodyPr/>
          <a:lstStyle/>
          <a:p>
            <a:r>
              <a:rPr lang="el-GR" altLang="en-US" sz="2000" b="1" dirty="0">
                <a:solidFill>
                  <a:srgbClr val="000000"/>
                </a:solidFill>
                <a:latin typeface="Trebuchet MS" panose="020B0603020202020204" pitchFamily="34" charset="0"/>
              </a:rPr>
              <a:t>Φτώχεια</a:t>
            </a:r>
            <a:r>
              <a:rPr lang="en-US" altLang="en-US" sz="2000" b="1" dirty="0">
                <a:solidFill>
                  <a:srgbClr val="000000"/>
                </a:solidFill>
                <a:latin typeface="Trebuchet MS" panose="020B0603020202020204" pitchFamily="34" charset="0"/>
              </a:rPr>
              <a:t>, </a:t>
            </a:r>
            <a:r>
              <a:rPr lang="el-GR" altLang="en-US" sz="2000" b="1" dirty="0">
                <a:solidFill>
                  <a:srgbClr val="000000"/>
                </a:solidFill>
                <a:latin typeface="Trebuchet MS" panose="020B0603020202020204" pitchFamily="34" charset="0"/>
              </a:rPr>
              <a:t>υλική αποστέρηση και η </a:t>
            </a:r>
            <a:r>
              <a:rPr lang="el-GR" altLang="en-US" sz="2000" b="1" dirty="0" err="1">
                <a:solidFill>
                  <a:srgbClr val="000000"/>
                </a:solidFill>
                <a:latin typeface="Trebuchet MS" panose="020B0603020202020204" pitchFamily="34" charset="0"/>
              </a:rPr>
              <a:t>αλληλοκάλυψή</a:t>
            </a:r>
            <a:r>
              <a:rPr lang="el-GR" altLang="en-US" sz="2000" b="1" dirty="0">
                <a:solidFill>
                  <a:srgbClr val="000000"/>
                </a:solidFill>
                <a:latin typeface="Trebuchet MS" panose="020B0603020202020204" pitchFamily="34" charset="0"/>
              </a:rPr>
              <a:t> τους στα κράτη-μέλη της ΕΕ, 2013</a:t>
            </a:r>
          </a:p>
        </p:txBody>
      </p:sp>
      <p:graphicFrame>
        <p:nvGraphicFramePr>
          <p:cNvPr id="4" name="2 - Γράφημα"/>
          <p:cNvGraphicFramePr>
            <a:graphicFrameLocks noGrp="1"/>
          </p:cNvGraphicFramePr>
          <p:nvPr>
            <p:ph idx="1"/>
          </p:nvPr>
        </p:nvGraphicFramePr>
        <p:xfrm>
          <a:off x="683568" y="1420812"/>
          <a:ext cx="8003232" cy="3592363"/>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3"/>
          <p:cNvSpPr txBox="1">
            <a:spLocks noChangeArrowheads="1"/>
          </p:cNvSpPr>
          <p:nvPr/>
        </p:nvSpPr>
        <p:spPr bwMode="auto">
          <a:xfrm>
            <a:off x="1115616" y="5157192"/>
            <a:ext cx="7772400" cy="1080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90000"/>
              <a:buFont typeface="Wingdings" panose="05000000000000000000" pitchFamily="2" charset="2"/>
              <a:buChar char="n"/>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5000"/>
              <a:buFont typeface="Wingdings" panose="05000000000000000000" pitchFamily="2" charset="2"/>
              <a:buChar char="n"/>
              <a:defRPr sz="2600">
                <a:solidFill>
                  <a:schemeClr val="tx1"/>
                </a:solidFill>
                <a:latin typeface="+mn-lt"/>
              </a:defRPr>
            </a:lvl2pPr>
            <a:lvl3pPr marL="11430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300">
                <a:solidFill>
                  <a:schemeClr val="tx1"/>
                </a:solidFill>
                <a:latin typeface="+mn-lt"/>
              </a:defRPr>
            </a:lvl3pPr>
            <a:lvl4pPr marL="16002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a:lstStyle>
          <a:p>
            <a:pPr>
              <a:lnSpc>
                <a:spcPct val="160000"/>
              </a:lnSpc>
            </a:pPr>
            <a:r>
              <a:rPr lang="el-GR" altLang="en-US" sz="1800" kern="0" noProof="1">
                <a:latin typeface="Trebuchet MS" panose="020B0603020202020204" pitchFamily="34" charset="0"/>
              </a:rPr>
              <a:t>Σχετικά μικρή αλληλοκάλυψη στις περισσότερες χώρες</a:t>
            </a:r>
          </a:p>
        </p:txBody>
      </p:sp>
    </p:spTree>
    <p:extLst>
      <p:ext uri="{BB962C8B-B14F-4D97-AF65-F5344CB8AC3E}">
        <p14:creationId xmlns:p14="http://schemas.microsoft.com/office/powerpoint/2010/main" val="27717547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914400" y="531813"/>
            <a:ext cx="7772400" cy="889000"/>
          </a:xfrm>
        </p:spPr>
        <p:txBody>
          <a:bodyPr/>
          <a:lstStyle/>
          <a:p>
            <a:r>
              <a:rPr lang="el-GR" altLang="en-US" sz="2000" b="1" noProof="1">
                <a:solidFill>
                  <a:schemeClr val="tx1"/>
                </a:solidFill>
                <a:latin typeface="Trebuchet MS" panose="020B0603020202020204" pitchFamily="34" charset="0"/>
              </a:rPr>
              <a:t>βιβλιογραφία / </a:t>
            </a:r>
            <a:r>
              <a:rPr lang="en-GB" altLang="en-US" sz="2000" b="1" noProof="1">
                <a:solidFill>
                  <a:schemeClr val="tx1"/>
                </a:solidFill>
                <a:latin typeface="Trebuchet MS" panose="020B0603020202020204" pitchFamily="34" charset="0"/>
              </a:rPr>
              <a:t>useful links </a:t>
            </a:r>
            <a:endParaRPr lang="el-GR" altLang="en-US" sz="2000" dirty="0">
              <a:solidFill>
                <a:schemeClr val="tx1"/>
              </a:solidFill>
              <a:latin typeface="Trebuchet MS" panose="020B0603020202020204" pitchFamily="34" charset="0"/>
            </a:endParaRPr>
          </a:p>
        </p:txBody>
      </p:sp>
      <p:sp>
        <p:nvSpPr>
          <p:cNvPr id="31747" name="Rectangle 3"/>
          <p:cNvSpPr>
            <a:spLocks noGrp="1" noChangeArrowheads="1"/>
          </p:cNvSpPr>
          <p:nvPr>
            <p:ph type="body" idx="1"/>
          </p:nvPr>
        </p:nvSpPr>
        <p:spPr>
          <a:xfrm>
            <a:off x="457200" y="1676400"/>
            <a:ext cx="8362950" cy="5181600"/>
          </a:xfrm>
        </p:spPr>
        <p:txBody>
          <a:bodyPr/>
          <a:lstStyle/>
          <a:p>
            <a:pPr lvl="1">
              <a:lnSpc>
                <a:spcPct val="90000"/>
              </a:lnSpc>
              <a:spcAft>
                <a:spcPct val="20000"/>
              </a:spcAft>
              <a:buFont typeface="Wingdings" panose="05000000000000000000" pitchFamily="2" charset="2"/>
              <a:buChar char="ü"/>
            </a:pPr>
            <a:r>
              <a:rPr lang="el-GR" altLang="en-US" sz="1800" noProof="1">
                <a:latin typeface="Trebuchet MS" panose="020B0603020202020204" pitchFamily="34" charset="0"/>
              </a:rPr>
              <a:t>Τσακλόγλου Π. (1990) Μερικά μεθοδολογικά προβλήματα σχετικά με τη μέτρηση της φτώχειας  </a:t>
            </a:r>
            <a:r>
              <a:rPr lang="en-GB" altLang="en-US" sz="1800" noProof="1">
                <a:latin typeface="Trebuchet MS" panose="020B0603020202020204" pitchFamily="34" charset="0"/>
                <a:hlinkClick r:id="rId2"/>
              </a:rPr>
              <a:t>https://ejournals.epublishing.ekt.gr/index.php/ekke/article/viewFile/7497/7227.pdf</a:t>
            </a:r>
            <a:endParaRPr lang="el-GR" altLang="en-US" sz="1800" noProof="1">
              <a:latin typeface="Trebuchet MS" panose="020B0603020202020204" pitchFamily="34" charset="0"/>
            </a:endParaRPr>
          </a:p>
          <a:p>
            <a:pPr lvl="1">
              <a:lnSpc>
                <a:spcPct val="90000"/>
              </a:lnSpc>
              <a:spcAft>
                <a:spcPct val="20000"/>
              </a:spcAft>
              <a:buFont typeface="Wingdings" panose="05000000000000000000" pitchFamily="2" charset="2"/>
              <a:buChar char="ü"/>
            </a:pPr>
            <a:endParaRPr lang="el-GR" altLang="en-US" sz="1800" noProof="1">
              <a:latin typeface="Trebuchet MS" panose="020B0603020202020204" pitchFamily="34" charset="0"/>
            </a:endParaRPr>
          </a:p>
          <a:p>
            <a:pPr lvl="1">
              <a:lnSpc>
                <a:spcPct val="90000"/>
              </a:lnSpc>
              <a:spcAft>
                <a:spcPct val="20000"/>
              </a:spcAft>
              <a:buFont typeface="Wingdings" panose="05000000000000000000" pitchFamily="2" charset="2"/>
              <a:buChar char="ü"/>
            </a:pPr>
            <a:r>
              <a:rPr lang="en-GB" altLang="en-US" sz="1800" noProof="1">
                <a:latin typeface="Trebuchet MS" panose="020B0603020202020204" pitchFamily="34" charset="0"/>
              </a:rPr>
              <a:t>Reference budgets: </a:t>
            </a:r>
            <a:r>
              <a:rPr lang="en-GB" altLang="en-US" sz="1800" noProof="1">
                <a:latin typeface="Trebuchet MS" panose="020B0603020202020204" pitchFamily="34" charset="0"/>
                <a:hlinkClick r:id="rId3"/>
              </a:rPr>
              <a:t>https://www.uantwerpen.be/en/research-groups/csb/data/featured-datasets/reference-budgets/</a:t>
            </a:r>
            <a:r>
              <a:rPr lang="en-GB" altLang="en-US" sz="1800" noProof="1">
                <a:latin typeface="Trebuchet MS" panose="020B0603020202020204" pitchFamily="34" charset="0"/>
              </a:rPr>
              <a:t> </a:t>
            </a:r>
            <a:endParaRPr lang="el-GR" altLang="en-US" sz="1800" noProof="1">
              <a:latin typeface="Trebuchet MS" panose="020B0603020202020204" pitchFamily="34" charset="0"/>
            </a:endParaRPr>
          </a:p>
          <a:p>
            <a:pPr lvl="1">
              <a:lnSpc>
                <a:spcPct val="90000"/>
              </a:lnSpc>
              <a:spcAft>
                <a:spcPct val="20000"/>
              </a:spcAft>
              <a:buFont typeface="Wingdings" panose="05000000000000000000" pitchFamily="2" charset="2"/>
              <a:buChar char="ü"/>
            </a:pPr>
            <a:endParaRPr lang="el-GR" altLang="en-US" sz="1800" noProof="1">
              <a:latin typeface="Trebuchet MS" panose="020B0603020202020204" pitchFamily="34" charset="0"/>
            </a:endParaRPr>
          </a:p>
          <a:p>
            <a:pPr lvl="1">
              <a:lnSpc>
                <a:spcPct val="90000"/>
              </a:lnSpc>
              <a:spcAft>
                <a:spcPct val="20000"/>
              </a:spcAft>
              <a:buFont typeface="Wingdings" panose="05000000000000000000" pitchFamily="2" charset="2"/>
              <a:buChar char="ü"/>
            </a:pPr>
            <a:r>
              <a:rPr lang="el-GR" altLang="en-US" sz="1800" noProof="1">
                <a:latin typeface="Trebuchet MS" panose="020B0603020202020204" pitchFamily="34" charset="0"/>
              </a:rPr>
              <a:t>Μια Αποδοτικότερη Πολιτική για την Καταπολέμηση της Ακραίας Φτώχειας: </a:t>
            </a:r>
            <a:r>
              <a:rPr lang="en-GB" altLang="en-US" sz="1800" noProof="1">
                <a:latin typeface="Trebuchet MS" panose="020B0603020202020204" pitchFamily="34" charset="0"/>
                <a:hlinkClick r:id="rId4"/>
              </a:rPr>
              <a:t>https://www.dianeosis.org/wp-content/uploads/2017/05/ftwxeia_new_4_5_2017.pdf</a:t>
            </a:r>
            <a:r>
              <a:rPr lang="el-GR" altLang="en-US" sz="1800" noProof="1">
                <a:latin typeface="Trebuchet MS" panose="020B0603020202020204" pitchFamily="34" charset="0"/>
              </a:rPr>
              <a:t> </a:t>
            </a:r>
          </a:p>
        </p:txBody>
      </p:sp>
    </p:spTree>
    <p:extLst>
      <p:ext uri="{BB962C8B-B14F-4D97-AF65-F5344CB8AC3E}">
        <p14:creationId xmlns:p14="http://schemas.microsoft.com/office/powerpoint/2010/main" val="632996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914400" y="531813"/>
            <a:ext cx="7772400" cy="889000"/>
          </a:xfrm>
        </p:spPr>
        <p:txBody>
          <a:bodyPr/>
          <a:lstStyle/>
          <a:p>
            <a:pPr eaLnBrk="1" hangingPunct="1"/>
            <a:r>
              <a:rPr lang="el-GR" altLang="en-US" sz="2000" b="1">
                <a:solidFill>
                  <a:schemeClr val="tx1"/>
                </a:solidFill>
                <a:latin typeface="Trebuchet MS" panose="020B0603020202020204" pitchFamily="34" charset="0"/>
              </a:rPr>
              <a:t>Φτώχεια</a:t>
            </a:r>
          </a:p>
        </p:txBody>
      </p:sp>
      <p:sp>
        <p:nvSpPr>
          <p:cNvPr id="4099" name="Rectangle 3"/>
          <p:cNvSpPr>
            <a:spLocks noGrp="1" noChangeArrowheads="1"/>
          </p:cNvSpPr>
          <p:nvPr>
            <p:ph type="body" idx="1"/>
          </p:nvPr>
        </p:nvSpPr>
        <p:spPr>
          <a:xfrm>
            <a:off x="611188" y="1628775"/>
            <a:ext cx="8178800" cy="4752975"/>
          </a:xfrm>
        </p:spPr>
        <p:txBody>
          <a:bodyPr/>
          <a:lstStyle/>
          <a:p>
            <a:pPr eaLnBrk="1" hangingPunct="1">
              <a:spcAft>
                <a:spcPct val="20000"/>
              </a:spcAft>
              <a:defRPr/>
            </a:pPr>
            <a:r>
              <a:rPr lang="el-GR" altLang="en-US" sz="2000" dirty="0">
                <a:latin typeface="Trebuchet MS" panose="020B0603020202020204" pitchFamily="34" charset="0"/>
              </a:rPr>
              <a:t>Πολλοί δείκτες φτώχειας (</a:t>
            </a:r>
            <a:r>
              <a:rPr lang="el-GR" altLang="en-US" sz="2000" dirty="0">
                <a:latin typeface="Trebuchet MS" panose="020B0603020202020204" pitchFamily="34" charset="0"/>
                <a:hlinkClick r:id="rId3"/>
              </a:rPr>
              <a:t>άρθρο </a:t>
            </a:r>
            <a:r>
              <a:rPr lang="en-US" altLang="en-US" sz="2000" dirty="0">
                <a:latin typeface="Trebuchet MS" panose="020B0603020202020204" pitchFamily="34" charset="0"/>
                <a:hlinkClick r:id="rId3"/>
              </a:rPr>
              <a:t>Sen, 1976</a:t>
            </a:r>
            <a:r>
              <a:rPr lang="en-US" altLang="en-US" sz="2000" dirty="0">
                <a:latin typeface="Trebuchet MS" panose="020B0603020202020204" pitchFamily="34" charset="0"/>
              </a:rPr>
              <a:t>)</a:t>
            </a:r>
            <a:endParaRPr lang="el-GR" altLang="en-US" sz="2000" dirty="0">
              <a:latin typeface="Trebuchet MS" panose="020B0603020202020204" pitchFamily="34" charset="0"/>
            </a:endParaRPr>
          </a:p>
          <a:p>
            <a:pPr eaLnBrk="1" hangingPunct="1">
              <a:spcAft>
                <a:spcPct val="20000"/>
              </a:spcAft>
              <a:defRPr/>
            </a:pPr>
            <a:r>
              <a:rPr lang="el-GR" altLang="en-US" sz="2000" dirty="0">
                <a:latin typeface="Trebuchet MS" panose="020B0603020202020204" pitchFamily="34" charset="0"/>
              </a:rPr>
              <a:t>Μετά από επιλογή γραμμής φτώχειας</a:t>
            </a:r>
          </a:p>
          <a:p>
            <a:pPr lvl="1" eaLnBrk="1" hangingPunct="1">
              <a:spcAft>
                <a:spcPct val="20000"/>
              </a:spcAft>
              <a:defRPr/>
            </a:pPr>
            <a:r>
              <a:rPr lang="el-GR" altLang="en-US" sz="1800" dirty="0">
                <a:latin typeface="Trebuchet MS" panose="020B0603020202020204" pitchFamily="34" charset="0"/>
              </a:rPr>
              <a:t>«Σχετική» / «Απόλυτη»   </a:t>
            </a:r>
          </a:p>
          <a:p>
            <a:pPr eaLnBrk="1" hangingPunct="1">
              <a:spcAft>
                <a:spcPct val="20000"/>
              </a:spcAft>
              <a:defRPr/>
            </a:pPr>
            <a:r>
              <a:rPr lang="el-GR" altLang="en-US" sz="2000" dirty="0">
                <a:latin typeface="Trebuchet MS" panose="020B0603020202020204" pitchFamily="34" charset="0"/>
              </a:rPr>
              <a:t>Επιθυμητές ιδιότητες</a:t>
            </a:r>
          </a:p>
          <a:p>
            <a:pPr lvl="1" eaLnBrk="1" hangingPunct="1">
              <a:spcAft>
                <a:spcPct val="20000"/>
              </a:spcAft>
              <a:defRPr/>
            </a:pPr>
            <a:r>
              <a:rPr lang="el-GR" altLang="en-US" sz="1800" dirty="0">
                <a:latin typeface="Trebuchet MS" panose="020B0603020202020204" pitchFamily="34" charset="0"/>
              </a:rPr>
              <a:t>Επικέντρωση</a:t>
            </a:r>
          </a:p>
          <a:p>
            <a:pPr lvl="1" eaLnBrk="1" hangingPunct="1">
              <a:spcAft>
                <a:spcPct val="20000"/>
              </a:spcAft>
              <a:defRPr/>
            </a:pPr>
            <a:r>
              <a:rPr lang="el-GR" altLang="en-US" sz="1800" dirty="0" err="1">
                <a:latin typeface="Trebuchet MS" panose="020B0603020202020204" pitchFamily="34" charset="0"/>
              </a:rPr>
              <a:t>Μονοτονικότητα</a:t>
            </a:r>
            <a:endParaRPr lang="el-GR" altLang="en-US" sz="1800" dirty="0">
              <a:latin typeface="Trebuchet MS" panose="020B0603020202020204" pitchFamily="34" charset="0"/>
            </a:endParaRPr>
          </a:p>
          <a:p>
            <a:pPr lvl="1" eaLnBrk="1" hangingPunct="1">
              <a:spcAft>
                <a:spcPct val="20000"/>
              </a:spcAft>
              <a:defRPr/>
            </a:pPr>
            <a:r>
              <a:rPr lang="el-GR" altLang="en-US" sz="1800" dirty="0">
                <a:latin typeface="Trebuchet MS" panose="020B0603020202020204" pitchFamily="34" charset="0"/>
              </a:rPr>
              <a:t>Αξίωμα των μεταβιβάσεων </a:t>
            </a:r>
            <a:r>
              <a:rPr lang="el-GR" altLang="en-US" sz="1800" i="1" u="sng" dirty="0">
                <a:latin typeface="Trebuchet MS" panose="020B0603020202020204" pitchFamily="34" charset="0"/>
              </a:rPr>
              <a:t>μεταξύ των φτωχών</a:t>
            </a:r>
          </a:p>
          <a:p>
            <a:pPr marL="457200" lvl="1" indent="0" eaLnBrk="1" hangingPunct="1">
              <a:spcAft>
                <a:spcPct val="20000"/>
              </a:spcAft>
              <a:buFont typeface="Wingdings" panose="05000000000000000000" pitchFamily="2" charset="2"/>
              <a:buNone/>
              <a:defRPr/>
            </a:pPr>
            <a:r>
              <a:rPr lang="el-GR" altLang="en-US" sz="1800" dirty="0">
                <a:latin typeface="Trebuchet MS" panose="020B0603020202020204" pitchFamily="34" charset="0"/>
              </a:rPr>
              <a:t>Επίσης</a:t>
            </a:r>
          </a:p>
          <a:p>
            <a:pPr lvl="1" eaLnBrk="1" hangingPunct="1">
              <a:spcAft>
                <a:spcPct val="20000"/>
              </a:spcAft>
              <a:defRPr/>
            </a:pPr>
            <a:r>
              <a:rPr lang="el-GR" altLang="en-US" sz="1800" dirty="0">
                <a:latin typeface="Trebuchet MS" panose="020B0603020202020204" pitchFamily="34" charset="0"/>
              </a:rPr>
              <a:t>   Συμμετρία </a:t>
            </a:r>
          </a:p>
          <a:p>
            <a:pPr lvl="1" eaLnBrk="1" hangingPunct="1">
              <a:spcAft>
                <a:spcPct val="20000"/>
              </a:spcAft>
              <a:defRPr/>
            </a:pPr>
            <a:r>
              <a:rPr lang="el-GR" altLang="en-US" sz="1800" dirty="0">
                <a:latin typeface="Trebuchet MS" panose="020B0603020202020204" pitchFamily="34" charset="0"/>
              </a:rPr>
              <a:t>   Ανεξαρτησία από τη μονάδα μέτρησης του εισοδήματος</a:t>
            </a:r>
          </a:p>
          <a:p>
            <a:pPr lvl="1" eaLnBrk="1" hangingPunct="1">
              <a:spcAft>
                <a:spcPct val="20000"/>
              </a:spcAft>
              <a:defRPr/>
            </a:pPr>
            <a:r>
              <a:rPr lang="el-GR" altLang="en-US" sz="1800" dirty="0">
                <a:latin typeface="Trebuchet MS" panose="020B0603020202020204" pitchFamily="34" charset="0"/>
              </a:rPr>
              <a:t>   Ανεξαρτησία από το μέγεθος του πληθυσμού</a:t>
            </a:r>
          </a:p>
          <a:p>
            <a:pPr lvl="1" eaLnBrk="1" hangingPunct="1">
              <a:spcAft>
                <a:spcPct val="20000"/>
              </a:spcAft>
              <a:defRPr/>
            </a:pPr>
            <a:r>
              <a:rPr lang="el-GR" altLang="en-US" sz="1800" dirty="0">
                <a:latin typeface="Trebuchet MS" panose="020B0603020202020204" pitchFamily="34" charset="0"/>
              </a:rPr>
              <a:t>   Αθροιστική διαχωρισιμότητα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914400" y="531813"/>
            <a:ext cx="7772400" cy="889000"/>
          </a:xfrm>
        </p:spPr>
        <p:txBody>
          <a:bodyPr/>
          <a:lstStyle/>
          <a:p>
            <a:pPr eaLnBrk="1" hangingPunct="1"/>
            <a:r>
              <a:rPr lang="el-GR" altLang="en-US" sz="2000" b="1" dirty="0">
                <a:solidFill>
                  <a:schemeClr val="tx1"/>
                </a:solidFill>
                <a:latin typeface="Trebuchet MS" panose="020B0603020202020204" pitchFamily="34" charset="0"/>
              </a:rPr>
              <a:t>Φτώχεια</a:t>
            </a:r>
          </a:p>
        </p:txBody>
      </p:sp>
      <p:pic>
        <p:nvPicPr>
          <p:cNvPr id="24580" name="Picture 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2420888"/>
            <a:ext cx="9144000" cy="2700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Content Placeholder 1">
            <a:extLst>
              <a:ext uri="{FF2B5EF4-FFF2-40B4-BE49-F238E27FC236}">
                <a16:creationId xmlns:a16="http://schemas.microsoft.com/office/drawing/2014/main" id="{B19E21FC-675C-459C-8919-562C0C0FCA07}"/>
              </a:ext>
            </a:extLst>
          </p:cNvPr>
          <p:cNvSpPr>
            <a:spLocks noGrp="1"/>
          </p:cNvSpPr>
          <p:nvPr>
            <p:ph idx="1"/>
          </p:nvPr>
        </p:nvSpPr>
        <p:spPr/>
        <p:txBody>
          <a:bodyPr/>
          <a:lstStyle/>
          <a:p>
            <a:pPr eaLnBrk="1" hangingPunct="1">
              <a:spcAft>
                <a:spcPct val="20000"/>
              </a:spcAft>
              <a:defRPr/>
            </a:pPr>
            <a:r>
              <a:rPr lang="el-GR" sz="2000" dirty="0">
                <a:latin typeface="Trebuchet MS" panose="020B0603020202020204" pitchFamily="34" charset="0"/>
              </a:rPr>
              <a:t>Χρήσιμη ιδιότητα: αθροιστική διαχωρισιμότητα </a:t>
            </a:r>
            <a:endParaRPr lang="en-GB" sz="2000" dirty="0">
              <a:latin typeface="Trebuchet MS" panose="020B0603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914400" y="531813"/>
            <a:ext cx="7772400" cy="889000"/>
          </a:xfrm>
        </p:spPr>
        <p:txBody>
          <a:bodyPr/>
          <a:lstStyle/>
          <a:p>
            <a:r>
              <a:rPr lang="el-GR" altLang="en-US" sz="2000" b="1">
                <a:solidFill>
                  <a:schemeClr val="tx1"/>
                </a:solidFill>
                <a:latin typeface="Trebuchet MS" panose="020B0603020202020204" pitchFamily="34" charset="0"/>
              </a:rPr>
              <a:t>ορισμοί</a:t>
            </a:r>
            <a:r>
              <a:rPr lang="el-GR" altLang="en-US" sz="2000">
                <a:solidFill>
                  <a:schemeClr val="tx1"/>
                </a:solidFill>
                <a:latin typeface="Trebuchet MS" panose="020B0603020202020204" pitchFamily="34" charset="0"/>
              </a:rPr>
              <a:t>: (1) απόλυτη φτώχεια</a:t>
            </a:r>
          </a:p>
        </p:txBody>
      </p:sp>
      <p:sp>
        <p:nvSpPr>
          <p:cNvPr id="9219" name="Rectangle 3"/>
          <p:cNvSpPr>
            <a:spLocks noGrp="1" noChangeArrowheads="1"/>
          </p:cNvSpPr>
          <p:nvPr>
            <p:ph type="body" idx="1"/>
          </p:nvPr>
        </p:nvSpPr>
        <p:spPr>
          <a:xfrm>
            <a:off x="457200" y="1676400"/>
            <a:ext cx="8362950" cy="4129088"/>
          </a:xfrm>
        </p:spPr>
        <p:txBody>
          <a:bodyPr/>
          <a:lstStyle/>
          <a:p>
            <a:pPr>
              <a:spcAft>
                <a:spcPct val="20000"/>
              </a:spcAft>
            </a:pPr>
            <a:r>
              <a:rPr lang="el-GR" altLang="en-US" sz="1800" dirty="0">
                <a:latin typeface="Trebuchet MS" panose="020B0603020202020204" pitchFamily="34" charset="0"/>
              </a:rPr>
              <a:t>απόλυτη</a:t>
            </a:r>
            <a:r>
              <a:rPr lang="el-GR" altLang="en-US" sz="1800" noProof="1">
                <a:latin typeface="Trebuchet MS" panose="020B0603020202020204" pitchFamily="34" charset="0"/>
              </a:rPr>
              <a:t> φτώχεια</a:t>
            </a:r>
          </a:p>
          <a:p>
            <a:pPr lvl="3">
              <a:spcAft>
                <a:spcPct val="20000"/>
              </a:spcAft>
              <a:buFont typeface="Wingdings" panose="05000000000000000000" pitchFamily="2" charset="2"/>
              <a:buChar char="ð"/>
            </a:pPr>
            <a:endParaRPr lang="el-GR" altLang="en-US" sz="1800" dirty="0">
              <a:latin typeface="Trebuchet MS" panose="020B0603020202020204" pitchFamily="34" charset="0"/>
              <a:sym typeface="Wingdings" panose="05000000000000000000" pitchFamily="2" charset="2"/>
            </a:endParaRPr>
          </a:p>
          <a:p>
            <a:pPr lvl="1">
              <a:spcAft>
                <a:spcPct val="20000"/>
              </a:spcAft>
              <a:buFont typeface="Monotype Sorts" pitchFamily="2" charset="2"/>
              <a:buChar char="ð"/>
            </a:pPr>
            <a:r>
              <a:rPr lang="el-GR" altLang="en-US" sz="1600" dirty="0">
                <a:solidFill>
                  <a:srgbClr val="000099"/>
                </a:solidFill>
                <a:latin typeface="Trebuchet MS" panose="020B0603020202020204" pitchFamily="34" charset="0"/>
              </a:rPr>
              <a:t>«</a:t>
            </a:r>
            <a:r>
              <a:rPr lang="el-GR" altLang="en-US" sz="1600" i="1" dirty="0">
                <a:solidFill>
                  <a:srgbClr val="000099"/>
                </a:solidFill>
                <a:latin typeface="Trebuchet MS" panose="020B0603020202020204" pitchFamily="34" charset="0"/>
              </a:rPr>
              <a:t>ένα νοικοκυριό θεωρείται (απόλυτα) φτωχό εάν το εισόδημά του δεν επαρκεί για τη στοιχειώδη αυτοσυντήρησή του</a:t>
            </a:r>
            <a:r>
              <a:rPr lang="el-GR" altLang="en-US" sz="1600" dirty="0">
                <a:solidFill>
                  <a:srgbClr val="000099"/>
                </a:solidFill>
                <a:latin typeface="Trebuchet MS" panose="020B0603020202020204" pitchFamily="34" charset="0"/>
              </a:rPr>
              <a:t>»</a:t>
            </a:r>
            <a:endParaRPr lang="el-GR" altLang="en-US" sz="1600" noProof="1">
              <a:solidFill>
                <a:srgbClr val="000099"/>
              </a:solidFill>
              <a:latin typeface="Trebuchet MS" panose="020B0603020202020204" pitchFamily="34" charset="0"/>
            </a:endParaRPr>
          </a:p>
          <a:p>
            <a:pPr lvl="3">
              <a:spcAft>
                <a:spcPct val="20000"/>
              </a:spcAft>
              <a:buFont typeface="Wingdings" panose="05000000000000000000" pitchFamily="2" charset="2"/>
              <a:buChar char="ð"/>
            </a:pPr>
            <a:endParaRPr lang="el-GR" altLang="en-US" sz="1600" dirty="0">
              <a:solidFill>
                <a:srgbClr val="000099"/>
              </a:solidFill>
              <a:latin typeface="Trebuchet MS" panose="020B0603020202020204" pitchFamily="34" charset="0"/>
              <a:sym typeface="Wingdings" panose="05000000000000000000" pitchFamily="2" charset="2"/>
            </a:endParaRPr>
          </a:p>
          <a:p>
            <a:pPr lvl="2">
              <a:spcAft>
                <a:spcPct val="20000"/>
              </a:spcAft>
              <a:buFontTx/>
              <a:buChar char="•"/>
            </a:pPr>
            <a:r>
              <a:rPr lang="el-GR" altLang="en-US" sz="1800" b="1" dirty="0">
                <a:latin typeface="Trebuchet MS" panose="020B0603020202020204" pitchFamily="34" charset="0"/>
              </a:rPr>
              <a:t>όριο φτώχειας</a:t>
            </a:r>
            <a:r>
              <a:rPr lang="el-GR" altLang="en-US" sz="1800" dirty="0">
                <a:latin typeface="Trebuchet MS" panose="020B0603020202020204" pitchFamily="34" charset="0"/>
              </a:rPr>
              <a:t>: κόστος αγοράς «καλαθιού» ζωτικών αγαθών</a:t>
            </a:r>
          </a:p>
          <a:p>
            <a:pPr lvl="2">
              <a:spcAft>
                <a:spcPct val="20000"/>
              </a:spcAft>
              <a:buFont typeface="Wingdings" panose="05000000000000000000" pitchFamily="2" charset="2"/>
              <a:buChar char="ð"/>
            </a:pPr>
            <a:endParaRPr lang="el-GR" altLang="en-US" sz="1800" dirty="0">
              <a:latin typeface="Trebuchet MS" panose="020B0603020202020204" pitchFamily="34" charset="0"/>
              <a:sym typeface="Wingdings" panose="05000000000000000000" pitchFamily="2" charset="2"/>
            </a:endParaRPr>
          </a:p>
          <a:p>
            <a:pPr lvl="2">
              <a:spcAft>
                <a:spcPct val="20000"/>
              </a:spcAft>
              <a:buFont typeface="Wingdings" panose="05000000000000000000" pitchFamily="2" charset="2"/>
              <a:buChar char="ð"/>
            </a:pPr>
            <a:r>
              <a:rPr lang="el-GR" altLang="en-US" sz="1800" dirty="0">
                <a:latin typeface="Trebuchet MS" panose="020B0603020202020204" pitchFamily="34" charset="0"/>
                <a:sym typeface="Wingdings" panose="05000000000000000000" pitchFamily="2" charset="2"/>
              </a:rPr>
              <a:t>δεν χρησιμοποιείται πλέον συχνά στη Δυτική Ευρώπη ...</a:t>
            </a:r>
          </a:p>
          <a:p>
            <a:pPr lvl="2">
              <a:spcAft>
                <a:spcPct val="20000"/>
              </a:spcAft>
              <a:buFont typeface="Wingdings" panose="05000000000000000000" pitchFamily="2" charset="2"/>
              <a:buChar char="ð"/>
            </a:pPr>
            <a:endParaRPr lang="el-GR" altLang="en-US" sz="1800" dirty="0">
              <a:latin typeface="Trebuchet MS" panose="020B0603020202020204" pitchFamily="34" charset="0"/>
              <a:sym typeface="Wingdings" panose="05000000000000000000" pitchFamily="2" charset="2"/>
            </a:endParaRPr>
          </a:p>
          <a:p>
            <a:pPr lvl="2">
              <a:spcAft>
                <a:spcPct val="20000"/>
              </a:spcAft>
              <a:buFont typeface="Wingdings" panose="05000000000000000000" pitchFamily="2" charset="2"/>
              <a:buChar char="ð"/>
            </a:pPr>
            <a:r>
              <a:rPr lang="el-GR" altLang="en-US" sz="1800" dirty="0">
                <a:latin typeface="Trebuchet MS" panose="020B0603020202020204" pitchFamily="34" charset="0"/>
                <a:sym typeface="Wingdings" panose="05000000000000000000" pitchFamily="2" charset="2"/>
              </a:rPr>
              <a:t>... επανήλθε στις </a:t>
            </a:r>
            <a:r>
              <a:rPr lang="el-GR" altLang="en-US" sz="1800" noProof="1">
                <a:latin typeface="Trebuchet MS" panose="020B0603020202020204" pitchFamily="34" charset="0"/>
                <a:sym typeface="Wingdings" panose="05000000000000000000" pitchFamily="2" charset="2"/>
              </a:rPr>
              <a:t>ανατολικοευρωπαϊκές</a:t>
            </a:r>
            <a:r>
              <a:rPr lang="el-GR" altLang="en-US" sz="1800" dirty="0">
                <a:latin typeface="Trebuchet MS" panose="020B0603020202020204" pitchFamily="34" charset="0"/>
                <a:sym typeface="Wingdings" panose="05000000000000000000" pitchFamily="2" charset="2"/>
              </a:rPr>
              <a:t> χώρες μετά το 1990 ...</a:t>
            </a:r>
          </a:p>
          <a:p>
            <a:pPr lvl="2">
              <a:spcAft>
                <a:spcPct val="20000"/>
              </a:spcAft>
              <a:buFont typeface="Wingdings" panose="05000000000000000000" pitchFamily="2" charset="2"/>
              <a:buChar char="ð"/>
            </a:pPr>
            <a:r>
              <a:rPr lang="el-GR" altLang="en-US" sz="1800" dirty="0">
                <a:solidFill>
                  <a:schemeClr val="hlink"/>
                </a:solidFill>
                <a:latin typeface="Trebuchet MS" panose="020B0603020202020204" pitchFamily="34" charset="0"/>
                <a:sym typeface="Wingdings" panose="05000000000000000000" pitchFamily="2" charset="2"/>
              </a:rPr>
              <a:t>... και έγινε ξανά επίκαιρο στη διάρκεια της πρόσφατης οικονομικής κρίσης</a:t>
            </a:r>
            <a:endParaRPr lang="el-GR" altLang="en-US" sz="1800" noProof="1">
              <a:solidFill>
                <a:schemeClr val="hlink"/>
              </a:solidFill>
              <a:latin typeface="Trebuchet MS" panose="020B0603020202020204" pitchFamily="34" charset="0"/>
              <a:sym typeface="Wingdings" panose="05000000000000000000" pitchFamily="2" charset="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0" y="531813"/>
            <a:ext cx="7772400" cy="889000"/>
          </a:xfrm>
        </p:spPr>
        <p:txBody>
          <a:bodyPr/>
          <a:lstStyle/>
          <a:p>
            <a:r>
              <a:rPr lang="el-GR" altLang="en-US" sz="2000" b="1">
                <a:solidFill>
                  <a:schemeClr val="tx1"/>
                </a:solidFill>
                <a:latin typeface="Trebuchet MS" panose="020B0603020202020204" pitchFamily="34" charset="0"/>
              </a:rPr>
              <a:t>ορισμοί</a:t>
            </a:r>
            <a:r>
              <a:rPr lang="el-GR" altLang="en-US" sz="2000">
                <a:solidFill>
                  <a:schemeClr val="tx1"/>
                </a:solidFill>
                <a:latin typeface="Trebuchet MS" panose="020B0603020202020204" pitchFamily="34" charset="0"/>
              </a:rPr>
              <a:t>: (2) σχετική φτώχεια</a:t>
            </a:r>
          </a:p>
        </p:txBody>
      </p:sp>
      <p:sp>
        <p:nvSpPr>
          <p:cNvPr id="10243" name="Rectangle 3"/>
          <p:cNvSpPr>
            <a:spLocks noGrp="1" noChangeArrowheads="1"/>
          </p:cNvSpPr>
          <p:nvPr>
            <p:ph type="body" idx="1"/>
          </p:nvPr>
        </p:nvSpPr>
        <p:spPr>
          <a:xfrm>
            <a:off x="457200" y="1676400"/>
            <a:ext cx="8178800" cy="4953000"/>
          </a:xfrm>
        </p:spPr>
        <p:txBody>
          <a:bodyPr/>
          <a:lstStyle/>
          <a:p>
            <a:pPr>
              <a:lnSpc>
                <a:spcPct val="80000"/>
              </a:lnSpc>
              <a:spcAft>
                <a:spcPct val="20000"/>
              </a:spcAft>
            </a:pPr>
            <a:r>
              <a:rPr lang="el-GR" altLang="en-US" sz="1800" noProof="1">
                <a:latin typeface="Trebuchet MS" panose="020B0603020202020204" pitchFamily="34" charset="0"/>
              </a:rPr>
              <a:t>σχετική φτώχεια</a:t>
            </a:r>
          </a:p>
          <a:p>
            <a:pPr lvl="3">
              <a:lnSpc>
                <a:spcPct val="80000"/>
              </a:lnSpc>
              <a:spcAft>
                <a:spcPct val="20000"/>
              </a:spcAft>
              <a:buFont typeface="Wingdings" panose="05000000000000000000" pitchFamily="2" charset="2"/>
              <a:buChar char="ð"/>
            </a:pPr>
            <a:endParaRPr lang="el-GR" altLang="en-US" sz="1800" noProof="1">
              <a:latin typeface="Trebuchet MS" panose="020B0603020202020204" pitchFamily="34" charset="0"/>
              <a:sym typeface="Wingdings" panose="05000000000000000000" pitchFamily="2" charset="2"/>
            </a:endParaRPr>
          </a:p>
          <a:p>
            <a:pPr lvl="1">
              <a:lnSpc>
                <a:spcPct val="80000"/>
              </a:lnSpc>
              <a:spcAft>
                <a:spcPct val="20000"/>
              </a:spcAft>
              <a:buFont typeface="Monotype Sorts" pitchFamily="2" charset="2"/>
              <a:buChar char="ð"/>
            </a:pPr>
            <a:r>
              <a:rPr lang="el-GR" altLang="en-US" sz="1600" noProof="1">
                <a:solidFill>
                  <a:srgbClr val="000099"/>
                </a:solidFill>
                <a:latin typeface="Trebuchet MS" panose="020B0603020202020204" pitchFamily="34" charset="0"/>
              </a:rPr>
              <a:t>«</a:t>
            </a:r>
            <a:r>
              <a:rPr lang="el-GR" altLang="en-US" sz="1600" i="1" noProof="1">
                <a:solidFill>
                  <a:srgbClr val="000099"/>
                </a:solidFill>
                <a:latin typeface="Trebuchet MS" panose="020B0603020202020204" pitchFamily="34" charset="0"/>
              </a:rPr>
              <a:t>ένα νοικοκυριό θεωρείται (σχετικά) φτωχό εάν το βιοτικό του επίπεδο απέχει τόσο πολύ από το γενικό βιοτικό επίπεδο της κοινωνίας στην οποία ανήκει, ώστε να μην είναι σε θέση να συμμετέχει σε συνηθισμένες καθημερινές δραστηριότητες</a:t>
            </a:r>
            <a:r>
              <a:rPr lang="el-GR" altLang="en-US" sz="1600" noProof="1">
                <a:solidFill>
                  <a:srgbClr val="000099"/>
                </a:solidFill>
                <a:latin typeface="Trebuchet MS" panose="020B0603020202020204" pitchFamily="34" charset="0"/>
              </a:rPr>
              <a:t>»</a:t>
            </a:r>
          </a:p>
          <a:p>
            <a:pPr lvl="3">
              <a:lnSpc>
                <a:spcPct val="80000"/>
              </a:lnSpc>
              <a:spcAft>
                <a:spcPct val="20000"/>
              </a:spcAft>
              <a:buFont typeface="Wingdings" panose="05000000000000000000" pitchFamily="2" charset="2"/>
              <a:buChar char="ð"/>
            </a:pPr>
            <a:endParaRPr lang="el-GR" altLang="en-US" sz="1600" noProof="1">
              <a:solidFill>
                <a:srgbClr val="000099"/>
              </a:solidFill>
              <a:latin typeface="Trebuchet MS" panose="020B0603020202020204" pitchFamily="34" charset="0"/>
              <a:sym typeface="Wingdings" panose="05000000000000000000" pitchFamily="2" charset="2"/>
            </a:endParaRPr>
          </a:p>
          <a:p>
            <a:pPr lvl="2">
              <a:lnSpc>
                <a:spcPct val="80000"/>
              </a:lnSpc>
              <a:spcAft>
                <a:spcPct val="20000"/>
              </a:spcAft>
              <a:buFontTx/>
              <a:buChar char="•"/>
            </a:pPr>
            <a:r>
              <a:rPr lang="el-GR" altLang="en-US" sz="1800" b="1" noProof="1">
                <a:latin typeface="Trebuchet MS" panose="020B0603020202020204" pitchFamily="34" charset="0"/>
              </a:rPr>
              <a:t>όριο φτώχειας</a:t>
            </a:r>
            <a:r>
              <a:rPr lang="el-GR" altLang="en-US" sz="1800" noProof="1">
                <a:latin typeface="Trebuchet MS" panose="020B0603020202020204" pitchFamily="34" charset="0"/>
              </a:rPr>
              <a:t>: ποσοστό μέσου (ή </a:t>
            </a:r>
            <a:r>
              <a:rPr lang="el-GR" altLang="en-US" sz="1800" noProof="1">
                <a:highlight>
                  <a:srgbClr val="FFFF00"/>
                </a:highlight>
                <a:latin typeface="Trebuchet MS" panose="020B0603020202020204" pitchFamily="34" charset="0"/>
              </a:rPr>
              <a:t>διαμέσου</a:t>
            </a:r>
            <a:r>
              <a:rPr lang="el-GR" altLang="en-US" sz="1800" noProof="1">
                <a:latin typeface="Trebuchet MS" panose="020B0603020202020204" pitchFamily="34" charset="0"/>
              </a:rPr>
              <a:t>) ισοδύναμου διαθέσιμου εισοδήματος</a:t>
            </a:r>
          </a:p>
          <a:p>
            <a:pPr lvl="3">
              <a:lnSpc>
                <a:spcPct val="80000"/>
              </a:lnSpc>
              <a:spcAft>
                <a:spcPct val="20000"/>
              </a:spcAft>
              <a:buFont typeface="Wingdings" panose="05000000000000000000" pitchFamily="2" charset="2"/>
              <a:buChar char="ð"/>
            </a:pPr>
            <a:endParaRPr lang="el-GR" altLang="en-US" sz="1800" noProof="1">
              <a:latin typeface="Trebuchet MS" panose="020B0603020202020204" pitchFamily="34" charset="0"/>
              <a:sym typeface="Wingdings" panose="05000000000000000000" pitchFamily="2" charset="2"/>
            </a:endParaRPr>
          </a:p>
          <a:p>
            <a:pPr lvl="2">
              <a:lnSpc>
                <a:spcPct val="80000"/>
              </a:lnSpc>
              <a:spcAft>
                <a:spcPct val="20000"/>
              </a:spcAft>
              <a:buFont typeface="Wingdings" panose="05000000000000000000" pitchFamily="2" charset="2"/>
              <a:buChar char="ð"/>
            </a:pPr>
            <a:r>
              <a:rPr lang="el-GR" altLang="en-US" sz="1800" noProof="1">
                <a:latin typeface="Trebuchet MS" panose="020B0603020202020204" pitchFamily="34" charset="0"/>
                <a:sym typeface="Wingdings" panose="05000000000000000000" pitchFamily="2" charset="2"/>
              </a:rPr>
              <a:t>αυξάνεται </a:t>
            </a:r>
            <a:r>
              <a:rPr lang="el-GR" altLang="en-US" sz="1800" dirty="0">
                <a:latin typeface="Trebuchet MS" panose="020B0603020202020204" pitchFamily="34" charset="0"/>
                <a:sym typeface="Wingdings" panose="05000000000000000000" pitchFamily="2" charset="2"/>
              </a:rPr>
              <a:t>(μειώνεται) </a:t>
            </a:r>
            <a:r>
              <a:rPr lang="el-GR" altLang="en-US" sz="1800" noProof="1">
                <a:latin typeface="Trebuchet MS" panose="020B0603020202020204" pitchFamily="34" charset="0"/>
                <a:sym typeface="Wingdings" panose="05000000000000000000" pitchFamily="2" charset="2"/>
              </a:rPr>
              <a:t>καθώς το μέσο βιοτικό επίπεδο ανεβαίνει </a:t>
            </a:r>
            <a:r>
              <a:rPr lang="el-GR" altLang="en-US" sz="1800" dirty="0">
                <a:latin typeface="Trebuchet MS" panose="020B0603020202020204" pitchFamily="34" charset="0"/>
                <a:sym typeface="Wingdings" panose="05000000000000000000" pitchFamily="2" charset="2"/>
              </a:rPr>
              <a:t>(πέφτει)</a:t>
            </a:r>
            <a:endParaRPr lang="el-GR" altLang="en-US" sz="1800" noProof="1">
              <a:latin typeface="Trebuchet MS" panose="020B0603020202020204" pitchFamily="34" charset="0"/>
              <a:sym typeface="Wingdings" panose="05000000000000000000" pitchFamily="2" charset="2"/>
            </a:endParaRPr>
          </a:p>
          <a:p>
            <a:pPr lvl="2">
              <a:lnSpc>
                <a:spcPct val="80000"/>
              </a:lnSpc>
              <a:spcAft>
                <a:spcPct val="20000"/>
              </a:spcAft>
              <a:buFont typeface="Wingdings" panose="05000000000000000000" pitchFamily="2" charset="2"/>
              <a:buChar char="ð"/>
            </a:pPr>
            <a:r>
              <a:rPr lang="el-GR" altLang="en-US" sz="1800" noProof="1">
                <a:latin typeface="Trebuchet MS" panose="020B0603020202020204" pitchFamily="34" charset="0"/>
                <a:sym typeface="Wingdings" panose="05000000000000000000" pitchFamily="2" charset="2"/>
              </a:rPr>
              <a:t>μετά το 1999 η</a:t>
            </a:r>
            <a:r>
              <a:rPr lang="en-US" altLang="en-US" sz="1800" noProof="1">
                <a:latin typeface="Trebuchet MS" panose="020B0603020202020204" pitchFamily="34" charset="0"/>
                <a:sym typeface="Wingdings" panose="05000000000000000000" pitchFamily="2" charset="2"/>
              </a:rPr>
              <a:t> Eurostat </a:t>
            </a:r>
            <a:r>
              <a:rPr lang="el-GR" altLang="en-US" sz="1800" noProof="1">
                <a:latin typeface="Trebuchet MS" panose="020B0603020202020204" pitchFamily="34" charset="0"/>
                <a:sym typeface="Wingdings" panose="05000000000000000000" pitchFamily="2" charset="2"/>
              </a:rPr>
              <a:t>χρησιμοποιεί ως όριο σχετικής φτώχειας το 60% του διαμέσου εισοδήματος (παλαιότερα χρησιμοποιούσε το 50% του μέσου εισοδήματος – όπως κάνει ακόμη η Βρετανική κυβέρνηση)</a:t>
            </a:r>
          </a:p>
          <a:p>
            <a:pPr lvl="2">
              <a:lnSpc>
                <a:spcPct val="80000"/>
              </a:lnSpc>
              <a:spcAft>
                <a:spcPct val="20000"/>
              </a:spcAft>
              <a:buFont typeface="Wingdings" panose="05000000000000000000" pitchFamily="2" charset="2"/>
              <a:buChar char="ð"/>
            </a:pPr>
            <a:r>
              <a:rPr lang="el-GR" altLang="en-US" sz="1800" noProof="1">
                <a:latin typeface="Trebuchet MS" panose="020B0603020202020204" pitchFamily="34" charset="0"/>
                <a:sym typeface="Wingdings" panose="05000000000000000000" pitchFamily="2" charset="2"/>
              </a:rPr>
              <a:t>οι δείκτες του</a:t>
            </a:r>
            <a:r>
              <a:rPr lang="en-US" altLang="en-US" sz="1800" noProof="1">
                <a:latin typeface="Trebuchet MS" panose="020B0603020202020204" pitchFamily="34" charset="0"/>
                <a:sym typeface="Wingdings" panose="05000000000000000000" pitchFamily="2" charset="2"/>
              </a:rPr>
              <a:t> Laeken </a:t>
            </a:r>
            <a:r>
              <a:rPr lang="el-GR" altLang="en-US" sz="1800" noProof="1">
                <a:latin typeface="Trebuchet MS" panose="020B0603020202020204" pitchFamily="34" charset="0"/>
                <a:sym typeface="Wingdings" panose="05000000000000000000" pitchFamily="2" charset="2"/>
              </a:rPr>
              <a:t>περιλαμβάνουν 4 όρια φτώχειας</a:t>
            </a:r>
          </a:p>
          <a:p>
            <a:pPr lvl="2">
              <a:lnSpc>
                <a:spcPct val="80000"/>
              </a:lnSpc>
              <a:spcAft>
                <a:spcPct val="20000"/>
              </a:spcAft>
              <a:buFont typeface="Wingdings" panose="05000000000000000000" pitchFamily="2" charset="2"/>
              <a:buChar char="ð"/>
            </a:pPr>
            <a:r>
              <a:rPr lang="el-GR" altLang="en-US" sz="1800" noProof="1">
                <a:latin typeface="Trebuchet MS" panose="020B0603020202020204" pitchFamily="34" charset="0"/>
                <a:sym typeface="Wingdings" panose="05000000000000000000" pitchFamily="2" charset="2"/>
              </a:rPr>
              <a:t>40% / 50% / 60% / 70% του διαμέσου εισοδήματος</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914400" y="531813"/>
            <a:ext cx="7772400" cy="889000"/>
          </a:xfrm>
        </p:spPr>
        <p:txBody>
          <a:bodyPr/>
          <a:lstStyle/>
          <a:p>
            <a:r>
              <a:rPr lang="el-GR" altLang="en-US" sz="2000" b="1">
                <a:solidFill>
                  <a:schemeClr val="tx1"/>
                </a:solidFill>
                <a:latin typeface="Trebuchet MS" panose="020B0603020202020204" pitchFamily="34" charset="0"/>
              </a:rPr>
              <a:t>ορισμοί</a:t>
            </a:r>
            <a:r>
              <a:rPr lang="el-GR" altLang="en-US" sz="2000">
                <a:solidFill>
                  <a:schemeClr val="tx1"/>
                </a:solidFill>
                <a:latin typeface="Trebuchet MS" panose="020B0603020202020204" pitchFamily="34" charset="0"/>
              </a:rPr>
              <a:t>: (3) εισοδηματική βάση</a:t>
            </a:r>
          </a:p>
        </p:txBody>
      </p:sp>
      <p:sp>
        <p:nvSpPr>
          <p:cNvPr id="11267" name="Rectangle 3"/>
          <p:cNvSpPr>
            <a:spLocks noGrp="1" noChangeArrowheads="1"/>
          </p:cNvSpPr>
          <p:nvPr>
            <p:ph type="body" idx="1"/>
          </p:nvPr>
        </p:nvSpPr>
        <p:spPr>
          <a:xfrm>
            <a:off x="457200" y="1676400"/>
            <a:ext cx="8178800" cy="4953000"/>
          </a:xfrm>
        </p:spPr>
        <p:txBody>
          <a:bodyPr/>
          <a:lstStyle/>
          <a:p>
            <a:pPr>
              <a:spcAft>
                <a:spcPct val="20000"/>
              </a:spcAft>
            </a:pPr>
            <a:r>
              <a:rPr lang="el-GR" altLang="en-US" sz="1800" noProof="1">
                <a:latin typeface="Trebuchet MS" panose="020B0603020202020204" pitchFamily="34" charset="0"/>
              </a:rPr>
              <a:t>ιδεώδες: </a:t>
            </a:r>
            <a:r>
              <a:rPr lang="el-GR" altLang="en-US" sz="1800" i="1" noProof="1">
                <a:latin typeface="Trebuchet MS" panose="020B0603020202020204" pitchFamily="34" charset="0"/>
              </a:rPr>
              <a:t>πλήρες</a:t>
            </a:r>
            <a:r>
              <a:rPr lang="el-GR" altLang="en-US" sz="1800" noProof="1">
                <a:latin typeface="Trebuchet MS" panose="020B0603020202020204" pitchFamily="34" charset="0"/>
              </a:rPr>
              <a:t> εισόδημα</a:t>
            </a:r>
          </a:p>
          <a:p>
            <a:pPr algn="ctr">
              <a:spcAft>
                <a:spcPct val="20000"/>
              </a:spcAft>
              <a:buFont typeface="Wingdings" panose="05000000000000000000" pitchFamily="2" charset="2"/>
              <a:buNone/>
            </a:pPr>
            <a:r>
              <a:rPr lang="el-GR" altLang="en-US" sz="1800" b="1" noProof="1">
                <a:solidFill>
                  <a:srgbClr val="993300"/>
                </a:solidFill>
                <a:latin typeface="Trebuchet MS" panose="020B0603020202020204" pitchFamily="34" charset="0"/>
              </a:rPr>
              <a:t>Υ</a:t>
            </a:r>
            <a:r>
              <a:rPr lang="en-US" altLang="en-US" sz="1800" b="1" baseline="-25000" noProof="1">
                <a:solidFill>
                  <a:srgbClr val="993300"/>
                </a:solidFill>
                <a:latin typeface="Trebuchet MS" panose="020B0603020202020204" pitchFamily="34" charset="0"/>
              </a:rPr>
              <a:t>f</a:t>
            </a:r>
            <a:r>
              <a:rPr lang="en-US" altLang="en-US" sz="1800" b="1" noProof="1">
                <a:solidFill>
                  <a:srgbClr val="993300"/>
                </a:solidFill>
                <a:latin typeface="Trebuchet MS" panose="020B0603020202020204" pitchFamily="34" charset="0"/>
              </a:rPr>
              <a:t> = Y</a:t>
            </a:r>
            <a:r>
              <a:rPr lang="en-US" altLang="en-US" sz="1800" b="1" baseline="-25000" noProof="1">
                <a:solidFill>
                  <a:srgbClr val="993300"/>
                </a:solidFill>
                <a:latin typeface="Trebuchet MS" panose="020B0603020202020204" pitchFamily="34" charset="0"/>
              </a:rPr>
              <a:t>m</a:t>
            </a:r>
            <a:r>
              <a:rPr lang="en-US" altLang="en-US" sz="1800" b="1" noProof="1">
                <a:solidFill>
                  <a:srgbClr val="993300"/>
                </a:solidFill>
                <a:latin typeface="Trebuchet MS" panose="020B0603020202020204" pitchFamily="34" charset="0"/>
              </a:rPr>
              <a:t> + Y</a:t>
            </a:r>
            <a:r>
              <a:rPr lang="en-US" altLang="en-US" sz="1800" b="1" baseline="-25000" noProof="1">
                <a:solidFill>
                  <a:srgbClr val="993300"/>
                </a:solidFill>
                <a:latin typeface="Trebuchet MS" panose="020B0603020202020204" pitchFamily="34" charset="0"/>
              </a:rPr>
              <a:t>n</a:t>
            </a:r>
          </a:p>
          <a:p>
            <a:pPr lvl="1">
              <a:spcAft>
                <a:spcPct val="20000"/>
              </a:spcAft>
              <a:buFont typeface="Monotype Sorts" pitchFamily="2" charset="2"/>
              <a:buChar char="ð"/>
            </a:pPr>
            <a:r>
              <a:rPr lang="el-GR" altLang="en-US" sz="1800" noProof="1">
                <a:latin typeface="Trebuchet MS" panose="020B0603020202020204" pitchFamily="34" charset="0"/>
              </a:rPr>
              <a:t>χρηματικό εισόδημα (</a:t>
            </a:r>
            <a:r>
              <a:rPr lang="en-US" altLang="en-US" sz="1800" b="1" noProof="1">
                <a:solidFill>
                  <a:srgbClr val="993300"/>
                </a:solidFill>
                <a:latin typeface="Trebuchet MS" panose="020B0603020202020204" pitchFamily="34" charset="0"/>
              </a:rPr>
              <a:t>Y</a:t>
            </a:r>
            <a:r>
              <a:rPr lang="en-US" altLang="en-US" sz="1800" b="1" baseline="-25000" noProof="1">
                <a:solidFill>
                  <a:srgbClr val="993300"/>
                </a:solidFill>
                <a:latin typeface="Trebuchet MS" panose="020B0603020202020204" pitchFamily="34" charset="0"/>
              </a:rPr>
              <a:t>m</a:t>
            </a:r>
            <a:r>
              <a:rPr lang="en-US" altLang="en-US" sz="1800" noProof="1">
                <a:latin typeface="Trebuchet MS" panose="020B0603020202020204" pitchFamily="34" charset="0"/>
              </a:rPr>
              <a:t>)</a:t>
            </a:r>
          </a:p>
          <a:p>
            <a:pPr lvl="2">
              <a:spcAft>
                <a:spcPct val="20000"/>
              </a:spcAft>
              <a:buFont typeface="Monotype Sorts" pitchFamily="2" charset="2"/>
              <a:buChar char="ð"/>
            </a:pPr>
            <a:r>
              <a:rPr lang="el-GR" altLang="en-US" sz="1800" noProof="1">
                <a:latin typeface="Trebuchet MS" panose="020B0603020202020204" pitchFamily="34" charset="0"/>
              </a:rPr>
              <a:t>το άθροισμα όλων των εισοδημάτων από οποιαδήποτε πηγή</a:t>
            </a:r>
          </a:p>
          <a:p>
            <a:pPr lvl="1">
              <a:spcAft>
                <a:spcPct val="20000"/>
              </a:spcAft>
              <a:buFont typeface="Monotype Sorts" pitchFamily="2" charset="2"/>
              <a:buChar char="ð"/>
            </a:pPr>
            <a:r>
              <a:rPr lang="el-GR" altLang="en-US" sz="1800" noProof="1">
                <a:latin typeface="Trebuchet MS" panose="020B0603020202020204" pitchFamily="34" charset="0"/>
              </a:rPr>
              <a:t>μη χρηματικό εισόδημα (</a:t>
            </a:r>
            <a:r>
              <a:rPr lang="en-US" altLang="en-US" sz="1800" b="1" noProof="1">
                <a:solidFill>
                  <a:srgbClr val="993300"/>
                </a:solidFill>
                <a:latin typeface="Trebuchet MS" panose="020B0603020202020204" pitchFamily="34" charset="0"/>
              </a:rPr>
              <a:t>Y</a:t>
            </a:r>
            <a:r>
              <a:rPr lang="en-US" altLang="en-US" sz="1800" b="1" baseline="-25000" noProof="1">
                <a:solidFill>
                  <a:srgbClr val="993300"/>
                </a:solidFill>
                <a:latin typeface="Trebuchet MS" panose="020B0603020202020204" pitchFamily="34" charset="0"/>
              </a:rPr>
              <a:t>n</a:t>
            </a:r>
            <a:r>
              <a:rPr lang="en-US" altLang="en-US" sz="1800" noProof="1">
                <a:latin typeface="Trebuchet MS" panose="020B0603020202020204" pitchFamily="34" charset="0"/>
              </a:rPr>
              <a:t>)</a:t>
            </a:r>
          </a:p>
          <a:p>
            <a:pPr lvl="2">
              <a:spcAft>
                <a:spcPct val="20000"/>
              </a:spcAft>
              <a:buFont typeface="Monotype Sorts" pitchFamily="2" charset="2"/>
              <a:buChar char="ð"/>
            </a:pPr>
            <a:r>
              <a:rPr lang="el-GR" altLang="en-US" sz="1800" noProof="1">
                <a:latin typeface="Trebuchet MS" panose="020B0603020202020204" pitchFamily="34" charset="0"/>
              </a:rPr>
              <a:t>η συνολική αξία των εισοδημάτων σε είδος (ίδια παραγωγή, ιδιοκατοίκηση), αγαθών και υπηρεσιών που παρέχονται δωρεάν, του ελεύθερου χρόνου, της ικανοποίησης από την εργασία κ.ά.</a:t>
            </a:r>
          </a:p>
          <a:p>
            <a:pPr lvl="1">
              <a:spcAft>
                <a:spcPct val="20000"/>
              </a:spcAft>
              <a:buFont typeface="Wingdings" panose="05000000000000000000" pitchFamily="2" charset="2"/>
              <a:buChar char="ð"/>
            </a:pPr>
            <a:endParaRPr lang="el-GR" altLang="en-US" sz="1800" noProof="1">
              <a:latin typeface="Trebuchet MS" panose="020B0603020202020204" pitchFamily="34" charset="0"/>
            </a:endParaRPr>
          </a:p>
          <a:p>
            <a:pPr>
              <a:spcAft>
                <a:spcPct val="20000"/>
              </a:spcAft>
            </a:pPr>
            <a:r>
              <a:rPr lang="el-GR" altLang="en-US" sz="1800" noProof="1">
                <a:latin typeface="Trebuchet MS" panose="020B0603020202020204" pitchFamily="34" charset="0"/>
              </a:rPr>
              <a:t>μεθοδολογικές και πρακτικές δυσκολίες</a:t>
            </a:r>
          </a:p>
          <a:p>
            <a:pPr lvl="1">
              <a:spcAft>
                <a:spcPct val="20000"/>
              </a:spcAft>
              <a:buFont typeface="Monotype Sorts" pitchFamily="2" charset="2"/>
              <a:buChar char="ð"/>
            </a:pPr>
            <a:r>
              <a:rPr lang="el-GR" altLang="en-US" sz="1800" noProof="1">
                <a:latin typeface="Trebuchet MS" panose="020B0603020202020204" pitchFamily="34" charset="0"/>
              </a:rPr>
              <a:t>το μη χρηματικό εισόδημα συνήθως δεν είναι παρατηρήσιμο</a:t>
            </a:r>
          </a:p>
          <a:p>
            <a:pPr lvl="1">
              <a:spcAft>
                <a:spcPct val="20000"/>
              </a:spcAft>
              <a:buFont typeface="Monotype Sorts" pitchFamily="2" charset="2"/>
              <a:buChar char="ð"/>
            </a:pPr>
            <a:r>
              <a:rPr lang="el-GR" altLang="en-US" sz="1800" noProof="1">
                <a:latin typeface="Trebuchet MS" panose="020B0603020202020204" pitchFamily="34" charset="0"/>
              </a:rPr>
              <a:t>η έννοια του πλήρους εισοδήματος έχει μικρή πρακτική αξία ...</a:t>
            </a:r>
          </a:p>
          <a:p>
            <a:pPr lvl="1">
              <a:spcAft>
                <a:spcPct val="20000"/>
              </a:spcAft>
              <a:buFont typeface="Monotype Sorts" pitchFamily="2" charset="2"/>
              <a:buChar char="ð"/>
            </a:pPr>
            <a:r>
              <a:rPr lang="el-GR" altLang="en-US" sz="1800" noProof="1">
                <a:latin typeface="Trebuchet MS" panose="020B0603020202020204" pitchFamily="34" charset="0"/>
              </a:rPr>
              <a:t>... υπενθυμίζει όμως ότι το χρήμα δεν είναι ορθό μέτρο της ευημερίας!</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0" y="531813"/>
            <a:ext cx="7772400" cy="889000"/>
          </a:xfrm>
        </p:spPr>
        <p:txBody>
          <a:bodyPr/>
          <a:lstStyle/>
          <a:p>
            <a:r>
              <a:rPr lang="el-GR" altLang="en-US" sz="2000" b="1">
                <a:solidFill>
                  <a:schemeClr val="tx1"/>
                </a:solidFill>
                <a:latin typeface="Trebuchet MS" panose="020B0603020202020204" pitchFamily="34" charset="0"/>
              </a:rPr>
              <a:t>ορισμοί</a:t>
            </a:r>
            <a:r>
              <a:rPr lang="el-GR" altLang="en-US" sz="2000">
                <a:solidFill>
                  <a:schemeClr val="tx1"/>
                </a:solidFill>
                <a:latin typeface="Trebuchet MS" panose="020B0603020202020204" pitchFamily="34" charset="0"/>
              </a:rPr>
              <a:t>: (4) χρονική περίοδος</a:t>
            </a:r>
          </a:p>
        </p:txBody>
      </p:sp>
      <p:sp>
        <p:nvSpPr>
          <p:cNvPr id="12291" name="Rectangle 3"/>
          <p:cNvSpPr>
            <a:spLocks noGrp="1" noChangeArrowheads="1"/>
          </p:cNvSpPr>
          <p:nvPr>
            <p:ph type="body" idx="1"/>
          </p:nvPr>
        </p:nvSpPr>
        <p:spPr>
          <a:xfrm>
            <a:off x="457200" y="1676400"/>
            <a:ext cx="8178800" cy="5029200"/>
          </a:xfrm>
        </p:spPr>
        <p:txBody>
          <a:bodyPr/>
          <a:lstStyle/>
          <a:p>
            <a:pPr>
              <a:spcAft>
                <a:spcPct val="20000"/>
              </a:spcAft>
            </a:pPr>
            <a:r>
              <a:rPr lang="el-GR" altLang="en-US" sz="1800" noProof="1">
                <a:latin typeface="Trebuchet MS" panose="020B0603020202020204" pitchFamily="34" charset="0"/>
              </a:rPr>
              <a:t>ιδεώδες: </a:t>
            </a:r>
            <a:r>
              <a:rPr lang="el-GR" altLang="en-US" sz="1800" i="1" noProof="1">
                <a:latin typeface="Trebuchet MS" panose="020B0603020202020204" pitchFamily="34" charset="0"/>
              </a:rPr>
              <a:t>διά βίου</a:t>
            </a:r>
            <a:r>
              <a:rPr lang="el-GR" altLang="en-US" sz="1800" noProof="1">
                <a:latin typeface="Trebuchet MS" panose="020B0603020202020204" pitchFamily="34" charset="0"/>
              </a:rPr>
              <a:t> εισόδημα</a:t>
            </a:r>
          </a:p>
          <a:p>
            <a:pPr lvl="3">
              <a:spcAft>
                <a:spcPct val="20000"/>
              </a:spcAft>
              <a:buFont typeface="Monotype Sorts" pitchFamily="2" charset="2"/>
              <a:buChar char="ð"/>
            </a:pPr>
            <a:endParaRPr lang="el-GR" altLang="en-US" sz="1800" noProof="1">
              <a:latin typeface="Trebuchet MS" panose="020B0603020202020204" pitchFamily="34" charset="0"/>
            </a:endParaRPr>
          </a:p>
          <a:p>
            <a:pPr lvl="2">
              <a:spcAft>
                <a:spcPct val="20000"/>
              </a:spcAft>
              <a:buFont typeface="Monotype Sorts" pitchFamily="2" charset="2"/>
              <a:buChar char="ð"/>
            </a:pPr>
            <a:r>
              <a:rPr lang="el-GR" altLang="en-US" sz="1800" noProof="1">
                <a:latin typeface="Trebuchet MS" panose="020B0603020202020204" pitchFamily="34" charset="0"/>
              </a:rPr>
              <a:t>υπό συνθήκες αποδοτικότητας των αγορών, η θεωρητικά ορθή έννοια είναι αυτή του «διά βίου εισοδήματος»</a:t>
            </a:r>
          </a:p>
          <a:p>
            <a:pPr lvl="3">
              <a:spcAft>
                <a:spcPct val="20000"/>
              </a:spcAft>
              <a:buFont typeface="Monotype Sorts" pitchFamily="2" charset="2"/>
              <a:buChar char="ð"/>
            </a:pPr>
            <a:r>
              <a:rPr lang="el-GR" altLang="en-US" sz="1600" noProof="1">
                <a:latin typeface="Trebuchet MS" panose="020B0603020202020204" pitchFamily="34" charset="0"/>
              </a:rPr>
              <a:t>διά βίου εισόδημα = τρέχον εισόδημα + καθαρή παρούσα αξία όλων των μελλοντικών εισοδημάτων</a:t>
            </a:r>
          </a:p>
          <a:p>
            <a:pPr algn="ctr">
              <a:spcAft>
                <a:spcPct val="20000"/>
              </a:spcAft>
              <a:buFont typeface="Wingdings" panose="05000000000000000000" pitchFamily="2" charset="2"/>
              <a:buNone/>
            </a:pPr>
            <a:r>
              <a:rPr lang="el-GR" altLang="en-US" sz="1800" i="1" noProof="1">
                <a:solidFill>
                  <a:srgbClr val="990000"/>
                </a:solidFill>
                <a:latin typeface="Trebuchet MS" panose="020B0603020202020204" pitchFamily="34" charset="0"/>
              </a:rPr>
              <a:t>Σ</a:t>
            </a:r>
            <a:r>
              <a:rPr lang="el-GR" altLang="en-US" sz="1800" noProof="1">
                <a:solidFill>
                  <a:srgbClr val="990000"/>
                </a:solidFill>
                <a:latin typeface="Trebuchet MS" panose="020B0603020202020204" pitchFamily="34" charset="0"/>
              </a:rPr>
              <a:t> </a:t>
            </a:r>
            <a:r>
              <a:rPr lang="en-US" altLang="en-US" sz="1800" b="1" noProof="1">
                <a:solidFill>
                  <a:srgbClr val="990000"/>
                </a:solidFill>
                <a:latin typeface="Trebuchet MS" panose="020B0603020202020204" pitchFamily="34" charset="0"/>
              </a:rPr>
              <a:t>Y</a:t>
            </a:r>
            <a:r>
              <a:rPr lang="en-US" altLang="en-US" sz="1800" baseline="-30000" noProof="1">
                <a:solidFill>
                  <a:srgbClr val="990000"/>
                </a:solidFill>
                <a:latin typeface="Trebuchet MS" panose="020B0603020202020204" pitchFamily="34" charset="0"/>
              </a:rPr>
              <a:t>t </a:t>
            </a:r>
            <a:r>
              <a:rPr lang="en-US" altLang="en-US" sz="1800" noProof="1">
                <a:solidFill>
                  <a:srgbClr val="990000"/>
                </a:solidFill>
                <a:latin typeface="Trebuchet MS" panose="020B0603020202020204" pitchFamily="34" charset="0"/>
              </a:rPr>
              <a:t>(1+r)</a:t>
            </a:r>
            <a:r>
              <a:rPr lang="en-US" altLang="en-US" sz="1800" baseline="30000" noProof="1">
                <a:solidFill>
                  <a:srgbClr val="990000"/>
                </a:solidFill>
                <a:latin typeface="Trebuchet MS" panose="020B0603020202020204" pitchFamily="34" charset="0"/>
              </a:rPr>
              <a:t>-t</a:t>
            </a:r>
            <a:r>
              <a:rPr lang="en-US" altLang="en-US" sz="1800" noProof="1">
                <a:solidFill>
                  <a:srgbClr val="990000"/>
                </a:solidFill>
                <a:latin typeface="Trebuchet MS" panose="020B0603020202020204" pitchFamily="34" charset="0"/>
              </a:rPr>
              <a:t> + </a:t>
            </a:r>
            <a:r>
              <a:rPr lang="en-US" altLang="en-US" sz="1800" b="1" noProof="1">
                <a:solidFill>
                  <a:srgbClr val="990000"/>
                </a:solidFill>
                <a:latin typeface="Trebuchet MS" panose="020B0603020202020204" pitchFamily="34" charset="0"/>
              </a:rPr>
              <a:t>W</a:t>
            </a:r>
            <a:r>
              <a:rPr lang="en-US" altLang="en-US" sz="1800" baseline="-30000" noProof="1">
                <a:solidFill>
                  <a:srgbClr val="990000"/>
                </a:solidFill>
                <a:latin typeface="Trebuchet MS" panose="020B0603020202020204" pitchFamily="34" charset="0"/>
              </a:rPr>
              <a:t>o </a:t>
            </a:r>
            <a:endParaRPr lang="en-US" altLang="en-US" sz="1800" noProof="1">
              <a:latin typeface="Trebuchet MS" panose="020B0603020202020204" pitchFamily="34" charset="0"/>
            </a:endParaRPr>
          </a:p>
          <a:p>
            <a:pPr lvl="3">
              <a:spcAft>
                <a:spcPct val="20000"/>
              </a:spcAft>
              <a:buFont typeface="Monotype Sorts" pitchFamily="2" charset="2"/>
              <a:buChar char="ð"/>
            </a:pPr>
            <a:endParaRPr lang="en-US" altLang="en-US" sz="1800" noProof="1">
              <a:latin typeface="Trebuchet MS" panose="020B0603020202020204" pitchFamily="34" charset="0"/>
            </a:endParaRPr>
          </a:p>
          <a:p>
            <a:pPr lvl="2">
              <a:spcAft>
                <a:spcPct val="20000"/>
              </a:spcAft>
              <a:buFont typeface="Monotype Sorts" pitchFamily="2" charset="2"/>
              <a:buChar char="ð"/>
            </a:pPr>
            <a:r>
              <a:rPr lang="el-GR" altLang="en-US" sz="1800" noProof="1">
                <a:latin typeface="Trebuchet MS" panose="020B0603020202020204" pitchFamily="34" charset="0"/>
              </a:rPr>
              <a:t>συνήθως, η περίοδος αναφοράς είναι το έτος</a:t>
            </a:r>
          </a:p>
          <a:p>
            <a:pPr lvl="3">
              <a:spcAft>
                <a:spcPct val="20000"/>
              </a:spcAft>
              <a:buFont typeface="Monotype Sorts" pitchFamily="2" charset="2"/>
              <a:buChar char="ð"/>
            </a:pPr>
            <a:r>
              <a:rPr lang="el-GR" altLang="en-US" sz="1600" noProof="1">
                <a:latin typeface="Trebuchet MS" panose="020B0603020202020204" pitchFamily="34" charset="0"/>
              </a:rPr>
              <a:t>όμως προσοχή: σε περίπτωση έκτακτης ανάγκης μπορεί η «ορθή» διάρκεια της περιόδου αναφοράς να είναι ο μήνας ή η εβδομάδα</a:t>
            </a:r>
          </a:p>
          <a:p>
            <a:pPr lvl="3">
              <a:spcAft>
                <a:spcPct val="20000"/>
              </a:spcAft>
              <a:buFont typeface="Monotype Sorts" pitchFamily="2" charset="2"/>
              <a:buChar char="ð"/>
            </a:pPr>
            <a:endParaRPr lang="el-GR" altLang="en-US" sz="1600" noProof="1">
              <a:latin typeface="Trebuchet MS" panose="020B0603020202020204" pitchFamily="34" charset="0"/>
            </a:endParaRPr>
          </a:p>
          <a:p>
            <a:pPr lvl="2">
              <a:spcAft>
                <a:spcPct val="20000"/>
              </a:spcAft>
              <a:buFont typeface="Monotype Sorts" pitchFamily="2" charset="2"/>
              <a:buChar char="ð"/>
            </a:pPr>
            <a:r>
              <a:rPr lang="el-GR" altLang="en-US" sz="1800" noProof="1">
                <a:latin typeface="Trebuchet MS" panose="020B0603020202020204" pitchFamily="34" charset="0"/>
              </a:rPr>
              <a:t>διάκριση μεταξύ </a:t>
            </a:r>
            <a:r>
              <a:rPr lang="el-GR" altLang="en-US" sz="1800" i="1" noProof="1">
                <a:latin typeface="Trebuchet MS" panose="020B0603020202020204" pitchFamily="34" charset="0"/>
              </a:rPr>
              <a:t>παροδικής</a:t>
            </a:r>
            <a:r>
              <a:rPr lang="el-GR" altLang="en-US" sz="1800" noProof="1">
                <a:latin typeface="Trebuchet MS" panose="020B0603020202020204" pitchFamily="34" charset="0"/>
              </a:rPr>
              <a:t> και </a:t>
            </a:r>
            <a:r>
              <a:rPr lang="el-GR" altLang="en-US" sz="1800" i="1" noProof="1">
                <a:latin typeface="Trebuchet MS" panose="020B0603020202020204" pitchFamily="34" charset="0"/>
              </a:rPr>
              <a:t>επίμονης</a:t>
            </a:r>
            <a:r>
              <a:rPr lang="el-GR" altLang="en-US" sz="1800" noProof="1">
                <a:latin typeface="Trebuchet MS" panose="020B0603020202020204" pitchFamily="34" charset="0"/>
              </a:rPr>
              <a:t> φτώχειας</a:t>
            </a:r>
            <a:endParaRPr lang="el-GR" altLang="en-US" sz="2100" noProof="1">
              <a:latin typeface="Trebuchet MS" panose="020B0603020202020204" pitchFamily="34" charset="0"/>
            </a:endParaRPr>
          </a:p>
          <a:p>
            <a:pPr lvl="3">
              <a:spcAft>
                <a:spcPct val="20000"/>
              </a:spcAft>
              <a:buFont typeface="Monotype Sorts" pitchFamily="2" charset="2"/>
              <a:buChar char="ð"/>
            </a:pPr>
            <a:r>
              <a:rPr lang="el-GR" altLang="en-US" sz="1600" noProof="1">
                <a:latin typeface="Trebuchet MS" panose="020B0603020202020204" pitchFamily="34" charset="0"/>
              </a:rPr>
              <a:t>όσο μεγαλύτερη η διάρκεια της περιόδου αναφοράς, τόσο χαμηλότερη η εκτίμηση της φτώχειας</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914400" y="531813"/>
            <a:ext cx="7772400" cy="889000"/>
          </a:xfrm>
        </p:spPr>
        <p:txBody>
          <a:bodyPr/>
          <a:lstStyle/>
          <a:p>
            <a:r>
              <a:rPr lang="el-GR" altLang="en-US" sz="2000" b="1">
                <a:solidFill>
                  <a:schemeClr val="tx1"/>
                </a:solidFill>
                <a:latin typeface="Trebuchet MS" panose="020B0603020202020204" pitchFamily="34" charset="0"/>
              </a:rPr>
              <a:t>ορισμοί</a:t>
            </a:r>
            <a:r>
              <a:rPr lang="el-GR" altLang="en-US" sz="2000">
                <a:solidFill>
                  <a:schemeClr val="tx1"/>
                </a:solidFill>
                <a:latin typeface="Trebuchet MS" panose="020B0603020202020204" pitchFamily="34" charset="0"/>
              </a:rPr>
              <a:t>: (5) μονάδα ανάλυσης</a:t>
            </a:r>
          </a:p>
        </p:txBody>
      </p:sp>
      <p:sp>
        <p:nvSpPr>
          <p:cNvPr id="13315" name="Rectangle 3"/>
          <p:cNvSpPr>
            <a:spLocks noGrp="1" noChangeArrowheads="1"/>
          </p:cNvSpPr>
          <p:nvPr>
            <p:ph type="body" idx="1"/>
          </p:nvPr>
        </p:nvSpPr>
        <p:spPr>
          <a:xfrm>
            <a:off x="457200" y="1676400"/>
            <a:ext cx="8178800" cy="4953000"/>
          </a:xfrm>
        </p:spPr>
        <p:txBody>
          <a:bodyPr/>
          <a:lstStyle/>
          <a:p>
            <a:pPr>
              <a:spcAft>
                <a:spcPct val="20000"/>
              </a:spcAft>
            </a:pPr>
            <a:r>
              <a:rPr lang="el-GR" altLang="en-US" sz="1800">
                <a:latin typeface="Trebuchet MS" panose="020B0603020202020204" pitchFamily="34" charset="0"/>
              </a:rPr>
              <a:t>άτομο ή νοικοκυριό;</a:t>
            </a:r>
            <a:endParaRPr lang="en-US" altLang="en-US" sz="1800">
              <a:latin typeface="Trebuchet MS" panose="020B0603020202020204" pitchFamily="34" charset="0"/>
            </a:endParaRPr>
          </a:p>
          <a:p>
            <a:pPr lvl="1">
              <a:spcAft>
                <a:spcPct val="20000"/>
              </a:spcAft>
              <a:buFont typeface="Monotype Sorts" pitchFamily="2" charset="2"/>
              <a:buChar char="ð"/>
            </a:pPr>
            <a:endParaRPr lang="el-GR" altLang="en-US" sz="1800">
              <a:latin typeface="Trebuchet MS" panose="020B0603020202020204" pitchFamily="34" charset="0"/>
            </a:endParaRPr>
          </a:p>
          <a:p>
            <a:pPr lvl="1">
              <a:spcAft>
                <a:spcPct val="20000"/>
              </a:spcAft>
              <a:buFont typeface="Monotype Sorts" pitchFamily="2" charset="2"/>
              <a:buChar char="ð"/>
            </a:pPr>
            <a:r>
              <a:rPr lang="el-GR" altLang="en-US" sz="1800">
                <a:latin typeface="Trebuchet MS" panose="020B0603020202020204" pitchFamily="34" charset="0"/>
              </a:rPr>
              <a:t>ίση κατανομή των πόρων του νοικοκυριού στα μέλη του</a:t>
            </a:r>
          </a:p>
          <a:p>
            <a:pPr lvl="2">
              <a:spcAft>
                <a:spcPct val="20000"/>
              </a:spcAft>
              <a:buFont typeface="Monotype Sorts" pitchFamily="2" charset="2"/>
              <a:buChar char="ð"/>
            </a:pPr>
            <a:endParaRPr lang="el-GR" altLang="en-US" sz="1800">
              <a:latin typeface="Trebuchet MS" panose="020B0603020202020204" pitchFamily="34" charset="0"/>
            </a:endParaRPr>
          </a:p>
          <a:p>
            <a:pPr lvl="2">
              <a:spcAft>
                <a:spcPct val="20000"/>
              </a:spcAft>
              <a:buFont typeface="Monotype Sorts" pitchFamily="2" charset="2"/>
              <a:buChar char="ð"/>
            </a:pPr>
            <a:r>
              <a:rPr lang="el-GR" altLang="en-US" sz="1800">
                <a:latin typeface="Trebuchet MS" panose="020B0603020202020204" pitchFamily="34" charset="0"/>
              </a:rPr>
              <a:t>συνήθης (και μάλλον εύλογη) υπόθεση</a:t>
            </a:r>
          </a:p>
          <a:p>
            <a:pPr lvl="2">
              <a:spcAft>
                <a:spcPct val="20000"/>
              </a:spcAft>
              <a:buFont typeface="Monotype Sorts" pitchFamily="2" charset="2"/>
              <a:buChar char="ð"/>
            </a:pPr>
            <a:endParaRPr lang="el-GR" altLang="en-US" sz="1800">
              <a:latin typeface="Trebuchet MS" panose="020B0603020202020204" pitchFamily="34" charset="0"/>
            </a:endParaRPr>
          </a:p>
          <a:p>
            <a:pPr lvl="2">
              <a:spcAft>
                <a:spcPct val="20000"/>
              </a:spcAft>
              <a:buFont typeface="Monotype Sorts" pitchFamily="2" charset="2"/>
              <a:buChar char="ð"/>
            </a:pPr>
            <a:r>
              <a:rPr lang="el-GR" altLang="en-US" sz="1800">
                <a:latin typeface="Trebuchet MS" panose="020B0603020202020204" pitchFamily="34" charset="0"/>
              </a:rPr>
              <a:t>όμως προσοχή: η εφαρμογή της συνεπάγεται ότι δεν μπορεί να υπάρχει φτωχή σύζυγος πλούσιου άνδρα, φτωχά παιδιά πλουσίων γονέων κ.ο.κ.</a:t>
            </a:r>
          </a:p>
          <a:p>
            <a:pPr lvl="2">
              <a:spcAft>
                <a:spcPct val="20000"/>
              </a:spcAft>
              <a:buFont typeface="Monotype Sorts" pitchFamily="2" charset="2"/>
              <a:buChar char="ð"/>
            </a:pPr>
            <a:endParaRPr lang="el-GR" altLang="en-US" sz="1800">
              <a:latin typeface="Trebuchet MS" panose="020B0603020202020204" pitchFamily="34" charset="0"/>
            </a:endParaRPr>
          </a:p>
          <a:p>
            <a:pPr lvl="2">
              <a:spcAft>
                <a:spcPct val="20000"/>
              </a:spcAft>
              <a:buFont typeface="Monotype Sorts" pitchFamily="2" charset="2"/>
              <a:buChar char="ð"/>
            </a:pPr>
            <a:r>
              <a:rPr lang="el-GR" altLang="en-US" sz="1800">
                <a:latin typeface="Trebuchet MS" panose="020B0603020202020204" pitchFamily="34" charset="0"/>
              </a:rPr>
              <a:t>όσο ευρύτερη η μονάδα ανάλυσης, τόσο χαμηλότερη η εκτίμηση της φτώχειας (και της ανισότητας)</a:t>
            </a:r>
          </a:p>
        </p:txBody>
      </p:sp>
    </p:spTree>
  </p:cSld>
  <p:clrMapOvr>
    <a:masterClrMapping/>
  </p:clrMapOvr>
</p:sld>
</file>

<file path=ppt/theme/theme1.xml><?xml version="1.0" encoding="utf-8"?>
<a:theme xmlns:a="http://schemas.openxmlformats.org/drawingml/2006/main" name="Layers">
  <a:themeElements>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yers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Layers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Layers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Layers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Layers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Layers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Layers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Layers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Layers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Layers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fontScheme name="Layers">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Layers</Template>
  <TotalTime>2245</TotalTime>
  <Words>1708</Words>
  <Application>Microsoft Office PowerPoint</Application>
  <PresentationFormat>On-screen Show (4:3)</PresentationFormat>
  <Paragraphs>197</Paragraphs>
  <Slides>22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0" baseType="lpstr">
      <vt:lpstr>Arial</vt:lpstr>
      <vt:lpstr>Monotype Sorts</vt:lpstr>
      <vt:lpstr>open_sansregular</vt:lpstr>
      <vt:lpstr>Times New Roman</vt:lpstr>
      <vt:lpstr>Trebuchet MS</vt:lpstr>
      <vt:lpstr>Wingdings</vt:lpstr>
      <vt:lpstr>Layers</vt:lpstr>
      <vt:lpstr>Εξίσωση</vt:lpstr>
      <vt:lpstr>Μέτρηση φτώχειας και υλικής στέρησης </vt:lpstr>
      <vt:lpstr>αιτιολόγηση της δημόσιας παρέμβασης</vt:lpstr>
      <vt:lpstr>Φτώχεια</vt:lpstr>
      <vt:lpstr>Φτώχεια</vt:lpstr>
      <vt:lpstr>ορισμοί: (1) απόλυτη φτώχεια</vt:lpstr>
      <vt:lpstr>ορισμοί: (2) σχετική φτώχεια</vt:lpstr>
      <vt:lpstr>ορισμοί: (3) εισοδηματική βάση</vt:lpstr>
      <vt:lpstr>ορισμοί: (4) χρονική περίοδος</vt:lpstr>
      <vt:lpstr>ορισμοί: (5) μονάδα ανάλυσης</vt:lpstr>
      <vt:lpstr>ορισμοί: (6) συγκρίσεις μεταξύ νοικοκυριών</vt:lpstr>
      <vt:lpstr>ορισμοί: (7) κλίμακα ισοδυναμίας</vt:lpstr>
      <vt:lpstr>δείκτες: (1) ποσοστό φτώχειας </vt:lpstr>
      <vt:lpstr>δείκτες: (2) χάσμα φτώχειας </vt:lpstr>
      <vt:lpstr>δείκτες: (3) Foster, Greer &amp; Thorbecke</vt:lpstr>
      <vt:lpstr>Ποσοστά φτώχειας στα κράτη-μέλη της ΕΕ, 2007 και 2013. (γραμμή φτώχειας: 60% διάμεσου ισοδύναμου εισοδήματος)</vt:lpstr>
      <vt:lpstr>Ποσοστά φτώχειας στα κράτη-μέλη της ΕΕ με μεταβαλλόμενη και σταθερή γραμμή φτώχειας, 2013</vt:lpstr>
      <vt:lpstr>Ποσοστά φτώχειας στην Ελλάδα με μεταβαλλόμενη και σταθερή γραμμή φτώχειας</vt:lpstr>
      <vt:lpstr>Ποσοστά φτώχειας στα κράτη-μέλη της ΕΕ πριν και μετά τις κοινωνικές μεταβιβάσεις, 2013</vt:lpstr>
      <vt:lpstr>Υλική στέρηση </vt:lpstr>
      <vt:lpstr>Υλική στέρηση </vt:lpstr>
      <vt:lpstr>Φτώχεια, υλική αποστέρηση και η αλληλοκάλυψή τους στα κράτη-μέλη της ΕΕ, 2013</vt:lpstr>
      <vt:lpstr>βιβλιογραφία / useful links </vt:lpstr>
    </vt:vector>
  </TitlesOfParts>
  <Company>MoF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welfare state as an efficiency device</dc:title>
  <dc:creator>manos</dc:creator>
  <cp:lastModifiedBy>LEVENTI CHRYSOYLA;ΛΕΒΕΝΤΗ ΧΡΥΣΟΥΛΑ</cp:lastModifiedBy>
  <cp:revision>153</cp:revision>
  <dcterms:created xsi:type="dcterms:W3CDTF">2003-02-10T10:17:58Z</dcterms:created>
  <dcterms:modified xsi:type="dcterms:W3CDTF">2021-11-02T10:28:07Z</dcterms:modified>
</cp:coreProperties>
</file>