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6" r:id="rId3"/>
    <p:sldId id="259" r:id="rId4"/>
    <p:sldId id="257" r:id="rId5"/>
    <p:sldId id="261" r:id="rId6"/>
    <p:sldId id="414" r:id="rId7"/>
    <p:sldId id="374" r:id="rId8"/>
    <p:sldId id="416" r:id="rId9"/>
    <p:sldId id="474" r:id="rId10"/>
    <p:sldId id="417" r:id="rId11"/>
    <p:sldId id="475" r:id="rId12"/>
    <p:sldId id="418" r:id="rId13"/>
    <p:sldId id="469" r:id="rId14"/>
    <p:sldId id="476" r:id="rId15"/>
    <p:sldId id="419" r:id="rId16"/>
    <p:sldId id="477" r:id="rId17"/>
    <p:sldId id="473" r:id="rId18"/>
    <p:sldId id="420" r:id="rId19"/>
    <p:sldId id="421" r:id="rId20"/>
    <p:sldId id="478" r:id="rId21"/>
    <p:sldId id="422" r:id="rId22"/>
    <p:sldId id="423" r:id="rId23"/>
    <p:sldId id="470" r:id="rId24"/>
    <p:sldId id="424" r:id="rId25"/>
    <p:sldId id="425" r:id="rId26"/>
    <p:sldId id="479" r:id="rId27"/>
    <p:sldId id="426" r:id="rId28"/>
    <p:sldId id="480" r:id="rId29"/>
    <p:sldId id="471" r:id="rId30"/>
    <p:sldId id="427" r:id="rId31"/>
    <p:sldId id="481" r:id="rId32"/>
    <p:sldId id="428" r:id="rId33"/>
    <p:sldId id="482" r:id="rId34"/>
    <p:sldId id="472" r:id="rId35"/>
    <p:sldId id="429" r:id="rId36"/>
    <p:sldId id="430" r:id="rId37"/>
    <p:sldId id="483" r:id="rId38"/>
    <p:sldId id="354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405" autoAdjust="0"/>
  </p:normalViewPr>
  <p:slideViewPr>
    <p:cSldViewPr>
      <p:cViewPr varScale="1">
        <p:scale>
          <a:sx n="126" d="100"/>
          <a:sy n="126" d="100"/>
        </p:scale>
        <p:origin x="1800" y="20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tags" Target="tags/tag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26.xml"/><Relationship Id="rId12" Type="http://schemas.openxmlformats.org/officeDocument/2006/relationships/slide" Target="slides/slide29.xml"/><Relationship Id="rId13" Type="http://schemas.openxmlformats.org/officeDocument/2006/relationships/slide" Target="slides/slide31.xml"/><Relationship Id="rId14" Type="http://schemas.openxmlformats.org/officeDocument/2006/relationships/slide" Target="slides/slide34.xml"/><Relationship Id="rId15" Type="http://schemas.openxmlformats.org/officeDocument/2006/relationships/slide" Target="slides/slide35.xml"/><Relationship Id="rId1" Type="http://schemas.openxmlformats.org/officeDocument/2006/relationships/slide" Target="slides/slide7.xml"/><Relationship Id="rId2" Type="http://schemas.openxmlformats.org/officeDocument/2006/relationships/slide" Target="slides/slide9.xml"/><Relationship Id="rId3" Type="http://schemas.openxmlformats.org/officeDocument/2006/relationships/slide" Target="slides/slide11.xml"/><Relationship Id="rId4" Type="http://schemas.openxmlformats.org/officeDocument/2006/relationships/slide" Target="slides/slide14.xml"/><Relationship Id="rId5" Type="http://schemas.openxmlformats.org/officeDocument/2006/relationships/slide" Target="slides/slide17.xml"/><Relationship Id="rId6" Type="http://schemas.openxmlformats.org/officeDocument/2006/relationships/slide" Target="slides/slide18.xml"/><Relationship Id="rId7" Type="http://schemas.openxmlformats.org/officeDocument/2006/relationships/slide" Target="slides/slide20.xml"/><Relationship Id="rId8" Type="http://schemas.openxmlformats.org/officeDocument/2006/relationships/slide" Target="slides/slide21.xml"/><Relationship Id="rId9" Type="http://schemas.openxmlformats.org/officeDocument/2006/relationships/slide" Target="slides/slide23.xml"/><Relationship Id="rId10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24/10/15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Ήχος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Ηχητικές </a:t>
            </a:r>
            <a:r>
              <a:rPr lang="el-GR" altLang="el-GR" dirty="0" err="1"/>
              <a:t>κυματομορφές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Πλάτος (</a:t>
            </a:r>
            <a:r>
              <a:rPr lang="en-US" altLang="el-GR" dirty="0"/>
              <a:t>amplitude</a:t>
            </a:r>
            <a:r>
              <a:rPr lang="el-GR" altLang="el-GR" dirty="0"/>
              <a:t>): ένταση του ήχου</a:t>
            </a:r>
          </a:p>
          <a:p>
            <a:pPr lvl="1"/>
            <a:r>
              <a:rPr lang="el-GR" altLang="el-GR" dirty="0"/>
              <a:t>Μετατόπιση του κύματος από το μέσο όρο</a:t>
            </a:r>
          </a:p>
          <a:p>
            <a:r>
              <a:rPr lang="el-GR" altLang="el-GR" dirty="0" smtClean="0"/>
              <a:t>Περίοδος </a:t>
            </a:r>
            <a:r>
              <a:rPr lang="el-GR" altLang="el-GR" dirty="0" err="1"/>
              <a:t>κυματομορφής</a:t>
            </a:r>
            <a:endParaRPr lang="el-GR" altLang="el-GR" dirty="0"/>
          </a:p>
          <a:p>
            <a:pPr lvl="1"/>
            <a:r>
              <a:rPr lang="el-GR" altLang="el-GR" dirty="0"/>
              <a:t>Οι περιοδικοί ήχοι είναι γενικά πιο μουσικοί</a:t>
            </a:r>
          </a:p>
          <a:p>
            <a:r>
              <a:rPr lang="el-GR" altLang="el-GR" dirty="0" smtClean="0"/>
              <a:t>Συχνότητα: </a:t>
            </a:r>
            <a:r>
              <a:rPr lang="el-GR" altLang="el-GR" dirty="0"/>
              <a:t>αντίστροφο της περιόδου</a:t>
            </a:r>
          </a:p>
          <a:p>
            <a:pPr lvl="1"/>
            <a:r>
              <a:rPr lang="el-GR" altLang="el-GR" dirty="0"/>
              <a:t>Κύκλοι ανά δευτερόλεπτο (</a:t>
            </a:r>
            <a:r>
              <a:rPr lang="en-US" altLang="el-GR" dirty="0"/>
              <a:t>Hertz</a:t>
            </a:r>
            <a:r>
              <a:rPr lang="el-GR" altLang="el-GR" dirty="0"/>
              <a:t>, </a:t>
            </a:r>
            <a:r>
              <a:rPr lang="en-AU" altLang="el-GR" dirty="0"/>
              <a:t>Hz</a:t>
            </a:r>
            <a:r>
              <a:rPr lang="el-GR" altLang="el-GR" dirty="0"/>
              <a:t>) 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89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Ψηφιοποίηση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Ηχητική </a:t>
            </a:r>
            <a:r>
              <a:rPr lang="el-GR" altLang="el-GR" dirty="0" err="1" smtClean="0"/>
              <a:t>κυματομορφή</a:t>
            </a:r>
            <a:r>
              <a:rPr lang="el-GR" altLang="el-GR" dirty="0" smtClean="0"/>
              <a:t>: αναλογικό σήμα</a:t>
            </a:r>
          </a:p>
          <a:p>
            <a:pPr lvl="1"/>
            <a:r>
              <a:rPr lang="el-GR" altLang="el-GR" dirty="0"/>
              <a:t>Περίπλοκη μαθηματική συνάρτηση </a:t>
            </a:r>
            <a:r>
              <a:rPr lang="en-US" altLang="el-GR" dirty="0"/>
              <a:t>g</a:t>
            </a:r>
            <a:r>
              <a:rPr lang="el-GR" altLang="el-GR" dirty="0"/>
              <a:t>(</a:t>
            </a:r>
            <a:r>
              <a:rPr lang="en-US" altLang="el-GR" dirty="0"/>
              <a:t>t</a:t>
            </a:r>
            <a:r>
              <a:rPr lang="el-GR" altLang="el-GR" dirty="0"/>
              <a:t>) </a:t>
            </a:r>
          </a:p>
          <a:p>
            <a:pPr lvl="1" eaLnBrk="1" hangingPunct="1"/>
            <a:r>
              <a:rPr lang="el-GR" altLang="el-GR" dirty="0" smtClean="0"/>
              <a:t>Οποιαδήποτε τιμή σε οποιαδήποτε στιγμή</a:t>
            </a:r>
          </a:p>
          <a:p>
            <a:pPr lvl="1" eaLnBrk="1" hangingPunct="1"/>
            <a:r>
              <a:rPr lang="el-GR" altLang="el-GR" dirty="0" smtClean="0"/>
              <a:t>Στον υπολογιστή έχουμε περιορισμούς</a:t>
            </a:r>
          </a:p>
          <a:p>
            <a:pPr lvl="2"/>
            <a:r>
              <a:rPr lang="el-GR" altLang="el-GR" dirty="0" smtClean="0"/>
              <a:t>Πεπερασμένο πλήθος τιμών</a:t>
            </a:r>
          </a:p>
          <a:p>
            <a:pPr lvl="2"/>
            <a:r>
              <a:rPr lang="el-GR" altLang="el-GR" dirty="0" smtClean="0"/>
              <a:t>Πεπερασμένη ακρίβεια τιμών</a:t>
            </a:r>
          </a:p>
          <a:p>
            <a:r>
              <a:rPr lang="el-GR" altLang="el-GR" dirty="0" smtClean="0"/>
              <a:t>Ψηφιοποίηση</a:t>
            </a:r>
          </a:p>
          <a:p>
            <a:pPr lvl="1"/>
            <a:r>
              <a:rPr lang="el-GR" altLang="el-GR" dirty="0" smtClean="0"/>
              <a:t>Μετατροπή αναλογικού σε ψηφιακό</a:t>
            </a:r>
            <a:endParaRPr lang="en-US" altLang="el-GR" dirty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Ψηφιοποίηση με </a:t>
            </a:r>
            <a:r>
              <a:rPr lang="el-GR" altLang="el-GR" dirty="0" smtClean="0"/>
              <a:t>μετασχηματισμό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Ήχος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Fourier (</a:t>
            </a:r>
            <a:r>
              <a:rPr lang="el-GR" dirty="0" smtClean="0"/>
              <a:t>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Θεώρημα </a:t>
            </a:r>
            <a:r>
              <a:rPr lang="en-US" altLang="el-GR" dirty="0"/>
              <a:t>Fourier</a:t>
            </a:r>
            <a:r>
              <a:rPr lang="el-GR" altLang="el-GR" dirty="0"/>
              <a:t> </a:t>
            </a:r>
            <a:endParaRPr lang="en-US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g</a:t>
            </a:r>
            <a:r>
              <a:rPr lang="el-GR" altLang="el-GR" dirty="0"/>
              <a:t>(</a:t>
            </a:r>
            <a:r>
              <a:rPr lang="en-US" altLang="el-GR" dirty="0"/>
              <a:t>t</a:t>
            </a:r>
            <a:r>
              <a:rPr lang="el-GR" altLang="el-GR" dirty="0"/>
              <a:t>) </a:t>
            </a:r>
            <a:r>
              <a:rPr lang="el-GR" altLang="el-GR" dirty="0" smtClean="0"/>
              <a:t>αναλύεται σε απλές συναρτήσεις</a:t>
            </a:r>
          </a:p>
          <a:p>
            <a:pPr lvl="2"/>
            <a:r>
              <a:rPr lang="el-GR" altLang="el-GR" dirty="0" smtClean="0"/>
              <a:t>Μπορεί να είναι άπειρες…</a:t>
            </a:r>
            <a:endParaRPr lang="el-GR" altLang="el-GR" dirty="0"/>
          </a:p>
          <a:p>
            <a:pPr lvl="1"/>
            <a:r>
              <a:rPr lang="en-US" altLang="el-GR" dirty="0"/>
              <a:t>f</a:t>
            </a:r>
            <a:r>
              <a:rPr lang="el-GR" altLang="el-GR" dirty="0"/>
              <a:t>=1/</a:t>
            </a:r>
            <a:r>
              <a:rPr lang="en-US" altLang="el-GR" dirty="0"/>
              <a:t>T</a:t>
            </a:r>
            <a:r>
              <a:rPr lang="el-GR" altLang="el-GR" dirty="0"/>
              <a:t>:  θεμελιώδης συχνότητα</a:t>
            </a:r>
            <a:endParaRPr lang="en-US" altLang="el-GR" dirty="0"/>
          </a:p>
          <a:p>
            <a:pPr lvl="1"/>
            <a:r>
              <a:rPr lang="en-US" altLang="el-GR" dirty="0"/>
              <a:t>a</a:t>
            </a:r>
            <a:r>
              <a:rPr lang="en-US" altLang="el-GR" baseline="-25000" dirty="0"/>
              <a:t>n</a:t>
            </a:r>
            <a:r>
              <a:rPr lang="el-GR" altLang="el-GR" dirty="0"/>
              <a:t> και </a:t>
            </a:r>
            <a:r>
              <a:rPr lang="en-US" altLang="el-GR" dirty="0" err="1"/>
              <a:t>b</a:t>
            </a:r>
            <a:r>
              <a:rPr lang="en-US" altLang="el-GR" baseline="-25000" dirty="0" err="1"/>
              <a:t>n</a:t>
            </a:r>
            <a:r>
              <a:rPr lang="el-GR" altLang="el-GR" dirty="0"/>
              <a:t>: αρμονικές (</a:t>
            </a:r>
            <a:r>
              <a:rPr lang="en-US" altLang="el-GR" dirty="0"/>
              <a:t>harmonics</a:t>
            </a:r>
            <a:r>
              <a:rPr lang="el-GR" altLang="el-GR" dirty="0"/>
              <a:t>) του σήματος</a:t>
            </a:r>
            <a:endParaRPr lang="en-US" altLang="el-GR" dirty="0"/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04850"/>
              </p:ext>
            </p:extLst>
          </p:nvPr>
        </p:nvGraphicFramePr>
        <p:xfrm>
          <a:off x="1331640" y="4581128"/>
          <a:ext cx="5707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r:id="rId3" imgW="2857500" imgH="431800" progId="Equation.3">
                  <p:embed/>
                </p:oleObj>
              </mc:Choice>
              <mc:Fallback>
                <p:oleObj r:id="rId3" imgW="2857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81128"/>
                        <a:ext cx="57070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927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Μετασχηματισμός </a:t>
            </a:r>
            <a:r>
              <a:rPr lang="en-US" dirty="0"/>
              <a:t>Fourier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GB" altLang="el-GR" dirty="0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Υπολογισμός συντελεστών</a:t>
            </a:r>
            <a:r>
              <a:rPr lang="en-US" altLang="el-GR" dirty="0" smtClean="0"/>
              <a:t> g(t)</a:t>
            </a:r>
          </a:p>
          <a:p>
            <a:pPr lvl="1" eaLnBrk="1" hangingPunct="1"/>
            <a:r>
              <a:rPr lang="el-GR" altLang="el-GR" dirty="0" smtClean="0"/>
              <a:t>Ανασύνθεση με χρήση των συντελεστών</a:t>
            </a:r>
          </a:p>
          <a:p>
            <a:pPr lvl="1" eaLnBrk="1" hangingPunct="1"/>
            <a:r>
              <a:rPr lang="el-GR" altLang="el-GR" dirty="0" smtClean="0"/>
              <a:t>Οι συντελεστές είναι μία σειρά αριθμών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134414"/>
              </p:ext>
            </p:extLst>
          </p:nvPr>
        </p:nvGraphicFramePr>
        <p:xfrm>
          <a:off x="2880593" y="1268760"/>
          <a:ext cx="32035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r:id="rId3" imgW="1586811" imgH="482391" progId="Equation.3">
                  <p:embed/>
                </p:oleObj>
              </mc:Choice>
              <mc:Fallback>
                <p:oleObj r:id="rId3" imgW="158681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593" y="1268760"/>
                        <a:ext cx="3203575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76038"/>
              </p:ext>
            </p:extLst>
          </p:nvPr>
        </p:nvGraphicFramePr>
        <p:xfrm>
          <a:off x="2843808" y="2348880"/>
          <a:ext cx="32131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Equation" r:id="rId5" imgW="1587240" imgH="482400" progId="Equation.3">
                  <p:embed/>
                </p:oleObj>
              </mc:Choice>
              <mc:Fallback>
                <p:oleObj name="Equation" r:id="rId5" imgW="1587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348880"/>
                        <a:ext cx="32131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98785"/>
              </p:ext>
            </p:extLst>
          </p:nvPr>
        </p:nvGraphicFramePr>
        <p:xfrm>
          <a:off x="3563888" y="3284984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7" r:id="rId7" imgW="888614" imgH="482391" progId="Equation.3">
                  <p:embed/>
                </p:oleObj>
              </mc:Choice>
              <mc:Fallback>
                <p:oleObj r:id="rId7" imgW="888614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284984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68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Μετασχηματισμός </a:t>
            </a:r>
            <a:r>
              <a:rPr lang="en-US" dirty="0"/>
              <a:t>Fourier </a:t>
            </a:r>
            <a:r>
              <a:rPr lang="en-US" dirty="0" smtClean="0"/>
              <a:t>(</a:t>
            </a:r>
            <a:r>
              <a:rPr lang="el-GR" dirty="0" smtClean="0"/>
              <a:t>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l-GR" altLang="el-GR" dirty="0"/>
              <a:t>Ενέργεια αρμονικής </a:t>
            </a:r>
            <a:r>
              <a:rPr lang="en-US" altLang="el-GR" dirty="0"/>
              <a:t>(RMS)</a:t>
            </a:r>
            <a:endParaRPr lang="el-GR" altLang="el-GR" dirty="0"/>
          </a:p>
          <a:p>
            <a:pPr lvl="1"/>
            <a:r>
              <a:rPr lang="el-GR" altLang="el-GR" dirty="0"/>
              <a:t>Δεν μειώνεται</a:t>
            </a:r>
            <a:r>
              <a:rPr lang="en-US" altLang="el-GR" dirty="0"/>
              <a:t> </a:t>
            </a:r>
            <a:r>
              <a:rPr lang="el-GR" altLang="el-GR" dirty="0"/>
              <a:t>με το </a:t>
            </a:r>
            <a:r>
              <a:rPr lang="en-US" altLang="el-GR" dirty="0" smtClean="0"/>
              <a:t>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αρμονικές μπορεί να είναι πάρα πολλές</a:t>
            </a:r>
            <a:endParaRPr lang="el-GR" altLang="el-GR" dirty="0"/>
          </a:p>
          <a:p>
            <a:r>
              <a:rPr lang="el-GR" altLang="el-GR" dirty="0"/>
              <a:t>Προβλήματα με τους συντελεστές</a:t>
            </a:r>
          </a:p>
          <a:p>
            <a:pPr lvl="1"/>
            <a:r>
              <a:rPr lang="el-GR" altLang="el-GR" dirty="0"/>
              <a:t>Περιορισμένη ακρίβεια πράξεων</a:t>
            </a:r>
          </a:p>
          <a:p>
            <a:pPr lvl="1"/>
            <a:r>
              <a:rPr lang="el-GR" altLang="el-GR" dirty="0"/>
              <a:t>Περιορισμένη ακρίβεια αποθήκευσης</a:t>
            </a:r>
          </a:p>
          <a:p>
            <a:pPr lvl="1"/>
            <a:r>
              <a:rPr lang="el-GR" altLang="el-GR" dirty="0"/>
              <a:t>Περιορισμένο πλήθος συντελεστών</a:t>
            </a:r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0231861"/>
              </p:ext>
            </p:extLst>
          </p:nvPr>
        </p:nvGraphicFramePr>
        <p:xfrm>
          <a:off x="3635896" y="1268760"/>
          <a:ext cx="1162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3" imgW="583947" imgH="291973" progId="Equation.3">
                  <p:embed/>
                </p:oleObj>
              </mc:Choice>
              <mc:Fallback>
                <p:oleObj name="Equation" r:id="rId3" imgW="583947" imgH="291973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268760"/>
                        <a:ext cx="11620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492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Ψηφιοποίηση </a:t>
            </a:r>
            <a:r>
              <a:rPr lang="el-GR" altLang="el-GR" dirty="0"/>
              <a:t>με </a:t>
            </a:r>
            <a:r>
              <a:rPr lang="el-GR" altLang="el-GR" dirty="0" smtClean="0"/>
              <a:t>δειγματοληψία</a:t>
            </a:r>
            <a:endParaRPr lang="en-US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Ήχος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Δειγματοληψία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2)</a:t>
            </a:r>
            <a:endParaRPr lang="en-GB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58012"/>
            <a:ext cx="8229600" cy="246815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Ψηφιοποίηση με δειγματοληψία</a:t>
            </a:r>
          </a:p>
          <a:p>
            <a:pPr lvl="1" eaLnBrk="1" hangingPunct="1"/>
            <a:r>
              <a:rPr lang="el-GR" altLang="el-GR" dirty="0" smtClean="0"/>
              <a:t>Μέτρηση πλάτους </a:t>
            </a:r>
            <a:r>
              <a:rPr lang="el-GR" altLang="el-GR" dirty="0" err="1" smtClean="0"/>
              <a:t>κυματομορφής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μέτρηση ονομάζεται δείγμα (</a:t>
            </a:r>
            <a:r>
              <a:rPr lang="en-US" altLang="el-GR" dirty="0" smtClean="0"/>
              <a:t>sample</a:t>
            </a:r>
            <a:r>
              <a:rPr lang="el-GR" altLang="el-GR" dirty="0" smtClean="0"/>
              <a:t>) </a:t>
            </a:r>
          </a:p>
          <a:p>
            <a:pPr lvl="1" eaLnBrk="1" hangingPunct="1"/>
            <a:r>
              <a:rPr lang="el-GR" altLang="el-GR" dirty="0" smtClean="0"/>
              <a:t>Διακριτή διάσταση χρόνου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1196752"/>
            <a:ext cx="3520440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08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Δειγματοληψία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sp>
        <p:nvSpPr>
          <p:cNvPr id="6150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Ρυθμός δειγματοληψίας (</a:t>
            </a:r>
            <a:r>
              <a:rPr lang="en-US" altLang="el-GR" dirty="0" smtClean="0"/>
              <a:t>sampling</a:t>
            </a:r>
            <a:r>
              <a:rPr lang="el-GR" altLang="el-GR" dirty="0" smtClean="0"/>
              <a:t> </a:t>
            </a:r>
            <a:r>
              <a:rPr lang="en-US" altLang="el-GR" dirty="0" smtClean="0"/>
              <a:t>rate</a:t>
            </a:r>
            <a:r>
              <a:rPr lang="el-GR" altLang="el-GR" dirty="0" smtClean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Μετριέται σε </a:t>
            </a:r>
            <a:r>
              <a:rPr lang="en-US" altLang="el-GR" dirty="0" smtClean="0"/>
              <a:t>Hz</a:t>
            </a:r>
            <a:r>
              <a:rPr lang="el-GR" altLang="el-GR" dirty="0" smtClean="0"/>
              <a:t> (δείγματα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δευτερόλεπτο)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44,1 </a:t>
            </a:r>
            <a:r>
              <a:rPr lang="en-US" altLang="el-GR" dirty="0" smtClean="0"/>
              <a:t>k</a:t>
            </a:r>
            <a:r>
              <a:rPr lang="en-AU" altLang="el-GR" dirty="0" smtClean="0"/>
              <a:t>Hz</a:t>
            </a:r>
            <a:r>
              <a:rPr lang="el-GR" altLang="el-GR" dirty="0" smtClean="0"/>
              <a:t> στα </a:t>
            </a:r>
            <a:r>
              <a:rPr lang="en-US" altLang="el-GR" dirty="0" smtClean="0"/>
              <a:t>C</a:t>
            </a:r>
            <a:r>
              <a:rPr lang="en-AU" altLang="el-GR" dirty="0" smtClean="0"/>
              <a:t>D, 8 KHz</a:t>
            </a:r>
            <a:r>
              <a:rPr lang="el-GR" altLang="el-GR" dirty="0" smtClean="0"/>
              <a:t> στην τηλεφωνία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Θεώρημα δειγματοληψίας του </a:t>
            </a:r>
            <a:r>
              <a:rPr lang="en-AU" altLang="el-GR" dirty="0" err="1"/>
              <a:t>Nyquist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Έστω σήμα με μέγιστη συχνότητα </a:t>
            </a:r>
            <a:r>
              <a:rPr lang="en-US" altLang="el-GR" dirty="0"/>
              <a:t>F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Ρυθμός δειγματοληψίας τουλάχιστον </a:t>
            </a:r>
            <a:r>
              <a:rPr lang="en-US" altLang="el-GR" dirty="0" smtClean="0"/>
              <a:t>2F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Αποφεύγεται </a:t>
            </a:r>
            <a:r>
              <a:rPr lang="el-GR" altLang="el-GR" dirty="0"/>
              <a:t>η απώλεια </a:t>
            </a:r>
            <a:r>
              <a:rPr lang="el-GR" altLang="el-GR" dirty="0" smtClean="0"/>
              <a:t>πληροφορίας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28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Μετατροπείς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Διατάξεις μετατροπής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ADC: </a:t>
            </a:r>
            <a:r>
              <a:rPr lang="el-GR" dirty="0" smtClean="0"/>
              <a:t>Μετατροπή αναλογικού σε ψηφιακό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DAC</a:t>
            </a:r>
            <a:r>
              <a:rPr lang="en-US" dirty="0"/>
              <a:t>: </a:t>
            </a:r>
            <a:r>
              <a:rPr lang="el-GR" dirty="0"/>
              <a:t>Μετατροπή </a:t>
            </a:r>
            <a:r>
              <a:rPr lang="el-GR" dirty="0" smtClean="0"/>
              <a:t>ψηφιακού σε αναλογικό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Φίλτρα πριν το </a:t>
            </a:r>
            <a:r>
              <a:rPr lang="en-US" dirty="0" smtClean="0"/>
              <a:t>ADC</a:t>
            </a:r>
            <a:r>
              <a:rPr lang="el-GR" dirty="0" smtClean="0"/>
              <a:t> και μετά το </a:t>
            </a:r>
            <a:r>
              <a:rPr lang="en-US" dirty="0" smtClean="0"/>
              <a:t>DAC</a:t>
            </a:r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76" y="1220336"/>
            <a:ext cx="3939540" cy="2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692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Μετατροπείς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US" altLang="el-GR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65632"/>
            <a:ext cx="8382000" cy="27351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Γιατί φίλτρο πριν τον κωδικοποιητή;</a:t>
            </a:r>
          </a:p>
          <a:p>
            <a:pPr lvl="1" eaLnBrk="1" hangingPunct="1"/>
            <a:r>
              <a:rPr lang="el-GR" altLang="el-GR" dirty="0" smtClean="0"/>
              <a:t>Ψευδώνυμα σήματα (</a:t>
            </a:r>
            <a:r>
              <a:rPr lang="en-US" altLang="el-GR" dirty="0" smtClean="0"/>
              <a:t>alias signals)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Μαύρες κουκκίδες: επαρκής δειγματοληψία </a:t>
            </a:r>
          </a:p>
          <a:p>
            <a:pPr lvl="2" eaLnBrk="1" hangingPunct="1"/>
            <a:r>
              <a:rPr lang="el-GR" altLang="el-GR" dirty="0" smtClean="0"/>
              <a:t>Λευκές κουκκίδες: ανεπαρκής δειγματοληψία</a:t>
            </a:r>
          </a:p>
          <a:p>
            <a:pPr lvl="1" eaLnBrk="1" hangingPunct="1"/>
            <a:r>
              <a:rPr lang="el-GR" altLang="el-GR" dirty="0" smtClean="0"/>
              <a:t>Το φίλτρο αποκόπτει συχνότητες άνω των </a:t>
            </a:r>
            <a:r>
              <a:rPr lang="en-US" altLang="el-GR" dirty="0" smtClean="0"/>
              <a:t>f Hz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62534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1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Μετατροπείς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n-US" altLang="el-GR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Γιατί φίλτρο μετά τον αποκωδικοποιητή;</a:t>
            </a:r>
          </a:p>
          <a:p>
            <a:pPr lvl="1" eaLnBrk="1" hangingPunct="1"/>
            <a:r>
              <a:rPr lang="el-GR" altLang="el-GR" dirty="0" smtClean="0"/>
              <a:t>Τα δείγματα αναπαράγονται περιοδικά</a:t>
            </a:r>
          </a:p>
          <a:p>
            <a:pPr lvl="1" eaLnBrk="1" hangingPunct="1"/>
            <a:r>
              <a:rPr lang="el-GR" altLang="el-GR" dirty="0" smtClean="0"/>
              <a:t>Η έξοδος έχει τετραγωνική </a:t>
            </a:r>
            <a:r>
              <a:rPr lang="el-GR" altLang="el-GR" dirty="0" err="1" smtClean="0"/>
              <a:t>κυματομορφή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φίλτρο αποκόπτει συχνότητες πάνω από </a:t>
            </a:r>
            <a:r>
              <a:rPr lang="en-US" altLang="el-GR" dirty="0" smtClean="0"/>
              <a:t>f Hz</a:t>
            </a:r>
          </a:p>
          <a:p>
            <a:pPr lvl="1" eaLnBrk="1" hangingPunct="1"/>
            <a:r>
              <a:rPr lang="el-GR" altLang="el-GR" dirty="0" smtClean="0"/>
              <a:t>Το παραμορφωμένο σήμα είναι πιο φυσικό</a:t>
            </a:r>
            <a:endParaRPr lang="en-US" altLang="el-GR" dirty="0" smtClean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556760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5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δειγμάτων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Ήχος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82000" cy="259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(</a:t>
            </a:r>
            <a:r>
              <a:rPr lang="en-AU" altLang="el-GR" dirty="0" smtClean="0"/>
              <a:t>quantization</a:t>
            </a:r>
            <a:r>
              <a:rPr lang="el-GR" altLang="el-GR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Αναπαράσταση συνεχών με διακριτές τιμές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Κάθε δείγμα προσεγγίζεται με μία τιμή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Διακριτή διάσταση πλάτους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84910"/>
            <a:ext cx="3787140" cy="23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4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Κβαντοποίηση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Επηρεάζει την ποιότητα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16 </a:t>
            </a:r>
            <a:r>
              <a:rPr lang="en-US" altLang="el-GR" dirty="0"/>
              <a:t>bits</a:t>
            </a:r>
            <a:r>
              <a:rPr lang="el-GR" altLang="el-GR" dirty="0"/>
              <a:t>: 65536 τιμές, 8 </a:t>
            </a:r>
            <a:r>
              <a:rPr lang="en-US" altLang="el-GR" dirty="0"/>
              <a:t>bits</a:t>
            </a:r>
            <a:r>
              <a:rPr lang="el-GR" altLang="el-GR" dirty="0"/>
              <a:t>: 256 τιμές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Λιγότερες τιμές, μεγαλύτερο σφάλμα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Σφάλμα </a:t>
            </a:r>
            <a:r>
              <a:rPr lang="el-GR" altLang="el-GR" dirty="0" err="1" smtClean="0"/>
              <a:t>κβαντοποίησης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quantization error)</a:t>
            </a:r>
            <a:endParaRPr lang="en-US" altLang="el-GR" dirty="0"/>
          </a:p>
          <a:p>
            <a:pPr eaLnBrk="1" hangingPunct="1"/>
            <a:r>
              <a:rPr lang="el-GR" altLang="el-GR" dirty="0" smtClean="0"/>
              <a:t>Πόσα επίπεδα χρειαζόμαστε;</a:t>
            </a:r>
          </a:p>
          <a:p>
            <a:pPr lvl="1" eaLnBrk="1" hangingPunct="1"/>
            <a:r>
              <a:rPr lang="el-GR" altLang="el-GR" dirty="0" smtClean="0"/>
              <a:t>Δεν υπάρχει γενικό θεώρημα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Θέτουμε άνω όριο στο σφάλμα</a:t>
            </a:r>
          </a:p>
          <a:p>
            <a:pPr lvl="1" eaLnBrk="1" hangingPunct="1"/>
            <a:r>
              <a:rPr lang="el-GR" altLang="el-GR" dirty="0" smtClean="0"/>
              <a:t>Με πόσα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επιτυγχάνεται το όριο;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4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Σφάλμα </a:t>
            </a:r>
            <a:r>
              <a:rPr lang="el-GR" altLang="el-GR" dirty="0" err="1" smtClean="0"/>
              <a:t>κβαντοποίησης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Υπολογισμός σφάλματος </a:t>
            </a:r>
            <a:r>
              <a:rPr lang="el-GR" altLang="el-GR" dirty="0" err="1"/>
              <a:t>κβαντοποίησης</a:t>
            </a:r>
            <a:endParaRPr lang="en-US" altLang="el-GR" dirty="0"/>
          </a:p>
          <a:p>
            <a:pPr lvl="1"/>
            <a:r>
              <a:rPr lang="el-GR" altLang="el-GR" dirty="0"/>
              <a:t>Έστω </a:t>
            </a:r>
            <a:r>
              <a:rPr lang="el-GR" altLang="el-GR" dirty="0" smtClean="0"/>
              <a:t>σήμα </a:t>
            </a:r>
            <a:r>
              <a:rPr lang="el-GR" altLang="el-GR" dirty="0"/>
              <a:t>εισόδου </a:t>
            </a:r>
            <a:r>
              <a:rPr lang="el-GR" altLang="el-GR" dirty="0" smtClean="0"/>
              <a:t>με πλάτος </a:t>
            </a:r>
            <a:r>
              <a:rPr lang="en-US" altLang="el-GR" dirty="0"/>
              <a:t>–V </a:t>
            </a:r>
            <a:r>
              <a:rPr lang="el-GR" altLang="el-GR" dirty="0"/>
              <a:t>έως </a:t>
            </a:r>
            <a:r>
              <a:rPr lang="en-US" altLang="el-GR" dirty="0"/>
              <a:t>+V</a:t>
            </a:r>
          </a:p>
          <a:p>
            <a:pPr lvl="1"/>
            <a:r>
              <a:rPr lang="el-GR" altLang="el-GR" dirty="0"/>
              <a:t>Έστω </a:t>
            </a:r>
            <a:r>
              <a:rPr lang="en-US" altLang="el-GR" dirty="0" smtClean="0"/>
              <a:t>n </a:t>
            </a:r>
            <a:r>
              <a:rPr lang="en-US" altLang="el-GR" dirty="0"/>
              <a:t>bit</a:t>
            </a:r>
            <a:r>
              <a:rPr lang="el-GR" altLang="el-GR" dirty="0"/>
              <a:t> για την </a:t>
            </a:r>
            <a:r>
              <a:rPr lang="el-GR" altLang="el-GR" dirty="0" err="1"/>
              <a:t>κβαντοποίηση</a:t>
            </a:r>
            <a:endParaRPr lang="el-GR" altLang="el-GR" dirty="0"/>
          </a:p>
          <a:p>
            <a:pPr lvl="1"/>
            <a:r>
              <a:rPr lang="el-GR" altLang="el-GR" dirty="0"/>
              <a:t>Πλάτος διαστήματος </a:t>
            </a:r>
            <a:r>
              <a:rPr lang="en-US" altLang="el-GR" dirty="0" smtClean="0"/>
              <a:t>q </a:t>
            </a:r>
            <a:r>
              <a:rPr lang="el-GR" altLang="el-GR" dirty="0"/>
              <a:t>= </a:t>
            </a:r>
            <a:r>
              <a:rPr lang="en-US" altLang="el-GR" dirty="0"/>
              <a:t>2V / 2</a:t>
            </a:r>
            <a:r>
              <a:rPr lang="en-US" altLang="el-GR" baseline="30000" dirty="0"/>
              <a:t>n</a:t>
            </a:r>
            <a:r>
              <a:rPr lang="el-GR" altLang="el-GR" dirty="0"/>
              <a:t> 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Υποθέτουμε γραμμική </a:t>
            </a:r>
            <a:r>
              <a:rPr lang="el-GR" altLang="el-GR" dirty="0" err="1" smtClean="0"/>
              <a:t>κβαντοποίηση</a:t>
            </a:r>
            <a:endParaRPr lang="en-US" altLang="el-GR" baseline="30000" dirty="0"/>
          </a:p>
          <a:p>
            <a:pPr lvl="1"/>
            <a:r>
              <a:rPr lang="el-GR" altLang="el-GR" dirty="0" smtClean="0"/>
              <a:t>Μέγιστο </a:t>
            </a:r>
            <a:r>
              <a:rPr lang="el-GR" altLang="el-GR" dirty="0"/>
              <a:t>σφάλμα </a:t>
            </a:r>
            <a:r>
              <a:rPr lang="el-GR" altLang="el-GR" dirty="0" err="1"/>
              <a:t>κβαντοποίησης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2"/>
            <a:r>
              <a:rPr lang="en-US" altLang="el-GR" dirty="0" smtClean="0"/>
              <a:t>q/2 </a:t>
            </a:r>
            <a:r>
              <a:rPr lang="en-US" altLang="el-GR" dirty="0"/>
              <a:t>= V / 2</a:t>
            </a:r>
            <a:r>
              <a:rPr lang="en-US" altLang="el-GR" baseline="30000" dirty="0"/>
              <a:t>n</a:t>
            </a:r>
            <a:r>
              <a:rPr lang="el-GR" altLang="el-GR" dirty="0"/>
              <a:t> (το </a:t>
            </a:r>
            <a:r>
              <a:rPr lang="el-GR" altLang="el-GR" dirty="0" smtClean="0"/>
              <a:t>μισό του διαστήματος)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422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Επίπεδα </a:t>
            </a:r>
            <a:r>
              <a:rPr lang="el-GR" dirty="0" err="1"/>
              <a:t>κβαντοποίησης</a:t>
            </a:r>
            <a:r>
              <a:rPr lang="el-GR" dirty="0"/>
              <a:t> (1 από 2)</a:t>
            </a:r>
            <a:endParaRPr lang="en-US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Δυναμικό εύρος εισόδου</a:t>
            </a:r>
            <a:endParaRPr lang="en-US" altLang="el-GR" dirty="0"/>
          </a:p>
          <a:p>
            <a:pPr lvl="1"/>
            <a:r>
              <a:rPr lang="el-GR" altLang="el-GR" dirty="0" smtClean="0"/>
              <a:t>Το ελάχιστο </a:t>
            </a:r>
            <a:r>
              <a:rPr lang="el-GR" altLang="el-GR" dirty="0"/>
              <a:t>αντιληπτό σήμα έχει πλάτος </a:t>
            </a:r>
            <a:r>
              <a:rPr lang="en-US" altLang="el-GR" dirty="0"/>
              <a:t>v</a:t>
            </a:r>
            <a:endParaRPr lang="el-GR" altLang="el-GR" dirty="0"/>
          </a:p>
          <a:p>
            <a:pPr lvl="1"/>
            <a:r>
              <a:rPr lang="el-GR" altLang="el-GR" dirty="0" smtClean="0"/>
              <a:t>Δυναμικό εύρος: </a:t>
            </a:r>
            <a:r>
              <a:rPr lang="en-US" altLang="el-GR" dirty="0" smtClean="0"/>
              <a:t>20 </a:t>
            </a:r>
            <a:r>
              <a:rPr lang="en-US" altLang="el-GR" dirty="0"/>
              <a:t>log</a:t>
            </a:r>
            <a:r>
              <a:rPr lang="el-GR" altLang="el-GR" baseline="-25000" dirty="0"/>
              <a:t>10</a:t>
            </a:r>
            <a:r>
              <a:rPr lang="el-GR" altLang="el-GR" dirty="0"/>
              <a:t>(</a:t>
            </a:r>
            <a:r>
              <a:rPr lang="en-US" altLang="el-GR" dirty="0"/>
              <a:t>V/v</a:t>
            </a:r>
            <a:r>
              <a:rPr lang="el-GR" altLang="el-GR" dirty="0"/>
              <a:t>) </a:t>
            </a:r>
            <a:r>
              <a:rPr lang="en-US" altLang="el-GR" dirty="0"/>
              <a:t>dB</a:t>
            </a:r>
          </a:p>
          <a:p>
            <a:pPr eaLnBrk="1" hangingPunct="1"/>
            <a:r>
              <a:rPr lang="el-GR" altLang="el-GR" dirty="0" smtClean="0"/>
              <a:t>Πρώτη προσέγγιση: χρήση δυναμικού εύρους</a:t>
            </a:r>
          </a:p>
          <a:p>
            <a:pPr lvl="1" eaLnBrk="1" hangingPunct="1"/>
            <a:r>
              <a:rPr lang="el-GR" altLang="el-GR" dirty="0" smtClean="0"/>
              <a:t>Σφάλμα &lt; ελάχιστο αντιληπτό σήμα</a:t>
            </a:r>
          </a:p>
          <a:p>
            <a:pPr lvl="1" eaLnBrk="1" hangingPunct="1"/>
            <a:r>
              <a:rPr lang="en-US" altLang="el-GR" dirty="0" smtClean="0"/>
              <a:t>V / 2</a:t>
            </a:r>
            <a:r>
              <a:rPr lang="en-US" altLang="el-GR" baseline="30000" dirty="0" smtClean="0"/>
              <a:t>n</a:t>
            </a:r>
            <a:r>
              <a:rPr lang="el-GR" altLang="el-GR" dirty="0" smtClean="0"/>
              <a:t> </a:t>
            </a:r>
            <a:r>
              <a:rPr lang="en-US" altLang="el-GR" dirty="0" smtClean="0"/>
              <a:t>&lt; v </a:t>
            </a:r>
            <a:r>
              <a:rPr lang="el-GR" altLang="el-GR" dirty="0" smtClean="0"/>
              <a:t>σημαίνει </a:t>
            </a:r>
            <a:r>
              <a:rPr lang="en-US" altLang="el-GR" dirty="0" smtClean="0"/>
              <a:t>log</a:t>
            </a:r>
            <a:r>
              <a:rPr lang="el-GR" altLang="el-GR" baseline="-25000" dirty="0" smtClean="0"/>
              <a:t>10</a:t>
            </a:r>
            <a:r>
              <a:rPr lang="el-GR" altLang="el-GR" dirty="0" smtClean="0"/>
              <a:t>(</a:t>
            </a:r>
            <a:r>
              <a:rPr lang="en-US" altLang="el-GR" dirty="0" smtClean="0"/>
              <a:t>V/v</a:t>
            </a:r>
            <a:r>
              <a:rPr lang="el-GR" altLang="el-GR" dirty="0" smtClean="0"/>
              <a:t>)</a:t>
            </a:r>
            <a:r>
              <a:rPr lang="en-US" altLang="el-GR" dirty="0" smtClean="0"/>
              <a:t> &lt; n</a:t>
            </a:r>
            <a:r>
              <a:rPr lang="el-GR" altLang="el-GR" dirty="0" smtClean="0"/>
              <a:t> </a:t>
            </a:r>
            <a:r>
              <a:rPr lang="en-US" altLang="el-GR" dirty="0" smtClean="0"/>
              <a:t>log</a:t>
            </a:r>
            <a:r>
              <a:rPr lang="el-GR" altLang="el-GR" baseline="-25000" dirty="0" smtClean="0"/>
              <a:t>10</a:t>
            </a:r>
            <a:r>
              <a:rPr lang="el-GR" altLang="el-GR" dirty="0" smtClean="0"/>
              <a:t>2 = </a:t>
            </a:r>
            <a:r>
              <a:rPr lang="en-US" altLang="el-GR" dirty="0" smtClean="0"/>
              <a:t>0,3 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Σε όρους δυναμικού εύρους: 20 </a:t>
            </a:r>
            <a:r>
              <a:rPr lang="en-US" altLang="el-GR" dirty="0" smtClean="0"/>
              <a:t>log</a:t>
            </a:r>
            <a:r>
              <a:rPr lang="el-GR" altLang="el-GR" baseline="-25000" dirty="0" smtClean="0"/>
              <a:t>10</a:t>
            </a:r>
            <a:r>
              <a:rPr lang="el-GR" altLang="el-GR" dirty="0" smtClean="0"/>
              <a:t>(</a:t>
            </a:r>
            <a:r>
              <a:rPr lang="en-US" altLang="el-GR" dirty="0" smtClean="0"/>
              <a:t>V/v</a:t>
            </a:r>
            <a:r>
              <a:rPr lang="el-GR" altLang="el-GR" dirty="0" smtClean="0"/>
              <a:t>)</a:t>
            </a:r>
            <a:r>
              <a:rPr lang="en-US" altLang="el-GR" dirty="0" smtClean="0"/>
              <a:t> &lt; </a:t>
            </a:r>
            <a:r>
              <a:rPr lang="el-GR" altLang="el-GR" dirty="0" smtClean="0"/>
              <a:t>6</a:t>
            </a:r>
            <a:r>
              <a:rPr lang="en-US" altLang="el-GR" dirty="0" smtClean="0"/>
              <a:t> 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Αν το δυναμικό εύρος είναι 40 </a:t>
            </a:r>
            <a:r>
              <a:rPr lang="en-US" altLang="el-GR" dirty="0" smtClean="0"/>
              <a:t>dB</a:t>
            </a:r>
            <a:r>
              <a:rPr lang="el-GR" altLang="el-GR" dirty="0" smtClean="0"/>
              <a:t> τότε </a:t>
            </a:r>
            <a:r>
              <a:rPr lang="en-US" altLang="el-GR" dirty="0" smtClean="0"/>
              <a:t>n &gt;= 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Επίπεδα </a:t>
            </a:r>
            <a:r>
              <a:rPr lang="el-GR" dirty="0" err="1" smtClean="0"/>
              <a:t>κβαντοποίησης</a:t>
            </a:r>
            <a:r>
              <a:rPr lang="el-GR" dirty="0" smtClean="0"/>
              <a:t>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Δεύτερη προσέγγιση: χρήση </a:t>
            </a:r>
            <a:r>
              <a:rPr lang="en-US" altLang="el-GR" dirty="0"/>
              <a:t>SNR</a:t>
            </a:r>
          </a:p>
          <a:p>
            <a:pPr lvl="1"/>
            <a:r>
              <a:rPr lang="el-GR" altLang="el-GR" dirty="0"/>
              <a:t>Ισχύς σήματος / ισχύς θορύβου &gt; </a:t>
            </a:r>
            <a:r>
              <a:rPr lang="en-US" altLang="el-GR" dirty="0"/>
              <a:t>x dB</a:t>
            </a:r>
            <a:endParaRPr lang="el-GR" altLang="el-GR" dirty="0"/>
          </a:p>
          <a:p>
            <a:pPr lvl="1"/>
            <a:r>
              <a:rPr lang="en-US" altLang="el-GR" dirty="0" smtClean="0"/>
              <a:t>SNR</a:t>
            </a:r>
            <a:r>
              <a:rPr lang="el-GR" altLang="el-GR" dirty="0" smtClean="0"/>
              <a:t>: 10 </a:t>
            </a:r>
            <a:r>
              <a:rPr lang="en-US" altLang="el-GR" dirty="0"/>
              <a:t>log</a:t>
            </a:r>
            <a:r>
              <a:rPr lang="el-GR" altLang="el-GR" baseline="-25000" dirty="0"/>
              <a:t>10</a:t>
            </a:r>
            <a:r>
              <a:rPr lang="el-GR" altLang="el-GR" dirty="0"/>
              <a:t>(</a:t>
            </a:r>
            <a:r>
              <a:rPr lang="en-US" altLang="el-GR" dirty="0"/>
              <a:t>V/(q/2)</a:t>
            </a:r>
            <a:r>
              <a:rPr lang="el-GR" altLang="el-GR" dirty="0"/>
              <a:t>)</a:t>
            </a:r>
            <a:r>
              <a:rPr lang="el-GR" altLang="el-GR" baseline="30000" dirty="0"/>
              <a:t>2</a:t>
            </a:r>
            <a:r>
              <a:rPr lang="en-US" altLang="el-GR" dirty="0"/>
              <a:t> </a:t>
            </a:r>
            <a:r>
              <a:rPr lang="el-GR" altLang="el-GR" dirty="0"/>
              <a:t>= 20 </a:t>
            </a:r>
            <a:r>
              <a:rPr lang="en-US" altLang="el-GR" dirty="0"/>
              <a:t>log</a:t>
            </a:r>
            <a:r>
              <a:rPr lang="el-GR" altLang="el-GR" baseline="-25000" dirty="0"/>
              <a:t>10</a:t>
            </a:r>
            <a:r>
              <a:rPr lang="el-GR" altLang="el-GR" dirty="0"/>
              <a:t>(</a:t>
            </a:r>
            <a:r>
              <a:rPr lang="en-US" altLang="el-GR" dirty="0"/>
              <a:t>V/(q/2)</a:t>
            </a:r>
            <a:r>
              <a:rPr lang="el-GR" altLang="el-GR" dirty="0"/>
              <a:t>)</a:t>
            </a:r>
            <a:r>
              <a:rPr lang="en-US" altLang="el-GR" dirty="0"/>
              <a:t> </a:t>
            </a:r>
            <a:endParaRPr lang="el-GR" altLang="el-GR" dirty="0"/>
          </a:p>
          <a:p>
            <a:pPr lvl="2"/>
            <a:r>
              <a:rPr lang="el-GR" altLang="el-GR" dirty="0" smtClean="0"/>
              <a:t>Ισχύς ανάλογη </a:t>
            </a:r>
            <a:r>
              <a:rPr lang="el-GR" altLang="el-GR" dirty="0"/>
              <a:t>με το τετράγωνο του πλάτους</a:t>
            </a:r>
            <a:endParaRPr lang="en-US" altLang="el-GR" dirty="0"/>
          </a:p>
          <a:p>
            <a:pPr lvl="1"/>
            <a:r>
              <a:rPr lang="el-GR" altLang="el-GR" dirty="0"/>
              <a:t>Με αντικατάσταση </a:t>
            </a:r>
            <a:r>
              <a:rPr lang="el-GR" altLang="el-GR" dirty="0" smtClean="0"/>
              <a:t>έχουμε </a:t>
            </a:r>
            <a:r>
              <a:rPr lang="el-GR" altLang="el-GR" dirty="0"/>
              <a:t>20 </a:t>
            </a:r>
            <a:r>
              <a:rPr lang="en-US" altLang="el-GR" dirty="0"/>
              <a:t>log</a:t>
            </a:r>
            <a:r>
              <a:rPr lang="el-GR" altLang="el-GR" baseline="-25000" dirty="0"/>
              <a:t>10</a:t>
            </a:r>
            <a:r>
              <a:rPr lang="el-GR" altLang="el-GR" dirty="0"/>
              <a:t>(</a:t>
            </a:r>
            <a:r>
              <a:rPr lang="en-US" altLang="el-GR" dirty="0"/>
              <a:t>V/</a:t>
            </a:r>
            <a:r>
              <a:rPr lang="el-GR" altLang="el-GR" dirty="0"/>
              <a:t>(</a:t>
            </a:r>
            <a:r>
              <a:rPr lang="en-US" altLang="el-GR" dirty="0"/>
              <a:t>V / 2</a:t>
            </a:r>
            <a:r>
              <a:rPr lang="en-US" altLang="el-GR" baseline="30000" dirty="0"/>
              <a:t>n</a:t>
            </a:r>
            <a:r>
              <a:rPr lang="el-GR" altLang="el-GR" dirty="0"/>
              <a:t>))</a:t>
            </a:r>
            <a:r>
              <a:rPr lang="en-US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Τελικά λοιπόν 20 </a:t>
            </a:r>
            <a:r>
              <a:rPr lang="en-US" altLang="el-GR" dirty="0"/>
              <a:t>log</a:t>
            </a:r>
            <a:r>
              <a:rPr lang="el-GR" altLang="el-GR" baseline="-25000" dirty="0"/>
              <a:t>10</a:t>
            </a:r>
            <a:r>
              <a:rPr lang="en-US" altLang="el-GR" dirty="0"/>
              <a:t>2</a:t>
            </a:r>
            <a:r>
              <a:rPr lang="en-US" altLang="el-GR" baseline="30000" dirty="0"/>
              <a:t>n</a:t>
            </a:r>
            <a:r>
              <a:rPr lang="el-GR" altLang="el-GR" dirty="0"/>
              <a:t> = 6 </a:t>
            </a:r>
            <a:r>
              <a:rPr lang="en-US" altLang="el-GR" dirty="0"/>
              <a:t>n</a:t>
            </a:r>
            <a:endParaRPr lang="el-GR" altLang="el-GR" dirty="0"/>
          </a:p>
          <a:p>
            <a:pPr lvl="1"/>
            <a:r>
              <a:rPr lang="el-GR" altLang="el-GR" dirty="0"/>
              <a:t>Έστω ότι θέλουμε </a:t>
            </a:r>
            <a:r>
              <a:rPr lang="en-US" altLang="el-GR" dirty="0"/>
              <a:t>SNR </a:t>
            </a:r>
            <a:r>
              <a:rPr lang="el-GR" altLang="el-GR" dirty="0"/>
              <a:t>&gt;</a:t>
            </a:r>
            <a:r>
              <a:rPr lang="en-US" altLang="el-GR" dirty="0"/>
              <a:t> 40 </a:t>
            </a:r>
            <a:r>
              <a:rPr lang="en-US" altLang="el-GR" dirty="0" smtClean="0"/>
              <a:t>dB</a:t>
            </a:r>
            <a:endParaRPr lang="el-GR" altLang="el-GR" dirty="0"/>
          </a:p>
          <a:p>
            <a:pPr lvl="1"/>
            <a:r>
              <a:rPr lang="el-GR" altLang="el-GR" dirty="0"/>
              <a:t>Για να ισχύει 6 </a:t>
            </a:r>
            <a:r>
              <a:rPr lang="en-US" altLang="el-GR" dirty="0"/>
              <a:t>n</a:t>
            </a:r>
            <a:r>
              <a:rPr lang="el-GR" altLang="el-GR" dirty="0"/>
              <a:t> &gt; 40 </a:t>
            </a:r>
            <a:r>
              <a:rPr lang="en-US" altLang="el-GR" dirty="0"/>
              <a:t>dB</a:t>
            </a:r>
            <a:r>
              <a:rPr lang="el-GR" altLang="el-GR" dirty="0"/>
              <a:t> πρέπει </a:t>
            </a:r>
            <a:r>
              <a:rPr lang="en-US" altLang="el-GR" dirty="0" smtClean="0"/>
              <a:t>n </a:t>
            </a:r>
            <a:r>
              <a:rPr lang="en-US" altLang="el-GR" dirty="0"/>
              <a:t>&gt;= 7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9146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Παλμοκωδική</a:t>
            </a:r>
            <a:r>
              <a:rPr lang="el-GR" altLang="el-GR" dirty="0"/>
              <a:t> </a:t>
            </a:r>
            <a:r>
              <a:rPr lang="el-GR" altLang="el-GR" dirty="0" smtClean="0"/>
              <a:t>διαμόρφωση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Ήχος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</a:t>
            </a:r>
            <a:r>
              <a:rPr lang="en-US" altLang="el-GR" dirty="0" smtClean="0"/>
              <a:t>PCM (1 </a:t>
            </a:r>
            <a:r>
              <a:rPr lang="el-GR" altLang="el-GR" dirty="0" smtClean="0"/>
              <a:t>από 4)</a:t>
            </a:r>
            <a:endParaRPr lang="en-GB" altLang="el-GR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err="1" smtClean="0"/>
              <a:t>Παλμοκωδική</a:t>
            </a:r>
            <a:r>
              <a:rPr lang="el-GR" altLang="el-GR" dirty="0" smtClean="0"/>
              <a:t> διαμόρφωση (</a:t>
            </a:r>
            <a:r>
              <a:rPr lang="en-US" altLang="el-GR" dirty="0" smtClean="0"/>
              <a:t>PCM</a:t>
            </a:r>
            <a:r>
              <a:rPr lang="el-GR" altLang="el-GR" dirty="0" smtClean="0"/>
              <a:t>)</a:t>
            </a:r>
          </a:p>
          <a:p>
            <a:pPr lvl="1" eaLnBrk="1" hangingPunct="1"/>
            <a:r>
              <a:rPr lang="el-GR" altLang="el-GR" dirty="0" smtClean="0"/>
              <a:t>Απλή περιοδική δειγματοληψία</a:t>
            </a:r>
          </a:p>
          <a:p>
            <a:pPr lvl="1" eaLnBrk="1" hangingPunct="1"/>
            <a:r>
              <a:rPr lang="el-GR" altLang="el-GR" dirty="0" smtClean="0"/>
              <a:t>Χωρίς μνήμη: κάθε δείγμα είναι ανεξάρτητο</a:t>
            </a:r>
          </a:p>
          <a:p>
            <a:pPr lvl="2"/>
            <a:r>
              <a:rPr lang="el-GR" altLang="el-GR" dirty="0" smtClean="0"/>
              <a:t>Αναπαραγωγή από οποιοδήποτε δείγμα</a:t>
            </a:r>
          </a:p>
          <a:p>
            <a:pPr eaLnBrk="1" hangingPunct="1"/>
            <a:r>
              <a:rPr lang="el-GR" altLang="el-GR" dirty="0" smtClean="0"/>
              <a:t>Γραμμική (</a:t>
            </a:r>
            <a:r>
              <a:rPr lang="en-US" altLang="el-GR" dirty="0" smtClean="0"/>
              <a:t>linear</a:t>
            </a:r>
            <a:r>
              <a:rPr lang="el-GR" altLang="el-GR" dirty="0" smtClean="0"/>
              <a:t>) </a:t>
            </a:r>
            <a:r>
              <a:rPr lang="el-GR" altLang="el-GR" dirty="0" err="1" smtClean="0"/>
              <a:t>κβαντοποίηση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Ίσα διαστήματα τιμών δειγμάτων</a:t>
            </a:r>
          </a:p>
          <a:p>
            <a:pPr lvl="1" eaLnBrk="1" hangingPunct="1"/>
            <a:r>
              <a:rPr lang="el-GR" altLang="el-GR" dirty="0" smtClean="0"/>
              <a:t>Μία τιμή ανά διάστημα</a:t>
            </a:r>
          </a:p>
          <a:p>
            <a:pPr lvl="1" eaLnBrk="1" hangingPunct="1"/>
            <a:r>
              <a:rPr lang="el-GR" altLang="el-GR" dirty="0" smtClean="0"/>
              <a:t>Απλή στην υλοποίηση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1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</a:t>
            </a:r>
            <a:r>
              <a:rPr lang="el-GR" sz="2800" dirty="0" err="1" smtClean="0"/>
              <a:t>Πολυμεσικές</a:t>
            </a:r>
            <a:r>
              <a:rPr lang="el-GR" sz="2800" dirty="0" smtClean="0"/>
              <a:t>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</a:t>
            </a:r>
            <a:r>
              <a:rPr lang="en-US" altLang="el-GR" dirty="0"/>
              <a:t>PCM </a:t>
            </a:r>
            <a:r>
              <a:rPr lang="en-US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Μουσικό </a:t>
            </a:r>
            <a:r>
              <a:rPr lang="en-US" altLang="el-GR" dirty="0"/>
              <a:t>CD</a:t>
            </a:r>
            <a:r>
              <a:rPr lang="el-GR" altLang="el-GR" dirty="0"/>
              <a:t>: πρότυπο </a:t>
            </a:r>
            <a:r>
              <a:rPr lang="en-US" altLang="el-GR" dirty="0"/>
              <a:t>CD-DA</a:t>
            </a:r>
            <a:endParaRPr lang="el-GR" altLang="el-GR" dirty="0"/>
          </a:p>
          <a:p>
            <a:pPr lvl="1"/>
            <a:r>
              <a:rPr lang="el-GR" altLang="el-GR" dirty="0"/>
              <a:t>Γραμμική </a:t>
            </a:r>
            <a:r>
              <a:rPr lang="el-GR" altLang="el-GR" dirty="0" err="1"/>
              <a:t>κβαντοποίηση</a:t>
            </a:r>
            <a:r>
              <a:rPr lang="el-GR" altLang="el-GR" dirty="0"/>
              <a:t>: ίδια ακρίβεια </a:t>
            </a:r>
            <a:r>
              <a:rPr lang="el-GR" altLang="el-GR" dirty="0" smtClean="0"/>
              <a:t>παντού</a:t>
            </a:r>
          </a:p>
          <a:p>
            <a:pPr lvl="2"/>
            <a:r>
              <a:rPr lang="el-GR" altLang="el-GR" dirty="0" smtClean="0"/>
              <a:t>Μεγαλύτερη πιστότητα για τυχαίος ήχους</a:t>
            </a:r>
            <a:endParaRPr lang="el-GR" altLang="el-GR" dirty="0"/>
          </a:p>
          <a:p>
            <a:pPr lvl="1"/>
            <a:r>
              <a:rPr lang="el-GR" altLang="el-GR" dirty="0"/>
              <a:t>Εύρος συχνοτήτων 20 </a:t>
            </a:r>
            <a:r>
              <a:rPr lang="en-US" altLang="el-GR" dirty="0"/>
              <a:t>kHz</a:t>
            </a:r>
            <a:endParaRPr lang="el-GR" altLang="el-GR" dirty="0"/>
          </a:p>
          <a:p>
            <a:pPr lvl="1"/>
            <a:r>
              <a:rPr lang="el-GR" altLang="el-GR" dirty="0" smtClean="0"/>
              <a:t>Δειγματοληψία </a:t>
            </a:r>
            <a:r>
              <a:rPr lang="el-GR" altLang="el-GR" dirty="0"/>
              <a:t>44,1 </a:t>
            </a:r>
            <a:r>
              <a:rPr lang="en-US" altLang="el-GR" dirty="0" smtClean="0"/>
              <a:t>kHz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με τιμές </a:t>
            </a:r>
            <a:r>
              <a:rPr lang="el-GR" altLang="el-GR" dirty="0"/>
              <a:t>των 16 </a:t>
            </a:r>
            <a:r>
              <a:rPr lang="en-US" altLang="el-GR" dirty="0"/>
              <a:t>bit</a:t>
            </a:r>
            <a:endParaRPr lang="el-GR" altLang="el-GR" dirty="0"/>
          </a:p>
          <a:p>
            <a:pPr lvl="1"/>
            <a:r>
              <a:rPr lang="el-GR" altLang="el-GR" dirty="0"/>
              <a:t>Ρυθμός μετάδοσης 1,411 </a:t>
            </a:r>
            <a:r>
              <a:rPr lang="en-US" altLang="el-GR" dirty="0" smtClean="0"/>
              <a:t>Mbps</a:t>
            </a:r>
            <a:endParaRPr lang="el-GR" altLang="el-GR" dirty="0" smtClean="0"/>
          </a:p>
          <a:p>
            <a:pPr lvl="2"/>
            <a:r>
              <a:rPr lang="el-GR" dirty="0" smtClean="0"/>
              <a:t>Στερεοφωνικός ήχος (δύο κανάλια)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2897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</a:t>
            </a:r>
            <a:r>
              <a:rPr lang="en-US" altLang="el-GR" dirty="0"/>
              <a:t>PCM </a:t>
            </a:r>
            <a:r>
              <a:rPr lang="en-US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Λογαριθμική (</a:t>
            </a:r>
            <a:r>
              <a:rPr lang="en-US" altLang="el-GR" dirty="0"/>
              <a:t>logarithmic</a:t>
            </a:r>
            <a:r>
              <a:rPr lang="el-GR" altLang="el-GR" dirty="0"/>
              <a:t>) </a:t>
            </a:r>
            <a:r>
              <a:rPr lang="el-GR" altLang="el-GR" dirty="0" err="1"/>
              <a:t>κβαντοποίηση</a:t>
            </a:r>
            <a:endParaRPr lang="el-GR" altLang="el-GR" dirty="0"/>
          </a:p>
          <a:p>
            <a:pPr lvl="1"/>
            <a:r>
              <a:rPr lang="el-GR" altLang="el-GR" dirty="0" err="1"/>
              <a:t>Λογαριθμίζουμε</a:t>
            </a:r>
            <a:r>
              <a:rPr lang="el-GR" altLang="el-GR" dirty="0"/>
              <a:t> </a:t>
            </a:r>
            <a:r>
              <a:rPr lang="el-GR" altLang="el-GR" dirty="0" smtClean="0"/>
              <a:t>και </a:t>
            </a:r>
            <a:r>
              <a:rPr lang="el-GR" altLang="el-GR" dirty="0"/>
              <a:t>μετά </a:t>
            </a:r>
            <a:r>
              <a:rPr lang="el-GR" altLang="el-GR" dirty="0" err="1"/>
              <a:t>κβαντοποιούμε</a:t>
            </a:r>
            <a:endParaRPr lang="el-GR" altLang="el-GR" dirty="0"/>
          </a:p>
          <a:p>
            <a:pPr lvl="2"/>
            <a:r>
              <a:rPr lang="el-GR" altLang="el-GR" dirty="0"/>
              <a:t>Η ίδια η </a:t>
            </a:r>
            <a:r>
              <a:rPr lang="el-GR" altLang="el-GR" dirty="0" err="1"/>
              <a:t>κβαντοποίηση</a:t>
            </a:r>
            <a:r>
              <a:rPr lang="el-GR" altLang="el-GR" dirty="0"/>
              <a:t> γίνεται </a:t>
            </a:r>
            <a:r>
              <a:rPr lang="el-GR" altLang="el-GR" dirty="0" smtClean="0"/>
              <a:t>γραμμικά</a:t>
            </a:r>
          </a:p>
          <a:p>
            <a:pPr lvl="2"/>
            <a:r>
              <a:rPr lang="el-GR" altLang="el-GR" dirty="0" smtClean="0"/>
              <a:t>Αντιστρέφουμε στον αποκωδικοποιητή</a:t>
            </a:r>
            <a:endParaRPr lang="el-GR" altLang="el-GR" dirty="0"/>
          </a:p>
          <a:p>
            <a:pPr lvl="1"/>
            <a:r>
              <a:rPr lang="el-GR" altLang="el-GR" dirty="0" smtClean="0"/>
              <a:t>Μεγαλύτερη ακρίβεια σε ένα άκρο τιμών</a:t>
            </a:r>
          </a:p>
          <a:p>
            <a:pPr lvl="1"/>
            <a:r>
              <a:rPr lang="el-GR" altLang="el-GR" dirty="0" smtClean="0"/>
              <a:t>Γιατί να δώσουμε έμφαση στο ένα άκρο;</a:t>
            </a:r>
          </a:p>
          <a:p>
            <a:pPr lvl="2"/>
            <a:r>
              <a:rPr lang="el-GR" altLang="el-GR" dirty="0" smtClean="0"/>
              <a:t>Είτε το σήμα έχει περισσότερη πληροφορία εκεί</a:t>
            </a:r>
          </a:p>
          <a:p>
            <a:pPr lvl="2"/>
            <a:r>
              <a:rPr lang="el-GR" altLang="el-GR" dirty="0" smtClean="0"/>
              <a:t>Είτε η αντίληψή μας είναι πιο οξεία εκεί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19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</a:t>
            </a:r>
            <a:r>
              <a:rPr lang="en-US" altLang="el-GR" dirty="0"/>
              <a:t>PCM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Φωνητική τηλεφωνία</a:t>
            </a:r>
            <a:r>
              <a:rPr lang="en-US" altLang="el-GR" dirty="0"/>
              <a:t>: </a:t>
            </a:r>
            <a:r>
              <a:rPr lang="el-GR" altLang="el-GR" dirty="0"/>
              <a:t>πρότυπο </a:t>
            </a:r>
            <a:r>
              <a:rPr lang="en-US" altLang="el-GR" dirty="0"/>
              <a:t>ITU G</a:t>
            </a:r>
            <a:r>
              <a:rPr lang="el-GR" altLang="el-GR" dirty="0"/>
              <a:t>.711</a:t>
            </a:r>
            <a:endParaRPr lang="en-US" altLang="el-GR" dirty="0"/>
          </a:p>
          <a:p>
            <a:pPr lvl="1"/>
            <a:r>
              <a:rPr lang="el-GR" altLang="el-GR" dirty="0" smtClean="0"/>
              <a:t>Λογαριθμική: </a:t>
            </a:r>
            <a:r>
              <a:rPr lang="el-GR" altLang="el-GR" dirty="0"/>
              <a:t>ακρίβεια στα χαμηλά πλάτη</a:t>
            </a:r>
          </a:p>
          <a:p>
            <a:pPr lvl="2"/>
            <a:r>
              <a:rPr lang="el-GR" altLang="el-GR" dirty="0"/>
              <a:t>Χρήση </a:t>
            </a:r>
            <a:r>
              <a:rPr lang="en-US" altLang="el-GR" dirty="0"/>
              <a:t>compressor/expander </a:t>
            </a:r>
            <a:r>
              <a:rPr lang="el-GR" altLang="el-GR" dirty="0"/>
              <a:t>ή </a:t>
            </a:r>
            <a:r>
              <a:rPr lang="en-US" altLang="el-GR" dirty="0" err="1"/>
              <a:t>compander</a:t>
            </a:r>
            <a:endParaRPr lang="el-GR" altLang="el-GR" dirty="0"/>
          </a:p>
          <a:p>
            <a:pPr lvl="2"/>
            <a:r>
              <a:rPr lang="el-GR" altLang="el-GR" dirty="0"/>
              <a:t>Τροποποίηση </a:t>
            </a:r>
            <a:r>
              <a:rPr lang="el-GR" altLang="el-GR" dirty="0" smtClean="0"/>
              <a:t>πριν/μετά </a:t>
            </a:r>
            <a:r>
              <a:rPr lang="el-GR" altLang="el-GR" dirty="0"/>
              <a:t>τη δειγματοληψία</a:t>
            </a:r>
          </a:p>
          <a:p>
            <a:pPr lvl="2"/>
            <a:r>
              <a:rPr lang="en-US" altLang="el-GR" dirty="0"/>
              <a:t>A</a:t>
            </a:r>
            <a:r>
              <a:rPr lang="el-GR" altLang="el-GR" dirty="0"/>
              <a:t>-</a:t>
            </a:r>
            <a:r>
              <a:rPr lang="en-US" altLang="el-GR" dirty="0"/>
              <a:t>law</a:t>
            </a:r>
            <a:r>
              <a:rPr lang="el-GR" altLang="el-GR" dirty="0"/>
              <a:t> </a:t>
            </a:r>
            <a:r>
              <a:rPr lang="el-GR" altLang="el-GR" dirty="0" smtClean="0"/>
              <a:t>(Ευρώπη), </a:t>
            </a:r>
            <a:r>
              <a:rPr lang="el-GR" altLang="el-GR" dirty="0"/>
              <a:t>μ-</a:t>
            </a:r>
            <a:r>
              <a:rPr lang="en-US" altLang="el-GR" dirty="0"/>
              <a:t>law</a:t>
            </a:r>
            <a:r>
              <a:rPr lang="el-GR" altLang="el-GR" dirty="0"/>
              <a:t> </a:t>
            </a:r>
            <a:r>
              <a:rPr lang="el-GR" altLang="el-GR" dirty="0" smtClean="0"/>
              <a:t>(Αμερική / Ιαπωνία)</a:t>
            </a:r>
            <a:endParaRPr lang="en-US" altLang="el-GR" dirty="0"/>
          </a:p>
          <a:p>
            <a:pPr lvl="1"/>
            <a:r>
              <a:rPr lang="el-GR" altLang="el-GR" dirty="0"/>
              <a:t>Εύρος </a:t>
            </a:r>
            <a:r>
              <a:rPr lang="el-GR" altLang="el-GR" dirty="0" smtClean="0"/>
              <a:t>3.1-3.</a:t>
            </a:r>
            <a:r>
              <a:rPr lang="en-US" altLang="el-GR" dirty="0"/>
              <a:t>5</a:t>
            </a:r>
            <a:r>
              <a:rPr lang="el-GR" altLang="el-GR" dirty="0"/>
              <a:t> </a:t>
            </a:r>
            <a:r>
              <a:rPr lang="en-US" altLang="el-GR" dirty="0" smtClean="0"/>
              <a:t>kHz</a:t>
            </a:r>
            <a:r>
              <a:rPr lang="el-GR" altLang="el-GR" dirty="0" smtClean="0"/>
              <a:t>, δειγματοληψία </a:t>
            </a:r>
            <a:r>
              <a:rPr lang="el-GR" altLang="el-GR" dirty="0"/>
              <a:t>8 </a:t>
            </a:r>
            <a:r>
              <a:rPr lang="el-GR" altLang="el-GR" dirty="0" err="1" smtClean="0"/>
              <a:t>kHz</a:t>
            </a:r>
            <a:endParaRPr lang="el-GR" altLang="el-GR" dirty="0" smtClean="0"/>
          </a:p>
          <a:p>
            <a:pPr lvl="1"/>
            <a:r>
              <a:rPr lang="el-GR" altLang="el-GR" dirty="0"/>
              <a:t>Τ</a:t>
            </a:r>
            <a:r>
              <a:rPr lang="el-GR" altLang="el-GR" dirty="0" smtClean="0"/>
              <a:t>ιμές </a:t>
            </a:r>
            <a:r>
              <a:rPr lang="el-GR" altLang="el-GR" dirty="0"/>
              <a:t>των 8 </a:t>
            </a:r>
            <a:r>
              <a:rPr lang="en-US" altLang="el-GR" dirty="0"/>
              <a:t>bit</a:t>
            </a:r>
            <a:r>
              <a:rPr lang="el-GR" altLang="el-GR" dirty="0"/>
              <a:t> (ή </a:t>
            </a:r>
            <a:r>
              <a:rPr lang="en-US" altLang="el-GR" dirty="0"/>
              <a:t>7 bit)</a:t>
            </a:r>
            <a:endParaRPr lang="el-GR" altLang="el-GR" dirty="0"/>
          </a:p>
          <a:p>
            <a:pPr lvl="2"/>
            <a:r>
              <a:rPr lang="el-GR" altLang="el-GR" dirty="0"/>
              <a:t>Ισοδύναμα με 1</a:t>
            </a:r>
            <a:r>
              <a:rPr lang="en-US" altLang="el-GR" dirty="0"/>
              <a:t>2-14</a:t>
            </a:r>
            <a:r>
              <a:rPr lang="el-GR" altLang="el-GR" dirty="0"/>
              <a:t> </a:t>
            </a:r>
            <a:r>
              <a:rPr lang="en-US" altLang="el-GR" dirty="0"/>
              <a:t>bit</a:t>
            </a:r>
            <a:r>
              <a:rPr lang="el-GR" altLang="el-GR" dirty="0"/>
              <a:t> σε γραμμική </a:t>
            </a:r>
            <a:r>
              <a:rPr lang="el-GR" altLang="el-GR" dirty="0" err="1"/>
              <a:t>κβαντοποίηση</a:t>
            </a:r>
            <a:endParaRPr lang="el-GR" altLang="el-GR" dirty="0"/>
          </a:p>
          <a:p>
            <a:pPr lvl="1"/>
            <a:r>
              <a:rPr lang="el-GR" altLang="el-GR" dirty="0"/>
              <a:t>Ρυθμός μετάδοσης 64 </a:t>
            </a:r>
            <a:r>
              <a:rPr lang="en-US" altLang="el-GR" dirty="0" smtClean="0"/>
              <a:t>Kbps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6934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Συμβολική </a:t>
            </a:r>
            <a:r>
              <a:rPr lang="el-GR" altLang="el-GR" dirty="0" smtClean="0"/>
              <a:t>αναπαράσταση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Ήχος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Πρότυπο </a:t>
            </a:r>
            <a:r>
              <a:rPr lang="en-US" altLang="el-GR" dirty="0" smtClean="0"/>
              <a:t>MIDI (1</a:t>
            </a:r>
            <a:r>
              <a:rPr lang="el-GR" altLang="el-GR" dirty="0" smtClean="0"/>
              <a:t> από 3) </a:t>
            </a:r>
            <a:endParaRPr lang="en-GB" altLang="el-GR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Συμβολική αναπαράσταση: </a:t>
            </a:r>
            <a:r>
              <a:rPr lang="en-US" altLang="el-GR" dirty="0" smtClean="0"/>
              <a:t>MIDI</a:t>
            </a:r>
          </a:p>
          <a:p>
            <a:pPr lvl="1" eaLnBrk="1" hangingPunct="1"/>
            <a:r>
              <a:rPr lang="el-GR" altLang="el-GR" dirty="0" smtClean="0"/>
              <a:t>Προδιαγραφές υλικού διασύνδεσης</a:t>
            </a:r>
          </a:p>
          <a:p>
            <a:pPr lvl="2"/>
            <a:r>
              <a:rPr lang="el-GR" altLang="el-GR" dirty="0" smtClean="0"/>
              <a:t>Βύσματα, ηλεκτρικά σήματα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Προδιαγραφές μορφοποίησης δεδομένων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Τα μηνύματα </a:t>
            </a:r>
            <a:r>
              <a:rPr lang="en-US" altLang="el-GR" dirty="0" smtClean="0"/>
              <a:t>MIDI </a:t>
            </a:r>
            <a:r>
              <a:rPr lang="el-GR" altLang="el-GR" dirty="0" smtClean="0"/>
              <a:t>περιγράφουν γεγονότα</a:t>
            </a:r>
          </a:p>
          <a:p>
            <a:pPr lvl="1"/>
            <a:r>
              <a:rPr lang="el-GR" altLang="el-GR" dirty="0" smtClean="0"/>
              <a:t>Ενέργειες που εκτελεί ένας μουσικός</a:t>
            </a:r>
          </a:p>
          <a:p>
            <a:pPr lvl="1" eaLnBrk="1" hangingPunct="1"/>
            <a:r>
              <a:rPr lang="el-GR" altLang="el-GR" dirty="0" smtClean="0"/>
              <a:t>Πάτημα και απελευθέρωση πλήκτρων</a:t>
            </a:r>
          </a:p>
          <a:p>
            <a:pPr lvl="1" eaLnBrk="1" hangingPunct="1"/>
            <a:r>
              <a:rPr lang="el-GR" altLang="el-GR" dirty="0" smtClean="0"/>
              <a:t>Συχνότητα και </a:t>
            </a:r>
            <a:r>
              <a:rPr lang="el-GR" altLang="el-GR" dirty="0" err="1" smtClean="0"/>
              <a:t>εφφέ</a:t>
            </a:r>
            <a:r>
              <a:rPr lang="el-GR" altLang="el-GR" dirty="0" smtClean="0"/>
              <a:t> των ήχων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3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Πρότυπο </a:t>
            </a:r>
            <a:r>
              <a:rPr lang="en-US" altLang="el-GR" dirty="0"/>
              <a:t>MIDI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16 κανάλια γεγονότων</a:t>
            </a:r>
          </a:p>
          <a:p>
            <a:pPr lvl="1"/>
            <a:r>
              <a:rPr lang="el-GR" altLang="el-GR" dirty="0"/>
              <a:t>Ελέγχουν ένα ή περισσότερα όργανα</a:t>
            </a:r>
          </a:p>
          <a:p>
            <a:pPr lvl="1"/>
            <a:r>
              <a:rPr lang="el-GR" altLang="el-GR" dirty="0" smtClean="0"/>
              <a:t>Μονοφωνικά ή πολυφωνικά όργανα</a:t>
            </a:r>
            <a:endParaRPr lang="el-GR" altLang="el-GR" dirty="0"/>
          </a:p>
          <a:p>
            <a:pPr lvl="1"/>
            <a:r>
              <a:rPr lang="en-US" altLang="el-GR" dirty="0"/>
              <a:t>General MIDI: </a:t>
            </a:r>
            <a:r>
              <a:rPr lang="el-GR" altLang="el-GR" dirty="0"/>
              <a:t>128 τυποποιημένα όργανα</a:t>
            </a:r>
            <a:endParaRPr lang="en-US" altLang="el-GR" dirty="0"/>
          </a:p>
          <a:p>
            <a:pPr eaLnBrk="1" hangingPunct="1"/>
            <a:r>
              <a:rPr lang="el-GR" altLang="el-GR" dirty="0" smtClean="0"/>
              <a:t>Σύνθεση ήχου</a:t>
            </a:r>
          </a:p>
          <a:p>
            <a:pPr lvl="1" eaLnBrk="1" hangingPunct="1"/>
            <a:r>
              <a:rPr lang="el-GR" altLang="el-GR" dirty="0" smtClean="0"/>
              <a:t>Χρήση γεννήτριας συχνοτήτων</a:t>
            </a:r>
            <a:r>
              <a:rPr lang="en-US" altLang="el-GR" dirty="0" smtClean="0"/>
              <a:t> (FM)</a:t>
            </a:r>
          </a:p>
          <a:p>
            <a:pPr lvl="2" eaLnBrk="1" hangingPunct="1"/>
            <a:r>
              <a:rPr lang="el-GR" altLang="el-GR" dirty="0" smtClean="0"/>
              <a:t>Τροποποίηση ήχου με φίλτρα</a:t>
            </a:r>
          </a:p>
          <a:p>
            <a:pPr lvl="1" eaLnBrk="1" hangingPunct="1"/>
            <a:r>
              <a:rPr lang="el-GR" altLang="el-GR" dirty="0" smtClean="0"/>
              <a:t>Αναπαραγωγή ψηφιοποιημένων ήχων (</a:t>
            </a:r>
            <a:r>
              <a:rPr lang="en-US" altLang="el-GR" dirty="0" smtClean="0"/>
              <a:t>wavetable)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Αποθηκευμένα δείγματα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1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Πρότυπο </a:t>
            </a:r>
            <a:r>
              <a:rPr lang="en-US" altLang="el-GR" dirty="0"/>
              <a:t>MIDI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Πλεονεκτήματα και μειονεκτήματα</a:t>
            </a:r>
            <a:r>
              <a:rPr lang="en-US" altLang="el-GR" dirty="0"/>
              <a:t> MIDI</a:t>
            </a:r>
            <a:endParaRPr lang="el-GR" altLang="el-GR" dirty="0"/>
          </a:p>
          <a:p>
            <a:pPr lvl="1"/>
            <a:r>
              <a:rPr lang="el-GR" altLang="el-GR" dirty="0"/>
              <a:t>Οικονομική αναπαράσταση</a:t>
            </a:r>
          </a:p>
          <a:p>
            <a:pPr lvl="1"/>
            <a:r>
              <a:rPr lang="el-GR" altLang="el-GR" dirty="0"/>
              <a:t>Δυνατότητα συμβολικής επεξεργασίας</a:t>
            </a:r>
          </a:p>
          <a:p>
            <a:pPr lvl="1"/>
            <a:r>
              <a:rPr lang="el-GR" altLang="el-GR" dirty="0"/>
              <a:t>Αποτέλεσμα ανάλογα με το υλικό</a:t>
            </a:r>
          </a:p>
          <a:p>
            <a:pPr lvl="2"/>
            <a:r>
              <a:rPr lang="el-GR" altLang="el-GR" dirty="0" smtClean="0"/>
              <a:t>Διαφέρει </a:t>
            </a:r>
            <a:r>
              <a:rPr lang="el-GR" altLang="el-GR" dirty="0"/>
              <a:t>σημαντικά από συσκευή σε συσκευή</a:t>
            </a:r>
          </a:p>
          <a:p>
            <a:pPr lvl="1"/>
            <a:r>
              <a:rPr lang="el-GR" altLang="el-GR" dirty="0"/>
              <a:t>Κατάλληλο μόνο για μουσικά όργανα</a:t>
            </a:r>
          </a:p>
          <a:p>
            <a:pPr lvl="2"/>
            <a:r>
              <a:rPr lang="el-GR" altLang="el-GR" dirty="0"/>
              <a:t>Βασίζεται στη δομή συγκεκριμένων </a:t>
            </a:r>
            <a:r>
              <a:rPr lang="el-GR" altLang="el-GR" dirty="0" smtClean="0"/>
              <a:t>ήχων</a:t>
            </a:r>
          </a:p>
          <a:p>
            <a:pPr lvl="2"/>
            <a:r>
              <a:rPr lang="el-GR" altLang="el-GR" dirty="0" smtClean="0"/>
              <a:t>Δεν είναι κατάλληλο π.χ. για ανθρώπινη φωνή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2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smtClean="0"/>
              <a:t>Ήχος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βασικών χαρακτηριστικών του ήχου.</a:t>
            </a:r>
            <a:endParaRPr lang="el-GR" altLang="el-GR" dirty="0"/>
          </a:p>
          <a:p>
            <a:r>
              <a:rPr lang="el-GR" altLang="el-GR" dirty="0" smtClean="0"/>
              <a:t>Εισαγωγή στις </a:t>
            </a:r>
            <a:r>
              <a:rPr lang="el-GR" altLang="el-GR" smtClean="0"/>
              <a:t>βασικές τεχνικές </a:t>
            </a:r>
            <a:r>
              <a:rPr lang="el-GR" altLang="el-GR" dirty="0" smtClean="0"/>
              <a:t>ψηφιοποίησης και </a:t>
            </a:r>
            <a:r>
              <a:rPr lang="el-GR" altLang="el-GR" dirty="0" err="1" smtClean="0"/>
              <a:t>κβαντοποίησης</a:t>
            </a:r>
            <a:r>
              <a:rPr lang="el-GR" altLang="el-GR" dirty="0" smtClean="0"/>
              <a:t> σημάτων</a:t>
            </a:r>
            <a:endParaRPr lang="el-GR" altLang="el-GR" dirty="0"/>
          </a:p>
          <a:p>
            <a:r>
              <a:rPr lang="el-GR" altLang="el-GR" dirty="0" smtClean="0"/>
              <a:t>Κατανόηση της </a:t>
            </a:r>
            <a:r>
              <a:rPr lang="el-GR" altLang="el-GR" dirty="0" err="1" smtClean="0"/>
              <a:t>παλμοκωδικής</a:t>
            </a:r>
            <a:r>
              <a:rPr lang="el-GR" altLang="el-GR" dirty="0" smtClean="0"/>
              <a:t> διαμόρφωσης.</a:t>
            </a:r>
          </a:p>
          <a:p>
            <a:r>
              <a:rPr lang="el-GR" altLang="el-GR" dirty="0" smtClean="0"/>
              <a:t>Εισαγωγή στη συμβολική αναπαράσταση της μουσικής.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Χαρακτηριστικά του ήχου</a:t>
            </a:r>
          </a:p>
          <a:p>
            <a:r>
              <a:rPr lang="el-GR" altLang="el-GR" dirty="0" smtClean="0"/>
              <a:t>Ψηφιοποίηση με μετασχηματισμό</a:t>
            </a:r>
            <a:endParaRPr lang="el-GR" altLang="el-GR" dirty="0"/>
          </a:p>
          <a:p>
            <a:r>
              <a:rPr lang="el-GR" altLang="el-GR" dirty="0"/>
              <a:t>Ψηφιοποίηση με δειγματοληψία</a:t>
            </a:r>
          </a:p>
          <a:p>
            <a:r>
              <a:rPr lang="el-GR" altLang="el-GR" dirty="0" err="1" smtClean="0"/>
              <a:t>Κβαντοποίηση</a:t>
            </a:r>
            <a:r>
              <a:rPr lang="el-GR" altLang="el-GR" dirty="0" smtClean="0"/>
              <a:t> δειγμάτων</a:t>
            </a:r>
            <a:endParaRPr lang="el-GR" altLang="el-GR" dirty="0"/>
          </a:p>
          <a:p>
            <a:r>
              <a:rPr lang="el-GR" altLang="el-GR" dirty="0" err="1"/>
              <a:t>Παλμοκωδική</a:t>
            </a:r>
            <a:r>
              <a:rPr lang="el-GR" altLang="el-GR" dirty="0"/>
              <a:t> διαμόρφωση</a:t>
            </a:r>
            <a:endParaRPr lang="en-US" altLang="el-GR" dirty="0"/>
          </a:p>
          <a:p>
            <a:r>
              <a:rPr lang="el-GR" altLang="el-GR" dirty="0"/>
              <a:t>Συμβολική </a:t>
            </a:r>
            <a:r>
              <a:rPr lang="el-GR" altLang="el-GR" dirty="0" smtClean="0"/>
              <a:t>αναπαράσταση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Χαρακτηριστικά του ήχου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4:</a:t>
            </a:r>
            <a:r>
              <a:rPr lang="en-US" b="1" dirty="0" smtClean="0"/>
              <a:t> </a:t>
            </a:r>
            <a:r>
              <a:rPr lang="el-GR" dirty="0" smtClean="0"/>
              <a:t>Ήχος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ο ήχος;</a:t>
            </a:r>
            <a:endParaRPr lang="en-GB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Παράγεται από την ταλάντωση της ύλης</a:t>
            </a:r>
          </a:p>
          <a:p>
            <a:pPr lvl="1" eaLnBrk="1" hangingPunct="1"/>
            <a:r>
              <a:rPr lang="el-GR" altLang="el-GR" dirty="0" smtClean="0"/>
              <a:t>Δημιουργεί μεταβολές στην πίεση του αέρα</a:t>
            </a:r>
          </a:p>
          <a:p>
            <a:pPr lvl="1" eaLnBrk="1" hangingPunct="1"/>
            <a:r>
              <a:rPr lang="el-GR" altLang="el-GR" dirty="0" smtClean="0"/>
              <a:t>Η πίεση γίνεται αντιληπτή από το αυτί</a:t>
            </a:r>
          </a:p>
          <a:p>
            <a:pPr eaLnBrk="1" hangingPunct="1"/>
            <a:r>
              <a:rPr lang="el-GR" altLang="el-GR" dirty="0" smtClean="0"/>
              <a:t>Μεταδίδεται με κυματοειδή μορφή</a:t>
            </a:r>
          </a:p>
          <a:p>
            <a:pPr lvl="1" eaLnBrk="1" hangingPunct="1"/>
            <a:r>
              <a:rPr lang="el-GR" altLang="el-GR" dirty="0" smtClean="0"/>
              <a:t>Μετάδοση και σε στερεά / υγρά</a:t>
            </a:r>
          </a:p>
          <a:p>
            <a:pPr lvl="1" eaLnBrk="1" hangingPunct="1"/>
            <a:r>
              <a:rPr lang="el-GR" altLang="el-GR" dirty="0" smtClean="0"/>
              <a:t>Δεν μπορεί να μεταδοθεί στο κενό</a:t>
            </a:r>
            <a:endParaRPr lang="el-GR" altLang="el-GR" dirty="0"/>
          </a:p>
          <a:p>
            <a:pPr lvl="2"/>
            <a:r>
              <a:rPr lang="el-GR" altLang="el-GR" dirty="0" smtClean="0"/>
              <a:t>Το μέσο μετάδοσης είναι απαραίτητο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7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Κατηγοριοποίηση ήχων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Ακουστοί </a:t>
            </a:r>
            <a:r>
              <a:rPr lang="el-GR" altLang="el-GR" dirty="0"/>
              <a:t>ήχοι: 20 </a:t>
            </a:r>
            <a:r>
              <a:rPr lang="en-US" altLang="el-GR" dirty="0"/>
              <a:t>Hz - 20 kHz </a:t>
            </a:r>
          </a:p>
          <a:p>
            <a:pPr lvl="1"/>
            <a:r>
              <a:rPr lang="el-GR" altLang="el-GR" dirty="0"/>
              <a:t>Ακουστικά σήματα (</a:t>
            </a:r>
            <a:r>
              <a:rPr lang="en-US" altLang="el-GR" dirty="0"/>
              <a:t>acoustic</a:t>
            </a:r>
            <a:r>
              <a:rPr lang="el-GR" altLang="el-GR" dirty="0"/>
              <a:t> </a:t>
            </a:r>
            <a:r>
              <a:rPr lang="en-US" altLang="el-GR" dirty="0"/>
              <a:t>signals</a:t>
            </a:r>
            <a:r>
              <a:rPr lang="el-GR" altLang="el-GR" dirty="0"/>
              <a:t>)</a:t>
            </a:r>
          </a:p>
          <a:p>
            <a:pPr lvl="2"/>
            <a:r>
              <a:rPr lang="el-GR" altLang="el-GR" dirty="0"/>
              <a:t>Αντιληπτά από το ανθρώπινο αυτί</a:t>
            </a:r>
          </a:p>
          <a:p>
            <a:pPr lvl="1"/>
            <a:r>
              <a:rPr lang="el-GR" altLang="el-GR" dirty="0"/>
              <a:t>Κάτω από 20 </a:t>
            </a:r>
            <a:r>
              <a:rPr lang="en-US" altLang="el-GR" dirty="0"/>
              <a:t>Hz:</a:t>
            </a:r>
            <a:r>
              <a:rPr lang="el-GR" altLang="el-GR" dirty="0"/>
              <a:t> </a:t>
            </a:r>
            <a:r>
              <a:rPr lang="el-GR" altLang="el-GR" dirty="0" err="1"/>
              <a:t>υπόηχοι</a:t>
            </a:r>
            <a:endParaRPr lang="el-GR" altLang="el-GR" dirty="0"/>
          </a:p>
          <a:p>
            <a:pPr lvl="1"/>
            <a:r>
              <a:rPr lang="el-GR" altLang="el-GR" dirty="0"/>
              <a:t>Πάνω από 20 </a:t>
            </a:r>
            <a:r>
              <a:rPr lang="en-US" altLang="el-GR" dirty="0"/>
              <a:t>kHz</a:t>
            </a:r>
            <a:r>
              <a:rPr lang="el-GR" altLang="el-GR" dirty="0"/>
              <a:t>: </a:t>
            </a:r>
            <a:r>
              <a:rPr lang="el-GR" altLang="el-GR" dirty="0" smtClean="0"/>
              <a:t>υπέρηχοι</a:t>
            </a:r>
          </a:p>
          <a:p>
            <a:pPr lvl="1"/>
            <a:r>
              <a:rPr lang="el-GR" altLang="el-GR" dirty="0" smtClean="0"/>
              <a:t>Στην πράξη, κάθε άνθρωπος διαφέρει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873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Ηχητικές </a:t>
            </a:r>
            <a:r>
              <a:rPr lang="el-GR" altLang="el-GR" dirty="0" err="1" smtClean="0"/>
              <a:t>κυματομορφές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8382000" cy="2438400"/>
          </a:xfrm>
        </p:spPr>
        <p:txBody>
          <a:bodyPr>
            <a:normAutofit/>
          </a:bodyPr>
          <a:lstStyle/>
          <a:p>
            <a:r>
              <a:rPr lang="el-GR" altLang="el-GR" dirty="0" err="1"/>
              <a:t>Κυματομορφή</a:t>
            </a:r>
            <a:r>
              <a:rPr lang="el-GR" altLang="el-GR" dirty="0"/>
              <a:t> (</a:t>
            </a:r>
            <a:r>
              <a:rPr lang="en-US" altLang="el-GR" dirty="0"/>
              <a:t>waveform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Αναπαράσταση των μεταβολών της </a:t>
            </a:r>
            <a:r>
              <a:rPr lang="el-GR" altLang="el-GR" dirty="0" smtClean="0"/>
              <a:t>πίεσης</a:t>
            </a:r>
          </a:p>
          <a:p>
            <a:pPr lvl="1"/>
            <a:r>
              <a:rPr lang="el-GR" altLang="el-GR" dirty="0" smtClean="0"/>
              <a:t>Το πλάτος δείχνει την πίεση σε κάθε στιγμή</a:t>
            </a:r>
            <a:endParaRPr lang="el-GR" altLang="el-GR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7104"/>
            <a:ext cx="4160520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55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2CB337B-C2A3-414C-9B58-65FED4DB988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1433</Words>
  <Application>Microsoft Macintosh PowerPoint</Application>
  <PresentationFormat>On-screen Show (4:3)</PresentationFormat>
  <Paragraphs>272</Paragraphs>
  <Slides>37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Θέμα του Office</vt:lpstr>
      <vt:lpstr>Equation.3</vt:lpstr>
      <vt:lpstr>Equation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Χαρακτηριστικά του ήχου</vt:lpstr>
      <vt:lpstr>Τι είναι ο ήχος;</vt:lpstr>
      <vt:lpstr>Κατηγοριοποίηση ήχων</vt:lpstr>
      <vt:lpstr>Ηχητικές κυματομορφές (1 από 2)</vt:lpstr>
      <vt:lpstr>Ηχητικές κυματομορφές (2 από 2)</vt:lpstr>
      <vt:lpstr>Ψηφιοποίηση</vt:lpstr>
      <vt:lpstr>Ψηφιοποίηση με μετασχηματισμό</vt:lpstr>
      <vt:lpstr>Μετασχηματισμός Fourier (1 από 3)</vt:lpstr>
      <vt:lpstr>Μετασχηματισμός Fourier (2 από 3)</vt:lpstr>
      <vt:lpstr>Μετασχηματισμός Fourier (3 από 3)</vt:lpstr>
      <vt:lpstr>Ψηφιοποίηση με δειγματοληψία</vt:lpstr>
      <vt:lpstr>Δειγματοληψία (1 από 2)</vt:lpstr>
      <vt:lpstr>Δειγματοληψία (2 από 2)</vt:lpstr>
      <vt:lpstr>Μετατροπείς (1 από 3)</vt:lpstr>
      <vt:lpstr>Μετατροπείς (2 από 3)</vt:lpstr>
      <vt:lpstr>Μετατροπείς (3 από 3)</vt:lpstr>
      <vt:lpstr>Κβαντοποίηση δειγμάτων</vt:lpstr>
      <vt:lpstr>Κβαντοποίηση (1 από 2)</vt:lpstr>
      <vt:lpstr>Κβαντοποίηση (2 από 2)</vt:lpstr>
      <vt:lpstr>Σφάλμα κβαντοποίησης</vt:lpstr>
      <vt:lpstr>Επίπεδα κβαντοποίησης (1 από 2)</vt:lpstr>
      <vt:lpstr>Επίπεδα κβαντοποίησης (2 από 2)</vt:lpstr>
      <vt:lpstr>Παλμοκωδική διαμόρφωση</vt:lpstr>
      <vt:lpstr>Τύποι PCM (1 από 4)</vt:lpstr>
      <vt:lpstr>Τύποι PCM (2 από 4)</vt:lpstr>
      <vt:lpstr>Τύποι PCM (3 από 4)</vt:lpstr>
      <vt:lpstr>Τύποι PCM (4 από 4)</vt:lpstr>
      <vt:lpstr>Συμβολική αναπαράσταση</vt:lpstr>
      <vt:lpstr>Πρότυπο MIDI (1 από 3) </vt:lpstr>
      <vt:lpstr>Πρότυπο MIDI (2 από 3)</vt:lpstr>
      <vt:lpstr>Πρότυπο MIDI (3 από 3)</vt:lpstr>
      <vt:lpstr>Τέλος Ενότητας #4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Ήχος</dc:title>
  <dc:subject>Κινητά και Διάχυτα Συστήματα</dc:subject>
  <dc:creator>Γεώργιος Ξυλωμένος</dc:creator>
  <cp:keywords>Ήχος; δειγματοληψία; κβαντοποίηση; παλμοκωδική διαμόρφωση</cp:keywords>
  <cp:lastModifiedBy>George Xylomenos</cp:lastModifiedBy>
  <cp:revision>240</cp:revision>
  <cp:lastPrinted>2014-02-16T13:16:25Z</cp:lastPrinted>
  <dcterms:created xsi:type="dcterms:W3CDTF">2012-09-06T09:03:05Z</dcterms:created>
  <dcterms:modified xsi:type="dcterms:W3CDTF">2015-10-24T17:47:52Z</dcterms:modified>
</cp:coreProperties>
</file>