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Comforta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omfortaa-bold.fntdata"/><Relationship Id="rId16" Type="http://schemas.openxmlformats.org/officeDocument/2006/relationships/slide" Target="slides/slide11.xml"/><Relationship Id="rId38" Type="http://schemas.openxmlformats.org/officeDocument/2006/relationships/font" Target="fonts/Comforta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1f3aabd1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91f3aabd1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1c2147a8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1c2147a8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91c2147a8c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91c2147a8c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1c2147a8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1c2147a8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1c2147a8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91c2147a8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1c2147a8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1c2147a8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1c2147a8c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1c2147a8c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1f3aabd1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91f3aabd1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1f3aabd11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1f3aabd1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1c2147a8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1c2147a8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91c2147a8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91c2147a8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91c2147a8c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91c2147a8c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1c2147a8c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1c2147a8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1c2147a8c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91c2147a8c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1c2147a8c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91c2147a8c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1f3aabd1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1f3aabd1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91f3aabd1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91f3aabd1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91f3aabd1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91f3aabd1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1f3aabd1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91f3aabd1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1f3aabd1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91f3aabd1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1f3aabd1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91f3aabd1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1f3aabd1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1f3aabd1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1f3aabd11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91f3aabd1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91f3aabd11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91f3aabd1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91f3aabd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91f3aabd1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1f3aabd1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1f3aabd1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1c2147a8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1c2147a8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91f3aabd1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91f3aabd1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91c2147a8c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91c2147a8c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91c2147a8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91c2147a8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1c2147a8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91c2147a8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prompthero.com/"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hat.openai.com/"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olab.research.google.com/github/NielsRogge/Transformers-Tutorials/blob/master/DETR/DETR_panoptic_segmentation_minimal_example_%28with_DetrFeatureExtractor%29.ipynb?authuser=2#scrollTo=8lZzQxNvb3cB"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rive.google.com/file/d/17C3LDcAit6EIBC7-UN6_xYMEfdqT368d/view" TargetMode="Externa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olab.research.google.com/github/huggingface/notebooks/blob/main/diffusers/InstructPix2Pix_using_diffusers.ipynb?authuser=2#scrollTo=2yehRLlS3w9v"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colab.research.google.com/drive/1SrCFZT7Ls3c2Y0OoMsQA_mvk-xKjB15V?usp=sharing" TargetMode="External"/><Relationship Id="rId4" Type="http://schemas.openxmlformats.org/officeDocument/2006/relationships/hyperlink" Target="https://github.com/lllyasviel/ControlNet-v1-1-nightly" TargetMode="External"/><Relationship Id="rId5"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colab.research.google.com/drive/12KL-XgkihDD0oDjI-r87zpLNSAx9eIk_?usp=sharing"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olab.research.google.com/drive/1sO6gR6bKWfDv9myHT74jNG6s_U4MGC2-?usp=sharing"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drive.google.com/file/d/1Hcf0xieCshYFxcQKlVVBcVYP9hf_lKJr/view" TargetMode="Externa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drive.google.com/file/d/1zu6qG38G69xFbYTjTjlx0YfqSfnrA6PE/view" TargetMode="Externa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drive.google.com/file/d/1M7COuldtQOj6d4k0iLYxgL6G_-rmKa-p/view" TargetMode="Externa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drive.google.com/file/d/1CVdhzwx5tyUEhYHrziYL_s9q2GO_FQGw/view" TargetMode="Externa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drive.google.com/file/d/1zrJtiNxSAYjLX-niFqVBwVMiaD32MudV/view" TargetMode="Externa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drive.google.com/file/d/19g06Gvm2amW9YxF-Ui0cIiy4T2ppproz/view" TargetMode="Externa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drive.google.com/file/d/11i24jN9l7RbG1eUxhh0x8eZ6tTeOzTHH/view"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narakeet.com/"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labs.openai.com/" TargetMode="External"/><Relationship Id="rId4" Type="http://schemas.openxmlformats.org/officeDocument/2006/relationships/hyperlink" Target="https://chat.openai.com/" TargetMode="External"/><Relationship Id="rId5" Type="http://schemas.openxmlformats.org/officeDocument/2006/relationships/image" Target="../media/image4.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midjourney.com/docs/quick-start" TargetMode="External"/><Relationship Id="rId4" Type="http://schemas.openxmlformats.org/officeDocument/2006/relationships/hyperlink" Target="https://docs.midjourney.com/docs/parameter-list" TargetMode="External"/><Relationship Id="rId5" Type="http://schemas.openxmlformats.org/officeDocument/2006/relationships/image" Target="../media/image18.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211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latin typeface="Comfortaa"/>
                <a:ea typeface="Comfortaa"/>
                <a:cs typeface="Comfortaa"/>
                <a:sym typeface="Comfortaa"/>
              </a:rPr>
              <a:t>Ted Lappas</a:t>
            </a:r>
            <a:endParaRPr>
              <a:latin typeface="Comfortaa"/>
              <a:ea typeface="Comfortaa"/>
              <a:cs typeface="Comfortaa"/>
              <a:sym typeface="Comfortaa"/>
            </a:endParaRPr>
          </a:p>
        </p:txBody>
      </p:sp>
      <p:sp>
        <p:nvSpPr>
          <p:cNvPr id="55" name="Google Shape;55;p13"/>
          <p:cNvSpPr txBox="1"/>
          <p:nvPr>
            <p:ph idx="1" type="subTitle"/>
          </p:nvPr>
        </p:nvSpPr>
        <p:spPr>
          <a:xfrm>
            <a:off x="311700" y="22245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latin typeface="Comfortaa"/>
                <a:ea typeface="Comfortaa"/>
                <a:cs typeface="Comfortaa"/>
                <a:sym typeface="Comfortaa"/>
              </a:rPr>
              <a:t>ted@aueb.gr</a:t>
            </a:r>
            <a:endParaRPr>
              <a:latin typeface="Comfortaa"/>
              <a:ea typeface="Comfortaa"/>
              <a:cs typeface="Comfortaa"/>
              <a:sym typeface="Comfortaa"/>
            </a:endParaRPr>
          </a:p>
        </p:txBody>
      </p:sp>
      <p:pic>
        <p:nvPicPr>
          <p:cNvPr id="56" name="Google Shape;56;p13"/>
          <p:cNvPicPr preferRelativeResize="0"/>
          <p:nvPr/>
        </p:nvPicPr>
        <p:blipFill>
          <a:blip r:embed="rId3">
            <a:alphaModFix/>
          </a:blip>
          <a:stretch>
            <a:fillRect/>
          </a:stretch>
        </p:blipFill>
        <p:spPr>
          <a:xfrm>
            <a:off x="3675398" y="3139323"/>
            <a:ext cx="1864150" cy="1864150"/>
          </a:xfrm>
          <a:prstGeom prst="rect">
            <a:avLst/>
          </a:prstGeom>
          <a:noFill/>
          <a:ln>
            <a:noFill/>
          </a:ln>
        </p:spPr>
      </p:pic>
      <p:pic>
        <p:nvPicPr>
          <p:cNvPr id="57" name="Google Shape;57;p13"/>
          <p:cNvPicPr preferRelativeResize="0"/>
          <p:nvPr/>
        </p:nvPicPr>
        <p:blipFill>
          <a:blip r:embed="rId4">
            <a:alphaModFix/>
          </a:blip>
          <a:stretch>
            <a:fillRect/>
          </a:stretch>
        </p:blipFill>
        <p:spPr>
          <a:xfrm>
            <a:off x="5337645" y="4107750"/>
            <a:ext cx="1389825" cy="74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nvSpPr>
        <p:spPr>
          <a:xfrm>
            <a:off x="2635975" y="2503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4" name="Google Shape;124;p22">
            <a:hlinkClick r:id="rId3"/>
          </p:cNvPr>
          <p:cNvPicPr preferRelativeResize="0"/>
          <p:nvPr/>
        </p:nvPicPr>
        <p:blipFill>
          <a:blip r:embed="rId4">
            <a:alphaModFix/>
          </a:blip>
          <a:stretch>
            <a:fillRect/>
          </a:stretch>
        </p:blipFill>
        <p:spPr>
          <a:xfrm>
            <a:off x="3397805" y="2414800"/>
            <a:ext cx="2055575" cy="55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3">
            <a:alphaModFix/>
          </a:blip>
          <a:stretch>
            <a:fillRect/>
          </a:stretch>
        </p:blipFill>
        <p:spPr>
          <a:xfrm>
            <a:off x="4314396" y="1268300"/>
            <a:ext cx="1160850" cy="1160876"/>
          </a:xfrm>
          <a:prstGeom prst="rect">
            <a:avLst/>
          </a:prstGeom>
          <a:noFill/>
          <a:ln>
            <a:noFill/>
          </a:ln>
        </p:spPr>
      </p:pic>
      <p:cxnSp>
        <p:nvCxnSpPr>
          <p:cNvPr id="130" name="Google Shape;130;p23"/>
          <p:cNvCxnSpPr>
            <a:stCxn id="131" idx="3"/>
            <a:endCxn id="132"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pic>
        <p:nvPicPr>
          <p:cNvPr id="133" name="Google Shape;133;p23"/>
          <p:cNvPicPr preferRelativeResize="0"/>
          <p:nvPr/>
        </p:nvPicPr>
        <p:blipFill>
          <a:blip r:embed="rId4">
            <a:alphaModFix/>
          </a:blip>
          <a:stretch>
            <a:fillRect/>
          </a:stretch>
        </p:blipFill>
        <p:spPr>
          <a:xfrm>
            <a:off x="1065938" y="1832787"/>
            <a:ext cx="1650450" cy="1264651"/>
          </a:xfrm>
          <a:prstGeom prst="rect">
            <a:avLst/>
          </a:prstGeom>
          <a:noFill/>
          <a:ln>
            <a:noFill/>
          </a:ln>
        </p:spPr>
      </p:pic>
      <p:pic>
        <p:nvPicPr>
          <p:cNvPr id="134" name="Google Shape;134;p23"/>
          <p:cNvPicPr preferRelativeResize="0"/>
          <p:nvPr/>
        </p:nvPicPr>
        <p:blipFill>
          <a:blip r:embed="rId5">
            <a:alphaModFix/>
          </a:blip>
          <a:stretch>
            <a:fillRect/>
          </a:stretch>
        </p:blipFill>
        <p:spPr>
          <a:xfrm>
            <a:off x="6678675" y="1448850"/>
            <a:ext cx="1961526" cy="1961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GPT-V</a:t>
            </a:r>
            <a:endParaRPr>
              <a:latin typeface="Comfortaa"/>
              <a:ea typeface="Comfortaa"/>
              <a:cs typeface="Comfortaa"/>
              <a:sym typeface="Comfortaa"/>
            </a:endParaRPr>
          </a:p>
        </p:txBody>
      </p:sp>
      <p:sp>
        <p:nvSpPr>
          <p:cNvPr id="140" name="Google Shape;140;p24"/>
          <p:cNvSpPr txBox="1"/>
          <p:nvPr/>
        </p:nvSpPr>
        <p:spPr>
          <a:xfrm>
            <a:off x="5496900" y="4391550"/>
            <a:ext cx="3335400" cy="4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850" u="sng">
                <a:solidFill>
                  <a:schemeClr val="accent5"/>
                </a:solidFill>
                <a:highlight>
                  <a:srgbClr val="FFFFFF"/>
                </a:highlight>
                <a:latin typeface="Comfortaa"/>
                <a:ea typeface="Comfortaa"/>
                <a:cs typeface="Comfortaa"/>
                <a:sym typeface="Comfortaa"/>
                <a:hlinkClick r:id="rId3">
                  <a:extLst>
                    <a:ext uri="{A12FA001-AC4F-418D-AE19-62706E023703}">
                      <ahyp:hlinkClr val="tx"/>
                    </a:ext>
                  </a:extLst>
                </a:hlinkClick>
              </a:rPr>
              <a:t>https://chat.openai.com/</a:t>
            </a:r>
            <a:endParaRPr/>
          </a:p>
        </p:txBody>
      </p:sp>
      <p:pic>
        <p:nvPicPr>
          <p:cNvPr id="141" name="Google Shape;141;p24"/>
          <p:cNvPicPr preferRelativeResize="0"/>
          <p:nvPr/>
        </p:nvPicPr>
        <p:blipFill>
          <a:blip r:embed="rId4">
            <a:alphaModFix/>
          </a:blip>
          <a:stretch>
            <a:fillRect/>
          </a:stretch>
        </p:blipFill>
        <p:spPr>
          <a:xfrm>
            <a:off x="2451775" y="854525"/>
            <a:ext cx="4317044" cy="3069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GPT-V</a:t>
            </a:r>
            <a:endParaRPr>
              <a:latin typeface="Comfortaa"/>
              <a:ea typeface="Comfortaa"/>
              <a:cs typeface="Comfortaa"/>
              <a:sym typeface="Comfortaa"/>
            </a:endParaRPr>
          </a:p>
        </p:txBody>
      </p:sp>
      <p:sp>
        <p:nvSpPr>
          <p:cNvPr id="147" name="Google Shape;147;p25"/>
          <p:cNvSpPr txBox="1"/>
          <p:nvPr/>
        </p:nvSpPr>
        <p:spPr>
          <a:xfrm>
            <a:off x="5496900" y="4391550"/>
            <a:ext cx="3335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a:p>
        </p:txBody>
      </p:sp>
      <p:pic>
        <p:nvPicPr>
          <p:cNvPr id="148" name="Google Shape;148;p25"/>
          <p:cNvPicPr preferRelativeResize="0"/>
          <p:nvPr/>
        </p:nvPicPr>
        <p:blipFill>
          <a:blip r:embed="rId3">
            <a:alphaModFix/>
          </a:blip>
          <a:stretch>
            <a:fillRect/>
          </a:stretch>
        </p:blipFill>
        <p:spPr>
          <a:xfrm>
            <a:off x="3241025" y="1170125"/>
            <a:ext cx="2103475" cy="29740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GPT-V</a:t>
            </a:r>
            <a:endParaRPr>
              <a:latin typeface="Comfortaa"/>
              <a:ea typeface="Comfortaa"/>
              <a:cs typeface="Comfortaa"/>
              <a:sym typeface="Comfortaa"/>
            </a:endParaRPr>
          </a:p>
        </p:txBody>
      </p:sp>
      <p:pic>
        <p:nvPicPr>
          <p:cNvPr id="154" name="Google Shape;154;p26"/>
          <p:cNvPicPr preferRelativeResize="0"/>
          <p:nvPr/>
        </p:nvPicPr>
        <p:blipFill>
          <a:blip r:embed="rId3">
            <a:alphaModFix/>
          </a:blip>
          <a:stretch>
            <a:fillRect/>
          </a:stretch>
        </p:blipFill>
        <p:spPr>
          <a:xfrm>
            <a:off x="2661513" y="1017725"/>
            <a:ext cx="3820975"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GPT-V</a:t>
            </a:r>
            <a:endParaRPr>
              <a:latin typeface="Comfortaa"/>
              <a:ea typeface="Comfortaa"/>
              <a:cs typeface="Comfortaa"/>
              <a:sym typeface="Comfortaa"/>
            </a:endParaRPr>
          </a:p>
        </p:txBody>
      </p:sp>
      <p:pic>
        <p:nvPicPr>
          <p:cNvPr id="160" name="Google Shape;160;p27"/>
          <p:cNvPicPr preferRelativeResize="0"/>
          <p:nvPr/>
        </p:nvPicPr>
        <p:blipFill>
          <a:blip r:embed="rId3">
            <a:alphaModFix/>
          </a:blip>
          <a:stretch>
            <a:fillRect/>
          </a:stretch>
        </p:blipFill>
        <p:spPr>
          <a:xfrm>
            <a:off x="3006500" y="1017725"/>
            <a:ext cx="3130998" cy="38209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2338150" y="1465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3"/>
              </a:rPr>
              <a:t>Semantic Segmentation</a:t>
            </a:r>
            <a:endParaRPr>
              <a:latin typeface="Comfortaa"/>
              <a:ea typeface="Comfortaa"/>
              <a:cs typeface="Comfortaa"/>
              <a:sym typeface="Comfortaa"/>
            </a:endParaRPr>
          </a:p>
        </p:txBody>
      </p:sp>
      <p:pic>
        <p:nvPicPr>
          <p:cNvPr id="166" name="Google Shape;166;p28"/>
          <p:cNvPicPr preferRelativeResize="0"/>
          <p:nvPr/>
        </p:nvPicPr>
        <p:blipFill>
          <a:blip r:embed="rId4">
            <a:alphaModFix/>
          </a:blip>
          <a:stretch>
            <a:fillRect/>
          </a:stretch>
        </p:blipFill>
        <p:spPr>
          <a:xfrm>
            <a:off x="2400750" y="2226500"/>
            <a:ext cx="4130426" cy="2746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9"/>
          <p:cNvPicPr preferRelativeResize="0"/>
          <p:nvPr/>
        </p:nvPicPr>
        <p:blipFill>
          <a:blip r:embed="rId3">
            <a:alphaModFix/>
          </a:blip>
          <a:stretch>
            <a:fillRect/>
          </a:stretch>
        </p:blipFill>
        <p:spPr>
          <a:xfrm>
            <a:off x="4314396" y="1268300"/>
            <a:ext cx="1160850" cy="1160876"/>
          </a:xfrm>
          <a:prstGeom prst="rect">
            <a:avLst/>
          </a:prstGeom>
          <a:noFill/>
          <a:ln>
            <a:noFill/>
          </a:ln>
        </p:spPr>
      </p:pic>
      <p:cxnSp>
        <p:nvCxnSpPr>
          <p:cNvPr id="172" name="Google Shape;172;p29"/>
          <p:cNvCxnSpPr>
            <a:stCxn id="173" idx="3"/>
            <a:endCxn id="174"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pic>
        <p:nvPicPr>
          <p:cNvPr id="175" name="Google Shape;175;p29"/>
          <p:cNvPicPr preferRelativeResize="0"/>
          <p:nvPr/>
        </p:nvPicPr>
        <p:blipFill>
          <a:blip r:embed="rId4">
            <a:alphaModFix/>
          </a:blip>
          <a:stretch>
            <a:fillRect/>
          </a:stretch>
        </p:blipFill>
        <p:spPr>
          <a:xfrm>
            <a:off x="6678675" y="1448850"/>
            <a:ext cx="1961526" cy="1961526"/>
          </a:xfrm>
          <a:prstGeom prst="rect">
            <a:avLst/>
          </a:prstGeom>
          <a:noFill/>
          <a:ln>
            <a:noFill/>
          </a:ln>
        </p:spPr>
      </p:pic>
      <p:pic>
        <p:nvPicPr>
          <p:cNvPr id="176" name="Google Shape;176;p29"/>
          <p:cNvPicPr preferRelativeResize="0"/>
          <p:nvPr/>
        </p:nvPicPr>
        <p:blipFill>
          <a:blip r:embed="rId5">
            <a:alphaModFix/>
          </a:blip>
          <a:stretch>
            <a:fillRect/>
          </a:stretch>
        </p:blipFill>
        <p:spPr>
          <a:xfrm>
            <a:off x="1049913" y="1647800"/>
            <a:ext cx="1693024" cy="16930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0" title="tiktok_prank.mp4">
            <a:hlinkClick r:id="rId3"/>
          </p:cNvPr>
          <p:cNvPicPr preferRelativeResize="0"/>
          <p:nvPr/>
        </p:nvPicPr>
        <p:blipFill>
          <a:blip r:embed="rId4">
            <a:alphaModFix/>
          </a:blip>
          <a:stretch>
            <a:fillRect/>
          </a:stretch>
        </p:blipFill>
        <p:spPr>
          <a:xfrm>
            <a:off x="290675" y="786300"/>
            <a:ext cx="4572000" cy="3429000"/>
          </a:xfrm>
          <a:prstGeom prst="rect">
            <a:avLst/>
          </a:prstGeom>
          <a:noFill/>
          <a:ln>
            <a:noFill/>
          </a:ln>
        </p:spPr>
      </p:pic>
      <p:sp>
        <p:nvSpPr>
          <p:cNvPr id="182" name="Google Shape;182;p30"/>
          <p:cNvSpPr txBox="1"/>
          <p:nvPr/>
        </p:nvSpPr>
        <p:spPr>
          <a:xfrm>
            <a:off x="4983875" y="720975"/>
            <a:ext cx="4035900" cy="3440100"/>
          </a:xfrm>
          <a:prstGeom prst="rect">
            <a:avLst/>
          </a:prstGeom>
          <a:noFill/>
          <a:ln>
            <a:noFill/>
          </a:ln>
        </p:spPr>
        <p:txBody>
          <a:bodyPr anchorCtr="0" anchor="t" bIns="91425" lIns="91425" spcFirstLastPara="1" rIns="91425" wrap="square" tIns="91425">
            <a:spAutoFit/>
          </a:bodyPr>
          <a:lstStyle/>
          <a:p>
            <a:pPr indent="0" lvl="0" marL="76200" marR="76200" rtl="0" algn="l">
              <a:lnSpc>
                <a:spcPct val="150001"/>
              </a:lnSpc>
              <a:spcBef>
                <a:spcPts val="300"/>
              </a:spcBef>
              <a:spcAft>
                <a:spcPts val="300"/>
              </a:spcAft>
              <a:buNone/>
            </a:pPr>
            <a:r>
              <a:rPr i="1" lang="en-GB" sz="900">
                <a:solidFill>
                  <a:srgbClr val="1D1C1D"/>
                </a:solidFill>
                <a:latin typeface="Courier New"/>
                <a:ea typeface="Courier New"/>
                <a:cs typeface="Courier New"/>
                <a:sym typeface="Courier New"/>
              </a:rPr>
              <a:t>In this video, a hilarious prank unfolds at a lively swimming pool party. The star of the show is a man in a red shirt, who seems to be on a playful mission as he sneaks around the pool area. As the camera follows him, it captures a woman in a purple shirt lounging on an inflatable raft, blissfully unaware of the prankster's plan. With a cheeky grin, the man in the red shirt brandishes a pair of scissors, preparing to exact his revenge. As he approaches the raft, he makes a hush sign to the camera, ensuring that the woman remains undisturbed. The suspense builds as he gets closer to the raft, scissors in hand, and viewers eagerly anticipate the outcome of this entertaining prank. The video ends with laughter and amusement, leaving the audience in stitches and eager to share the fun with their friends.</a:t>
            </a:r>
            <a:endParaRPr i="1" sz="900">
              <a:solidFill>
                <a:srgbClr val="1D1C1D"/>
              </a:solidFill>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1"/>
          <p:cNvPicPr preferRelativeResize="0"/>
          <p:nvPr/>
        </p:nvPicPr>
        <p:blipFill>
          <a:blip r:embed="rId3">
            <a:alphaModFix/>
          </a:blip>
          <a:stretch>
            <a:fillRect/>
          </a:stretch>
        </p:blipFill>
        <p:spPr>
          <a:xfrm>
            <a:off x="4117109" y="1268750"/>
            <a:ext cx="1160850" cy="1160876"/>
          </a:xfrm>
          <a:prstGeom prst="rect">
            <a:avLst/>
          </a:prstGeom>
          <a:noFill/>
          <a:ln>
            <a:noFill/>
          </a:ln>
        </p:spPr>
      </p:pic>
      <p:cxnSp>
        <p:nvCxnSpPr>
          <p:cNvPr id="188" name="Google Shape;188;p31"/>
          <p:cNvCxnSpPr>
            <a:stCxn id="189" idx="3"/>
            <a:endCxn id="190"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pic>
        <p:nvPicPr>
          <p:cNvPr id="191" name="Google Shape;191;p31"/>
          <p:cNvPicPr preferRelativeResize="0"/>
          <p:nvPr/>
        </p:nvPicPr>
        <p:blipFill>
          <a:blip r:embed="rId4">
            <a:alphaModFix/>
          </a:blip>
          <a:stretch>
            <a:fillRect/>
          </a:stretch>
        </p:blipFill>
        <p:spPr>
          <a:xfrm>
            <a:off x="1065938" y="1832787"/>
            <a:ext cx="1650450" cy="1264651"/>
          </a:xfrm>
          <a:prstGeom prst="rect">
            <a:avLst/>
          </a:prstGeom>
          <a:noFill/>
          <a:ln>
            <a:noFill/>
          </a:ln>
        </p:spPr>
      </p:pic>
      <p:pic>
        <p:nvPicPr>
          <p:cNvPr id="192" name="Google Shape;192;p31"/>
          <p:cNvPicPr preferRelativeResize="0"/>
          <p:nvPr/>
        </p:nvPicPr>
        <p:blipFill>
          <a:blip r:embed="rId4">
            <a:alphaModFix/>
          </a:blip>
          <a:stretch>
            <a:fillRect/>
          </a:stretch>
        </p:blipFill>
        <p:spPr>
          <a:xfrm>
            <a:off x="6791988" y="1797300"/>
            <a:ext cx="1650450" cy="1264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6271788" y="3270650"/>
            <a:ext cx="1693024" cy="1693024"/>
          </a:xfrm>
          <a:prstGeom prst="rect">
            <a:avLst/>
          </a:prstGeom>
          <a:noFill/>
          <a:ln>
            <a:noFill/>
          </a:ln>
        </p:spPr>
      </p:pic>
      <p:pic>
        <p:nvPicPr>
          <p:cNvPr id="63" name="Google Shape;63;p14"/>
          <p:cNvPicPr preferRelativeResize="0"/>
          <p:nvPr/>
        </p:nvPicPr>
        <p:blipFill>
          <a:blip r:embed="rId4">
            <a:alphaModFix/>
          </a:blip>
          <a:stretch>
            <a:fillRect/>
          </a:stretch>
        </p:blipFill>
        <p:spPr>
          <a:xfrm>
            <a:off x="936338" y="3619200"/>
            <a:ext cx="1650450" cy="1264651"/>
          </a:xfrm>
          <a:prstGeom prst="rect">
            <a:avLst/>
          </a:prstGeom>
          <a:noFill/>
          <a:ln>
            <a:noFill/>
          </a:ln>
        </p:spPr>
      </p:pic>
      <p:pic>
        <p:nvPicPr>
          <p:cNvPr id="64" name="Google Shape;64;p14"/>
          <p:cNvPicPr preferRelativeResize="0"/>
          <p:nvPr/>
        </p:nvPicPr>
        <p:blipFill>
          <a:blip r:embed="rId5">
            <a:alphaModFix/>
          </a:blip>
          <a:stretch>
            <a:fillRect/>
          </a:stretch>
        </p:blipFill>
        <p:spPr>
          <a:xfrm>
            <a:off x="6599000" y="610640"/>
            <a:ext cx="1208801" cy="1208801"/>
          </a:xfrm>
          <a:prstGeom prst="rect">
            <a:avLst/>
          </a:prstGeom>
          <a:noFill/>
          <a:ln>
            <a:noFill/>
          </a:ln>
        </p:spPr>
      </p:pic>
      <p:pic>
        <p:nvPicPr>
          <p:cNvPr id="65" name="Google Shape;65;p14"/>
          <p:cNvPicPr preferRelativeResize="0"/>
          <p:nvPr/>
        </p:nvPicPr>
        <p:blipFill>
          <a:blip r:embed="rId6">
            <a:alphaModFix/>
          </a:blip>
          <a:stretch>
            <a:fillRect/>
          </a:stretch>
        </p:blipFill>
        <p:spPr>
          <a:xfrm>
            <a:off x="3860125" y="1725237"/>
            <a:ext cx="1693024" cy="1693024"/>
          </a:xfrm>
          <a:prstGeom prst="rect">
            <a:avLst/>
          </a:prstGeom>
          <a:noFill/>
          <a:ln>
            <a:noFill/>
          </a:ln>
        </p:spPr>
      </p:pic>
      <p:pic>
        <p:nvPicPr>
          <p:cNvPr id="66" name="Google Shape;66;p14"/>
          <p:cNvPicPr preferRelativeResize="0"/>
          <p:nvPr/>
        </p:nvPicPr>
        <p:blipFill>
          <a:blip r:embed="rId7">
            <a:alphaModFix/>
          </a:blip>
          <a:stretch>
            <a:fillRect/>
          </a:stretch>
        </p:blipFill>
        <p:spPr>
          <a:xfrm>
            <a:off x="666750" y="372625"/>
            <a:ext cx="2322651" cy="23226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291375" y="1421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3"/>
              </a:rPr>
              <a:t>Instruct pix2pix</a:t>
            </a:r>
            <a:endParaRPr>
              <a:latin typeface="Comfortaa"/>
              <a:ea typeface="Comfortaa"/>
              <a:cs typeface="Comfortaa"/>
              <a:sym typeface="Comfortaa"/>
            </a:endParaRPr>
          </a:p>
        </p:txBody>
      </p:sp>
      <p:pic>
        <p:nvPicPr>
          <p:cNvPr id="198" name="Google Shape;198;p32"/>
          <p:cNvPicPr preferRelativeResize="0"/>
          <p:nvPr/>
        </p:nvPicPr>
        <p:blipFill>
          <a:blip r:embed="rId4">
            <a:alphaModFix/>
          </a:blip>
          <a:stretch>
            <a:fillRect/>
          </a:stretch>
        </p:blipFill>
        <p:spPr>
          <a:xfrm>
            <a:off x="2613675" y="1994225"/>
            <a:ext cx="3916650" cy="271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823200" y="1409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3"/>
              </a:rPr>
              <a:t>ControlNet (Examples)</a:t>
            </a:r>
            <a:endParaRPr>
              <a:latin typeface="Comfortaa"/>
              <a:ea typeface="Comfortaa"/>
              <a:cs typeface="Comfortaa"/>
              <a:sym typeface="Comfortaa"/>
            </a:endParaRPr>
          </a:p>
        </p:txBody>
      </p:sp>
      <p:sp>
        <p:nvSpPr>
          <p:cNvPr id="204" name="Google Shape;204;p33"/>
          <p:cNvSpPr txBox="1"/>
          <p:nvPr>
            <p:ph type="title"/>
          </p:nvPr>
        </p:nvSpPr>
        <p:spPr>
          <a:xfrm>
            <a:off x="4910050" y="1409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4"/>
              </a:rPr>
              <a:t>ControlNet (Official)</a:t>
            </a:r>
            <a:endParaRPr>
              <a:latin typeface="Comfortaa"/>
              <a:ea typeface="Comfortaa"/>
              <a:cs typeface="Comfortaa"/>
              <a:sym typeface="Comfortaa"/>
            </a:endParaRPr>
          </a:p>
        </p:txBody>
      </p:sp>
      <p:pic>
        <p:nvPicPr>
          <p:cNvPr id="205" name="Google Shape;205;p33"/>
          <p:cNvPicPr preferRelativeResize="0"/>
          <p:nvPr/>
        </p:nvPicPr>
        <p:blipFill>
          <a:blip r:embed="rId5">
            <a:alphaModFix/>
          </a:blip>
          <a:stretch>
            <a:fillRect/>
          </a:stretch>
        </p:blipFill>
        <p:spPr>
          <a:xfrm>
            <a:off x="2278925" y="2215425"/>
            <a:ext cx="4698925" cy="2333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3087550" y="15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3"/>
              </a:rPr>
              <a:t>Inpainting</a:t>
            </a:r>
            <a:endParaRPr>
              <a:latin typeface="Comfortaa"/>
              <a:ea typeface="Comfortaa"/>
              <a:cs typeface="Comfortaa"/>
              <a:sym typeface="Comfortaa"/>
            </a:endParaRPr>
          </a:p>
        </p:txBody>
      </p:sp>
      <p:pic>
        <p:nvPicPr>
          <p:cNvPr id="211" name="Google Shape;211;p34"/>
          <p:cNvPicPr preferRelativeResize="0"/>
          <p:nvPr/>
        </p:nvPicPr>
        <p:blipFill>
          <a:blip r:embed="rId4">
            <a:alphaModFix/>
          </a:blip>
          <a:stretch>
            <a:fillRect/>
          </a:stretch>
        </p:blipFill>
        <p:spPr>
          <a:xfrm>
            <a:off x="2681325" y="2093900"/>
            <a:ext cx="2973850" cy="2973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3187250" y="1620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3"/>
              </a:rPr>
              <a:t>Dreambooth</a:t>
            </a:r>
            <a:endParaRPr>
              <a:latin typeface="Comfortaa"/>
              <a:ea typeface="Comfortaa"/>
              <a:cs typeface="Comfortaa"/>
              <a:sym typeface="Comfortaa"/>
            </a:endParaRPr>
          </a:p>
        </p:txBody>
      </p:sp>
      <p:pic>
        <p:nvPicPr>
          <p:cNvPr id="217" name="Google Shape;217;p35"/>
          <p:cNvPicPr preferRelativeResize="0"/>
          <p:nvPr/>
        </p:nvPicPr>
        <p:blipFill>
          <a:blip r:embed="rId4">
            <a:alphaModFix/>
          </a:blip>
          <a:stretch>
            <a:fillRect/>
          </a:stretch>
        </p:blipFill>
        <p:spPr>
          <a:xfrm>
            <a:off x="2072201" y="2368450"/>
            <a:ext cx="4872177" cy="237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6"/>
          <p:cNvPicPr preferRelativeResize="0"/>
          <p:nvPr/>
        </p:nvPicPr>
        <p:blipFill>
          <a:blip r:embed="rId3">
            <a:alphaModFix/>
          </a:blip>
          <a:stretch>
            <a:fillRect/>
          </a:stretch>
        </p:blipFill>
        <p:spPr>
          <a:xfrm>
            <a:off x="4314396" y="1268300"/>
            <a:ext cx="1160850" cy="1160876"/>
          </a:xfrm>
          <a:prstGeom prst="rect">
            <a:avLst/>
          </a:prstGeom>
          <a:noFill/>
          <a:ln>
            <a:noFill/>
          </a:ln>
        </p:spPr>
      </p:pic>
      <p:pic>
        <p:nvPicPr>
          <p:cNvPr id="223" name="Google Shape;223;p36"/>
          <p:cNvPicPr preferRelativeResize="0"/>
          <p:nvPr/>
        </p:nvPicPr>
        <p:blipFill>
          <a:blip r:embed="rId4">
            <a:alphaModFix/>
          </a:blip>
          <a:stretch>
            <a:fillRect/>
          </a:stretch>
        </p:blipFill>
        <p:spPr>
          <a:xfrm>
            <a:off x="831875" y="1448863"/>
            <a:ext cx="1961526" cy="1961526"/>
          </a:xfrm>
          <a:prstGeom prst="rect">
            <a:avLst/>
          </a:prstGeom>
          <a:noFill/>
          <a:ln>
            <a:noFill/>
          </a:ln>
        </p:spPr>
      </p:pic>
      <p:cxnSp>
        <p:nvCxnSpPr>
          <p:cNvPr id="224" name="Google Shape;224;p36"/>
          <p:cNvCxnSpPr>
            <a:stCxn id="223" idx="3"/>
            <a:endCxn id="225"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pic>
        <p:nvPicPr>
          <p:cNvPr id="226" name="Google Shape;226;p36"/>
          <p:cNvPicPr preferRelativeResize="0"/>
          <p:nvPr/>
        </p:nvPicPr>
        <p:blipFill>
          <a:blip r:embed="rId5">
            <a:alphaModFix/>
          </a:blip>
          <a:stretch>
            <a:fillRect/>
          </a:stretch>
        </p:blipFill>
        <p:spPr>
          <a:xfrm>
            <a:off x="6714988" y="1647800"/>
            <a:ext cx="1693024" cy="16930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7" title="ssstik.io_1698154147784.mp4">
            <a:hlinkClick r:id="rId3"/>
          </p:cNvPr>
          <p:cNvPicPr preferRelativeResize="0"/>
          <p:nvPr/>
        </p:nvPicPr>
        <p:blipFill>
          <a:blip r:embed="rId4">
            <a:alphaModFix/>
          </a:blip>
          <a:stretch>
            <a:fillRect/>
          </a:stretch>
        </p:blipFill>
        <p:spPr>
          <a:xfrm>
            <a:off x="1713175" y="915250"/>
            <a:ext cx="5480227" cy="3082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8" title="ssstik.io_1698165379910.mp4">
            <a:hlinkClick r:id="rId3"/>
          </p:cNvPr>
          <p:cNvPicPr preferRelativeResize="0"/>
          <p:nvPr/>
        </p:nvPicPr>
        <p:blipFill>
          <a:blip r:embed="rId4">
            <a:alphaModFix/>
          </a:blip>
          <a:stretch>
            <a:fillRect/>
          </a:stretch>
        </p:blipFill>
        <p:spPr>
          <a:xfrm>
            <a:off x="1894225" y="1251425"/>
            <a:ext cx="5355552" cy="3012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9" title="ssstik.io_1698165532766.mp4">
            <a:hlinkClick r:id="rId3"/>
          </p:cNvPr>
          <p:cNvPicPr preferRelativeResize="0"/>
          <p:nvPr/>
        </p:nvPicPr>
        <p:blipFill>
          <a:blip r:embed="rId4">
            <a:alphaModFix/>
          </a:blip>
          <a:stretch>
            <a:fillRect/>
          </a:stretch>
        </p:blipFill>
        <p:spPr>
          <a:xfrm>
            <a:off x="2245275"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40" title="ssstik.io_1698165415021.mp4">
            <a:hlinkClick r:id="rId3"/>
          </p:cNvPr>
          <p:cNvPicPr preferRelativeResize="0"/>
          <p:nvPr/>
        </p:nvPicPr>
        <p:blipFill>
          <a:blip r:embed="rId4">
            <a:alphaModFix/>
          </a:blip>
          <a:stretch>
            <a:fillRect/>
          </a:stretch>
        </p:blipFill>
        <p:spPr>
          <a:xfrm>
            <a:off x="2286000" y="7465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1" title="ssstik.io_1698165465375.mp4">
            <a:hlinkClick r:id="rId3"/>
          </p:cNvPr>
          <p:cNvPicPr preferRelativeResize="0"/>
          <p:nvPr/>
        </p:nvPicPr>
        <p:blipFill>
          <a:blip r:embed="rId4">
            <a:alphaModFix/>
          </a:blip>
          <a:stretch>
            <a:fillRect/>
          </a:stretch>
        </p:blipFill>
        <p:spPr>
          <a:xfrm>
            <a:off x="1756775" y="1167725"/>
            <a:ext cx="5630448" cy="3167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4314396" y="1268300"/>
            <a:ext cx="1160850" cy="1160876"/>
          </a:xfrm>
          <a:prstGeom prst="rect">
            <a:avLst/>
          </a:prstGeom>
          <a:noFill/>
          <a:ln>
            <a:noFill/>
          </a:ln>
        </p:spPr>
      </p:pic>
      <p:pic>
        <p:nvPicPr>
          <p:cNvPr id="72" name="Google Shape;72;p15"/>
          <p:cNvPicPr preferRelativeResize="0"/>
          <p:nvPr/>
        </p:nvPicPr>
        <p:blipFill>
          <a:blip r:embed="rId4">
            <a:alphaModFix/>
          </a:blip>
          <a:stretch>
            <a:fillRect/>
          </a:stretch>
        </p:blipFill>
        <p:spPr>
          <a:xfrm>
            <a:off x="831875" y="1448863"/>
            <a:ext cx="1961526" cy="1961526"/>
          </a:xfrm>
          <a:prstGeom prst="rect">
            <a:avLst/>
          </a:prstGeom>
          <a:noFill/>
          <a:ln>
            <a:noFill/>
          </a:ln>
        </p:spPr>
      </p:pic>
      <p:cxnSp>
        <p:nvCxnSpPr>
          <p:cNvPr id="73" name="Google Shape;73;p15"/>
          <p:cNvCxnSpPr>
            <a:stCxn id="72" idx="3"/>
            <a:endCxn id="74"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pic>
        <p:nvPicPr>
          <p:cNvPr id="75" name="Google Shape;75;p15"/>
          <p:cNvPicPr preferRelativeResize="0"/>
          <p:nvPr/>
        </p:nvPicPr>
        <p:blipFill>
          <a:blip r:embed="rId5">
            <a:alphaModFix/>
          </a:blip>
          <a:stretch>
            <a:fillRect/>
          </a:stretch>
        </p:blipFill>
        <p:spPr>
          <a:xfrm>
            <a:off x="6785225" y="1825228"/>
            <a:ext cx="1208801" cy="12088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42" title="ssstik.io_1698165505082.mp4">
            <a:hlinkClick r:id="rId3"/>
          </p:cNvPr>
          <p:cNvPicPr preferRelativeResize="0"/>
          <p:nvPr/>
        </p:nvPicPr>
        <p:blipFill>
          <a:blip r:embed="rId4">
            <a:alphaModFix/>
          </a:blip>
          <a:stretch>
            <a:fillRect/>
          </a:stretch>
        </p:blipFill>
        <p:spPr>
          <a:xfrm>
            <a:off x="1323000" y="835337"/>
            <a:ext cx="6173899" cy="3472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3"/>
          <p:cNvPicPr preferRelativeResize="0"/>
          <p:nvPr/>
        </p:nvPicPr>
        <p:blipFill>
          <a:blip r:embed="rId3">
            <a:alphaModFix/>
          </a:blip>
          <a:stretch>
            <a:fillRect/>
          </a:stretch>
        </p:blipFill>
        <p:spPr>
          <a:xfrm>
            <a:off x="4314396" y="1268300"/>
            <a:ext cx="1160850" cy="1160876"/>
          </a:xfrm>
          <a:prstGeom prst="rect">
            <a:avLst/>
          </a:prstGeom>
          <a:noFill/>
          <a:ln>
            <a:noFill/>
          </a:ln>
        </p:spPr>
      </p:pic>
      <p:cxnSp>
        <p:nvCxnSpPr>
          <p:cNvPr id="262" name="Google Shape;262;p43"/>
          <p:cNvCxnSpPr>
            <a:stCxn id="263" idx="3"/>
            <a:endCxn id="264"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pic>
        <p:nvPicPr>
          <p:cNvPr id="265" name="Google Shape;265;p43"/>
          <p:cNvPicPr preferRelativeResize="0"/>
          <p:nvPr/>
        </p:nvPicPr>
        <p:blipFill>
          <a:blip r:embed="rId4">
            <a:alphaModFix/>
          </a:blip>
          <a:stretch>
            <a:fillRect/>
          </a:stretch>
        </p:blipFill>
        <p:spPr>
          <a:xfrm>
            <a:off x="6714988" y="1647800"/>
            <a:ext cx="1693024" cy="1693024"/>
          </a:xfrm>
          <a:prstGeom prst="rect">
            <a:avLst/>
          </a:prstGeom>
          <a:noFill/>
          <a:ln>
            <a:noFill/>
          </a:ln>
        </p:spPr>
      </p:pic>
      <p:pic>
        <p:nvPicPr>
          <p:cNvPr id="266" name="Google Shape;266;p43"/>
          <p:cNvPicPr preferRelativeResize="0"/>
          <p:nvPr/>
        </p:nvPicPr>
        <p:blipFill>
          <a:blip r:embed="rId4">
            <a:alphaModFix/>
          </a:blip>
          <a:stretch>
            <a:fillRect/>
          </a:stretch>
        </p:blipFill>
        <p:spPr>
          <a:xfrm>
            <a:off x="1049913" y="1647800"/>
            <a:ext cx="1693024" cy="16930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4" title="ssstik.io_1698166097012.mp4">
            <a:hlinkClick r:id="rId3"/>
          </p:cNvPr>
          <p:cNvPicPr preferRelativeResize="0"/>
          <p:nvPr/>
        </p:nvPicPr>
        <p:blipFill>
          <a:blip r:embed="rId4">
            <a:alphaModFix/>
          </a:blip>
          <a:stretch>
            <a:fillRect/>
          </a:stretch>
        </p:blipFill>
        <p:spPr>
          <a:xfrm>
            <a:off x="2286000" y="7199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a:hlinkClick r:id="rId3"/>
          </p:cNvPr>
          <p:cNvPicPr preferRelativeResize="0"/>
          <p:nvPr/>
        </p:nvPicPr>
        <p:blipFill>
          <a:blip r:embed="rId4">
            <a:alphaModFix/>
          </a:blip>
          <a:stretch>
            <a:fillRect/>
          </a:stretch>
        </p:blipFill>
        <p:spPr>
          <a:xfrm>
            <a:off x="3078100" y="2205388"/>
            <a:ext cx="2987801" cy="80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4314396" y="1268300"/>
            <a:ext cx="1160850" cy="1160876"/>
          </a:xfrm>
          <a:prstGeom prst="rect">
            <a:avLst/>
          </a:prstGeom>
          <a:noFill/>
          <a:ln>
            <a:noFill/>
          </a:ln>
        </p:spPr>
      </p:pic>
      <p:pic>
        <p:nvPicPr>
          <p:cNvPr id="86" name="Google Shape;86;p17"/>
          <p:cNvPicPr preferRelativeResize="0"/>
          <p:nvPr/>
        </p:nvPicPr>
        <p:blipFill>
          <a:blip r:embed="rId4">
            <a:alphaModFix/>
          </a:blip>
          <a:stretch>
            <a:fillRect/>
          </a:stretch>
        </p:blipFill>
        <p:spPr>
          <a:xfrm>
            <a:off x="831875" y="1448863"/>
            <a:ext cx="1961526" cy="1961526"/>
          </a:xfrm>
          <a:prstGeom prst="rect">
            <a:avLst/>
          </a:prstGeom>
          <a:noFill/>
          <a:ln>
            <a:noFill/>
          </a:ln>
        </p:spPr>
      </p:pic>
      <p:cxnSp>
        <p:nvCxnSpPr>
          <p:cNvPr id="87" name="Google Shape;87;p17"/>
          <p:cNvCxnSpPr>
            <a:stCxn id="86" idx="3"/>
            <a:endCxn id="88"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pic>
        <p:nvPicPr>
          <p:cNvPr id="89" name="Google Shape;89;p17"/>
          <p:cNvPicPr preferRelativeResize="0"/>
          <p:nvPr/>
        </p:nvPicPr>
        <p:blipFill>
          <a:blip r:embed="rId4">
            <a:alphaModFix/>
          </a:blip>
          <a:stretch>
            <a:fillRect/>
          </a:stretch>
        </p:blipFill>
        <p:spPr>
          <a:xfrm>
            <a:off x="6679525" y="1484550"/>
            <a:ext cx="1961526" cy="1961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2661300" y="2167800"/>
            <a:ext cx="3733475" cy="10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6714913" y="1797300"/>
            <a:ext cx="1650450" cy="1264651"/>
          </a:xfrm>
          <a:prstGeom prst="rect">
            <a:avLst/>
          </a:prstGeom>
          <a:noFill/>
          <a:ln>
            <a:noFill/>
          </a:ln>
        </p:spPr>
      </p:pic>
      <p:pic>
        <p:nvPicPr>
          <p:cNvPr id="100" name="Google Shape;100;p19"/>
          <p:cNvPicPr preferRelativeResize="0"/>
          <p:nvPr/>
        </p:nvPicPr>
        <p:blipFill>
          <a:blip r:embed="rId4">
            <a:alphaModFix/>
          </a:blip>
          <a:stretch>
            <a:fillRect/>
          </a:stretch>
        </p:blipFill>
        <p:spPr>
          <a:xfrm>
            <a:off x="4314396" y="1268300"/>
            <a:ext cx="1160850" cy="1160876"/>
          </a:xfrm>
          <a:prstGeom prst="rect">
            <a:avLst/>
          </a:prstGeom>
          <a:noFill/>
          <a:ln>
            <a:noFill/>
          </a:ln>
        </p:spPr>
      </p:pic>
      <p:pic>
        <p:nvPicPr>
          <p:cNvPr id="101" name="Google Shape;101;p19"/>
          <p:cNvPicPr preferRelativeResize="0"/>
          <p:nvPr/>
        </p:nvPicPr>
        <p:blipFill>
          <a:blip r:embed="rId5">
            <a:alphaModFix/>
          </a:blip>
          <a:stretch>
            <a:fillRect/>
          </a:stretch>
        </p:blipFill>
        <p:spPr>
          <a:xfrm>
            <a:off x="831875" y="1448863"/>
            <a:ext cx="1961526" cy="1961526"/>
          </a:xfrm>
          <a:prstGeom prst="rect">
            <a:avLst/>
          </a:prstGeom>
          <a:noFill/>
          <a:ln>
            <a:noFill/>
          </a:ln>
        </p:spPr>
      </p:pic>
      <p:cxnSp>
        <p:nvCxnSpPr>
          <p:cNvPr id="102" name="Google Shape;102;p19"/>
          <p:cNvCxnSpPr>
            <a:stCxn id="101" idx="3"/>
            <a:endCxn id="99" idx="1"/>
          </p:cNvCxnSpPr>
          <p:nvPr/>
        </p:nvCxnSpPr>
        <p:spPr>
          <a:xfrm>
            <a:off x="2793401" y="2429626"/>
            <a:ext cx="3921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Dall-E</a:t>
            </a:r>
            <a:endParaRPr>
              <a:latin typeface="Comfortaa"/>
              <a:ea typeface="Comfortaa"/>
              <a:cs typeface="Comfortaa"/>
              <a:sym typeface="Comfortaa"/>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b="1" lang="en-GB" sz="1850">
                <a:solidFill>
                  <a:srgbClr val="222222"/>
                </a:solidFill>
                <a:highlight>
                  <a:srgbClr val="FFFFFF"/>
                </a:highlight>
                <a:latin typeface="Comfortaa"/>
                <a:ea typeface="Comfortaa"/>
                <a:cs typeface="Comfortaa"/>
                <a:sym typeface="Comfortaa"/>
              </a:rPr>
              <a:t>Dalle-2: </a:t>
            </a:r>
            <a:r>
              <a:rPr b="1" lang="en-GB" sz="1850" u="sng">
                <a:solidFill>
                  <a:schemeClr val="hlink"/>
                </a:solidFill>
                <a:highlight>
                  <a:srgbClr val="FFFFFF"/>
                </a:highlight>
                <a:latin typeface="Comfortaa"/>
                <a:ea typeface="Comfortaa"/>
                <a:cs typeface="Comfortaa"/>
                <a:sym typeface="Comfortaa"/>
                <a:hlinkClick r:id="rId3"/>
              </a:rPr>
              <a:t>https://labs.openai.com/</a:t>
            </a:r>
            <a:endParaRPr b="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b="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b="1" lang="en-GB" sz="1850">
                <a:solidFill>
                  <a:srgbClr val="222222"/>
                </a:solidFill>
                <a:highlight>
                  <a:srgbClr val="FFFFFF"/>
                </a:highlight>
                <a:latin typeface="Comfortaa"/>
                <a:ea typeface="Comfortaa"/>
                <a:cs typeface="Comfortaa"/>
                <a:sym typeface="Comfortaa"/>
              </a:rPr>
              <a:t>Dalle-3</a:t>
            </a:r>
            <a:r>
              <a:rPr lang="en-GB" sz="1850">
                <a:solidFill>
                  <a:srgbClr val="222222"/>
                </a:solidFill>
                <a:highlight>
                  <a:srgbClr val="FFFFFF"/>
                </a:highlight>
                <a:latin typeface="Comfortaa"/>
                <a:ea typeface="Comfortaa"/>
                <a:cs typeface="Comfortaa"/>
                <a:sym typeface="Comfortaa"/>
              </a:rPr>
              <a:t>: </a:t>
            </a:r>
            <a:r>
              <a:rPr lang="en-GB" sz="1850" u="sng">
                <a:solidFill>
                  <a:schemeClr val="hlink"/>
                </a:solidFill>
                <a:highlight>
                  <a:srgbClr val="FFFFFF"/>
                </a:highlight>
                <a:latin typeface="Comfortaa"/>
                <a:ea typeface="Comfortaa"/>
                <a:cs typeface="Comfortaa"/>
                <a:sym typeface="Comfortaa"/>
                <a:hlinkClick r:id="rId4"/>
              </a:rPr>
              <a:t>https://chat.openai.com/</a:t>
            </a:r>
            <a:endParaRPr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i="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i="1" lang="en-GB" sz="1850">
                <a:solidFill>
                  <a:srgbClr val="222222"/>
                </a:solidFill>
                <a:highlight>
                  <a:srgbClr val="FFFFFF"/>
                </a:highlight>
                <a:latin typeface="Comfortaa"/>
                <a:ea typeface="Comfortaa"/>
                <a:cs typeface="Comfortaa"/>
                <a:sym typeface="Comfortaa"/>
              </a:rPr>
              <a:t>“Create a photorealistic image of Queen Cleopatra drinking a cocktail while watching a beautiful. sunset on the beach.”</a:t>
            </a:r>
            <a:endParaRPr i="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i="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i="1" lang="en-GB" sz="1850">
                <a:solidFill>
                  <a:srgbClr val="222222"/>
                </a:solidFill>
                <a:highlight>
                  <a:srgbClr val="FFFFFF"/>
                </a:highlight>
                <a:latin typeface="Comfortaa"/>
                <a:ea typeface="Comfortaa"/>
                <a:cs typeface="Comfortaa"/>
                <a:sym typeface="Comfortaa"/>
              </a:rPr>
              <a:t>“A photorealistic image of Elon Musk drinking a Coca Cola while driving a Tesla. He is looking at the camera and smiling. “</a:t>
            </a:r>
            <a:endParaRPr i="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i="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i="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i="1" sz="185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1200"/>
              </a:spcAft>
              <a:buNone/>
            </a:pPr>
            <a:r>
              <a:t/>
            </a:r>
            <a:endParaRPr i="1" sz="1850">
              <a:solidFill>
                <a:srgbClr val="222222"/>
              </a:solidFill>
              <a:highlight>
                <a:srgbClr val="FFFFFF"/>
              </a:highlight>
              <a:latin typeface="Comfortaa"/>
              <a:ea typeface="Comfortaa"/>
              <a:cs typeface="Comfortaa"/>
              <a:sym typeface="Comfortaa"/>
            </a:endParaRPr>
          </a:p>
        </p:txBody>
      </p:sp>
      <p:pic>
        <p:nvPicPr>
          <p:cNvPr id="109" name="Google Shape;109;p20"/>
          <p:cNvPicPr preferRelativeResize="0"/>
          <p:nvPr/>
        </p:nvPicPr>
        <p:blipFill>
          <a:blip r:embed="rId5">
            <a:alphaModFix/>
          </a:blip>
          <a:stretch>
            <a:fillRect/>
          </a:stretch>
        </p:blipFill>
        <p:spPr>
          <a:xfrm>
            <a:off x="1540775" y="3918200"/>
            <a:ext cx="819001" cy="819001"/>
          </a:xfrm>
          <a:prstGeom prst="rect">
            <a:avLst/>
          </a:prstGeom>
          <a:noFill/>
          <a:ln>
            <a:noFill/>
          </a:ln>
        </p:spPr>
      </p:pic>
      <p:pic>
        <p:nvPicPr>
          <p:cNvPr id="110" name="Google Shape;110;p20"/>
          <p:cNvPicPr preferRelativeResize="0"/>
          <p:nvPr/>
        </p:nvPicPr>
        <p:blipFill>
          <a:blip r:embed="rId6">
            <a:alphaModFix/>
          </a:blip>
          <a:stretch>
            <a:fillRect/>
          </a:stretch>
        </p:blipFill>
        <p:spPr>
          <a:xfrm>
            <a:off x="4115675" y="1081025"/>
            <a:ext cx="3414200" cy="938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MIdjourney</a:t>
            </a:r>
            <a:endParaRPr>
              <a:latin typeface="Comfortaa"/>
              <a:ea typeface="Comfortaa"/>
              <a:cs typeface="Comfortaa"/>
              <a:sym typeface="Comfortaa"/>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222222"/>
                </a:solidFill>
                <a:highlight>
                  <a:srgbClr val="FFFFFF"/>
                </a:highlight>
                <a:latin typeface="Comfortaa"/>
                <a:ea typeface="Comfortaa"/>
                <a:cs typeface="Comfortaa"/>
                <a:sym typeface="Comfortaa"/>
              </a:rPr>
              <a:t>Instructions:</a:t>
            </a:r>
            <a:r>
              <a:rPr lang="en-GB" sz="1000">
                <a:solidFill>
                  <a:srgbClr val="222222"/>
                </a:solidFill>
                <a:highlight>
                  <a:srgbClr val="FFFFFF"/>
                </a:highlight>
                <a:latin typeface="Comfortaa"/>
                <a:ea typeface="Comfortaa"/>
                <a:cs typeface="Comfortaa"/>
                <a:sym typeface="Comfortaa"/>
              </a:rPr>
              <a:t> </a:t>
            </a:r>
            <a:r>
              <a:rPr lang="en-GB" sz="1000" u="sng">
                <a:solidFill>
                  <a:schemeClr val="hlink"/>
                </a:solidFill>
                <a:highlight>
                  <a:srgbClr val="FFFFFF"/>
                </a:highlight>
                <a:latin typeface="Comfortaa"/>
                <a:ea typeface="Comfortaa"/>
                <a:cs typeface="Comfortaa"/>
                <a:sym typeface="Comfortaa"/>
                <a:hlinkClick r:id="rId3"/>
              </a:rPr>
              <a:t>https://docs.midjourney.com/docs/quick-start</a:t>
            </a:r>
            <a:endParaRPr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b="1" lang="en-GB" sz="1000">
                <a:solidFill>
                  <a:srgbClr val="222222"/>
                </a:solidFill>
                <a:highlight>
                  <a:srgbClr val="FFFFFF"/>
                </a:highlight>
                <a:latin typeface="Comfortaa"/>
                <a:ea typeface="Comfortaa"/>
                <a:cs typeface="Comfortaa"/>
                <a:sym typeface="Comfortaa"/>
              </a:rPr>
              <a:t>CheatSheet</a:t>
            </a:r>
            <a:r>
              <a:rPr lang="en-GB" sz="1000">
                <a:solidFill>
                  <a:srgbClr val="222222"/>
                </a:solidFill>
                <a:highlight>
                  <a:srgbClr val="FFFFFF"/>
                </a:highlight>
                <a:latin typeface="Comfortaa"/>
                <a:ea typeface="Comfortaa"/>
                <a:cs typeface="Comfortaa"/>
                <a:sym typeface="Comfortaa"/>
              </a:rPr>
              <a:t>: </a:t>
            </a:r>
            <a:r>
              <a:rPr lang="en-GB" sz="1000" u="sng">
                <a:solidFill>
                  <a:schemeClr val="hlink"/>
                </a:solidFill>
                <a:highlight>
                  <a:srgbClr val="FFFFFF"/>
                </a:highlight>
                <a:latin typeface="Comfortaa"/>
                <a:ea typeface="Comfortaa"/>
                <a:cs typeface="Comfortaa"/>
                <a:sym typeface="Comfortaa"/>
                <a:hlinkClick r:id="rId4"/>
              </a:rPr>
              <a:t>https://docs.midjourney.com/docs/parameter-list</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i="1" lang="en-GB" sz="1000">
                <a:solidFill>
                  <a:srgbClr val="222222"/>
                </a:solidFill>
                <a:highlight>
                  <a:srgbClr val="FFFFFF"/>
                </a:highlight>
                <a:latin typeface="Comfortaa"/>
                <a:ea typeface="Comfortaa"/>
                <a:cs typeface="Comfortaa"/>
                <a:sym typeface="Comfortaa"/>
              </a:rPr>
              <a:t>“Beautiful watercolor painting of famous structures, cities, and buildings, people on the street, 16k, ultra HD”</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i="1" lang="en-GB" sz="1000">
                <a:solidFill>
                  <a:srgbClr val="222222"/>
                </a:solidFill>
                <a:highlight>
                  <a:srgbClr val="FFFFFF"/>
                </a:highlight>
                <a:latin typeface="Comfortaa"/>
                <a:ea typeface="Comfortaa"/>
                <a:cs typeface="Comfortaa"/>
                <a:sym typeface="Comfortaa"/>
              </a:rPr>
              <a:t>“Dot shaped style, sunset, orange sun, clouds, five rotating circles of clouds in a large sky, dot shaped waves, and orange yellow sunset clouds reflected on the waves, one boat is going out to sea, in the style of detailed dreamscapes, light black and orange, painted illustrations, dreamscape portraiture, skillful lighting, precisionist art, whimsical cartoonishness”</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i="1" lang="en-GB" sz="1000">
                <a:solidFill>
                  <a:srgbClr val="222222"/>
                </a:solidFill>
                <a:highlight>
                  <a:srgbClr val="FFFFFF"/>
                </a:highlight>
                <a:latin typeface="Comfortaa"/>
                <a:ea typeface="Comfortaa"/>
                <a:cs typeface="Comfortaa"/>
                <a:sym typeface="Comfortaa"/>
              </a:rPr>
              <a:t>“a woman sitting on top of a lush green field, emaciated black evening gown, ffffound, mackenzie foy, stoya, ruffles, her gaze is downcast, rainy; 90's photograph, dress in voile, in the australian desert, black in, dressed in a worn --q 2 --v 5.2 --ar 3:4”</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i="1" lang="en-GB" sz="1000">
                <a:solidFill>
                  <a:srgbClr val="222222"/>
                </a:solidFill>
                <a:highlight>
                  <a:srgbClr val="FFFFFF"/>
                </a:highlight>
                <a:latin typeface="Comfortaa"/>
                <a:ea typeface="Comfortaa"/>
                <a:cs typeface="Comfortaa"/>
                <a:sym typeface="Comfortaa"/>
              </a:rPr>
              <a:t>“https://letstryai.com/wp-content/uploads/2023/06/midjourney-prompts-for-editing-photos-example-1.jpg mysterious haunted house at night, the image should look like a shot from a horror movie --ar 16:9 --v 5”</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i="1" lang="en-GB" sz="1000">
                <a:solidFill>
                  <a:srgbClr val="222222"/>
                </a:solidFill>
                <a:highlight>
                  <a:srgbClr val="FFFFFF"/>
                </a:highlight>
                <a:latin typeface="Comfortaa"/>
                <a:ea typeface="Comfortaa"/>
                <a:cs typeface="Comfortaa"/>
                <a:sym typeface="Comfortaa"/>
              </a:rPr>
              <a:t>“https://letstryai.com/wp-content/uploads/2023/06/midjourney-prompts-for-editing-photos-example-1.jpg Egyptian pyramid in the dessert, the image should look like a scene from a cartoon movie --ar 16:9 --v 5”</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i="1" sz="1000">
              <a:solidFill>
                <a:srgbClr val="222222"/>
              </a:solidFill>
              <a:highlight>
                <a:srgbClr val="FFFFFF"/>
              </a:highlight>
              <a:latin typeface="Comfortaa"/>
              <a:ea typeface="Comfortaa"/>
              <a:cs typeface="Comfortaa"/>
              <a:sym typeface="Comfortaa"/>
            </a:endParaRPr>
          </a:p>
          <a:p>
            <a:pPr indent="0" lvl="0" marL="0" rtl="0" algn="l">
              <a:spcBef>
                <a:spcPts val="1200"/>
              </a:spcBef>
              <a:spcAft>
                <a:spcPts val="1200"/>
              </a:spcAft>
              <a:buNone/>
            </a:pPr>
            <a:r>
              <a:t/>
            </a:r>
            <a:endParaRPr i="1" sz="1000">
              <a:solidFill>
                <a:srgbClr val="222222"/>
              </a:solidFill>
              <a:highlight>
                <a:srgbClr val="FFFFFF"/>
              </a:highlight>
              <a:latin typeface="Comfortaa"/>
              <a:ea typeface="Comfortaa"/>
              <a:cs typeface="Comfortaa"/>
              <a:sym typeface="Comfortaa"/>
            </a:endParaRPr>
          </a:p>
        </p:txBody>
      </p:sp>
      <p:pic>
        <p:nvPicPr>
          <p:cNvPr id="117" name="Google Shape;117;p21"/>
          <p:cNvPicPr preferRelativeResize="0"/>
          <p:nvPr/>
        </p:nvPicPr>
        <p:blipFill>
          <a:blip r:embed="rId5">
            <a:alphaModFix/>
          </a:blip>
          <a:stretch>
            <a:fillRect/>
          </a:stretch>
        </p:blipFill>
        <p:spPr>
          <a:xfrm>
            <a:off x="6797875" y="180638"/>
            <a:ext cx="1652224" cy="1101476"/>
          </a:xfrm>
          <a:prstGeom prst="rect">
            <a:avLst/>
          </a:prstGeom>
          <a:noFill/>
          <a:ln>
            <a:noFill/>
          </a:ln>
        </p:spPr>
      </p:pic>
      <p:pic>
        <p:nvPicPr>
          <p:cNvPr id="118" name="Google Shape;118;p21"/>
          <p:cNvPicPr preferRelativeResize="0"/>
          <p:nvPr/>
        </p:nvPicPr>
        <p:blipFill>
          <a:blip r:embed="rId6">
            <a:alphaModFix/>
          </a:blip>
          <a:stretch>
            <a:fillRect/>
          </a:stretch>
        </p:blipFill>
        <p:spPr>
          <a:xfrm>
            <a:off x="6294100" y="4457125"/>
            <a:ext cx="572700" cy="57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