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61" r:id="rId5"/>
    <p:sldId id="262" r:id="rId6"/>
    <p:sldId id="410" r:id="rId7"/>
    <p:sldId id="41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354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8126" autoAdjust="0"/>
  </p:normalViewPr>
  <p:slideViewPr>
    <p:cSldViewPr>
      <p:cViewPr varScale="1">
        <p:scale>
          <a:sx n="76" d="100"/>
          <a:sy n="76" d="100"/>
        </p:scale>
        <p:origin x="-99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0FB1C8-72AD-4D34-958B-7E557C576E5D}" type="datetimeFigureOut">
              <a:rPr lang="el-GR" altLang="it-IT"/>
              <a:pPr/>
              <a:t>22/11/2015</a:t>
            </a:fld>
            <a:endParaRPr lang="el-GR" alt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6E02544-7E14-4166-A4CA-8FB0FFD095BF}" type="slidenum">
              <a:rPr lang="el-GR" altLang="it-IT"/>
              <a:pPr/>
              <a:t>0</a:t>
            </a:fld>
            <a:endParaRPr lang="el-G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C1BD81-819E-42D4-8F37-F97E4AE0DAE7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EFDEFE-3732-4226-8A0F-825DCB982253}" type="slidenum">
              <a:rPr lang="el-GR" altLang="it-IT"/>
              <a:pPr/>
              <a:t>‹#›</a:t>
            </a:fld>
            <a:endParaRPr lang="el-G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it-IT" altLang="it-IT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366666-8BFF-46DE-A7FC-3BE74FC16668}" type="slidenum">
              <a:rPr lang="el-GR" altLang="it-IT"/>
              <a:pPr/>
              <a:t>1</a:t>
            </a:fld>
            <a:endParaRPr lang="el-GR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it-IT" altLang="it-IT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C1C733-0F69-42A7-A204-283A9CCEF2CF}" type="slidenum">
              <a:rPr lang="el-GR" altLang="it-IT"/>
              <a:pPr/>
              <a:t>2</a:t>
            </a:fld>
            <a:endParaRPr lang="el-GR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64DF58-9EA0-4A3C-B09B-5D4F95CA4AE0}" type="slidenum">
              <a:rPr lang="el-GR" altLang="it-IT"/>
              <a:pPr/>
              <a:t>3</a:t>
            </a:fld>
            <a:endParaRPr lang="el-GR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F2F56B-FCC4-4A34-980E-9D43C0B8850D}" type="slidenum">
              <a:rPr lang="el-GR" altLang="it-IT"/>
              <a:pPr/>
              <a:t>4</a:t>
            </a:fld>
            <a:endParaRPr lang="el-GR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0BAD34-892E-46F6-B9AE-E431284C4E04}" type="slidenum">
              <a:rPr lang="el-GR" altLang="it-IT"/>
              <a:pPr/>
              <a:t>5</a:t>
            </a:fld>
            <a:endParaRPr lang="el-GR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7E378D6-7892-470C-926D-8F0BB962617F}" type="slidenum">
              <a:rPr lang="el-GR" altLang="it-IT" sz="1200"/>
              <a:pPr algn="r"/>
              <a:t>6</a:t>
            </a:fld>
            <a:endParaRPr lang="el-GR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A1D738-CEB0-48C2-A7D4-3F7573572C9E}" type="slidenum">
              <a:rPr lang="el-GR" altLang="it-IT"/>
              <a:pPr/>
              <a:t>17</a:t>
            </a:fld>
            <a:endParaRPr lang="el-GR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54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1E6C0E-74BB-4F51-B337-A37533C8E54B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8470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E227F-7457-48F3-974D-F653D26E9E72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9296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212159-6CC6-4CE3-B901-CCCE964EC0D9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35738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1A1C8-B837-4352-BDAB-56F0E5BD4D32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21875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1C8C4-E54A-4BA0-B1F4-427DBBC71312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206075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8D1F9-8997-47EB-BD59-262CB4C04376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61746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D78126-2486-43DB-989A-1AB51657AC64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85273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10B67-C88B-462B-BCEC-3FD2D11D2C23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302651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EEA452-305A-4642-9E2C-B08548DB3E17}" type="slidenum">
              <a:rPr lang="el-GR" altLang="it-IT"/>
              <a:pPr/>
              <a:t>‹#›</a:t>
            </a:fld>
            <a:endParaRPr lang="el-GR" altLang="it-IT"/>
          </a:p>
        </p:txBody>
      </p:sp>
    </p:spTree>
    <p:extLst>
      <p:ext uri="{BB962C8B-B14F-4D97-AF65-F5344CB8AC3E}">
        <p14:creationId xmlns:p14="http://schemas.microsoft.com/office/powerpoint/2010/main" val="36436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it-IT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it-IT" smtClean="0"/>
              <a:t>Στυλ υποδείγματος κειμένου</a:t>
            </a:r>
          </a:p>
          <a:p>
            <a:pPr lvl="1"/>
            <a:r>
              <a:rPr lang="el-GR" altLang="it-IT" smtClean="0"/>
              <a:t>Δεύτερου επιπέδου</a:t>
            </a:r>
          </a:p>
          <a:p>
            <a:pPr lvl="2"/>
            <a:r>
              <a:rPr lang="el-GR" altLang="it-IT" smtClean="0"/>
              <a:t>Τρίτου επιπέδου</a:t>
            </a:r>
          </a:p>
          <a:p>
            <a:pPr lvl="3"/>
            <a:r>
              <a:rPr lang="el-GR" altLang="it-IT" smtClean="0"/>
              <a:t>Τέταρτου επιπέδου</a:t>
            </a:r>
          </a:p>
          <a:p>
            <a:pPr lvl="4"/>
            <a:r>
              <a:rPr lang="el-GR" altLang="it-IT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9F1A03E5-45EE-404E-8C81-B20A5C66B37B}" type="slidenum">
              <a:rPr lang="el-GR" altLang="it-IT"/>
              <a:pPr/>
              <a:t>‹#›</a:t>
            </a:fld>
            <a:endParaRPr lang="el-G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it-IT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it-IT" sz="2800" b="1" smtClean="0"/>
              <a:t>Ενότητα </a:t>
            </a:r>
            <a:r>
              <a:rPr lang="en-US" altLang="it-IT" sz="2800" b="1" smtClean="0"/>
              <a:t># </a:t>
            </a:r>
            <a:r>
              <a:rPr lang="el-GR" altLang="it-IT" sz="2800" b="1" smtClean="0"/>
              <a:t>1</a:t>
            </a:r>
            <a:r>
              <a:rPr lang="en-US" altLang="it-IT" sz="2800" b="1" smtClean="0"/>
              <a:t>0</a:t>
            </a:r>
            <a:r>
              <a:rPr lang="el-GR" altLang="it-IT" sz="2800" b="1" smtClean="0"/>
              <a:t>:</a:t>
            </a:r>
            <a:r>
              <a:rPr lang="en-US" altLang="it-IT" sz="2800" smtClean="0"/>
              <a:t> </a:t>
            </a:r>
            <a:r>
              <a:rPr lang="el-GR" altLang="it-IT" sz="2800" smtClean="0"/>
              <a:t>Προϋπολογισμοί</a:t>
            </a:r>
            <a:endParaRPr lang="en-US" altLang="it-IT" sz="2800" smtClean="0"/>
          </a:p>
          <a:p>
            <a:r>
              <a:rPr lang="el-GR" altLang="it-IT" sz="2800" b="1" smtClean="0"/>
              <a:t>Διδάσκουσα: </a:t>
            </a:r>
            <a:r>
              <a:rPr lang="el-GR" altLang="it-IT" sz="2800" smtClean="0"/>
              <a:t>Σάνδρα Κοέν</a:t>
            </a:r>
          </a:p>
          <a:p>
            <a:r>
              <a:rPr lang="el-GR" altLang="it-IT" sz="2800" b="1" smtClean="0"/>
              <a:t>Τμήμα: </a:t>
            </a:r>
            <a:r>
              <a:rPr lang="el-GR" altLang="it-IT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A05F7-51CE-49FB-BBF0-7B8D5A2C03D5}" type="slidenum">
              <a:rPr lang="el-GR" altLang="it-IT"/>
              <a:pPr/>
              <a:t>10</a:t>
            </a:fld>
            <a:endParaRPr lang="el-GR" altLang="it-IT"/>
          </a:p>
        </p:txBody>
      </p:sp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Ελαστικοί προϋπολογισμοί</a:t>
            </a:r>
            <a:endParaRPr lang="el-GR" altLang="it-IT" smtClean="0"/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Ελαστικός είναι ο προϋπολογισμός που αναφέρεται σε </a:t>
            </a:r>
            <a:r>
              <a:rPr lang="el-GR" altLang="en-US" sz="2800" b="1" smtClean="0"/>
              <a:t>διαφορετικά επίπεδα δραστηριότητας</a:t>
            </a:r>
            <a:r>
              <a:rPr lang="el-GR" altLang="en-US" sz="2800" smtClean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Οι ελαστικοί προϋπολογισμοί αναπτύσσονται (όσον αφορά τα έξοδα) λαμβάνοντας υπόψη δύο βασικές παραμέτρους: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α) τα </a:t>
            </a:r>
            <a:r>
              <a:rPr lang="el-GR" altLang="en-US" sz="2400" b="1" smtClean="0"/>
              <a:t>μεταβλητά κόστη</a:t>
            </a:r>
            <a:r>
              <a:rPr lang="el-GR" altLang="en-US" sz="2400" smtClean="0"/>
              <a:t> τα οποία μεταβάλλονται ανάλογα με κάποιο μέγεθος που θεωρείται η αιτία μεταβολής τους.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β) τα </a:t>
            </a:r>
            <a:r>
              <a:rPr lang="el-GR" altLang="en-US" sz="2400" b="1" smtClean="0"/>
              <a:t>σταθερά κόστη</a:t>
            </a:r>
            <a:r>
              <a:rPr lang="el-GR" altLang="en-US" sz="2400" smtClean="0"/>
              <a:t> τα οποία παραμένουν αμετάβλητα στο πλαίσιο ενός προκαθορισμένου εύρους δραστηριότητας.</a:t>
            </a:r>
            <a:endParaRPr lang="el-GR" altLang="it-IT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B25B8-3461-4573-9559-02956F01D1C7}" type="slidenum">
              <a:rPr lang="el-GR" altLang="it-IT"/>
              <a:pPr/>
              <a:t>11</a:t>
            </a:fld>
            <a:endParaRPr lang="el-GR" altLang="it-IT"/>
          </a:p>
        </p:txBody>
      </p:sp>
      <p:sp>
        <p:nvSpPr>
          <p:cNvPr id="174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Χρησιμότητα ελαστικών προϋπολογισμών</a:t>
            </a:r>
            <a:endParaRPr lang="el-GR" altLang="it-IT" sz="4000" smtClean="0"/>
          </a:p>
        </p:txBody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Οι ελαστικοί προϋπολογισμοί χρησιμοποιούνται για δύο βασικούς σκοπούς: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α) Επιτρέπουν την ανάπτυξη </a:t>
            </a:r>
            <a:r>
              <a:rPr lang="el-GR" altLang="en-US" b="1" smtClean="0"/>
              <a:t>εναλλακτικών σεναρίων</a:t>
            </a:r>
            <a:r>
              <a:rPr lang="el-GR" altLang="en-US" smtClean="0"/>
              <a:t> για τη διενέργεια ανάλυσης ευαισθησίας προκειμένου να διαγνωστεί το εύρος στο οποίο θα κυμανθεί το αποτέλεσμα μιας μελλοντικής δραστηριότητας.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β) Επιτρέπουν την </a:t>
            </a:r>
            <a:r>
              <a:rPr lang="el-GR" altLang="en-US" b="1" smtClean="0"/>
              <a:t>αποτελεσματική σύγκριση</a:t>
            </a:r>
            <a:r>
              <a:rPr lang="el-GR" altLang="en-US" smtClean="0"/>
              <a:t> με τα πραγματικά ποσά (απολογισμός) προκειμένου να υπολογισθούν αποκλίσεις.</a:t>
            </a:r>
            <a:endParaRPr lang="el-GR" altLang="it-IT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C8CE-0AC7-46A1-92F9-6D7AF5E10403}" type="slidenum">
              <a:rPr lang="el-GR" altLang="it-IT"/>
              <a:pPr/>
              <a:t>12</a:t>
            </a:fld>
            <a:endParaRPr lang="el-GR" altLang="it-IT"/>
          </a:p>
        </p:txBody>
      </p:sp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Χαρακτηρισμός αποκλίσεων</a:t>
            </a:r>
            <a:endParaRPr lang="el-GR" altLang="it-IT" smtClean="0"/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b="1" smtClean="0"/>
              <a:t>Ευμενής απόκλιση: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Όταν έχει θετική επίδραση στην οικονομική κατάσταση της επιχείρησης, δηλαδή δηλώνει </a:t>
            </a:r>
            <a:r>
              <a:rPr lang="el-GR" altLang="en-US" sz="2400" b="1" smtClean="0"/>
              <a:t>αύξηση</a:t>
            </a:r>
            <a:r>
              <a:rPr lang="el-GR" altLang="en-US" sz="2400" smtClean="0"/>
              <a:t> των εσόδων ή </a:t>
            </a:r>
            <a:r>
              <a:rPr lang="el-GR" altLang="en-US" sz="2400" b="1" smtClean="0"/>
              <a:t>μείωση</a:t>
            </a:r>
            <a:r>
              <a:rPr lang="el-GR" altLang="en-US" sz="2400" smtClean="0"/>
              <a:t> του κόστους.</a:t>
            </a:r>
            <a:r>
              <a:rPr lang="el-GR" altLang="en-US" sz="3000" smtClean="0">
                <a:cs typeface="Arial" panose="020B0604020202020204" pitchFamily="34" charset="0"/>
              </a:rPr>
              <a:t> </a:t>
            </a:r>
            <a:endParaRPr lang="el-GR" altLang="en-US" sz="3000" smtClean="0"/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b="1" smtClean="0"/>
              <a:t>Δυσμενής απόκλιση:</a:t>
            </a:r>
            <a:r>
              <a:rPr lang="el-GR" altLang="en-US" sz="3400" b="1" smtClean="0"/>
              <a:t>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Όταν έχει αρνητική επίδραση στην οικονομική κατάσταση της επιχείρησης, δηλαδή δηλώνει μείωση των εσόδων ή αύξηση του κόστους.</a:t>
            </a:r>
            <a:endParaRPr lang="el-GR" altLang="it-IT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4E10-EC2C-41CD-9EFB-10C1A350F7FC}" type="slidenum">
              <a:rPr lang="el-GR" altLang="it-IT"/>
              <a:pPr/>
              <a:t>13</a:t>
            </a:fld>
            <a:endParaRPr lang="el-GR" altLang="it-IT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Συνολική Απόκλιση</a:t>
            </a:r>
            <a:endParaRPr lang="el-GR" altLang="it-IT" smtClean="0"/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it-IT" sz="2800" smtClean="0"/>
              <a:t>Συνολική απόκλιση προϋπολογισμού = Πραγματοποιηθέντα ποσά – Στατικός προϋπολογισμός. </a:t>
            </a:r>
          </a:p>
          <a:p>
            <a:pPr>
              <a:spcBef>
                <a:spcPct val="20000"/>
              </a:spcBef>
            </a:pPr>
            <a:endParaRPr lang="el-GR" altLang="en-US" sz="2800" smtClean="0"/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Η συνολική απόκλιση του προϋπολογισμού</a:t>
            </a:r>
            <a:r>
              <a:rPr lang="en-US" altLang="en-US" sz="2800" smtClean="0"/>
              <a:t> </a:t>
            </a:r>
            <a:r>
              <a:rPr lang="el-GR" altLang="en-US" sz="2800" smtClean="0"/>
              <a:t>διακρίνεται σε: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Απόκλιση δαπάνης προϋπολογισμού.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Απόκλιση όγκου προϋπολογισμού.</a:t>
            </a:r>
            <a:endParaRPr lang="el-GR" altLang="it-IT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9816-485A-4B81-97CE-61303C16605F}" type="slidenum">
              <a:rPr lang="el-GR" altLang="it-IT"/>
              <a:pPr/>
              <a:t>14</a:t>
            </a:fld>
            <a:endParaRPr lang="el-GR" altLang="it-IT"/>
          </a:p>
        </p:txBody>
      </p:sp>
      <p:sp>
        <p:nvSpPr>
          <p:cNvPr id="177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Απόκλιση δαπάνης και απόκλιση όγκου προϋπολογισμού</a:t>
            </a:r>
            <a:endParaRPr lang="el-GR" altLang="it-IT" sz="4000" smtClean="0"/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it-IT" sz="2800" smtClean="0"/>
              <a:t>Απόκλιση δαπάνης προϋπολογισμού = Πραγματοποιηθέντα ποσά - Ποσά ελαστικού προϋπολογισμού με βάση το πραγματικό επίπεδο δραστηριότητας</a:t>
            </a:r>
          </a:p>
          <a:p>
            <a:pPr>
              <a:spcBef>
                <a:spcPct val="20000"/>
              </a:spcBef>
            </a:pPr>
            <a:endParaRPr lang="el-GR" altLang="it-IT" sz="2800" smtClean="0"/>
          </a:p>
          <a:p>
            <a:pPr>
              <a:spcBef>
                <a:spcPct val="20000"/>
              </a:spcBef>
            </a:pPr>
            <a:r>
              <a:rPr lang="el-GR" altLang="it-IT" sz="2800" smtClean="0"/>
              <a:t>Απόκλιση Όγκου προϋπολογισμού =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it-IT" sz="2800" smtClean="0"/>
              <a:t>	Ποσά ελαστικού προϋπολογισμού με βάση το πραγματικό επίπεδο δραστηριότητας -  Στατικός προϋπολογισμός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F3BD-27AE-4B84-BBE0-B2469BF96F71}" type="slidenum">
              <a:rPr lang="el-GR" altLang="it-IT"/>
              <a:pPr/>
              <a:t>15</a:t>
            </a:fld>
            <a:endParaRPr lang="el-GR" altLang="it-IT"/>
          </a:p>
        </p:txBody>
      </p:sp>
      <p:sp>
        <p:nvSpPr>
          <p:cNvPr id="178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Αποκλίσεις Προϋπολογισμών</a:t>
            </a:r>
            <a:endParaRPr lang="el-GR" altLang="it-IT" smtClean="0"/>
          </a:p>
        </p:txBody>
      </p:sp>
      <p:sp>
        <p:nvSpPr>
          <p:cNvPr id="31" name="Slide Number Placeholder 4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04E5A4AE-5274-453D-BC37-C87E3B5237D6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15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81" name="Rectangle 3"/>
          <p:cNvSpPr>
            <a:spLocks noChangeArrowheads="1"/>
          </p:cNvSpPr>
          <p:nvPr/>
        </p:nvSpPr>
        <p:spPr bwMode="auto">
          <a:xfrm>
            <a:off x="892175" y="1947863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FB3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n-US" sz="1600"/>
              <a:t>Πραγματοποιούμενα</a:t>
            </a:r>
          </a:p>
          <a:p>
            <a:pPr algn="ctr"/>
            <a:r>
              <a:rPr lang="el-GR" altLang="en-US" sz="1600"/>
              <a:t>ποσά</a:t>
            </a:r>
          </a:p>
          <a:p>
            <a:pPr algn="ctr" eaLnBrk="0" hangingPunct="0"/>
            <a:endParaRPr lang="el-GR" altLang="en-US" sz="1600"/>
          </a:p>
        </p:txBody>
      </p:sp>
      <p:sp>
        <p:nvSpPr>
          <p:cNvPr id="178183" name="Rectangle 5"/>
          <p:cNvSpPr>
            <a:spLocks noChangeArrowheads="1"/>
          </p:cNvSpPr>
          <p:nvPr/>
        </p:nvSpPr>
        <p:spPr bwMode="auto">
          <a:xfrm>
            <a:off x="3492500" y="1916113"/>
            <a:ext cx="2519363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F73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n-US" sz="1600"/>
              <a:t>Ευέλικτος Προϋπολογισμός</a:t>
            </a:r>
          </a:p>
          <a:p>
            <a:pPr algn="ctr"/>
            <a:r>
              <a:rPr lang="el-GR" altLang="en-US" sz="1600"/>
              <a:t>στο πραγματικό επίπεδο</a:t>
            </a:r>
          </a:p>
          <a:p>
            <a:pPr algn="ctr"/>
            <a:r>
              <a:rPr lang="el-GR" altLang="en-US" sz="1600"/>
              <a:t>δραστηριότητας</a:t>
            </a:r>
          </a:p>
        </p:txBody>
      </p:sp>
      <p:sp>
        <p:nvSpPr>
          <p:cNvPr id="178185" name="Rectangle 7"/>
          <p:cNvSpPr>
            <a:spLocks noChangeArrowheads="1"/>
          </p:cNvSpPr>
          <p:nvPr/>
        </p:nvSpPr>
        <p:spPr bwMode="auto">
          <a:xfrm>
            <a:off x="6726238" y="1947863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E1E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n-US" sz="1600"/>
              <a:t>Στατικός</a:t>
            </a:r>
          </a:p>
          <a:p>
            <a:pPr algn="ctr"/>
            <a:r>
              <a:rPr lang="el-GR" altLang="en-US" sz="1600"/>
              <a:t>Προϋπολογισμός</a:t>
            </a:r>
          </a:p>
        </p:txBody>
      </p:sp>
      <p:cxnSp>
        <p:nvCxnSpPr>
          <p:cNvPr id="178187" name="AutoShape 9"/>
          <p:cNvCxnSpPr>
            <a:cxnSpLocks noChangeShapeType="1"/>
            <a:stCxn id="178181" idx="2"/>
            <a:endCxn id="178183" idx="2"/>
          </p:cNvCxnSpPr>
          <p:nvPr/>
        </p:nvCxnSpPr>
        <p:spPr bwMode="auto">
          <a:xfrm rot="16200000" flipH="1">
            <a:off x="3278981" y="1237457"/>
            <a:ext cx="1587" cy="29464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188" name="AutoShape 10"/>
          <p:cNvCxnSpPr>
            <a:cxnSpLocks noChangeShapeType="1"/>
            <a:stCxn id="178183" idx="2"/>
            <a:endCxn id="178185" idx="2"/>
          </p:cNvCxnSpPr>
          <p:nvPr/>
        </p:nvCxnSpPr>
        <p:spPr bwMode="auto">
          <a:xfrm rot="16200000" flipH="1">
            <a:off x="6196013" y="1266825"/>
            <a:ext cx="1587" cy="2887663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4827" name="Group 11"/>
          <p:cNvGrpSpPr>
            <a:grpSpLocks/>
          </p:cNvGrpSpPr>
          <p:nvPr/>
        </p:nvGrpSpPr>
        <p:grpSpPr bwMode="auto">
          <a:xfrm>
            <a:off x="2124075" y="2843213"/>
            <a:ext cx="2152650" cy="1449387"/>
            <a:chOff x="1447" y="2378"/>
            <a:chExt cx="1356" cy="913"/>
          </a:xfrm>
        </p:grpSpPr>
        <p:sp>
          <p:nvSpPr>
            <p:cNvPr id="178190" name="Rectangle 12"/>
            <p:cNvSpPr>
              <a:spLocks noChangeArrowheads="1"/>
            </p:cNvSpPr>
            <p:nvPr/>
          </p:nvSpPr>
          <p:spPr bwMode="auto">
            <a:xfrm>
              <a:off x="1447" y="2811"/>
              <a:ext cx="135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E794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l-GR" altLang="en-US"/>
                <a:t>Απόκλιση </a:t>
              </a:r>
            </a:p>
            <a:p>
              <a:pPr algn="ctr"/>
              <a:r>
                <a:rPr lang="el-GR" altLang="en-US"/>
                <a:t>Δαπάνης</a:t>
              </a:r>
            </a:p>
          </p:txBody>
        </p:sp>
        <p:sp>
          <p:nvSpPr>
            <p:cNvPr id="178191" name="Text Box 13"/>
            <p:cNvSpPr txBox="1">
              <a:spLocks noChangeArrowheads="1"/>
            </p:cNvSpPr>
            <p:nvPr/>
          </p:nvSpPr>
          <p:spPr bwMode="auto">
            <a:xfrm>
              <a:off x="2068" y="237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endParaRPr lang="el-GR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674830" name="Group 14"/>
          <p:cNvGrpSpPr>
            <a:grpSpLocks/>
          </p:cNvGrpSpPr>
          <p:nvPr/>
        </p:nvGrpSpPr>
        <p:grpSpPr bwMode="auto">
          <a:xfrm>
            <a:off x="5292725" y="2843213"/>
            <a:ext cx="2152650" cy="1449387"/>
            <a:chOff x="3354" y="2378"/>
            <a:chExt cx="1356" cy="913"/>
          </a:xfrm>
        </p:grpSpPr>
        <p:sp>
          <p:nvSpPr>
            <p:cNvPr id="178193" name="Rectangle 15"/>
            <p:cNvSpPr>
              <a:spLocks noChangeArrowheads="1"/>
            </p:cNvSpPr>
            <p:nvPr/>
          </p:nvSpPr>
          <p:spPr bwMode="auto">
            <a:xfrm>
              <a:off x="3354" y="2811"/>
              <a:ext cx="135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l-GR" altLang="en-US"/>
                <a:t>Απόκλιση </a:t>
              </a:r>
            </a:p>
            <a:p>
              <a:pPr algn="ctr"/>
              <a:r>
                <a:rPr lang="el-GR" altLang="en-US"/>
                <a:t>όγκου</a:t>
              </a:r>
            </a:p>
          </p:txBody>
        </p:sp>
        <p:sp>
          <p:nvSpPr>
            <p:cNvPr id="178194" name="Text Box 16"/>
            <p:cNvSpPr txBox="1">
              <a:spLocks noChangeArrowheads="1"/>
            </p:cNvSpPr>
            <p:nvPr/>
          </p:nvSpPr>
          <p:spPr bwMode="auto">
            <a:xfrm>
              <a:off x="3976" y="237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endParaRPr lang="el-GR" altLang="en-US" b="1">
                <a:latin typeface="Arial" panose="020B0604020202020204" pitchFamily="34" charset="0"/>
              </a:endParaRPr>
            </a:p>
          </p:txBody>
        </p:sp>
      </p:grpSp>
      <p:cxnSp>
        <p:nvCxnSpPr>
          <p:cNvPr id="178195" name="AutoShape 17"/>
          <p:cNvCxnSpPr>
            <a:cxnSpLocks noChangeShapeType="1"/>
            <a:stCxn id="178181" idx="1"/>
            <a:endCxn id="178185" idx="3"/>
          </p:cNvCxnSpPr>
          <p:nvPr/>
        </p:nvCxnSpPr>
        <p:spPr bwMode="auto">
          <a:xfrm rot="10800000" flipH="1" flipV="1">
            <a:off x="892175" y="2328863"/>
            <a:ext cx="7662863" cy="1587"/>
          </a:xfrm>
          <a:prstGeom prst="bentConnector5">
            <a:avLst>
              <a:gd name="adj1" fmla="val -2981"/>
              <a:gd name="adj2" fmla="val 200099995"/>
              <a:gd name="adj3" fmla="val 102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196" name="Line 18"/>
          <p:cNvSpPr>
            <a:spLocks noChangeShapeType="1"/>
          </p:cNvSpPr>
          <p:nvPr/>
        </p:nvSpPr>
        <p:spPr bwMode="auto">
          <a:xfrm>
            <a:off x="4940300" y="550862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8197" name="Text Box 19"/>
          <p:cNvSpPr txBox="1">
            <a:spLocks noChangeArrowheads="1"/>
          </p:cNvSpPr>
          <p:nvPr/>
        </p:nvSpPr>
        <p:spPr bwMode="auto">
          <a:xfrm>
            <a:off x="3929063" y="5854700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b="1"/>
              <a:t>Συνολική Απόκλιση</a:t>
            </a:r>
            <a:endParaRPr lang="en-US" altLang="en-US" b="1"/>
          </a:p>
        </p:txBody>
      </p:sp>
      <p:sp>
        <p:nvSpPr>
          <p:cNvPr id="178198" name="Line 20"/>
          <p:cNvSpPr>
            <a:spLocks noChangeShapeType="1"/>
          </p:cNvSpPr>
          <p:nvPr/>
        </p:nvSpPr>
        <p:spPr bwMode="auto">
          <a:xfrm>
            <a:off x="3243263" y="292417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8199" name="Line 21"/>
          <p:cNvSpPr>
            <a:spLocks noChangeShapeType="1"/>
          </p:cNvSpPr>
          <p:nvPr/>
        </p:nvSpPr>
        <p:spPr bwMode="auto">
          <a:xfrm>
            <a:off x="6324600" y="292417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8200" name="AutoShape 22"/>
          <p:cNvSpPr>
            <a:spLocks noChangeArrowheads="1"/>
          </p:cNvSpPr>
          <p:nvPr/>
        </p:nvSpPr>
        <p:spPr bwMode="auto">
          <a:xfrm>
            <a:off x="2895600" y="2057400"/>
            <a:ext cx="523875" cy="533400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8201" name="AutoShape 23"/>
          <p:cNvSpPr>
            <a:spLocks noChangeArrowheads="1"/>
          </p:cNvSpPr>
          <p:nvPr/>
        </p:nvSpPr>
        <p:spPr bwMode="auto">
          <a:xfrm>
            <a:off x="6084888" y="2133600"/>
            <a:ext cx="544512" cy="533400"/>
          </a:xfrm>
          <a:prstGeom prst="leftRightArrow">
            <a:avLst>
              <a:gd name="adj1" fmla="val 50000"/>
              <a:gd name="adj2" fmla="val 2041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8202" name="AutoShape 24"/>
          <p:cNvSpPr>
            <a:spLocks noChangeArrowheads="1"/>
          </p:cNvSpPr>
          <p:nvPr/>
        </p:nvSpPr>
        <p:spPr bwMode="auto">
          <a:xfrm>
            <a:off x="4386263" y="3644900"/>
            <a:ext cx="762000" cy="533400"/>
          </a:xfrm>
          <a:prstGeom prst="leftRightArrow">
            <a:avLst>
              <a:gd name="adj1" fmla="val 50000"/>
              <a:gd name="adj2" fmla="val 2857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674841" name="Group 25"/>
          <p:cNvGrpSpPr>
            <a:grpSpLocks/>
          </p:cNvGrpSpPr>
          <p:nvPr/>
        </p:nvGrpSpPr>
        <p:grpSpPr bwMode="auto">
          <a:xfrm>
            <a:off x="684213" y="4292600"/>
            <a:ext cx="3124200" cy="1371600"/>
            <a:chOff x="384" y="3312"/>
            <a:chExt cx="1968" cy="864"/>
          </a:xfrm>
        </p:grpSpPr>
        <p:sp>
          <p:nvSpPr>
            <p:cNvPr id="178204" name="Rectangle 26"/>
            <p:cNvSpPr>
              <a:spLocks noChangeArrowheads="1"/>
            </p:cNvSpPr>
            <p:nvPr/>
          </p:nvSpPr>
          <p:spPr bwMode="auto">
            <a:xfrm>
              <a:off x="384" y="3552"/>
              <a:ext cx="1968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000" b="1"/>
                <a:t>Κοινό: Όγκος</a:t>
              </a:r>
              <a:r>
                <a:rPr lang="el-GR" altLang="en-US" sz="2000"/>
                <a:t> </a:t>
              </a:r>
            </a:p>
            <a:p>
              <a:pPr algn="ctr" eaLnBrk="0" hangingPunct="0"/>
              <a:r>
                <a:rPr lang="el-GR" altLang="en-US" sz="2000"/>
                <a:t>Οι αποκλίσεις οφείλονται</a:t>
              </a:r>
            </a:p>
            <a:p>
              <a:pPr algn="ctr" eaLnBrk="0" hangingPunct="0"/>
              <a:r>
                <a:rPr lang="el-GR" altLang="en-US" sz="2000"/>
                <a:t>σε τιμές</a:t>
              </a:r>
            </a:p>
          </p:txBody>
        </p:sp>
        <p:sp>
          <p:nvSpPr>
            <p:cNvPr id="178205" name="Line 27"/>
            <p:cNvSpPr>
              <a:spLocks noChangeShapeType="1"/>
            </p:cNvSpPr>
            <p:nvPr/>
          </p:nvSpPr>
          <p:spPr bwMode="auto">
            <a:xfrm flipV="1">
              <a:off x="1632" y="3312"/>
              <a:ext cx="19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74844" name="Group 28"/>
          <p:cNvGrpSpPr>
            <a:grpSpLocks/>
          </p:cNvGrpSpPr>
          <p:nvPr/>
        </p:nvGrpSpPr>
        <p:grpSpPr bwMode="auto">
          <a:xfrm>
            <a:off x="6300788" y="4292600"/>
            <a:ext cx="2447925" cy="1447800"/>
            <a:chOff x="3840" y="3264"/>
            <a:chExt cx="1920" cy="912"/>
          </a:xfrm>
        </p:grpSpPr>
        <p:sp>
          <p:nvSpPr>
            <p:cNvPr id="178207" name="Rectangle 29"/>
            <p:cNvSpPr>
              <a:spLocks noChangeArrowheads="1"/>
            </p:cNvSpPr>
            <p:nvPr/>
          </p:nvSpPr>
          <p:spPr bwMode="auto">
            <a:xfrm>
              <a:off x="3840" y="3552"/>
              <a:ext cx="1920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l-GR" altLang="en-US" sz="2000" b="1"/>
                <a:t>Κοινό: Τιμές</a:t>
              </a:r>
              <a:r>
                <a:rPr lang="el-GR" altLang="en-US" sz="2000"/>
                <a:t> </a:t>
              </a:r>
            </a:p>
            <a:p>
              <a:pPr algn="ctr" eaLnBrk="0" hangingPunct="0"/>
              <a:r>
                <a:rPr lang="el-GR" altLang="en-US" sz="2000"/>
                <a:t>Οι αποκλίσεις </a:t>
              </a:r>
            </a:p>
            <a:p>
              <a:pPr algn="ctr" eaLnBrk="0" hangingPunct="0"/>
              <a:r>
                <a:rPr lang="el-GR" altLang="en-US" sz="2000"/>
                <a:t>οφείλονται</a:t>
              </a:r>
              <a:r>
                <a:rPr lang="en-US" altLang="en-US" sz="2000"/>
                <a:t> </a:t>
              </a:r>
              <a:r>
                <a:rPr lang="el-GR" altLang="en-US" sz="2000"/>
                <a:t>σε όγκους</a:t>
              </a:r>
            </a:p>
          </p:txBody>
        </p:sp>
        <p:sp>
          <p:nvSpPr>
            <p:cNvPr id="178208" name="Line 30"/>
            <p:cNvSpPr>
              <a:spLocks noChangeShapeType="1"/>
            </p:cNvSpPr>
            <p:nvPr/>
          </p:nvSpPr>
          <p:spPr bwMode="auto">
            <a:xfrm flipH="1" flipV="1">
              <a:off x="4176" y="3264"/>
              <a:ext cx="33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7111-6CC6-4FE8-86EC-1BF9A912210A}" type="slidenum">
              <a:rPr lang="el-GR" altLang="it-IT"/>
              <a:pPr/>
              <a:t>16</a:t>
            </a:fld>
            <a:endParaRPr lang="el-GR" altLang="it-IT"/>
          </a:p>
        </p:txBody>
      </p:sp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Παρακολούθηση προϋπολογισμών</a:t>
            </a:r>
            <a:endParaRPr lang="el-GR" altLang="it-IT" sz="4000" smtClean="0"/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Τακτά χρονικά διαστήματα.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Έμφαση στις αποκλίσεις που αφορούν: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Σημαντικό ποσοστό.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Σημαντικό απόλυτο ποσό.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Τόσο ευμενείς όσο και δυσμενείς.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800" smtClean="0"/>
              <a:t>Λήψη αποφάσεων: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Διορθωτικές ενέργειες.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Αναμόρφωση.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Επίδοση ευθυνών.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400" smtClean="0"/>
              <a:t>Επιβράβευση.</a:t>
            </a:r>
            <a:endParaRPr lang="el-GR" altLang="it-IT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it-IT" smtClean="0"/>
              <a:t>Τέλος Ενότητας #</a:t>
            </a:r>
            <a:r>
              <a:rPr lang="en-US" altLang="it-IT" smtClean="0"/>
              <a:t> </a:t>
            </a:r>
            <a:r>
              <a:rPr lang="el-GR" altLang="it-IT" smtClean="0"/>
              <a:t>10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l-GR" altLang="it-IT" sz="2400" b="1" smtClean="0"/>
              <a:t>Μάθημα: </a:t>
            </a:r>
            <a:r>
              <a:rPr lang="el-GR" altLang="it-IT" sz="2400" smtClean="0"/>
              <a:t>Λογιστική Κόστους, </a:t>
            </a:r>
            <a:r>
              <a:rPr lang="el-GR" altLang="it-IT" sz="2400" b="1" smtClean="0"/>
              <a:t>Ενότητα </a:t>
            </a:r>
            <a:r>
              <a:rPr lang="en-US" altLang="it-IT" sz="2400" b="1" smtClean="0"/>
              <a:t># </a:t>
            </a:r>
            <a:r>
              <a:rPr lang="el-GR" altLang="it-IT" sz="2400" b="1" smtClean="0"/>
              <a:t>10:</a:t>
            </a:r>
            <a:r>
              <a:rPr lang="el-GR" altLang="it-IT" sz="2400" smtClean="0"/>
              <a:t>Προϋπολογισμοί</a:t>
            </a:r>
          </a:p>
          <a:p>
            <a:pPr algn="l">
              <a:lnSpc>
                <a:spcPct val="90000"/>
              </a:lnSpc>
            </a:pPr>
            <a:r>
              <a:rPr lang="el-GR" altLang="it-IT" sz="2400" b="1" smtClean="0"/>
              <a:t>Διδάσκουσα: </a:t>
            </a:r>
            <a:r>
              <a:rPr lang="el-GR" altLang="it-IT" sz="2400" smtClean="0"/>
              <a:t>Σάνδρα Κοέν, </a:t>
            </a:r>
            <a:r>
              <a:rPr lang="el-GR" altLang="it-IT" sz="2400" b="1" smtClean="0"/>
              <a:t>Τμήμα: </a:t>
            </a:r>
            <a:r>
              <a:rPr lang="el-GR" altLang="it-IT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9CB0-DC16-47C4-A93A-5C53342D1186}" type="slidenum">
              <a:rPr lang="el-GR" altLang="it-IT"/>
              <a:pPr/>
              <a:t>2</a:t>
            </a:fld>
            <a:endParaRPr lang="el-GR" altLang="it-IT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it-IT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it-IT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it-IT" sz="2400" smtClean="0"/>
          </a:p>
          <a:p>
            <a:r>
              <a:rPr lang="el-GR" altLang="it-IT" sz="2400" smtClean="0"/>
              <a:t>Το έργο «</a:t>
            </a:r>
            <a:r>
              <a:rPr lang="el-GR" altLang="it-IT" sz="2400" b="1" smtClean="0"/>
              <a:t>Ανοικτά Ακαδημαϊκά Μαθήματα στο Οικονομικό Πανεπιστήμιο Αθηνών</a:t>
            </a:r>
            <a:r>
              <a:rPr lang="el-GR" altLang="it-IT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it-IT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AA120AE-1290-4694-A765-64AE193AD38E}" type="slidenum">
              <a:rPr lang="el-GR" altLang="it-IT" sz="1400"/>
              <a:pPr algn="r"/>
              <a:t>2</a:t>
            </a:fld>
            <a:endParaRPr lang="el-GR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C6B1B-693C-4151-B812-AFABBC480C7A}" type="slidenum">
              <a:rPr lang="el-GR" altLang="it-IT"/>
              <a:pPr/>
              <a:t>3</a:t>
            </a:fld>
            <a:endParaRPr lang="el-GR" altLang="it-IT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it-IT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it-IT" sz="2800" smtClean="0"/>
              <a:t>Το παρόν εκπαιδευτικό υλικό υπόκειται σε</a:t>
            </a:r>
            <a:r>
              <a:rPr lang="en-US" altLang="it-IT" sz="2800" smtClean="0"/>
              <a:t> </a:t>
            </a:r>
            <a:r>
              <a:rPr lang="el-GR" altLang="it-IT" sz="2800" smtClean="0"/>
              <a:t>άδειες χρήσης </a:t>
            </a:r>
            <a:r>
              <a:rPr lang="en-US" altLang="it-IT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2EE2801-A050-4004-8485-02D7D54AC7E0}" type="slidenum">
              <a:rPr lang="el-GR" altLang="it-IT" sz="1400"/>
              <a:pPr algn="r"/>
              <a:t>3</a:t>
            </a:fld>
            <a:endParaRPr lang="el-GR" altLang="it-IT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08DD-DA09-4426-8674-CD23ABD73CD3}" type="slidenum">
              <a:rPr lang="el-GR" altLang="it-IT"/>
              <a:pPr/>
              <a:t>4</a:t>
            </a:fld>
            <a:endParaRPr lang="el-GR" altLang="it-IT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it-IT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it-IT" smtClean="0"/>
              <a:t>Εισαγωγή στους προϋπολογισμούς.</a:t>
            </a:r>
          </a:p>
          <a:p>
            <a:r>
              <a:rPr lang="el-GR" altLang="it-IT" smtClean="0"/>
              <a:t>Διάκριση προϋπολογισμών σε ελαστικούς και στατικούς.</a:t>
            </a:r>
          </a:p>
          <a:p>
            <a:r>
              <a:rPr lang="el-GR" altLang="it-IT" smtClean="0"/>
              <a:t>Κατανόηση αποκλίσεων.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3F01F88-9758-49A9-8FF0-ACEC57A12D10}" type="slidenum">
              <a:rPr lang="el-GR" altLang="it-IT" sz="1400"/>
              <a:pPr algn="r"/>
              <a:t>4</a:t>
            </a:fld>
            <a:endParaRPr lang="el-GR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1E828-FE11-41C4-AC37-B8436DB245C2}" type="slidenum">
              <a:rPr lang="el-GR" altLang="it-IT"/>
              <a:pPr/>
              <a:t>5</a:t>
            </a:fld>
            <a:endParaRPr lang="el-GR" altLang="it-IT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it-IT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it-IT" smtClean="0"/>
              <a:t>Προϋπολογισμοί.</a:t>
            </a:r>
            <a:endParaRPr lang="en-US" altLang="it-IT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37BB6F8-CA8F-43CA-8705-9887722FBEB6}" type="slidenum">
              <a:rPr lang="el-GR" altLang="it-IT" sz="1400"/>
              <a:pPr algn="r"/>
              <a:t>5</a:t>
            </a:fld>
            <a:endParaRPr lang="el-GR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FC85-26D0-4ABB-953D-4ED83DD61AD6}" type="slidenum">
              <a:rPr lang="el-GR" altLang="it-IT"/>
              <a:pPr/>
              <a:t>6</a:t>
            </a:fld>
            <a:endParaRPr lang="el-GR" altLang="it-IT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it-IT" smtClean="0"/>
              <a:t>Προϋπολογισμοί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it-IT" sz="2400" b="1" smtClean="0"/>
              <a:t>Μάθημα: </a:t>
            </a:r>
            <a:r>
              <a:rPr lang="el-GR" altLang="it-IT" sz="2400" smtClean="0"/>
              <a:t>Λογιστική Κόστους, </a:t>
            </a:r>
            <a:r>
              <a:rPr lang="el-GR" altLang="it-IT" sz="2400" b="1" smtClean="0"/>
              <a:t>Ενότητα </a:t>
            </a:r>
            <a:r>
              <a:rPr lang="en-US" altLang="it-IT" sz="2400" b="1" smtClean="0"/>
              <a:t># </a:t>
            </a:r>
            <a:r>
              <a:rPr lang="el-GR" altLang="it-IT" sz="2400" b="1" smtClean="0"/>
              <a:t>10:</a:t>
            </a:r>
            <a:r>
              <a:rPr lang="el-GR" altLang="it-IT" sz="2400" smtClean="0"/>
              <a:t>Προϋπολογισμοί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it-IT" sz="2400" b="1" smtClean="0"/>
              <a:t>Διδάσκουσα: </a:t>
            </a:r>
            <a:r>
              <a:rPr lang="el-GR" altLang="it-IT" sz="2400" smtClean="0"/>
              <a:t>Σάνδρα Κοέν, </a:t>
            </a:r>
            <a:r>
              <a:rPr lang="el-GR" altLang="it-IT" sz="2400" b="1" smtClean="0"/>
              <a:t>Τμήμα: </a:t>
            </a:r>
            <a:r>
              <a:rPr lang="el-GR" altLang="it-IT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412-5637-46B5-BF34-14FE0D99A65A}" type="slidenum">
              <a:rPr lang="el-GR" altLang="it-IT"/>
              <a:pPr/>
              <a:t>7</a:t>
            </a:fld>
            <a:endParaRPr lang="el-GR" altLang="it-IT"/>
          </a:p>
        </p:txBody>
      </p:sp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Έννοιες Προϋπολογισμών</a:t>
            </a:r>
            <a:endParaRPr lang="el-GR" altLang="it-IT" smtClean="0"/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Οι προϋπολογισμοί (budgets) </a:t>
            </a:r>
            <a:r>
              <a:rPr lang="el-GR" altLang="en-US" sz="2400" b="1" smtClean="0"/>
              <a:t>αποτελούν αναλυτικά και συγκεκριμένα χρηματοοικονομικά σχέδια δράσης </a:t>
            </a:r>
            <a:r>
              <a:rPr lang="el-GR" altLang="en-US" sz="2400" smtClean="0"/>
              <a:t>που αφορούν ορισμένες χρονικές περιόδους και άπτονται τόσο των επιμέρους τμημάτων όσο και του συνόλου της επιχείρησης.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Οι προϋπολογισμοί είναι η </a:t>
            </a:r>
            <a:r>
              <a:rPr lang="el-GR" altLang="en-US" sz="2400" b="1" smtClean="0"/>
              <a:t>ποσοτική έκφραση των στόχων της διοίκησης</a:t>
            </a:r>
            <a:r>
              <a:rPr lang="el-GR" altLang="en-US" sz="2400" smtClean="0"/>
              <a:t> και το </a:t>
            </a:r>
            <a:r>
              <a:rPr lang="el-GR" altLang="en-US" sz="2400" b="1" smtClean="0"/>
              <a:t>μέσο</a:t>
            </a:r>
            <a:r>
              <a:rPr lang="el-GR" altLang="en-US" sz="2400" smtClean="0"/>
              <a:t> για την </a:t>
            </a:r>
            <a:r>
              <a:rPr lang="el-GR" altLang="en-US" sz="2400" b="1" smtClean="0"/>
              <a:t>παρακολούθηση της προόδου</a:t>
            </a:r>
            <a:r>
              <a:rPr lang="el-GR" altLang="en-US" sz="2400" smtClean="0"/>
              <a:t> πραγματοποίησης των στόχων αυτών.</a:t>
            </a:r>
            <a:endParaRPr lang="el-GR" altLang="it-IT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0AD31-7FE4-484E-A8F8-8E69CC731C1E}" type="slidenum">
              <a:rPr lang="el-GR" altLang="it-IT"/>
              <a:pPr/>
              <a:t>8</a:t>
            </a:fld>
            <a:endParaRPr lang="el-GR" altLang="it-IT"/>
          </a:p>
        </p:txBody>
      </p:sp>
      <p:sp>
        <p:nvSpPr>
          <p:cNvPr id="171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Είδη προϋπολογισμών</a:t>
            </a:r>
            <a:endParaRPr lang="el-GR" altLang="it-IT" smtClean="0"/>
          </a:p>
        </p:txBody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Στατικοί προϋπολογισμοί</a:t>
            </a:r>
            <a:r>
              <a:rPr lang="en-US" altLang="en-US" smtClean="0"/>
              <a:t>:</a:t>
            </a:r>
            <a:endParaRPr lang="el-GR" altLang="en-US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Αναφέρονται σε συγκεκριμένο επίπεδο δραστηριότητας.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Ελαστικοί προϋπολογισμοί: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Αναφέρονται σε εναλλακτικά  επίπεδα δραστηριότητας.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Για την κατάρτισή τους χρησιμοποιείται ο αλγόριθμος προϋπολογισμού.</a:t>
            </a:r>
          </a:p>
          <a:p>
            <a:pPr>
              <a:spcBef>
                <a:spcPct val="20000"/>
              </a:spcBef>
            </a:pPr>
            <a:endParaRPr lang="el-GR" altLang="it-IT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BD29-C243-4853-B3A7-6479AE622EA0}" type="slidenum">
              <a:rPr lang="el-GR" altLang="it-IT"/>
              <a:pPr/>
              <a:t>9</a:t>
            </a:fld>
            <a:endParaRPr lang="el-GR" altLang="it-IT"/>
          </a:p>
        </p:txBody>
      </p:sp>
      <p:sp>
        <p:nvSpPr>
          <p:cNvPr id="172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Στατικοί προϋπολογισμοί</a:t>
            </a:r>
            <a:endParaRPr lang="el-GR" altLang="it-IT" smtClean="0"/>
          </a:p>
        </p:txBody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Οι στατικοί προϋπολογισμοί (</a:t>
            </a:r>
            <a:r>
              <a:rPr lang="en-GB" altLang="en-US" smtClean="0"/>
              <a:t>static budgets</a:t>
            </a:r>
            <a:r>
              <a:rPr lang="el-GR" altLang="en-US" smtClean="0"/>
              <a:t>) αφορούν ένα συγκεκριμένο επίπεδο δραστηριοποίησης της επιχείρησης.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Αναφέρονται δηλαδή σε: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Συγκεκριμένο ύψος πωλήσεων.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Ορισμένο όγκο παραγωγής.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Προκαθορισμένο επίπεδο ωρών άμεσης εργασίας.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Και άλλα.</a:t>
            </a:r>
            <a:endParaRPr lang="el-GR" altLang="it-IT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257</TotalTime>
  <Words>510</Words>
  <Application>Microsoft Office PowerPoint</Application>
  <PresentationFormat>On-screen Show (4:3)</PresentationFormat>
  <Paragraphs>105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Προϋπολογισμοί</vt:lpstr>
      <vt:lpstr>Έννοιες Προϋπολογισμών</vt:lpstr>
      <vt:lpstr>Είδη προϋπολογισμών</vt:lpstr>
      <vt:lpstr>Στατικοί προϋπολογισμοί</vt:lpstr>
      <vt:lpstr>Ελαστικοί προϋπολογισμοί</vt:lpstr>
      <vt:lpstr>Χρησιμότητα ελαστικών προϋπολογισμών</vt:lpstr>
      <vt:lpstr>Χαρακτηρισμός αποκλίσεων</vt:lpstr>
      <vt:lpstr>Συνολική Απόκλιση</vt:lpstr>
      <vt:lpstr>Απόκλιση δαπάνης και απόκλιση όγκου προϋπολογισμού</vt:lpstr>
      <vt:lpstr>Αποκλίσεις Προϋπολογισμών</vt:lpstr>
      <vt:lpstr>Παρακολούθηση προϋπολογισμών</vt:lpstr>
      <vt:lpstr>Τέλος Ενότητας # 10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31</cp:revision>
  <dcterms:created xsi:type="dcterms:W3CDTF">2015-05-11T15:26:45Z</dcterms:created>
  <dcterms:modified xsi:type="dcterms:W3CDTF">2015-11-22T08:34:15Z</dcterms:modified>
</cp:coreProperties>
</file>