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259" r:id="rId4"/>
    <p:sldId id="257" r:id="rId5"/>
    <p:sldId id="261" r:id="rId6"/>
    <p:sldId id="414" r:id="rId7"/>
    <p:sldId id="434" r:id="rId8"/>
    <p:sldId id="446" r:id="rId9"/>
    <p:sldId id="456" r:id="rId10"/>
    <p:sldId id="453" r:id="rId11"/>
    <p:sldId id="447" r:id="rId12"/>
    <p:sldId id="457" r:id="rId13"/>
    <p:sldId id="448" r:id="rId14"/>
    <p:sldId id="454" r:id="rId15"/>
    <p:sldId id="449" r:id="rId16"/>
    <p:sldId id="450" r:id="rId17"/>
    <p:sldId id="455" r:id="rId18"/>
    <p:sldId id="451" r:id="rId19"/>
    <p:sldId id="458" r:id="rId20"/>
    <p:sldId id="452" r:id="rId21"/>
    <p:sldId id="459" r:id="rId22"/>
    <p:sldId id="460" r:id="rId23"/>
    <p:sldId id="463" r:id="rId24"/>
    <p:sldId id="464" r:id="rId25"/>
    <p:sldId id="486" r:id="rId26"/>
    <p:sldId id="487" r:id="rId27"/>
    <p:sldId id="466" r:id="rId28"/>
    <p:sldId id="467" r:id="rId29"/>
    <p:sldId id="469" r:id="rId30"/>
    <p:sldId id="468" r:id="rId31"/>
    <p:sldId id="470" r:id="rId32"/>
    <p:sldId id="472" r:id="rId33"/>
    <p:sldId id="473" r:id="rId34"/>
    <p:sldId id="474" r:id="rId35"/>
    <p:sldId id="461" r:id="rId36"/>
    <p:sldId id="462" r:id="rId37"/>
    <p:sldId id="476" r:id="rId38"/>
    <p:sldId id="477" r:id="rId39"/>
    <p:sldId id="490" r:id="rId40"/>
    <p:sldId id="478" r:id="rId41"/>
    <p:sldId id="479" r:id="rId42"/>
    <p:sldId id="480" r:id="rId43"/>
    <p:sldId id="488" r:id="rId44"/>
    <p:sldId id="489" r:id="rId45"/>
    <p:sldId id="481" r:id="rId46"/>
    <p:sldId id="482" r:id="rId47"/>
    <p:sldId id="492" r:id="rId48"/>
    <p:sldId id="493" r:id="rId49"/>
    <p:sldId id="354" r:id="rId50"/>
  </p:sldIdLst>
  <p:sldSz cx="9144000" cy="6858000" type="screen4x3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Relationship Id="rId6" Type="http://schemas.openxmlformats.org/officeDocument/2006/relationships/slide" Target="slides/slide17.xml"/><Relationship Id="rId5" Type="http://schemas.openxmlformats.org/officeDocument/2006/relationships/slide" Target="slides/slide15.xml"/><Relationship Id="rId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87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Ροή πολυμέσων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Εξυπηρετητές ιστοσελίδων (1 από 3)</a:t>
            </a:r>
            <a:endParaRPr lang="en-GB" altLang="el-GR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96952"/>
            <a:ext cx="8382000" cy="34038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Πρόσβαση στα πολυμέσα μέσω ιστοσελίδων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Αντιμετώπιση όπως κάθε άλλο αρχείο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Αποθήκευσης μέσων στον εξυπηρετητή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μέσω </a:t>
            </a:r>
            <a:r>
              <a:rPr lang="en-US" altLang="el-GR" dirty="0" smtClean="0"/>
              <a:t>HTTP</a:t>
            </a:r>
            <a:r>
              <a:rPr lang="el-GR" altLang="el-GR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Αιτήσεις (</a:t>
            </a:r>
            <a:r>
              <a:rPr lang="en-US" altLang="el-GR" dirty="0" smtClean="0"/>
              <a:t>requests</a:t>
            </a:r>
            <a:r>
              <a:rPr lang="el-GR" altLang="el-GR" dirty="0" smtClean="0"/>
              <a:t>) για σελίδες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Απαντήσεις (</a:t>
            </a:r>
            <a:r>
              <a:rPr lang="en-US" altLang="el-GR" dirty="0" smtClean="0"/>
              <a:t>replies</a:t>
            </a:r>
            <a:r>
              <a:rPr lang="el-GR" altLang="el-GR" dirty="0" smtClean="0"/>
              <a:t>) με σελίδες και αντικείμενα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89382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0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ιστοσελίδων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Αλληλεπίδραση μέσω φυλλομετρητή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Έμμεση επικοινωνία με τον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Μεγάλη καθυστέρηση </a:t>
            </a:r>
            <a:r>
              <a:rPr lang="el-GR" altLang="el-GR" dirty="0" smtClean="0"/>
              <a:t>αναπαραγωγής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ακατάλληλου πρωτοκόλλου</a:t>
            </a:r>
          </a:p>
          <a:p>
            <a:pPr lvl="2">
              <a:lnSpc>
                <a:spcPct val="90000"/>
              </a:lnSpc>
            </a:pPr>
            <a:r>
              <a:rPr lang="en-US" altLang="el-GR" dirty="0" smtClean="0"/>
              <a:t>HTTP</a:t>
            </a:r>
            <a:r>
              <a:rPr lang="el-GR" altLang="el-GR" dirty="0" smtClean="0"/>
              <a:t> πάνω από </a:t>
            </a:r>
            <a:r>
              <a:rPr lang="en-US" altLang="el-GR" dirty="0" smtClean="0"/>
              <a:t>TCP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Πλήρης αξιοπιστία / μεταβλητός ρυθμός μετάδοσης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Δεν μπορούν να παρακαμφθούν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93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Εξυπηρετητές ιστοσελίδων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27438"/>
            <a:ext cx="8382000" cy="27733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Αλληλεπίδραση με εφαρμογή αναπαραγωγής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Μετα-αρχείο: διεύθυνση και τύπος πολυμέσων</a:t>
            </a:r>
          </a:p>
          <a:p>
            <a:pPr lvl="2" eaLnBrk="1" hangingPunct="1"/>
            <a:r>
              <a:rPr lang="el-GR" altLang="el-GR" dirty="0" smtClean="0"/>
              <a:t>Διαβιβάζεται στην εφαρμογή αναπαραγωγής</a:t>
            </a:r>
          </a:p>
          <a:p>
            <a:pPr lvl="2" eaLnBrk="1" hangingPunct="1"/>
            <a:r>
              <a:rPr lang="el-GR" altLang="el-GR" dirty="0" smtClean="0"/>
              <a:t>Η επικοινωνία συνεχίζεται χωρίς τον φυλλομετρητή</a:t>
            </a:r>
          </a:p>
          <a:p>
            <a:pPr lvl="1" eaLnBrk="1" hangingPunct="1"/>
            <a:r>
              <a:rPr lang="el-GR" altLang="el-GR" dirty="0" smtClean="0"/>
              <a:t>Ανταλλαγή στοιχείων μέσω HTTP και TCP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0938"/>
            <a:ext cx="389382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07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Ροή </a:t>
            </a:r>
            <a:r>
              <a:rPr lang="el-GR" altLang="el-GR" dirty="0"/>
              <a:t>από εξυπηρετητές </a:t>
            </a:r>
            <a:r>
              <a:rPr lang="el-GR" altLang="el-GR" dirty="0" smtClean="0"/>
              <a:t>μέσων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Εξυπηρετητές </a:t>
            </a:r>
            <a:r>
              <a:rPr lang="el-GR" altLang="el-GR" dirty="0" smtClean="0"/>
              <a:t>μέσων</a:t>
            </a:r>
            <a:endParaRPr lang="en-GB" altLang="el-GR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Εξυπηρετητής ιστοσελίδων: μετα-αρχεία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Εξυπηρετητής ροής πολυμέσων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Επικοινωνεί με εφαρμογή αναπαραγωγής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Η διεύθυνσή του περιλαμβάνεται στο μετα-αρχείο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Χρήση κατάλληλων πρωτοκόλλων επικοινωνίας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50938"/>
            <a:ext cx="459486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6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Εξάλειψη διαταραχής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55932"/>
            <a:ext cx="8382000" cy="4144868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Το δίκτυο μεταδίδει με απρόβλεπτο ρυθμό</a:t>
            </a:r>
          </a:p>
          <a:p>
            <a:pPr lvl="1"/>
            <a:r>
              <a:rPr lang="el-GR" altLang="el-GR" dirty="0" smtClean="0"/>
              <a:t>Ακόμη και χωρίς το </a:t>
            </a:r>
            <a:r>
              <a:rPr lang="en-US" altLang="el-GR" dirty="0" smtClean="0"/>
              <a:t>TCP!</a:t>
            </a:r>
            <a:endParaRPr lang="el-GR" altLang="el-GR" dirty="0" smtClean="0"/>
          </a:p>
          <a:p>
            <a:r>
              <a:rPr lang="el-GR" altLang="el-GR" dirty="0" smtClean="0"/>
              <a:t>Αναπαραγωγή με σταθερό ρυθμό</a:t>
            </a:r>
          </a:p>
          <a:p>
            <a:pPr lvl="1"/>
            <a:r>
              <a:rPr lang="el-GR" altLang="el-GR" dirty="0" smtClean="0"/>
              <a:t>Αλλιώς ο χρήστης ενοχλείται</a:t>
            </a:r>
          </a:p>
          <a:p>
            <a:r>
              <a:rPr lang="el-GR" altLang="el-GR" dirty="0" smtClean="0"/>
              <a:t>Παρεμβολή ενταμιευτή εξομάλυνσης</a:t>
            </a:r>
          </a:p>
          <a:p>
            <a:pPr lvl="1"/>
            <a:r>
              <a:rPr lang="el-GR" altLang="el-GR" dirty="0" smtClean="0"/>
              <a:t>Αναμονή μέχρι ο ενταμιευτής να γεμίσει αρκετά</a:t>
            </a:r>
          </a:p>
          <a:p>
            <a:pPr lvl="1"/>
            <a:r>
              <a:rPr lang="el-GR" altLang="el-GR" dirty="0" smtClean="0"/>
              <a:t>Αναπαραγωγή από τον ενταμιευτή με καθυστέρηση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328160" cy="105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0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πρωτόκολλο </a:t>
            </a:r>
            <a:r>
              <a:rPr lang="en-US" altLang="el-GR" dirty="0" smtClean="0"/>
              <a:t>RTSP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RTSP</a:t>
            </a:r>
            <a:r>
              <a:rPr lang="el-GR" altLang="el-GR" dirty="0" smtClean="0"/>
              <a:t> (1 από 5)</a:t>
            </a:r>
            <a:endParaRPr lang="en-GB" altLang="el-GR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Αλληλεπίδραση κατά τη ροή πολυμέσων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Διακοπή και επανεκκίνηση αναπαραγωγής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Κίνηση μέσα </a:t>
            </a:r>
            <a:r>
              <a:rPr lang="el-GR" altLang="el-GR" smtClean="0"/>
              <a:t>στην παρουσίαση</a:t>
            </a:r>
            <a:endParaRPr lang="el-GR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RTSP</a:t>
            </a:r>
            <a:r>
              <a:rPr lang="el-GR" altLang="el-GR" dirty="0" smtClean="0"/>
              <a:t> (</a:t>
            </a:r>
            <a:r>
              <a:rPr lang="en-US" altLang="el-GR" dirty="0" smtClean="0"/>
              <a:t>Real Time Streaming Protocol</a:t>
            </a:r>
            <a:r>
              <a:rPr lang="el-GR" altLang="el-GR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προσδιορίζει τεχνικές συμπίεσης</a:t>
            </a:r>
            <a:endParaRPr lang="en-GB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καθορίζει τη διάσπαση σε πακέτα</a:t>
            </a:r>
            <a:endParaRPr lang="en-GB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καθορίζει τον τρόπο ενταμίευσης μέσων</a:t>
            </a:r>
            <a:endParaRPr lang="en-GB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καθορίζει τον τρόπο μετάδοσης (UDP ή TCP)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3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RTSP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Αρχείο περιγραφής παρουσίασης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Σύνδεσμοι προς </a:t>
            </a:r>
            <a:r>
              <a:rPr lang="el-GR" altLang="el-GR" dirty="0" smtClean="0"/>
              <a:t>ροές και </a:t>
            </a:r>
            <a:r>
              <a:rPr lang="el-GR" altLang="el-GR" dirty="0"/>
              <a:t>οδηγίες </a:t>
            </a:r>
            <a:r>
              <a:rPr lang="el-GR" altLang="el-GR" dirty="0" smtClean="0"/>
              <a:t>συγχρονισμού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Δυνατότητα εναλλακτικών ροών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Έλεγχος μετάδοσης της ροής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Μετάδοση πληροφοριών ελέγχου εκτός ζώνης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Χρήση χωριστής θύρας για το </a:t>
            </a:r>
            <a:r>
              <a:rPr lang="en-US" altLang="el-GR" dirty="0"/>
              <a:t>RTSP</a:t>
            </a:r>
            <a:r>
              <a:rPr lang="el-GR" altLang="el-GR" dirty="0"/>
              <a:t> (</a:t>
            </a:r>
            <a:r>
              <a:rPr lang="en-US" altLang="el-GR" dirty="0"/>
              <a:t>TCP/UDP </a:t>
            </a:r>
            <a:r>
              <a:rPr lang="el-GR" altLang="el-GR" dirty="0"/>
              <a:t>554)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Μετάδοση </a:t>
            </a:r>
            <a:r>
              <a:rPr lang="el-GR" altLang="el-GR" dirty="0"/>
              <a:t>πολυμέσων εντός </a:t>
            </a:r>
            <a:r>
              <a:rPr lang="el-GR" altLang="el-GR" dirty="0" smtClean="0"/>
              <a:t>ζώνης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Τυπικά με χρήση του </a:t>
            </a:r>
            <a:r>
              <a:rPr lang="en-US" altLang="el-GR" dirty="0" smtClean="0"/>
              <a:t>RTP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097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RTSP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55" y="1412776"/>
            <a:ext cx="4617720" cy="481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4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RTSP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</a:t>
            </a:r>
            <a:r>
              <a:rPr lang="en-US" dirty="0" smtClean="0"/>
              <a:t>RTSP</a:t>
            </a:r>
          </a:p>
          <a:p>
            <a:pPr lvl="1"/>
            <a:r>
              <a:rPr lang="en-US" dirty="0" smtClean="0"/>
              <a:t>SETUP:</a:t>
            </a:r>
            <a:r>
              <a:rPr lang="el-GR" dirty="0" smtClean="0"/>
              <a:t> Εγκαθίδρυση συνεδρίας</a:t>
            </a:r>
          </a:p>
          <a:p>
            <a:pPr lvl="2"/>
            <a:r>
              <a:rPr lang="el-GR" dirty="0" smtClean="0"/>
              <a:t>Επιστροφή αναγνωριστικού συνεδρίας</a:t>
            </a:r>
          </a:p>
          <a:p>
            <a:pPr lvl="2"/>
            <a:r>
              <a:rPr lang="el-GR" dirty="0" smtClean="0"/>
              <a:t>Αρίθμηση μηνυμάτων μέσα στη συνεδρία</a:t>
            </a:r>
            <a:endParaRPr lang="en-US" dirty="0" smtClean="0"/>
          </a:p>
          <a:p>
            <a:pPr lvl="2"/>
            <a:r>
              <a:rPr lang="el-GR" dirty="0" smtClean="0"/>
              <a:t>Ο εξυπηρετητής διατηρεί κατάσταση για τον πελάτη</a:t>
            </a:r>
          </a:p>
          <a:p>
            <a:pPr lvl="1"/>
            <a:r>
              <a:rPr lang="en-US" dirty="0"/>
              <a:t>PLAY:</a:t>
            </a:r>
            <a:r>
              <a:rPr lang="el-GR" dirty="0"/>
              <a:t> Εκκίνηση αναπαραγωγής</a:t>
            </a:r>
          </a:p>
          <a:p>
            <a:pPr lvl="2"/>
            <a:r>
              <a:rPr lang="el-GR" dirty="0" smtClean="0"/>
              <a:t>Επιθυμητή παραλλαγή ροής</a:t>
            </a:r>
            <a:endParaRPr lang="el-GR" dirty="0"/>
          </a:p>
          <a:p>
            <a:pPr lvl="2"/>
            <a:r>
              <a:rPr lang="el-GR" dirty="0" smtClean="0"/>
              <a:t>Σημείο εκκίνησης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7854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/>
              <a:t>RTSP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Χρήση </a:t>
            </a:r>
            <a:r>
              <a:rPr lang="en-US" dirty="0"/>
              <a:t>RTSP</a:t>
            </a:r>
          </a:p>
          <a:p>
            <a:pPr lvl="1"/>
            <a:r>
              <a:rPr lang="el-GR" dirty="0" smtClean="0"/>
              <a:t>Μετά το </a:t>
            </a:r>
            <a:r>
              <a:rPr lang="en-US" dirty="0" smtClean="0"/>
              <a:t>PLAY</a:t>
            </a:r>
            <a:r>
              <a:rPr lang="el-GR" dirty="0" smtClean="0"/>
              <a:t> αρχίζει η ροή των μέσων</a:t>
            </a:r>
          </a:p>
          <a:p>
            <a:pPr lvl="2"/>
            <a:r>
              <a:rPr lang="el-GR" dirty="0" smtClean="0"/>
              <a:t>Μπορούν να στέλνονται μηνύματα ελέγχου</a:t>
            </a:r>
          </a:p>
          <a:p>
            <a:pPr lvl="1"/>
            <a:r>
              <a:rPr lang="en-US" dirty="0" smtClean="0"/>
              <a:t>PAUSE</a:t>
            </a:r>
            <a:r>
              <a:rPr lang="en-US" dirty="0"/>
              <a:t>:</a:t>
            </a:r>
            <a:r>
              <a:rPr lang="el-GR" dirty="0"/>
              <a:t> Προσωρινή διακοπή </a:t>
            </a:r>
            <a:r>
              <a:rPr lang="el-GR" dirty="0" smtClean="0"/>
              <a:t>ροής</a:t>
            </a:r>
          </a:p>
          <a:p>
            <a:pPr lvl="2"/>
            <a:r>
              <a:rPr lang="el-GR" dirty="0" smtClean="0"/>
              <a:t>Ξεκινάμε ξανά με </a:t>
            </a:r>
            <a:r>
              <a:rPr lang="en-US" dirty="0" smtClean="0"/>
              <a:t>PLAY</a:t>
            </a:r>
            <a:endParaRPr lang="el-GR" dirty="0"/>
          </a:p>
          <a:p>
            <a:pPr lvl="1"/>
            <a:r>
              <a:rPr lang="en-US" dirty="0"/>
              <a:t>TEARDOWN:</a:t>
            </a:r>
            <a:r>
              <a:rPr lang="el-GR" dirty="0"/>
              <a:t> Τερματισμός </a:t>
            </a:r>
            <a:r>
              <a:rPr lang="el-GR" dirty="0" smtClean="0"/>
              <a:t>συνεδρίας</a:t>
            </a:r>
            <a:endParaRPr lang="en-US" dirty="0" smtClean="0"/>
          </a:p>
          <a:p>
            <a:pPr lvl="2"/>
            <a:r>
              <a:rPr lang="el-GR" dirty="0" smtClean="0"/>
              <a:t>Διαγραφή κατάστασης από εξυπηρετητή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77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Προσαρμοστική ροή μέσω </a:t>
            </a:r>
            <a:r>
              <a:rPr lang="en-US" altLang="el-GR" dirty="0" smtClean="0"/>
              <a:t>HTTP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5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μέσω </a:t>
            </a:r>
            <a:r>
              <a:rPr lang="en-US" dirty="0" smtClean="0"/>
              <a:t>HTTP</a:t>
            </a:r>
            <a:r>
              <a:rPr lang="el-GR" dirty="0" smtClean="0"/>
              <a:t>;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Μειονεκτήματα </a:t>
            </a:r>
            <a:r>
              <a:rPr lang="en-US" dirty="0" smtClean="0"/>
              <a:t>RTSP/RTP/RTCP</a:t>
            </a:r>
            <a:endParaRPr lang="el-GR" dirty="0" smtClean="0"/>
          </a:p>
          <a:p>
            <a:pPr lvl="1"/>
            <a:r>
              <a:rPr lang="el-GR" dirty="0" smtClean="0"/>
              <a:t>Απαιτούν ειδικό εξυπηρετητή ροής μέσων</a:t>
            </a:r>
          </a:p>
          <a:p>
            <a:pPr lvl="2"/>
            <a:r>
              <a:rPr lang="el-GR" dirty="0" smtClean="0"/>
              <a:t>Ο οποίος να διατηρεί κατάσταση ανά πελάτη!</a:t>
            </a:r>
          </a:p>
          <a:p>
            <a:pPr lvl="1"/>
            <a:r>
              <a:rPr lang="el-GR" dirty="0" smtClean="0"/>
              <a:t>Έχουν προβλήματα στη διανομή</a:t>
            </a:r>
          </a:p>
          <a:p>
            <a:pPr lvl="2"/>
            <a:r>
              <a:rPr lang="el-GR" dirty="0" smtClean="0"/>
              <a:t>Οι αντιπυρικές ζώνες δεν τα δέχονται</a:t>
            </a:r>
          </a:p>
          <a:p>
            <a:pPr lvl="1"/>
            <a:r>
              <a:rPr lang="el-GR" dirty="0" smtClean="0"/>
              <a:t>Δεν είναι συμβατά με </a:t>
            </a:r>
            <a:r>
              <a:rPr lang="en-US" dirty="0" smtClean="0"/>
              <a:t>CDN</a:t>
            </a:r>
            <a:r>
              <a:rPr lang="el-GR" dirty="0" smtClean="0"/>
              <a:t> και </a:t>
            </a:r>
            <a:r>
              <a:rPr lang="en-US" dirty="0" smtClean="0"/>
              <a:t>Web Caching</a:t>
            </a:r>
          </a:p>
          <a:p>
            <a:pPr lvl="2"/>
            <a:r>
              <a:rPr lang="el-GR" dirty="0" smtClean="0"/>
              <a:t>Δεν χρησιμοποιούν </a:t>
            </a:r>
            <a:r>
              <a:rPr lang="en-US" dirty="0" smtClean="0"/>
              <a:t>HTTP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786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μέσω </a:t>
            </a:r>
            <a:r>
              <a:rPr lang="en-US" dirty="0"/>
              <a:t>HTTP</a:t>
            </a:r>
            <a:r>
              <a:rPr lang="el-GR" dirty="0"/>
              <a:t>;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Κλασική ροή μέσω </a:t>
            </a:r>
            <a:r>
              <a:rPr lang="en-US" dirty="0" smtClean="0"/>
              <a:t>HTTP</a:t>
            </a:r>
          </a:p>
          <a:p>
            <a:pPr lvl="1"/>
            <a:r>
              <a:rPr lang="el-GR" dirty="0" smtClean="0"/>
              <a:t>Αναπαραγωγή παράλληλα με κατέβασμα</a:t>
            </a:r>
          </a:p>
          <a:p>
            <a:pPr lvl="1"/>
            <a:r>
              <a:rPr lang="el-GR" dirty="0" smtClean="0"/>
              <a:t>Προοδευτικό κατέβασμα των μέσων</a:t>
            </a:r>
          </a:p>
          <a:p>
            <a:pPr lvl="2"/>
            <a:r>
              <a:rPr lang="el-GR" dirty="0" smtClean="0"/>
              <a:t>Χρήση </a:t>
            </a:r>
            <a:r>
              <a:rPr lang="en-US" dirty="0" smtClean="0"/>
              <a:t>HTTP GET</a:t>
            </a:r>
            <a:r>
              <a:rPr lang="el-GR" dirty="0" smtClean="0"/>
              <a:t> με παράμετρο την περιοχή</a:t>
            </a:r>
          </a:p>
          <a:p>
            <a:pPr lvl="1"/>
            <a:r>
              <a:rPr lang="el-GR" dirty="0" smtClean="0"/>
              <a:t>Συμβατό με την υποδομή του Διαδικτύου</a:t>
            </a:r>
          </a:p>
          <a:p>
            <a:pPr lvl="1"/>
            <a:r>
              <a:rPr lang="el-GR" dirty="0" smtClean="0"/>
              <a:t>Δεν επιτρέπει την προσαρμογή</a:t>
            </a:r>
          </a:p>
          <a:p>
            <a:pPr lvl="1"/>
            <a:r>
              <a:rPr lang="el-GR" dirty="0" smtClean="0"/>
              <a:t>Δεν επιτρέπει το ζωντανό περιεχόμενο</a:t>
            </a:r>
          </a:p>
          <a:p>
            <a:pPr lvl="2"/>
            <a:r>
              <a:rPr lang="el-GR" dirty="0" smtClean="0"/>
              <a:t>Το αρχείο μέσων πρέπει να υπάρχει ήδη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809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μέσω </a:t>
            </a:r>
            <a:r>
              <a:rPr lang="en-US" dirty="0"/>
              <a:t>HTTP</a:t>
            </a:r>
            <a:r>
              <a:rPr lang="el-GR" dirty="0"/>
              <a:t>;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Προσαρμοστική ροή </a:t>
            </a:r>
            <a:r>
              <a:rPr lang="el-GR" dirty="0" smtClean="0"/>
              <a:t>μέσω </a:t>
            </a:r>
            <a:r>
              <a:rPr lang="en-US" dirty="0" smtClean="0"/>
              <a:t>HTTP</a:t>
            </a:r>
            <a:endParaRPr lang="en-US" dirty="0"/>
          </a:p>
          <a:p>
            <a:pPr lvl="1"/>
            <a:r>
              <a:rPr lang="el-GR" dirty="0" smtClean="0"/>
              <a:t>Επέκταση κλασικής ροής μέσω </a:t>
            </a:r>
            <a:r>
              <a:rPr lang="en-US" dirty="0" smtClean="0"/>
              <a:t>HTTP</a:t>
            </a:r>
          </a:p>
          <a:p>
            <a:pPr lvl="1"/>
            <a:r>
              <a:rPr lang="el-GR" dirty="0" smtClean="0"/>
              <a:t>Δημιουργία πολλών παραλλαγών των μέσων</a:t>
            </a:r>
          </a:p>
          <a:p>
            <a:pPr lvl="2"/>
            <a:r>
              <a:rPr lang="el-GR" dirty="0" smtClean="0"/>
              <a:t>Για διαφορετικές συσκευές (ανάλυση)</a:t>
            </a:r>
          </a:p>
          <a:p>
            <a:pPr lvl="2"/>
            <a:r>
              <a:rPr lang="el-GR" dirty="0" smtClean="0"/>
              <a:t>Για διαφορετικές δικτυακές συνθήκες (ποιότητα)</a:t>
            </a:r>
          </a:p>
          <a:p>
            <a:pPr lvl="1"/>
            <a:r>
              <a:rPr lang="el-GR" dirty="0" smtClean="0"/>
              <a:t>Περιγραφή των παραλλαγών σε </a:t>
            </a:r>
            <a:r>
              <a:rPr lang="el-GR" dirty="0" err="1" smtClean="0"/>
              <a:t>μετα</a:t>
            </a:r>
            <a:r>
              <a:rPr lang="el-GR" dirty="0" smtClean="0"/>
              <a:t>-αρχείο</a:t>
            </a:r>
          </a:p>
          <a:p>
            <a:pPr lvl="1"/>
            <a:r>
              <a:rPr lang="el-GR" dirty="0" smtClean="0"/>
              <a:t>Δυναμική αλλαγή της παραλλαγής</a:t>
            </a:r>
            <a:endParaRPr lang="el-GR" dirty="0"/>
          </a:p>
          <a:p>
            <a:pPr lvl="2"/>
            <a:r>
              <a:rPr lang="el-GR" dirty="0"/>
              <a:t>Χωρίς να χάνουμε το </a:t>
            </a:r>
            <a:r>
              <a:rPr lang="el-GR" dirty="0" smtClean="0"/>
              <a:t>τρέχον σημείο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3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Προσαρμοστική ροή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Τεμαχισμός μέσων σε μικρά τμήματα</a:t>
            </a:r>
          </a:p>
          <a:p>
            <a:pPr lvl="1"/>
            <a:r>
              <a:rPr lang="el-GR" dirty="0" smtClean="0"/>
              <a:t>Ένα σύνολο τμημάτων ανά παραλλαγή</a:t>
            </a:r>
          </a:p>
          <a:p>
            <a:pPr lvl="1"/>
            <a:r>
              <a:rPr lang="el-GR" dirty="0" smtClean="0"/>
              <a:t>Σταθερή διάρκεια τμήματος σε κάθε ροή</a:t>
            </a:r>
          </a:p>
          <a:p>
            <a:pPr lvl="2"/>
            <a:r>
              <a:rPr lang="el-GR" dirty="0" smtClean="0"/>
              <a:t>Παράδειγμα: 2 δευτερόλεπτα</a:t>
            </a:r>
          </a:p>
          <a:p>
            <a:pPr lvl="1"/>
            <a:r>
              <a:rPr lang="el-GR" dirty="0" smtClean="0"/>
              <a:t>Συστηματικός τρόπος ονομασίας</a:t>
            </a:r>
          </a:p>
          <a:p>
            <a:pPr lvl="2"/>
            <a:r>
              <a:rPr lang="el-GR" dirty="0" smtClean="0"/>
              <a:t>Παράδειγμα: ροή0_0, ροή0_1, …</a:t>
            </a:r>
          </a:p>
          <a:p>
            <a:pPr lvl="1"/>
            <a:r>
              <a:rPr lang="el-GR" dirty="0" smtClean="0"/>
              <a:t>Ζητάμε κάθε φορά το κατάλληλο επόμενο τμήμα</a:t>
            </a:r>
          </a:p>
          <a:p>
            <a:pPr lvl="1"/>
            <a:r>
              <a:rPr lang="el-GR" dirty="0" smtClean="0"/>
              <a:t>Δυναμική αλλαγή χωρίς κενά αναπαραγωγής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835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Προσαρμοστική ροή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Παράκαμψη των πολιτικών του </a:t>
            </a:r>
            <a:r>
              <a:rPr lang="en-US" dirty="0" smtClean="0"/>
              <a:t>TCP</a:t>
            </a:r>
            <a:endParaRPr lang="el-GR" dirty="0" smtClean="0"/>
          </a:p>
          <a:p>
            <a:pPr lvl="1"/>
            <a:r>
              <a:rPr lang="el-GR" dirty="0" smtClean="0"/>
              <a:t>Κάθε λίγο ζητάμε ένα νέο τμήμα</a:t>
            </a:r>
          </a:p>
          <a:p>
            <a:pPr lvl="1"/>
            <a:r>
              <a:rPr lang="el-GR" dirty="0" smtClean="0"/>
              <a:t>Το προηγούμενο δεν κάνει μεγάλη ζημιά</a:t>
            </a:r>
          </a:p>
          <a:p>
            <a:pPr lvl="2"/>
            <a:r>
              <a:rPr lang="el-GR" dirty="0" smtClean="0"/>
              <a:t>Ακόμη κι αν κάνει ώρα να τελειώσει</a:t>
            </a:r>
          </a:p>
          <a:p>
            <a:r>
              <a:rPr lang="el-GR" dirty="0" smtClean="0"/>
              <a:t>Μειονέκτημα: πολλά τμήματα και εντολές</a:t>
            </a:r>
          </a:p>
          <a:p>
            <a:pPr lvl="1"/>
            <a:r>
              <a:rPr lang="el-GR" dirty="0" smtClean="0"/>
              <a:t>Ένα αρχείο ανά τμήμα στην απλή περίπτωση</a:t>
            </a:r>
          </a:p>
          <a:p>
            <a:pPr lvl="2"/>
            <a:r>
              <a:rPr lang="el-GR" dirty="0" smtClean="0"/>
              <a:t>Τα τμήματα μπορεί να είναι και εικονικά</a:t>
            </a:r>
          </a:p>
          <a:p>
            <a:pPr lvl="1"/>
            <a:r>
              <a:rPr lang="el-GR" dirty="0" smtClean="0"/>
              <a:t>Συνεχή μηνύματα για κατέβασμα επόμενου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929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Προσαρμοστική ροή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Λειτουργία προσαρμοστικής ροής</a:t>
            </a:r>
          </a:p>
          <a:p>
            <a:pPr lvl="1"/>
            <a:r>
              <a:rPr lang="el-GR" dirty="0" smtClean="0"/>
              <a:t>Αρχικά ο πελάτης κατεβάζει ένα </a:t>
            </a:r>
            <a:r>
              <a:rPr lang="el-GR" dirty="0" err="1" smtClean="0"/>
              <a:t>μετα</a:t>
            </a:r>
            <a:r>
              <a:rPr lang="el-GR" dirty="0" smtClean="0"/>
              <a:t>-αρχείο</a:t>
            </a:r>
          </a:p>
          <a:p>
            <a:pPr lvl="2"/>
            <a:r>
              <a:rPr lang="el-GR" dirty="0" smtClean="0"/>
              <a:t>Περιγράφει όλες τις διαθέσιμες παραλλαγές</a:t>
            </a:r>
          </a:p>
          <a:p>
            <a:pPr lvl="2"/>
            <a:r>
              <a:rPr lang="el-GR" dirty="0" smtClean="0"/>
              <a:t>Παράμετροι και ονοματολογία παραλλαγών</a:t>
            </a:r>
          </a:p>
          <a:p>
            <a:pPr lvl="1"/>
            <a:r>
              <a:rPr lang="el-GR" dirty="0" smtClean="0"/>
              <a:t>Επιλέγει μία παραλλαγή και ξεκινάει</a:t>
            </a:r>
          </a:p>
          <a:p>
            <a:pPr lvl="2"/>
            <a:r>
              <a:rPr lang="el-GR" dirty="0" smtClean="0"/>
              <a:t>Συνήθως την πιο βασική για γρήγορο ξεκίνημα</a:t>
            </a:r>
          </a:p>
          <a:p>
            <a:pPr lvl="1"/>
            <a:r>
              <a:rPr lang="el-GR" dirty="0" smtClean="0"/>
              <a:t>Ανάλογα με την απόδοση προσαρμόζεται</a:t>
            </a:r>
          </a:p>
          <a:p>
            <a:pPr lvl="1"/>
            <a:r>
              <a:rPr lang="el-GR" dirty="0" smtClean="0"/>
              <a:t>Ο εξυπηρετητής δεν εμπλέκεται στις επιλογές</a:t>
            </a:r>
          </a:p>
          <a:p>
            <a:pPr lvl="2"/>
            <a:r>
              <a:rPr lang="el-GR" dirty="0" smtClean="0"/>
              <a:t>Μόνο ο πελάτης διατηρεί κατάσταση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0559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Αξιοποίηση υποδομής </a:t>
            </a:r>
            <a:r>
              <a:rPr lang="en-US" dirty="0" smtClean="0"/>
              <a:t>CDN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CDN: Content Distribution Network</a:t>
            </a:r>
          </a:p>
          <a:p>
            <a:pPr lvl="1"/>
            <a:r>
              <a:rPr lang="el-GR" dirty="0" smtClean="0"/>
              <a:t>Σύνολο συνεργαζόμενων εξυπηρετητών Ιστού</a:t>
            </a:r>
          </a:p>
          <a:p>
            <a:pPr lvl="1"/>
            <a:r>
              <a:rPr lang="el-GR" dirty="0" smtClean="0"/>
              <a:t>Στρατηγική τοποθέτηση σε όλο τον κόσμο</a:t>
            </a:r>
          </a:p>
          <a:p>
            <a:pPr lvl="1"/>
            <a:r>
              <a:rPr lang="el-GR" dirty="0" smtClean="0"/>
              <a:t>Προώθηση περιεχομένου σε εξυπηρετητές</a:t>
            </a:r>
          </a:p>
          <a:p>
            <a:pPr lvl="1"/>
            <a:r>
              <a:rPr lang="el-GR" dirty="0" smtClean="0"/>
              <a:t>Κάθε τμήμα μπορεί να έρχεται από αλλού</a:t>
            </a:r>
          </a:p>
          <a:p>
            <a:pPr lvl="2"/>
            <a:r>
              <a:rPr lang="el-GR" dirty="0" smtClean="0"/>
              <a:t>Εξισορρόπηση φόρτου μεταξύ εξυπηρετητών</a:t>
            </a:r>
          </a:p>
          <a:p>
            <a:pPr lvl="1"/>
            <a:r>
              <a:rPr lang="el-GR" dirty="0" smtClean="0"/>
              <a:t>Κάθε </a:t>
            </a:r>
            <a:r>
              <a:rPr lang="el-GR" dirty="0"/>
              <a:t>παραλλαγή μπορεί να βρίσκεται </a:t>
            </a:r>
            <a:r>
              <a:rPr lang="el-GR" dirty="0" smtClean="0"/>
              <a:t>αλλού</a:t>
            </a:r>
          </a:p>
          <a:p>
            <a:pPr lvl="2"/>
            <a:r>
              <a:rPr lang="el-GR" dirty="0" smtClean="0"/>
              <a:t>Κάθε δίκτυο μπορεί να έχει την πλέον κατάλληλη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114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Αξιοποίηση κρυφών μνημών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Αποθήκευση σε κρυφές μνήμες</a:t>
            </a:r>
          </a:p>
          <a:p>
            <a:pPr lvl="1"/>
            <a:r>
              <a:rPr lang="el-GR" dirty="0" smtClean="0"/>
              <a:t>Κάθε τμήμα είναι αυτόνομο</a:t>
            </a:r>
          </a:p>
          <a:p>
            <a:pPr lvl="2"/>
            <a:r>
              <a:rPr lang="el-GR" dirty="0" smtClean="0"/>
              <a:t>Έχει </a:t>
            </a:r>
            <a:r>
              <a:rPr lang="en-US" dirty="0" smtClean="0"/>
              <a:t>(</a:t>
            </a:r>
            <a:r>
              <a:rPr lang="el-GR" dirty="0" smtClean="0"/>
              <a:t>κάποιο</a:t>
            </a:r>
            <a:r>
              <a:rPr lang="en-US" dirty="0" smtClean="0"/>
              <a:t>)</a:t>
            </a:r>
            <a:r>
              <a:rPr lang="el-GR" dirty="0" smtClean="0"/>
              <a:t> μοναδικό όνομα</a:t>
            </a:r>
          </a:p>
          <a:p>
            <a:pPr lvl="2"/>
            <a:r>
              <a:rPr lang="el-GR" dirty="0" smtClean="0"/>
              <a:t>Μπορεί να αναπαραχθεί αυτόνομα</a:t>
            </a:r>
            <a:endParaRPr lang="en-US" dirty="0" smtClean="0"/>
          </a:p>
          <a:p>
            <a:pPr lvl="1"/>
            <a:r>
              <a:rPr lang="el-GR" dirty="0" smtClean="0"/>
              <a:t>Μπορεί να μπει σε </a:t>
            </a:r>
            <a:r>
              <a:rPr lang="en-US" dirty="0" smtClean="0"/>
              <a:t>proxy </a:t>
            </a:r>
            <a:r>
              <a:rPr lang="el-GR" dirty="0" smtClean="0"/>
              <a:t>εξυπηρετητή Ιστού</a:t>
            </a:r>
          </a:p>
          <a:p>
            <a:pPr lvl="2"/>
            <a:r>
              <a:rPr lang="el-GR" dirty="0" smtClean="0"/>
              <a:t>Εξυπηρέτηση επόμενων αιτήσεων</a:t>
            </a:r>
          </a:p>
          <a:p>
            <a:pPr lvl="2"/>
            <a:r>
              <a:rPr lang="el-GR" dirty="0" smtClean="0"/>
              <a:t>Δεν χρειάζεται να έχουμε όλα τα τμήματα</a:t>
            </a:r>
            <a:endParaRPr lang="en-US" dirty="0" smtClean="0"/>
          </a:p>
          <a:p>
            <a:pPr lvl="1"/>
            <a:r>
              <a:rPr lang="el-GR" dirty="0" smtClean="0"/>
              <a:t>Μπορεί να μπει σε τοπική κρυφή μνήμη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313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Υπάρχουσες λύσεις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 Smooth Streaming (Silverlight)</a:t>
            </a:r>
          </a:p>
          <a:p>
            <a:pPr lvl="1"/>
            <a:r>
              <a:rPr lang="el-GR" dirty="0" err="1" smtClean="0"/>
              <a:t>Μετα</a:t>
            </a:r>
            <a:r>
              <a:rPr lang="el-GR" dirty="0" smtClean="0"/>
              <a:t>-αρχείο με περιγραφές παραλλαγών</a:t>
            </a:r>
          </a:p>
          <a:p>
            <a:pPr lvl="1"/>
            <a:r>
              <a:rPr lang="el-GR" dirty="0" smtClean="0"/>
              <a:t>Ένα μόνο αρχείο ανά παραλλαγή</a:t>
            </a:r>
          </a:p>
          <a:p>
            <a:pPr lvl="2"/>
            <a:r>
              <a:rPr lang="el-GR" dirty="0" smtClean="0"/>
              <a:t>Κωδικοποίηση </a:t>
            </a:r>
            <a:r>
              <a:rPr lang="en-US" dirty="0" smtClean="0"/>
              <a:t>H.264</a:t>
            </a:r>
            <a:r>
              <a:rPr lang="el-GR" dirty="0" smtClean="0"/>
              <a:t> (βίντεο) και </a:t>
            </a:r>
            <a:r>
              <a:rPr lang="en-US" dirty="0" smtClean="0"/>
              <a:t>AAC</a:t>
            </a:r>
            <a:r>
              <a:rPr lang="el-GR" dirty="0" smtClean="0"/>
              <a:t> (ήχος)</a:t>
            </a:r>
          </a:p>
          <a:p>
            <a:pPr lvl="1"/>
            <a:r>
              <a:rPr lang="el-GR" dirty="0" smtClean="0"/>
              <a:t>Δυναμικός τεμαχισμός σε τμήματα των 2 </a:t>
            </a:r>
            <a:r>
              <a:rPr lang="en-US" dirty="0" smtClean="0"/>
              <a:t>sec</a:t>
            </a:r>
            <a:endParaRPr lang="el-GR" dirty="0" smtClean="0"/>
          </a:p>
          <a:p>
            <a:pPr lvl="2"/>
            <a:r>
              <a:rPr lang="el-GR" dirty="0" smtClean="0"/>
              <a:t>Χρήση </a:t>
            </a:r>
            <a:r>
              <a:rPr lang="en-US" dirty="0" smtClean="0"/>
              <a:t>HTTP GET</a:t>
            </a:r>
            <a:r>
              <a:rPr lang="el-GR" dirty="0" smtClean="0"/>
              <a:t> με παράμετρο την περιοχή</a:t>
            </a:r>
            <a:endParaRPr lang="en-US" dirty="0" smtClean="0"/>
          </a:p>
          <a:p>
            <a:pPr lvl="2"/>
            <a:r>
              <a:rPr lang="el-GR" dirty="0" smtClean="0"/>
              <a:t>Δεν χρειάζεται να ξέρουμε ονόματα αρχείων</a:t>
            </a:r>
          </a:p>
          <a:p>
            <a:pPr lvl="2"/>
            <a:r>
              <a:rPr lang="el-GR" dirty="0"/>
              <a:t>Επιτρέπει ζωντανή </a:t>
            </a:r>
            <a:r>
              <a:rPr lang="el-GR" dirty="0" smtClean="0"/>
              <a:t>μετάδοση</a:t>
            </a:r>
          </a:p>
          <a:p>
            <a:pPr lvl="2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230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Υπάρχουσες λύσεις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Adobe HTTP Dynamic Streaming</a:t>
            </a:r>
            <a:r>
              <a:rPr lang="el-GR" dirty="0" smtClean="0"/>
              <a:t> (</a:t>
            </a:r>
            <a:r>
              <a:rPr lang="en-US" dirty="0" smtClean="0"/>
              <a:t>Flash)</a:t>
            </a:r>
          </a:p>
          <a:p>
            <a:pPr lvl="1"/>
            <a:r>
              <a:rPr lang="el-GR" dirty="0" smtClean="0"/>
              <a:t>Ένα αρχείο ανά παραλλαγή, </a:t>
            </a:r>
            <a:r>
              <a:rPr lang="en-US" dirty="0" smtClean="0"/>
              <a:t>H.264+AAC</a:t>
            </a:r>
          </a:p>
          <a:p>
            <a:pPr lvl="1"/>
            <a:r>
              <a:rPr lang="el-GR" dirty="0" err="1" smtClean="0"/>
              <a:t>Μορφότυπο</a:t>
            </a:r>
            <a:r>
              <a:rPr lang="el-GR" dirty="0" smtClean="0"/>
              <a:t> θραυσμάτων (</a:t>
            </a:r>
            <a:r>
              <a:rPr lang="en-US" dirty="0" smtClean="0"/>
              <a:t>fragment</a:t>
            </a:r>
            <a:r>
              <a:rPr lang="el-GR" dirty="0" smtClean="0"/>
              <a:t>) </a:t>
            </a:r>
            <a:r>
              <a:rPr lang="en-US" dirty="0"/>
              <a:t>MP4 </a:t>
            </a:r>
            <a:endParaRPr lang="el-GR" dirty="0" smtClean="0"/>
          </a:p>
          <a:p>
            <a:pPr lvl="2"/>
            <a:r>
              <a:rPr lang="el-GR" dirty="0" smtClean="0"/>
              <a:t>Το αρχείο αποτελείται από τεμάχια (</a:t>
            </a:r>
            <a:r>
              <a:rPr lang="en-US" dirty="0" smtClean="0"/>
              <a:t>segments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Το τεμάχιο αποτελείται από θραύσματα (</a:t>
            </a:r>
            <a:r>
              <a:rPr lang="en-US" dirty="0" smtClean="0"/>
              <a:t>fragments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Ζητάμε κάθε θραύσμα χωριστά</a:t>
            </a:r>
          </a:p>
          <a:p>
            <a:pPr lvl="2"/>
            <a:r>
              <a:rPr lang="el-GR" dirty="0" smtClean="0"/>
              <a:t>Θραύσματα διάρκειας </a:t>
            </a:r>
            <a:r>
              <a:rPr lang="en-US" dirty="0" smtClean="0"/>
              <a:t>2-5 sec</a:t>
            </a:r>
          </a:p>
          <a:p>
            <a:pPr lvl="1"/>
            <a:r>
              <a:rPr lang="el-GR" dirty="0" err="1" smtClean="0"/>
              <a:t>Μετα</a:t>
            </a:r>
            <a:r>
              <a:rPr lang="el-GR" dirty="0" smtClean="0"/>
              <a:t>-αρχείο: απεικόνιση θραυσμάτων σε χρόνο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783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Υπάρχουσες λύσεις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 HTTP Live Streaming</a:t>
            </a:r>
            <a:r>
              <a:rPr lang="el-GR" dirty="0" smtClean="0"/>
              <a:t> (</a:t>
            </a:r>
            <a:r>
              <a:rPr lang="en-US" dirty="0" smtClean="0"/>
              <a:t>iOS/Android)</a:t>
            </a:r>
          </a:p>
          <a:p>
            <a:pPr lvl="1"/>
            <a:r>
              <a:rPr lang="el-GR" dirty="0" smtClean="0"/>
              <a:t>Πολλά αρχεία (τμήματα) ανά παραλλαγή</a:t>
            </a:r>
            <a:endParaRPr lang="en-US" dirty="0" smtClean="0"/>
          </a:p>
          <a:p>
            <a:pPr lvl="2"/>
            <a:r>
              <a:rPr lang="el-GR" dirty="0"/>
              <a:t>Τμήματα 10 </a:t>
            </a:r>
            <a:r>
              <a:rPr lang="en-US" dirty="0"/>
              <a:t>sec</a:t>
            </a:r>
            <a:endParaRPr lang="el-GR" dirty="0"/>
          </a:p>
          <a:p>
            <a:pPr lvl="2"/>
            <a:r>
              <a:rPr lang="el-GR" dirty="0" err="1" smtClean="0"/>
              <a:t>Μορφότυπο</a:t>
            </a:r>
            <a:r>
              <a:rPr lang="el-GR" dirty="0" smtClean="0"/>
              <a:t> αρχείων </a:t>
            </a:r>
            <a:r>
              <a:rPr lang="en-US" dirty="0" smtClean="0"/>
              <a:t>MPEG</a:t>
            </a:r>
            <a:r>
              <a:rPr lang="el-GR" dirty="0" smtClean="0"/>
              <a:t>-</a:t>
            </a:r>
            <a:r>
              <a:rPr lang="en-US" dirty="0" smtClean="0"/>
              <a:t>2 TS</a:t>
            </a:r>
            <a:endParaRPr lang="el-GR" dirty="0" smtClean="0"/>
          </a:p>
          <a:p>
            <a:pPr lvl="2"/>
            <a:r>
              <a:rPr lang="el-GR" dirty="0" smtClean="0"/>
              <a:t>Κωδικοποίηση </a:t>
            </a:r>
            <a:r>
              <a:rPr lang="en-US" dirty="0" smtClean="0"/>
              <a:t>H.264+AAC</a:t>
            </a:r>
          </a:p>
          <a:p>
            <a:pPr lvl="1"/>
            <a:r>
              <a:rPr lang="el-GR" dirty="0" err="1" smtClean="0"/>
              <a:t>Μετα</a:t>
            </a:r>
            <a:r>
              <a:rPr lang="el-GR" dirty="0" smtClean="0"/>
              <a:t>-αρχείο: περιγραφή τμημάτων</a:t>
            </a:r>
          </a:p>
          <a:p>
            <a:pPr lvl="2"/>
            <a:r>
              <a:rPr lang="el-GR" dirty="0" smtClean="0"/>
              <a:t>Νέα </a:t>
            </a:r>
            <a:r>
              <a:rPr lang="el-GR" dirty="0" err="1" smtClean="0"/>
              <a:t>μετα</a:t>
            </a:r>
            <a:r>
              <a:rPr lang="el-GR" dirty="0" smtClean="0"/>
              <a:t>-αρχεία για ζωντανό περιεχόμενο</a:t>
            </a:r>
          </a:p>
          <a:p>
            <a:pPr lvl="2"/>
            <a:r>
              <a:rPr lang="el-GR" dirty="0" smtClean="0"/>
              <a:t>Οι καθυστερήσεις επιβάλλουν το μεγάλο τμήμα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6261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πρότυπο </a:t>
            </a:r>
            <a:r>
              <a:rPr lang="en-US" altLang="el-GR" dirty="0" smtClean="0"/>
              <a:t>MPEG-DASH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9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MPEG DASH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DASH: Direct Adaptive Streaming over HTTP</a:t>
            </a:r>
          </a:p>
          <a:p>
            <a:pPr lvl="1"/>
            <a:r>
              <a:rPr lang="el-GR" dirty="0" smtClean="0"/>
              <a:t>Δημιουργήθηκε στα πλαίσια του </a:t>
            </a:r>
            <a:r>
              <a:rPr lang="en-US" dirty="0" smtClean="0"/>
              <a:t>MPEG</a:t>
            </a:r>
            <a:endParaRPr lang="el-GR" dirty="0" smtClean="0"/>
          </a:p>
          <a:p>
            <a:pPr lvl="1"/>
            <a:r>
              <a:rPr lang="el-GR" dirty="0" smtClean="0"/>
              <a:t>Υιοθετήθηκε από το </a:t>
            </a:r>
            <a:r>
              <a:rPr lang="en-US" dirty="0" smtClean="0"/>
              <a:t>3GPP</a:t>
            </a:r>
            <a:endParaRPr lang="el-GR" dirty="0" smtClean="0"/>
          </a:p>
          <a:p>
            <a:pPr lvl="1"/>
            <a:r>
              <a:rPr lang="el-GR" dirty="0" smtClean="0"/>
              <a:t>Υποστηρίζεται από το </a:t>
            </a:r>
            <a:r>
              <a:rPr lang="en-US" dirty="0" smtClean="0"/>
              <a:t>DASH Industry Forum</a:t>
            </a:r>
          </a:p>
          <a:p>
            <a:pPr lvl="1"/>
            <a:r>
              <a:rPr lang="el-GR" dirty="0" smtClean="0"/>
              <a:t>Προσπάθεια τυποποίησης μιας γνωστής ιδέας</a:t>
            </a:r>
          </a:p>
          <a:p>
            <a:pPr lvl="2"/>
            <a:r>
              <a:rPr lang="el-GR" dirty="0" smtClean="0"/>
              <a:t>Χρήση μίας μόνο κωδικοποίησης αντί τριών</a:t>
            </a:r>
          </a:p>
          <a:p>
            <a:pPr lvl="2"/>
            <a:r>
              <a:rPr lang="el-GR" dirty="0" smtClean="0"/>
              <a:t>Απαλλαγή από ασυμβατότητες συσκευών</a:t>
            </a:r>
          </a:p>
          <a:p>
            <a:pPr lvl="2"/>
            <a:r>
              <a:rPr lang="el-GR" dirty="0" smtClean="0"/>
              <a:t>Συνδυάζει και επεκτείνει υπάρχουσες</a:t>
            </a:r>
            <a:r>
              <a:rPr lang="en-US" dirty="0" smtClean="0"/>
              <a:t> </a:t>
            </a:r>
            <a:r>
              <a:rPr lang="el-GR" dirty="0" smtClean="0"/>
              <a:t>προσεγγίσεις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2531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Δυνατότητες</a:t>
            </a:r>
            <a:r>
              <a:rPr lang="en-US" dirty="0" smtClean="0"/>
              <a:t> </a:t>
            </a:r>
            <a:r>
              <a:rPr lang="el-GR" dirty="0" smtClean="0"/>
              <a:t>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Δύο </a:t>
            </a:r>
            <a:r>
              <a:rPr lang="el-GR" dirty="0" err="1" smtClean="0"/>
              <a:t>μορφότυπα</a:t>
            </a:r>
            <a:r>
              <a:rPr lang="el-GR" dirty="0" smtClean="0"/>
              <a:t> τμημάτων/αρχείων</a:t>
            </a:r>
          </a:p>
          <a:p>
            <a:pPr lvl="1"/>
            <a:r>
              <a:rPr lang="en-US" dirty="0" smtClean="0"/>
              <a:t>MPEG</a:t>
            </a:r>
            <a:r>
              <a:rPr lang="el-GR" dirty="0" smtClean="0"/>
              <a:t>-</a:t>
            </a:r>
            <a:r>
              <a:rPr lang="en-US" dirty="0" smtClean="0"/>
              <a:t>4: </a:t>
            </a:r>
            <a:r>
              <a:rPr lang="el-GR" dirty="0" smtClean="0"/>
              <a:t>Συμβατό με </a:t>
            </a:r>
            <a:r>
              <a:rPr lang="en-US" dirty="0" smtClean="0"/>
              <a:t>Adobe</a:t>
            </a:r>
            <a:r>
              <a:rPr lang="el-GR" dirty="0" smtClean="0"/>
              <a:t> και </a:t>
            </a:r>
            <a:r>
              <a:rPr lang="en-US" dirty="0" smtClean="0"/>
              <a:t>Microsoft</a:t>
            </a:r>
          </a:p>
          <a:p>
            <a:pPr lvl="1"/>
            <a:r>
              <a:rPr lang="en-US" dirty="0" smtClean="0"/>
              <a:t>MPEG</a:t>
            </a:r>
            <a:r>
              <a:rPr lang="el-GR" dirty="0" smtClean="0"/>
              <a:t>-</a:t>
            </a:r>
            <a:r>
              <a:rPr lang="en-US" dirty="0" smtClean="0"/>
              <a:t>2 TS:</a:t>
            </a:r>
            <a:r>
              <a:rPr lang="el-GR" dirty="0" smtClean="0"/>
              <a:t> Συμβατό με </a:t>
            </a:r>
            <a:r>
              <a:rPr lang="en-US" dirty="0" smtClean="0"/>
              <a:t>Apple</a:t>
            </a:r>
          </a:p>
          <a:p>
            <a:pPr lvl="1"/>
            <a:r>
              <a:rPr lang="el-GR" dirty="0" smtClean="0"/>
              <a:t>Επαναχρησιμοποίηση ίδιου περιεχομένου</a:t>
            </a:r>
          </a:p>
          <a:p>
            <a:pPr lvl="2"/>
            <a:r>
              <a:rPr lang="el-GR" dirty="0" smtClean="0"/>
              <a:t>Απλά δημιουργία νέου αρχείο περιγραφής!</a:t>
            </a:r>
          </a:p>
          <a:p>
            <a:r>
              <a:rPr lang="el-GR" dirty="0" smtClean="0"/>
              <a:t>Πολλές κωδικοποιήσεις</a:t>
            </a:r>
          </a:p>
          <a:p>
            <a:pPr lvl="1"/>
            <a:r>
              <a:rPr lang="el-GR" dirty="0" smtClean="0"/>
              <a:t>Κωδικοποίηση </a:t>
            </a:r>
            <a:r>
              <a:rPr lang="en-US" dirty="0" smtClean="0"/>
              <a:t>H.264+AAC</a:t>
            </a:r>
            <a:r>
              <a:rPr lang="el-GR" dirty="0" smtClean="0"/>
              <a:t> για συμβατότητα</a:t>
            </a:r>
            <a:endParaRPr lang="en-US" dirty="0" smtClean="0"/>
          </a:p>
          <a:p>
            <a:pPr lvl="1"/>
            <a:r>
              <a:rPr lang="el-GR" dirty="0" smtClean="0"/>
              <a:t>Επιπλέον</a:t>
            </a:r>
            <a:r>
              <a:rPr lang="en-US" dirty="0"/>
              <a:t> </a:t>
            </a:r>
            <a:r>
              <a:rPr lang="en-US" dirty="0" smtClean="0"/>
              <a:t>MPEG-2, MPEG-4</a:t>
            </a:r>
            <a:r>
              <a:rPr lang="el-GR" dirty="0" smtClean="0"/>
              <a:t>, αλλά και </a:t>
            </a:r>
            <a:r>
              <a:rPr lang="en-US" dirty="0" smtClean="0"/>
              <a:t>H.265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231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Δυνατότητες</a:t>
            </a:r>
            <a:r>
              <a:rPr lang="en-US" dirty="0"/>
              <a:t>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Τμήματα διάρκειας 1-20 </a:t>
            </a:r>
            <a:r>
              <a:rPr lang="en-US" dirty="0"/>
              <a:t>sec</a:t>
            </a:r>
          </a:p>
          <a:p>
            <a:pPr lvl="1"/>
            <a:r>
              <a:rPr lang="el-GR" dirty="0"/>
              <a:t>Ενιαία για </a:t>
            </a:r>
            <a:r>
              <a:rPr lang="el-GR" dirty="0" err="1" smtClean="0"/>
              <a:t>πολυπλεγμένο</a:t>
            </a:r>
            <a:r>
              <a:rPr lang="el-GR" dirty="0" smtClean="0"/>
              <a:t> ήχο </a:t>
            </a:r>
            <a:r>
              <a:rPr lang="el-GR" dirty="0"/>
              <a:t>και </a:t>
            </a:r>
            <a:r>
              <a:rPr lang="el-GR" dirty="0" smtClean="0"/>
              <a:t>βίντεο</a:t>
            </a:r>
          </a:p>
          <a:p>
            <a:pPr lvl="1"/>
            <a:r>
              <a:rPr lang="el-GR" dirty="0" smtClean="0"/>
              <a:t>Ανεξάρτητες ροές βίντεο, ήχου, υποτίτλων</a:t>
            </a:r>
            <a:endParaRPr lang="en-US" dirty="0" smtClean="0"/>
          </a:p>
          <a:p>
            <a:pPr lvl="2"/>
            <a:r>
              <a:rPr lang="el-GR" dirty="0" smtClean="0"/>
              <a:t>Επιτρέπουν διάφορους τρόπους προσαρμογής</a:t>
            </a:r>
          </a:p>
          <a:p>
            <a:pPr lvl="2"/>
            <a:r>
              <a:rPr lang="el-GR" dirty="0" smtClean="0"/>
              <a:t>Επιτρέπουν </a:t>
            </a:r>
            <a:r>
              <a:rPr lang="el-GR" dirty="0"/>
              <a:t>πολύγλωσσο περιεχόμενο</a:t>
            </a:r>
            <a:endParaRPr lang="en-US" dirty="0"/>
          </a:p>
          <a:p>
            <a:r>
              <a:rPr lang="el-GR" dirty="0" smtClean="0"/>
              <a:t>Δύο τύποι </a:t>
            </a:r>
            <a:r>
              <a:rPr lang="el-GR" dirty="0" err="1" smtClean="0"/>
              <a:t>μετα</a:t>
            </a:r>
            <a:r>
              <a:rPr lang="el-GR" dirty="0" smtClean="0"/>
              <a:t>-αρχείων</a:t>
            </a:r>
          </a:p>
          <a:p>
            <a:pPr lvl="1"/>
            <a:r>
              <a:rPr lang="el-GR" dirty="0" smtClean="0"/>
              <a:t>Αρχείο περιγραφής: για όλες τις παραλλαγές</a:t>
            </a:r>
          </a:p>
          <a:p>
            <a:pPr lvl="1"/>
            <a:r>
              <a:rPr lang="el-GR" dirty="0" smtClean="0"/>
              <a:t>Αρχείο αρχικοποίησης: ανά παραλλαγή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031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Δυνατότητες</a:t>
            </a:r>
            <a:r>
              <a:rPr lang="en-US" dirty="0"/>
              <a:t>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l-GR" dirty="0"/>
              <a:t>από </a:t>
            </a:r>
            <a:r>
              <a:rPr lang="en-US" dirty="0"/>
              <a:t>3</a:t>
            </a:r>
            <a:r>
              <a:rPr lang="el-GR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Πολλές δυνατότητες παροχής περιεχομένου</a:t>
            </a:r>
          </a:p>
          <a:p>
            <a:pPr lvl="1"/>
            <a:r>
              <a:rPr lang="el-GR" dirty="0" smtClean="0"/>
              <a:t>Επιλογή διάφορων </a:t>
            </a:r>
            <a:r>
              <a:rPr lang="el-GR" dirty="0" err="1" smtClean="0"/>
              <a:t>μορφοτύπων</a:t>
            </a:r>
            <a:r>
              <a:rPr lang="el-GR" dirty="0" smtClean="0"/>
              <a:t> και κωδίκων</a:t>
            </a:r>
          </a:p>
          <a:p>
            <a:pPr lvl="1"/>
            <a:r>
              <a:rPr lang="el-GR" dirty="0" smtClean="0"/>
              <a:t>Επιλογή πλήθους και τύπου παραλλαγών</a:t>
            </a:r>
          </a:p>
          <a:p>
            <a:pPr lvl="1"/>
            <a:r>
              <a:rPr lang="el-GR" dirty="0" smtClean="0"/>
              <a:t>Επιλογή διάρκειας τμημάτων</a:t>
            </a:r>
          </a:p>
          <a:p>
            <a:pPr lvl="1"/>
            <a:r>
              <a:rPr lang="el-GR" dirty="0" smtClean="0"/>
              <a:t>Επιλογή τρόπου </a:t>
            </a:r>
            <a:r>
              <a:rPr lang="el-GR" dirty="0" err="1" smtClean="0"/>
              <a:t>πολυπλεξης</a:t>
            </a:r>
            <a:r>
              <a:rPr lang="el-GR" dirty="0" smtClean="0"/>
              <a:t> μέσων</a:t>
            </a:r>
          </a:p>
          <a:p>
            <a:r>
              <a:rPr lang="el-GR" dirty="0" smtClean="0"/>
              <a:t>Πολλές δυνατότητες λειτουργίας πελάτη</a:t>
            </a:r>
          </a:p>
          <a:p>
            <a:pPr lvl="1"/>
            <a:r>
              <a:rPr lang="el-GR" dirty="0" smtClean="0"/>
              <a:t>Πότε ζητάει τα τμήματα</a:t>
            </a:r>
          </a:p>
          <a:p>
            <a:pPr lvl="1"/>
            <a:r>
              <a:rPr lang="el-GR" dirty="0" smtClean="0"/>
              <a:t>Πότε αλλάζει παραλλαγή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9313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Προφίλ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Προφίλ</a:t>
            </a:r>
            <a:r>
              <a:rPr lang="en-US" dirty="0"/>
              <a:t> </a:t>
            </a:r>
            <a:r>
              <a:rPr lang="en-US" dirty="0" smtClean="0"/>
              <a:t>MPEG DASH</a:t>
            </a:r>
          </a:p>
          <a:p>
            <a:pPr lvl="1"/>
            <a:r>
              <a:rPr lang="el-GR" dirty="0" smtClean="0"/>
              <a:t>Παρόμοια ιδέα με προφίλ </a:t>
            </a:r>
            <a:r>
              <a:rPr lang="en-US" dirty="0" smtClean="0"/>
              <a:t>MPEG</a:t>
            </a:r>
          </a:p>
          <a:p>
            <a:pPr lvl="2"/>
            <a:r>
              <a:rPr lang="el-GR" dirty="0" smtClean="0"/>
              <a:t>Σύνολο επιτρεπόμενων χαρακτηριστικών</a:t>
            </a:r>
          </a:p>
          <a:p>
            <a:pPr lvl="2"/>
            <a:r>
              <a:rPr lang="el-GR" dirty="0" smtClean="0"/>
              <a:t>Αναπαριστούν σημεία συμβατότητας</a:t>
            </a:r>
          </a:p>
          <a:p>
            <a:pPr lvl="2"/>
            <a:r>
              <a:rPr lang="el-GR" dirty="0" smtClean="0"/>
              <a:t>Κατάλληλα για διαφορετικές εφαρμογές</a:t>
            </a:r>
          </a:p>
          <a:p>
            <a:pPr lvl="1"/>
            <a:r>
              <a:rPr lang="el-GR" dirty="0" smtClean="0"/>
              <a:t>Η εφαρμογή αναπαραγωγής υποστηρίζει προφίλ</a:t>
            </a:r>
          </a:p>
          <a:p>
            <a:pPr lvl="1"/>
            <a:r>
              <a:rPr lang="el-GR" dirty="0" smtClean="0"/>
              <a:t>Το περιεχόμενο αναφέρει το προφίλ του</a:t>
            </a:r>
          </a:p>
          <a:p>
            <a:pPr lvl="2"/>
            <a:r>
              <a:rPr lang="el-GR" dirty="0" smtClean="0"/>
              <a:t>Μπορεί να παρέχεται σε πολλά προφίλ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16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Εξοικείωση με τους εναλλακτικούς τρόπους επικοινωνίας ανάμεσα στις εφαρμογές αναπαραγωγής μέσων και τους εξυπηρετητές διανομής μέσων.</a:t>
            </a:r>
            <a:endParaRPr lang="el-GR" altLang="el-GR" dirty="0"/>
          </a:p>
          <a:p>
            <a:r>
              <a:rPr lang="el-GR" altLang="el-GR" dirty="0" smtClean="0"/>
              <a:t>Κατανόηση των στόχων και του τρόπου λειτουργίας του πρωτοκόλλου </a:t>
            </a:r>
            <a:r>
              <a:rPr lang="en-US" altLang="el-GR" dirty="0" smtClean="0"/>
              <a:t>RTSP</a:t>
            </a:r>
            <a:r>
              <a:rPr lang="el-GR" altLang="el-GR" dirty="0" smtClean="0"/>
              <a:t>.</a:t>
            </a:r>
          </a:p>
          <a:p>
            <a:r>
              <a:rPr lang="el-GR" altLang="el-GR" dirty="0" smtClean="0"/>
              <a:t>Εισαγωγή σε συστήματα προσαρμοστικής ροής μέσω </a:t>
            </a:r>
            <a:r>
              <a:rPr lang="en-US" altLang="el-GR" dirty="0" smtClean="0"/>
              <a:t>HTTP</a:t>
            </a:r>
            <a:r>
              <a:rPr lang="el-GR" altLang="el-GR" dirty="0" smtClean="0"/>
              <a:t> και κατανόηση του προτύπου </a:t>
            </a:r>
            <a:r>
              <a:rPr lang="en-US" altLang="el-GR" dirty="0" smtClean="0"/>
              <a:t>MPEG DASH.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Προφίλ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Base media file format On Demand</a:t>
            </a:r>
          </a:p>
          <a:p>
            <a:pPr lvl="1"/>
            <a:r>
              <a:rPr lang="el-GR" dirty="0" smtClean="0"/>
              <a:t>Αποθηκευμένο περιεχόμενο</a:t>
            </a:r>
            <a:r>
              <a:rPr lang="el-GR" dirty="0"/>
              <a:t> </a:t>
            </a:r>
            <a:r>
              <a:rPr lang="el-GR" dirty="0" smtClean="0"/>
              <a:t>(όχι ζωντανό)</a:t>
            </a:r>
            <a:endParaRPr lang="en-US" dirty="0" smtClean="0"/>
          </a:p>
          <a:p>
            <a:pPr lvl="1"/>
            <a:r>
              <a:rPr lang="el-GR" dirty="0" err="1" smtClean="0"/>
              <a:t>Μορφότυπο</a:t>
            </a:r>
            <a:r>
              <a:rPr lang="el-GR" dirty="0" smtClean="0"/>
              <a:t> </a:t>
            </a:r>
            <a:r>
              <a:rPr lang="en-US" dirty="0" smtClean="0"/>
              <a:t>MPEG-4</a:t>
            </a:r>
            <a:r>
              <a:rPr lang="el-GR" dirty="0" smtClean="0"/>
              <a:t> σε δύο μορφές</a:t>
            </a:r>
          </a:p>
          <a:p>
            <a:pPr lvl="1"/>
            <a:r>
              <a:rPr lang="el-GR" dirty="0" smtClean="0"/>
              <a:t>Ενιαίο αρχείο ανά παραλλαγή</a:t>
            </a:r>
          </a:p>
          <a:p>
            <a:pPr lvl="2"/>
            <a:r>
              <a:rPr lang="el-GR" dirty="0" smtClean="0"/>
              <a:t>Χρήση </a:t>
            </a:r>
            <a:r>
              <a:rPr lang="en-US" dirty="0" smtClean="0"/>
              <a:t>HTTP GET</a:t>
            </a:r>
            <a:r>
              <a:rPr lang="el-GR" dirty="0" smtClean="0"/>
              <a:t> με επιλογή περιοχής</a:t>
            </a:r>
            <a:endParaRPr lang="en-US" dirty="0" smtClean="0"/>
          </a:p>
          <a:p>
            <a:pPr lvl="1"/>
            <a:r>
              <a:rPr lang="el-GR" dirty="0" smtClean="0"/>
              <a:t>Ανεξάρτητα αρχεία ανά τμήμα</a:t>
            </a:r>
          </a:p>
          <a:p>
            <a:pPr lvl="2"/>
            <a:r>
              <a:rPr lang="el-GR" dirty="0" smtClean="0"/>
              <a:t>Κάθε αρχείο έχει το δικό του όνομα</a:t>
            </a:r>
          </a:p>
          <a:p>
            <a:pPr lvl="1"/>
            <a:r>
              <a:rPr lang="el-GR" dirty="0" err="1"/>
              <a:t>Μετα</a:t>
            </a:r>
            <a:r>
              <a:rPr lang="el-GR" dirty="0"/>
              <a:t>-αρχείο: αντιστοίχιση </a:t>
            </a:r>
            <a:r>
              <a:rPr lang="el-GR" dirty="0" smtClean="0"/>
              <a:t>τμήματος με χρόνο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7361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Προφίλ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ISO </a:t>
            </a:r>
            <a:r>
              <a:rPr lang="en-US" dirty="0" smtClean="0"/>
              <a:t>Base </a:t>
            </a:r>
            <a:r>
              <a:rPr lang="en-US" dirty="0"/>
              <a:t>media file format </a:t>
            </a:r>
            <a:r>
              <a:rPr lang="en-US" dirty="0" smtClean="0"/>
              <a:t>Live</a:t>
            </a:r>
          </a:p>
          <a:p>
            <a:pPr lvl="1"/>
            <a:r>
              <a:rPr lang="el-GR" dirty="0" smtClean="0"/>
              <a:t>Δυναμική δημιουργία τμημάτων</a:t>
            </a:r>
          </a:p>
          <a:p>
            <a:pPr lvl="1"/>
            <a:r>
              <a:rPr lang="el-GR" dirty="0" smtClean="0"/>
              <a:t>Το </a:t>
            </a:r>
            <a:r>
              <a:rPr lang="el-GR" dirty="0" err="1" smtClean="0"/>
              <a:t>μετα</a:t>
            </a:r>
            <a:r>
              <a:rPr lang="el-GR" dirty="0" smtClean="0"/>
              <a:t>-αρχείο περιγράφει πρότυπο τμήμα</a:t>
            </a:r>
            <a:endParaRPr lang="en-US" dirty="0" smtClean="0"/>
          </a:p>
          <a:p>
            <a:pPr lvl="2"/>
            <a:r>
              <a:rPr lang="el-GR" dirty="0" smtClean="0"/>
              <a:t>Τρόπος ονομασίας τμημάτων</a:t>
            </a:r>
          </a:p>
          <a:p>
            <a:pPr lvl="2"/>
            <a:r>
              <a:rPr lang="el-GR" dirty="0" smtClean="0"/>
              <a:t>Διάρκεια των τμημάτων</a:t>
            </a:r>
          </a:p>
          <a:p>
            <a:r>
              <a:rPr lang="en-US" dirty="0" smtClean="0"/>
              <a:t>MPEG</a:t>
            </a:r>
            <a:r>
              <a:rPr lang="el-GR" dirty="0" smtClean="0"/>
              <a:t>-</a:t>
            </a:r>
            <a:r>
              <a:rPr lang="en-US" dirty="0" smtClean="0"/>
              <a:t>2 main, simple</a:t>
            </a:r>
          </a:p>
          <a:p>
            <a:pPr lvl="1"/>
            <a:r>
              <a:rPr lang="el-GR" dirty="0" smtClean="0"/>
              <a:t>Ίδιο με παραπάνω αλλά με αρχεία </a:t>
            </a:r>
            <a:r>
              <a:rPr lang="en-US" dirty="0" smtClean="0"/>
              <a:t>MPEG-2 TS</a:t>
            </a:r>
            <a:endParaRPr lang="el-GR" dirty="0" smtClean="0"/>
          </a:p>
          <a:p>
            <a:pPr lvl="1"/>
            <a:r>
              <a:rPr lang="el-GR" dirty="0" smtClean="0"/>
              <a:t>Δύο παραλλαγές:</a:t>
            </a:r>
            <a:r>
              <a:rPr lang="en-US" dirty="0" smtClean="0"/>
              <a:t> On demand</a:t>
            </a:r>
            <a:r>
              <a:rPr lang="el-GR" dirty="0" smtClean="0"/>
              <a:t> και </a:t>
            </a:r>
            <a:r>
              <a:rPr lang="en-US" dirty="0" smtClean="0"/>
              <a:t>Live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5547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Ιεραρχική δομή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Ένα </a:t>
            </a:r>
            <a:r>
              <a:rPr lang="el-GR" dirty="0" err="1" smtClean="0"/>
              <a:t>μετα</a:t>
            </a:r>
            <a:r>
              <a:rPr lang="el-GR" dirty="0" smtClean="0"/>
              <a:t>-αρχείο περιγράφει μια παρουσίαση</a:t>
            </a:r>
          </a:p>
          <a:p>
            <a:pPr lvl="1"/>
            <a:r>
              <a:rPr lang="el-GR" dirty="0" smtClean="0"/>
              <a:t>Τύπος </a:t>
            </a:r>
            <a:r>
              <a:rPr lang="en-US" dirty="0" smtClean="0"/>
              <a:t>MPD (Media Presentation Description)</a:t>
            </a:r>
            <a:endParaRPr lang="el-GR" dirty="0" smtClean="0"/>
          </a:p>
          <a:p>
            <a:pPr lvl="1"/>
            <a:r>
              <a:rPr lang="el-GR" dirty="0" smtClean="0"/>
              <a:t>Μπορεί να έχουμε πολλά </a:t>
            </a:r>
            <a:r>
              <a:rPr lang="el-GR" dirty="0" err="1" smtClean="0"/>
              <a:t>μετα</a:t>
            </a:r>
            <a:r>
              <a:rPr lang="el-GR" dirty="0" smtClean="0"/>
              <a:t>-αρχεία</a:t>
            </a:r>
          </a:p>
          <a:p>
            <a:pPr lvl="1"/>
            <a:r>
              <a:rPr lang="el-GR" dirty="0" smtClean="0"/>
              <a:t>Παράδειγμα: διαφορετικές διάρκειες τμημάτων</a:t>
            </a:r>
          </a:p>
          <a:p>
            <a:r>
              <a:rPr lang="el-GR" dirty="0" smtClean="0"/>
              <a:t>Η παρουσίαση διαιρείται σε περιόδους</a:t>
            </a:r>
          </a:p>
          <a:p>
            <a:pPr lvl="1"/>
            <a:r>
              <a:rPr lang="el-GR" dirty="0" smtClean="0"/>
              <a:t>Μέρη της παρουσίασης ή διαφημίσεις</a:t>
            </a:r>
          </a:p>
          <a:p>
            <a:r>
              <a:rPr lang="el-GR" dirty="0" smtClean="0"/>
              <a:t>Η περίοδος έχει αναπαραστάσεις</a:t>
            </a:r>
          </a:p>
          <a:p>
            <a:pPr lvl="1"/>
            <a:r>
              <a:rPr lang="el-GR" dirty="0" smtClean="0"/>
              <a:t>Διαφορετικές παραλλαγές του περιεχομένου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077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Ιεραρχική δομή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Οι αναπαραστάσεις ομαδοποιούνται</a:t>
            </a:r>
          </a:p>
          <a:p>
            <a:pPr lvl="1"/>
            <a:r>
              <a:rPr lang="el-GR" dirty="0" smtClean="0"/>
              <a:t>Η αναπαράσταση έχει διάφορα συστατικά</a:t>
            </a:r>
          </a:p>
          <a:p>
            <a:pPr lvl="2"/>
            <a:r>
              <a:rPr lang="el-GR" dirty="0" smtClean="0"/>
              <a:t>Παράδειγμα: βίντεο, ήχος, υπότιτλοι</a:t>
            </a:r>
          </a:p>
          <a:p>
            <a:pPr lvl="1"/>
            <a:r>
              <a:rPr lang="el-GR" dirty="0" smtClean="0"/>
              <a:t>Κάθε ομάδα είναι ένα σύνολο εναλλακτικών</a:t>
            </a:r>
          </a:p>
          <a:p>
            <a:pPr lvl="2"/>
            <a:r>
              <a:rPr lang="el-GR" dirty="0" smtClean="0"/>
              <a:t>Παράδειγμα: διάφορες παραλλαγές του ήχου</a:t>
            </a:r>
          </a:p>
          <a:p>
            <a:r>
              <a:rPr lang="el-GR" dirty="0" smtClean="0"/>
              <a:t>Η αναπαράσταση αποτελείται από τμήματα</a:t>
            </a:r>
          </a:p>
          <a:p>
            <a:pPr lvl="1"/>
            <a:r>
              <a:rPr lang="el-GR" dirty="0" smtClean="0"/>
              <a:t>Τμήμα αρχικοποίησης: </a:t>
            </a:r>
            <a:r>
              <a:rPr lang="el-GR" dirty="0" err="1" smtClean="0"/>
              <a:t>μετα</a:t>
            </a:r>
            <a:r>
              <a:rPr lang="el-GR" dirty="0" smtClean="0"/>
              <a:t>-αρχείο</a:t>
            </a:r>
          </a:p>
          <a:p>
            <a:pPr lvl="1"/>
            <a:r>
              <a:rPr lang="el-GR" dirty="0" smtClean="0"/>
              <a:t>Τμήματα μέσων: κάθε ένα έχει κάποιο χρόνο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964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Αρχεία </a:t>
            </a:r>
            <a:r>
              <a:rPr lang="en-US" dirty="0" smtClean="0"/>
              <a:t>MPD (</a:t>
            </a:r>
            <a:r>
              <a:rPr lang="el-GR" dirty="0" smtClean="0"/>
              <a:t>1 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Μετα</a:t>
            </a:r>
            <a:r>
              <a:rPr lang="el-GR" dirty="0" smtClean="0"/>
              <a:t>-αρχεία περιγραφής παρουσίασης</a:t>
            </a:r>
          </a:p>
          <a:p>
            <a:pPr lvl="1"/>
            <a:r>
              <a:rPr lang="el-GR" dirty="0" smtClean="0"/>
              <a:t>Χρήση σχήματος </a:t>
            </a:r>
            <a:r>
              <a:rPr lang="en-US" dirty="0" smtClean="0"/>
              <a:t>XML</a:t>
            </a:r>
            <a:r>
              <a:rPr lang="el-GR" dirty="0" smtClean="0"/>
              <a:t> για περιγραφή</a:t>
            </a:r>
            <a:endParaRPr lang="en-US" dirty="0" smtClean="0"/>
          </a:p>
          <a:p>
            <a:pPr lvl="1"/>
            <a:r>
              <a:rPr lang="el-GR" dirty="0" smtClean="0"/>
              <a:t>Ενημερώνεται για ζωντανό περιεχόμενο</a:t>
            </a:r>
          </a:p>
          <a:p>
            <a:pPr lvl="2"/>
            <a:r>
              <a:rPr lang="el-GR" dirty="0" smtClean="0"/>
              <a:t>Το νέο </a:t>
            </a:r>
            <a:r>
              <a:rPr lang="en-US" dirty="0" smtClean="0"/>
              <a:t>MPD</a:t>
            </a:r>
            <a:r>
              <a:rPr lang="el-GR" dirty="0" smtClean="0"/>
              <a:t> πρέπει να επεκτείνει το παλιό</a:t>
            </a:r>
          </a:p>
          <a:p>
            <a:r>
              <a:rPr lang="el-GR" dirty="0" smtClean="0"/>
              <a:t>Πεδία </a:t>
            </a:r>
            <a:r>
              <a:rPr lang="en-US" dirty="0" smtClean="0"/>
              <a:t>MPD</a:t>
            </a:r>
            <a:endParaRPr lang="el-GR" dirty="0" smtClean="0"/>
          </a:p>
          <a:p>
            <a:pPr lvl="1"/>
            <a:r>
              <a:rPr lang="en-GB" dirty="0" smtClean="0"/>
              <a:t>MPD:</a:t>
            </a:r>
            <a:r>
              <a:rPr lang="el-GR" dirty="0" smtClean="0"/>
              <a:t> περιγραφή παρουσίασης</a:t>
            </a:r>
          </a:p>
          <a:p>
            <a:pPr lvl="2"/>
            <a:r>
              <a:rPr lang="el-GR" dirty="0" smtClean="0"/>
              <a:t>Προφίλ που χρησιμοποιείται</a:t>
            </a:r>
          </a:p>
          <a:p>
            <a:pPr lvl="2"/>
            <a:r>
              <a:rPr lang="el-GR" dirty="0" smtClean="0"/>
              <a:t>Διάρκεια παρουσίασης</a:t>
            </a:r>
          </a:p>
          <a:p>
            <a:pPr lvl="2"/>
            <a:r>
              <a:rPr lang="el-GR" dirty="0" smtClean="0"/>
              <a:t>Ελάχιστο</a:t>
            </a:r>
            <a:r>
              <a:rPr lang="en-US" dirty="0" smtClean="0"/>
              <a:t> </a:t>
            </a:r>
            <a:r>
              <a:rPr lang="el-GR" dirty="0" smtClean="0"/>
              <a:t>μέγεθος προσωρινής αποθήκευσης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3644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Αρχεία </a:t>
            </a:r>
            <a:r>
              <a:rPr lang="en-US" dirty="0"/>
              <a:t>MPD </a:t>
            </a:r>
            <a:r>
              <a:rPr lang="en-US" dirty="0" smtClean="0"/>
              <a:t>(</a:t>
            </a:r>
            <a:r>
              <a:rPr lang="el-GR" dirty="0" smtClean="0"/>
              <a:t>2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Πεδία </a:t>
            </a:r>
            <a:r>
              <a:rPr lang="en-US" dirty="0"/>
              <a:t>MPD</a:t>
            </a:r>
            <a:endParaRPr lang="el-GR" dirty="0"/>
          </a:p>
          <a:p>
            <a:pPr lvl="1"/>
            <a:r>
              <a:rPr lang="en-US" dirty="0" err="1" smtClean="0"/>
              <a:t>BaseURL</a:t>
            </a:r>
            <a:r>
              <a:rPr lang="en-US" dirty="0"/>
              <a:t>:</a:t>
            </a:r>
            <a:r>
              <a:rPr lang="el-GR" dirty="0"/>
              <a:t> βασικός κατάλογος περιεχομένου</a:t>
            </a:r>
          </a:p>
          <a:p>
            <a:pPr lvl="1"/>
            <a:r>
              <a:rPr lang="en-US" dirty="0"/>
              <a:t>Period: </a:t>
            </a:r>
            <a:r>
              <a:rPr lang="el-GR" dirty="0"/>
              <a:t>αρχή περιόδου με χρόνο έναρξης</a:t>
            </a:r>
          </a:p>
          <a:p>
            <a:pPr lvl="1"/>
            <a:r>
              <a:rPr lang="en-US" dirty="0" err="1" smtClean="0"/>
              <a:t>AdaptationSet</a:t>
            </a:r>
            <a:r>
              <a:rPr lang="el-GR" dirty="0" smtClean="0"/>
              <a:t>: ομάδα αναπαραστάσεων</a:t>
            </a:r>
          </a:p>
          <a:p>
            <a:pPr lvl="2"/>
            <a:r>
              <a:rPr lang="el-GR" dirty="0" smtClean="0"/>
              <a:t>Διαφορετικό πλήθος / περιεχόμενο ανά περίοδο</a:t>
            </a:r>
          </a:p>
          <a:p>
            <a:pPr lvl="2"/>
            <a:r>
              <a:rPr lang="el-GR" dirty="0" smtClean="0"/>
              <a:t>Δείχνει ανάμεσα σε τι μπορεί να επιλέξουμε</a:t>
            </a:r>
          </a:p>
          <a:p>
            <a:pPr lvl="2"/>
            <a:r>
              <a:rPr lang="el-GR" dirty="0" smtClean="0"/>
              <a:t>Ενιαία (</a:t>
            </a:r>
            <a:r>
              <a:rPr lang="el-GR" dirty="0" err="1" smtClean="0"/>
              <a:t>πολύπλεξη</a:t>
            </a:r>
            <a:r>
              <a:rPr lang="el-GR" dirty="0" smtClean="0"/>
              <a:t> μέσων) ή χωριστή ανά μέσο</a:t>
            </a:r>
          </a:p>
          <a:p>
            <a:pPr lvl="2"/>
            <a:r>
              <a:rPr lang="fr-FR" dirty="0" smtClean="0"/>
              <a:t>ContentComponent</a:t>
            </a:r>
            <a:r>
              <a:rPr lang="el-GR" dirty="0" smtClean="0"/>
              <a:t>: τύπος σε χωριστά μέσα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0164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Αρχεία </a:t>
            </a:r>
            <a:r>
              <a:rPr lang="en-US" dirty="0"/>
              <a:t>MPD </a:t>
            </a:r>
            <a:r>
              <a:rPr lang="en-US" dirty="0" smtClean="0"/>
              <a:t>(</a:t>
            </a:r>
            <a:r>
              <a:rPr lang="el-GR" dirty="0" smtClean="0"/>
              <a:t>3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Πεδία </a:t>
            </a:r>
            <a:r>
              <a:rPr lang="en-US" dirty="0"/>
              <a:t>MPD</a:t>
            </a:r>
            <a:endParaRPr lang="el-GR" dirty="0"/>
          </a:p>
          <a:p>
            <a:pPr lvl="1"/>
            <a:r>
              <a:rPr lang="en-US" dirty="0" smtClean="0"/>
              <a:t>Representation:</a:t>
            </a:r>
            <a:r>
              <a:rPr lang="el-GR" dirty="0" smtClean="0"/>
              <a:t> μία παραλλαγή του μέσου</a:t>
            </a:r>
          </a:p>
          <a:p>
            <a:pPr lvl="2"/>
            <a:r>
              <a:rPr lang="en-US" dirty="0" smtClean="0"/>
              <a:t>id:</a:t>
            </a:r>
            <a:r>
              <a:rPr lang="el-GR" dirty="0" smtClean="0"/>
              <a:t> αναγνωριστικό</a:t>
            </a:r>
          </a:p>
          <a:p>
            <a:pPr lvl="2"/>
            <a:r>
              <a:rPr lang="en-US" dirty="0" smtClean="0"/>
              <a:t>codecs:</a:t>
            </a:r>
            <a:r>
              <a:rPr lang="el-GR" dirty="0" smtClean="0"/>
              <a:t> κωδικοποιητές</a:t>
            </a:r>
          </a:p>
          <a:p>
            <a:pPr lvl="2"/>
            <a:r>
              <a:rPr lang="en-US" dirty="0" err="1" smtClean="0"/>
              <a:t>mimeType</a:t>
            </a:r>
            <a:r>
              <a:rPr lang="en-US" dirty="0" smtClean="0"/>
              <a:t>:</a:t>
            </a:r>
            <a:r>
              <a:rPr lang="el-GR" dirty="0" smtClean="0"/>
              <a:t> τύπος κατά </a:t>
            </a:r>
            <a:r>
              <a:rPr lang="en-US" dirty="0" smtClean="0"/>
              <a:t>MIME</a:t>
            </a:r>
            <a:endParaRPr lang="el-GR" dirty="0" smtClean="0"/>
          </a:p>
          <a:p>
            <a:pPr lvl="2"/>
            <a:r>
              <a:rPr lang="en-US" dirty="0" smtClean="0"/>
              <a:t>bandwidth</a:t>
            </a:r>
            <a:r>
              <a:rPr lang="el-GR" dirty="0" smtClean="0"/>
              <a:t>: ρυθμός μετάδοσης</a:t>
            </a:r>
          </a:p>
          <a:p>
            <a:pPr lvl="2"/>
            <a:r>
              <a:rPr lang="el-GR" dirty="0" smtClean="0"/>
              <a:t>Παράμετροι ανάλογα με τύπο</a:t>
            </a:r>
          </a:p>
          <a:p>
            <a:pPr lvl="2"/>
            <a:r>
              <a:rPr lang="en-US" dirty="0" smtClean="0"/>
              <a:t>width </a:t>
            </a:r>
            <a:r>
              <a:rPr lang="el-GR" dirty="0" smtClean="0"/>
              <a:t>και </a:t>
            </a:r>
            <a:r>
              <a:rPr lang="en-US" dirty="0" smtClean="0"/>
              <a:t>height</a:t>
            </a:r>
            <a:r>
              <a:rPr lang="el-GR" dirty="0" smtClean="0"/>
              <a:t>: ανάλυση βίντεο</a:t>
            </a:r>
          </a:p>
          <a:p>
            <a:pPr lvl="2"/>
            <a:r>
              <a:rPr lang="en-US" dirty="0" err="1" smtClean="0"/>
              <a:t>numChannels</a:t>
            </a:r>
            <a:r>
              <a:rPr lang="el-GR" dirty="0" smtClean="0"/>
              <a:t>: κανάλια ήχου</a:t>
            </a:r>
          </a:p>
          <a:p>
            <a:pPr lvl="2"/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3853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Αρχεία </a:t>
            </a:r>
            <a:r>
              <a:rPr lang="en-US" dirty="0"/>
              <a:t>MPD </a:t>
            </a:r>
            <a:r>
              <a:rPr lang="en-US" dirty="0" smtClean="0"/>
              <a:t>(</a:t>
            </a:r>
            <a:r>
              <a:rPr lang="el-GR" dirty="0" smtClean="0"/>
              <a:t>4 </a:t>
            </a:r>
            <a:r>
              <a:rPr lang="el-GR" dirty="0"/>
              <a:t>από </a:t>
            </a:r>
            <a:r>
              <a:rPr 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Πεδία </a:t>
            </a:r>
            <a:r>
              <a:rPr lang="en-US" dirty="0" smtClean="0"/>
              <a:t>MPD</a:t>
            </a:r>
          </a:p>
          <a:p>
            <a:pPr lvl="1"/>
            <a:r>
              <a:rPr lang="en-US" dirty="0"/>
              <a:t>Representation:</a:t>
            </a:r>
            <a:r>
              <a:rPr lang="el-GR" dirty="0"/>
              <a:t> μία παραλλαγή του μέσου</a:t>
            </a:r>
          </a:p>
          <a:p>
            <a:pPr lvl="2"/>
            <a:r>
              <a:rPr lang="en-US" dirty="0" err="1" smtClean="0"/>
              <a:t>SegmentBase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smtClean="0"/>
              <a:t>δεδομένα αρχικοποίησης</a:t>
            </a:r>
          </a:p>
          <a:p>
            <a:pPr lvl="2"/>
            <a:r>
              <a:rPr lang="el-GR" dirty="0" smtClean="0"/>
              <a:t>Ανεξάρτητο αρχείο ή περιοχή ενιαίου</a:t>
            </a:r>
          </a:p>
          <a:p>
            <a:pPr lvl="2"/>
            <a:r>
              <a:rPr lang="en-US" dirty="0" err="1" smtClean="0"/>
              <a:t>SegmentList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smtClean="0"/>
              <a:t>Διάρκεια τμήματος</a:t>
            </a:r>
            <a:endParaRPr lang="el-GR" dirty="0"/>
          </a:p>
          <a:p>
            <a:pPr lvl="2"/>
            <a:r>
              <a:rPr lang="el-GR" dirty="0" smtClean="0"/>
              <a:t>Ακολουθεί η λίστα των τμημάτων</a:t>
            </a:r>
            <a:endParaRPr lang="el-GR" dirty="0"/>
          </a:p>
          <a:p>
            <a:pPr lvl="2"/>
            <a:r>
              <a:rPr lang="en-US" dirty="0" err="1"/>
              <a:t>SegmentUrl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dirty="0" smtClean="0"/>
              <a:t>όνομα μεμονωμένου αρχείου</a:t>
            </a:r>
            <a:endParaRPr lang="en-US" dirty="0"/>
          </a:p>
          <a:p>
            <a:pPr lvl="2"/>
            <a:r>
              <a:rPr lang="en-US" dirty="0" err="1"/>
              <a:t>SegmentTemplate</a:t>
            </a:r>
            <a:r>
              <a:rPr lang="el-GR" dirty="0"/>
              <a:t>: τρόπος δημιουργίας </a:t>
            </a:r>
            <a:r>
              <a:rPr lang="el-GR" dirty="0" smtClean="0"/>
              <a:t>ονομάτων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5660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#18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 smtClean="0"/>
              <a:t>Ροή πολυμέσων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Εισαγωγή</a:t>
            </a:r>
          </a:p>
          <a:p>
            <a:r>
              <a:rPr lang="el-GR" altLang="el-GR" dirty="0"/>
              <a:t>Ροή από εξυπηρετητές ιστοσελίδων</a:t>
            </a:r>
          </a:p>
          <a:p>
            <a:r>
              <a:rPr lang="el-GR" altLang="el-GR" dirty="0"/>
              <a:t>Ροή από εξυπηρετητές μέσων</a:t>
            </a:r>
          </a:p>
          <a:p>
            <a:r>
              <a:rPr lang="el-GR" altLang="el-GR" dirty="0"/>
              <a:t>Το πρωτόκολλο </a:t>
            </a:r>
            <a:r>
              <a:rPr lang="en-US" altLang="el-GR" dirty="0" smtClean="0"/>
              <a:t>RTSP</a:t>
            </a:r>
            <a:endParaRPr lang="el-GR" altLang="el-GR" dirty="0" smtClean="0"/>
          </a:p>
          <a:p>
            <a:r>
              <a:rPr lang="el-GR" altLang="el-GR" dirty="0" smtClean="0"/>
              <a:t>Προσαρμοστική ροή μέσω </a:t>
            </a:r>
            <a:r>
              <a:rPr lang="en-US" altLang="el-GR" dirty="0" smtClean="0"/>
              <a:t>HTTP</a:t>
            </a:r>
          </a:p>
          <a:p>
            <a:r>
              <a:rPr lang="el-GR" altLang="el-GR" dirty="0" smtClean="0"/>
              <a:t>Το πρότυπο </a:t>
            </a:r>
            <a:r>
              <a:rPr lang="en-US" altLang="el-GR" dirty="0" smtClean="0"/>
              <a:t>MPEG DASH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Στοιχεία εφαρμογών ροής (1 από 2)</a:t>
            </a:r>
            <a:endParaRPr lang="en-GB" altLang="el-GR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Ροή μέσων (</a:t>
            </a:r>
            <a:r>
              <a:rPr lang="en-US" altLang="el-GR" dirty="0" smtClean="0"/>
              <a:t>media streaming)</a:t>
            </a:r>
          </a:p>
          <a:p>
            <a:pPr lvl="1" eaLnBrk="1" hangingPunct="1"/>
            <a:r>
              <a:rPr lang="el-GR" altLang="el-GR" dirty="0" smtClean="0"/>
              <a:t>Αναπαραγωγή παράλληλα με τη λήψη</a:t>
            </a:r>
          </a:p>
          <a:p>
            <a:pPr lvl="2" eaLnBrk="1" hangingPunct="1"/>
            <a:r>
              <a:rPr lang="el-GR" altLang="el-GR" dirty="0" smtClean="0"/>
              <a:t>Αρκεί να έχει ληφθεί το πρώτο μέρος των μέσων</a:t>
            </a:r>
          </a:p>
          <a:p>
            <a:pPr lvl="1" eaLnBrk="1" hangingPunct="1"/>
            <a:r>
              <a:rPr lang="el-GR" altLang="el-GR" dirty="0" smtClean="0"/>
              <a:t>Υλοποιείται με οποιοδήποτε πρωτόκολλο</a:t>
            </a:r>
          </a:p>
          <a:p>
            <a:pPr lvl="2"/>
            <a:r>
              <a:rPr lang="el-GR" altLang="el-GR" dirty="0" smtClean="0"/>
              <a:t>Παραδοσιακά με </a:t>
            </a:r>
            <a:r>
              <a:rPr lang="en-US" altLang="el-GR" dirty="0" smtClean="0"/>
              <a:t>RTP</a:t>
            </a:r>
            <a:r>
              <a:rPr lang="el-GR" altLang="el-GR" dirty="0" smtClean="0"/>
              <a:t> πάνω από </a:t>
            </a:r>
            <a:r>
              <a:rPr lang="en-US" altLang="el-GR" dirty="0" smtClean="0"/>
              <a:t>UDP/IP</a:t>
            </a:r>
          </a:p>
          <a:p>
            <a:r>
              <a:rPr lang="el-GR" altLang="el-GR" dirty="0"/>
              <a:t>Πολυμεσικός εξυπηρετητής</a:t>
            </a:r>
            <a:endParaRPr lang="en-US" altLang="el-GR" dirty="0"/>
          </a:p>
          <a:p>
            <a:pPr lvl="1"/>
            <a:r>
              <a:rPr lang="el-GR" altLang="el-GR" dirty="0"/>
              <a:t>Περιέχει τα αρχεία συνεχών μέσων</a:t>
            </a:r>
          </a:p>
          <a:p>
            <a:pPr lvl="1"/>
            <a:r>
              <a:rPr lang="el-GR" altLang="el-GR" dirty="0" smtClean="0"/>
              <a:t>Απευθείας </a:t>
            </a:r>
            <a:r>
              <a:rPr lang="el-GR" altLang="el-GR" dirty="0"/>
              <a:t>επικοινωνία με εφαρμογή αναπαραγωγής</a:t>
            </a:r>
            <a:endParaRPr lang="en-US" altLang="el-GR" dirty="0"/>
          </a:p>
          <a:p>
            <a:pPr lvl="1"/>
            <a:r>
              <a:rPr lang="el-GR" altLang="el-GR" dirty="0"/>
              <a:t>Ανταλλαγή πληροφοριών συγχρονισμού και </a:t>
            </a:r>
            <a:r>
              <a:rPr lang="el-GR" altLang="el-GR" dirty="0" smtClean="0"/>
              <a:t>ελέγχου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7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Στοιχεία εφαρμογών ροής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Εφαρμογή </a:t>
            </a:r>
            <a:r>
              <a:rPr lang="el-GR" altLang="el-GR" dirty="0"/>
              <a:t>αναπαραγωγής</a:t>
            </a:r>
          </a:p>
          <a:p>
            <a:pPr lvl="1"/>
            <a:r>
              <a:rPr lang="el-GR" altLang="el-GR" dirty="0"/>
              <a:t>Αποσυμπίεση δεδομένων</a:t>
            </a:r>
            <a:endParaRPr lang="en-US" altLang="el-GR" dirty="0"/>
          </a:p>
          <a:p>
            <a:pPr lvl="1"/>
            <a:r>
              <a:rPr lang="el-GR" altLang="el-GR" dirty="0"/>
              <a:t>Εξομάλυνση διαταραχής: ενταμίευση δεδομένων</a:t>
            </a:r>
            <a:endParaRPr lang="en-GB" altLang="el-GR" dirty="0"/>
          </a:p>
          <a:p>
            <a:pPr lvl="1"/>
            <a:r>
              <a:rPr lang="el-GR" altLang="el-GR" dirty="0"/>
              <a:t>Διόρθωση λαθών: αναμετάδοση ή </a:t>
            </a:r>
            <a:r>
              <a:rPr lang="el-GR" altLang="el-GR" dirty="0" smtClean="0"/>
              <a:t>υποκατάσταση</a:t>
            </a:r>
            <a:endParaRPr lang="en-US" altLang="el-GR" dirty="0" smtClean="0"/>
          </a:p>
          <a:p>
            <a:r>
              <a:rPr lang="el-GR" altLang="el-GR" dirty="0" smtClean="0"/>
              <a:t>Εξυπηρετητής ιστοσελίδων</a:t>
            </a:r>
          </a:p>
          <a:p>
            <a:pPr lvl="1"/>
            <a:r>
              <a:rPr lang="el-GR" altLang="el-GR" dirty="0" smtClean="0"/>
              <a:t>Πρώτο σημείο επαφής με τον χρήστη</a:t>
            </a:r>
          </a:p>
          <a:p>
            <a:pPr lvl="1"/>
            <a:r>
              <a:rPr lang="el-GR" altLang="el-GR" dirty="0" smtClean="0"/>
              <a:t>Κατευθύνει την εφαρμογή στα μέσα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42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Ροή </a:t>
            </a:r>
            <a:r>
              <a:rPr lang="el-GR" altLang="el-GR" dirty="0"/>
              <a:t>από εξυπηρετητές </a:t>
            </a:r>
            <a:r>
              <a:rPr lang="el-GR" altLang="el-GR" dirty="0" smtClean="0"/>
              <a:t>ιστοσελίδων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8:</a:t>
            </a:r>
            <a:r>
              <a:rPr lang="en-US" dirty="0" smtClean="0"/>
              <a:t> </a:t>
            </a:r>
            <a:r>
              <a:rPr lang="el-GR" dirty="0"/>
              <a:t>Ροή πολυμέσων 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4CD1629-0527-4153-811E-09D7491D93D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1999</Words>
  <Application>Microsoft Office PowerPoint</Application>
  <PresentationFormat>On-screen Show (4:3)</PresentationFormat>
  <Paragraphs>402</Paragraphs>
  <Slides>48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Στοιχεία εφαρμογών ροής (1 από 2)</vt:lpstr>
      <vt:lpstr>Στοιχεία εφαρμογών ροής (2 από 2)</vt:lpstr>
      <vt:lpstr>Ροή από εξυπηρετητές ιστοσελίδων</vt:lpstr>
      <vt:lpstr>Εξυπηρετητές ιστοσελίδων (1 από 3)</vt:lpstr>
      <vt:lpstr>Εξυπηρετητές ιστοσελίδων (2 από 3)</vt:lpstr>
      <vt:lpstr>Εξυπηρετητές ιστοσελίδων (3 από 3)</vt:lpstr>
      <vt:lpstr>Ροή από εξυπηρετητές μέσων</vt:lpstr>
      <vt:lpstr>Εξυπηρετητές μέσων</vt:lpstr>
      <vt:lpstr>Εξάλειψη διαταραχής</vt:lpstr>
      <vt:lpstr>Το πρωτόκολλο RTSP</vt:lpstr>
      <vt:lpstr>Το RTSP (1 από 5)</vt:lpstr>
      <vt:lpstr>Το RTSP (2 από 5)</vt:lpstr>
      <vt:lpstr>Το RTSP (3 από 5)</vt:lpstr>
      <vt:lpstr>Το RTSP (4 από 5)</vt:lpstr>
      <vt:lpstr>Το RTSP (5 από 5)</vt:lpstr>
      <vt:lpstr>Προσαρμοστική ροή μέσω HTTP</vt:lpstr>
      <vt:lpstr>Γιατί μέσω HTTP; (1 από 3)</vt:lpstr>
      <vt:lpstr>Γιατί μέσω HTTP; (2 από 3)</vt:lpstr>
      <vt:lpstr>Γιατί μέσω HTTP; (3 από 3)</vt:lpstr>
      <vt:lpstr>Προσαρμοστική ροή (1 από 3)</vt:lpstr>
      <vt:lpstr>Προσαρμοστική ροή (2 από 3)</vt:lpstr>
      <vt:lpstr>Προσαρμοστική ροή (3 από 3)</vt:lpstr>
      <vt:lpstr>Αξιοποίηση υποδομής CDN</vt:lpstr>
      <vt:lpstr>Αξιοποίηση κρυφών μνημών</vt:lpstr>
      <vt:lpstr>Υπάρχουσες λύσεις (1 από 3)</vt:lpstr>
      <vt:lpstr>Υπάρχουσες λύσεις (2 από 3)</vt:lpstr>
      <vt:lpstr>Υπάρχουσες λύσεις (3 από 3)</vt:lpstr>
      <vt:lpstr>Το πρότυπο MPEG-DASH</vt:lpstr>
      <vt:lpstr>Τι είναι το MPEG DASH;</vt:lpstr>
      <vt:lpstr>Δυνατότητες (1 από 3)</vt:lpstr>
      <vt:lpstr>Δυνατότητες (2 από 3)</vt:lpstr>
      <vt:lpstr>Δυνατότητες (3 από 3)</vt:lpstr>
      <vt:lpstr>Προφίλ (1 από 3)</vt:lpstr>
      <vt:lpstr>Προφίλ (2 από 3)</vt:lpstr>
      <vt:lpstr>Προφίλ (3 από 3)</vt:lpstr>
      <vt:lpstr>Ιεραρχική δομή (1 από 2)</vt:lpstr>
      <vt:lpstr>Ιεραρχική δομή (2 από 2)</vt:lpstr>
      <vt:lpstr>Αρχεία MPD (1 από 4)</vt:lpstr>
      <vt:lpstr>Αρχεία MPD (2 από 4)</vt:lpstr>
      <vt:lpstr>Αρχεία MPD (3 από 4)</vt:lpstr>
      <vt:lpstr>Αρχεία MPD (4 από 4)</vt:lpstr>
      <vt:lpstr>Τέλος Ενότητας #18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Ροή πολυμέσων</dc:title>
  <dc:subject>Κινητά και Διάχυτα Συστήματα</dc:subject>
  <dc:creator>Γεώργιος Ξυλωμένος</dc:creator>
  <cp:keywords>Ροή πολυμέσων; RTSP; MPEG-DASH</cp:keywords>
  <cp:lastModifiedBy>George Xylomenos</cp:lastModifiedBy>
  <cp:revision>365</cp:revision>
  <cp:lastPrinted>2014-02-16T13:16:25Z</cp:lastPrinted>
  <dcterms:created xsi:type="dcterms:W3CDTF">2012-09-06T09:03:05Z</dcterms:created>
  <dcterms:modified xsi:type="dcterms:W3CDTF">2015-03-30T13:54:17Z</dcterms:modified>
</cp:coreProperties>
</file>