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notesSlides/notesSlide7.xml" ContentType="application/vnd.openxmlformats-officedocument.presentationml.notesSlide+xml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41.jpg" ContentType="image/jpg"/>
  <Override PartName="/ppt/media/image42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50.jpg" ContentType="image/jpg"/>
  <Override PartName="/ppt/media/image53.jpg" ContentType="image/jpg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8"/>
  </p:notesMasterIdLst>
  <p:sldIdLst>
    <p:sldId id="256" r:id="rId3"/>
    <p:sldId id="259" r:id="rId4"/>
    <p:sldId id="257" r:id="rId5"/>
    <p:sldId id="261" r:id="rId6"/>
    <p:sldId id="262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40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8" r:id="rId35"/>
    <p:sldId id="519" r:id="rId36"/>
    <p:sldId id="520" r:id="rId37"/>
    <p:sldId id="521" r:id="rId38"/>
    <p:sldId id="522" r:id="rId39"/>
    <p:sldId id="523" r:id="rId40"/>
    <p:sldId id="524" r:id="rId41"/>
    <p:sldId id="525" r:id="rId42"/>
    <p:sldId id="526" r:id="rId43"/>
    <p:sldId id="527" r:id="rId44"/>
    <p:sldId id="528" r:id="rId45"/>
    <p:sldId id="529" r:id="rId46"/>
    <p:sldId id="530" r:id="rId47"/>
    <p:sldId id="531" r:id="rId48"/>
    <p:sldId id="532" r:id="rId49"/>
    <p:sldId id="533" r:id="rId50"/>
    <p:sldId id="534" r:id="rId51"/>
    <p:sldId id="535" r:id="rId52"/>
    <p:sldId id="536" r:id="rId53"/>
    <p:sldId id="537" r:id="rId54"/>
    <p:sldId id="538" r:id="rId55"/>
    <p:sldId id="539" r:id="rId56"/>
    <p:sldId id="354" r:id="rId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8" autoAdjust="0"/>
    <p:restoredTop sz="99822" autoAdjust="0"/>
  </p:normalViewPr>
  <p:slideViewPr>
    <p:cSldViewPr>
      <p:cViewPr>
        <p:scale>
          <a:sx n="75" d="100"/>
          <a:sy n="75" d="100"/>
        </p:scale>
        <p:origin x="-1350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15/10/2015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5400000" flipH="1" flipV="1">
            <a:off x="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457200" y="1143000"/>
            <a:ext cx="8229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6CBEE-5F75-420A-B9CB-93477BB03C44}" type="datetimeFigureOut">
              <a:rPr lang="en-US"/>
              <a:pPr>
                <a:defRPr/>
              </a:pPr>
              <a:t>10/15/2015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16A0-A7A7-4DB0-A1EE-164565CF85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07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9514" y="6237307"/>
            <a:ext cx="432054" cy="510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7950" y="115887"/>
            <a:ext cx="8928100" cy="6121400"/>
          </a:xfrm>
          <a:custGeom>
            <a:avLst/>
            <a:gdLst/>
            <a:ahLst/>
            <a:cxnLst/>
            <a:rect l="l" t="t" r="r" b="b"/>
            <a:pathLst>
              <a:path w="8928100" h="6121400">
                <a:moveTo>
                  <a:pt x="0" y="6121400"/>
                </a:moveTo>
                <a:lnTo>
                  <a:pt x="8928100" y="6121400"/>
                </a:lnTo>
                <a:lnTo>
                  <a:pt x="8928100" y="0"/>
                </a:lnTo>
                <a:lnTo>
                  <a:pt x="0" y="0"/>
                </a:lnTo>
                <a:lnTo>
                  <a:pt x="0" y="6121400"/>
                </a:lnTo>
                <a:close/>
              </a:path>
            </a:pathLst>
          </a:custGeom>
          <a:ln w="3175">
            <a:solidFill>
              <a:srgbClr val="80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52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018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44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translate.google.com/globalmarketfinder/index.html?locale=en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qabwHU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wxXm3K)" TargetMode="External"/><Relationship Id="rId2" Type="http://schemas.openxmlformats.org/officeDocument/2006/relationships/hyperlink" Target="http://bit.ly/1kd1Epa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hyperlink" Target="http://bit.ly/1lQ9md7)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co.co.uk/" TargetMode="External"/><Relationship Id="rId2" Type="http://schemas.openxmlformats.org/officeDocument/2006/relationships/hyperlink" Target="http://www.webva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apod.com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Καινοτομία και Επιχειρηματικότητα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</a:t>
            </a:r>
            <a:r>
              <a:rPr lang="en-US" sz="2400" b="1" dirty="0" smtClean="0"/>
              <a:t># 8</a:t>
            </a:r>
            <a:r>
              <a:rPr lang="el-GR" sz="2400" b="1" dirty="0" smtClean="0"/>
              <a:t>:</a:t>
            </a:r>
            <a:r>
              <a:rPr lang="en-US" sz="2400" dirty="0"/>
              <a:t> Setting-up an e-Business </a:t>
            </a:r>
            <a:r>
              <a:rPr lang="en-US" sz="2400" dirty="0" smtClean="0"/>
              <a:t>Venture</a:t>
            </a:r>
          </a:p>
          <a:p>
            <a:r>
              <a:rPr lang="el-GR" sz="2400" b="1" dirty="0" smtClean="0"/>
              <a:t>Διδάσκων: </a:t>
            </a:r>
            <a:r>
              <a:rPr lang="el-GR" sz="2400" dirty="0"/>
              <a:t>Θεόδωρος Αποστολόπουλος</a:t>
            </a:r>
            <a:endParaRPr lang="en-US" sz="2400" dirty="0" smtClean="0"/>
          </a:p>
          <a:p>
            <a:r>
              <a:rPr lang="el-GR" sz="2400" b="1" dirty="0" smtClean="0"/>
              <a:t>Τμήμα: </a:t>
            </a:r>
            <a:r>
              <a:rPr lang="el-GR" sz="2400" dirty="0"/>
              <a:t>Μ</a:t>
            </a:r>
            <a:r>
              <a:rPr lang="el-GR" sz="2400" dirty="0" smtClean="0"/>
              <a:t>εταπτυχιακό </a:t>
            </a:r>
            <a:r>
              <a:rPr lang="el-GR" sz="2400" dirty="0"/>
              <a:t>Πρόγραμμα </a:t>
            </a:r>
            <a:r>
              <a:rPr lang="el-GR" sz="2400" dirty="0" smtClean="0"/>
              <a:t>Σπουδών 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74647" y="4155947"/>
            <a:ext cx="736600" cy="867410"/>
          </a:xfrm>
          <a:custGeom>
            <a:avLst/>
            <a:gdLst/>
            <a:ahLst/>
            <a:cxnLst/>
            <a:rect l="l" t="t" r="r" b="b"/>
            <a:pathLst>
              <a:path w="736600" h="867410">
                <a:moveTo>
                  <a:pt x="0" y="867156"/>
                </a:moveTo>
                <a:lnTo>
                  <a:pt x="736091" y="867156"/>
                </a:lnTo>
                <a:lnTo>
                  <a:pt x="736091" y="0"/>
                </a:lnTo>
                <a:lnTo>
                  <a:pt x="0" y="0"/>
                </a:lnTo>
                <a:lnTo>
                  <a:pt x="0" y="867156"/>
                </a:lnTo>
                <a:close/>
              </a:path>
            </a:pathLst>
          </a:custGeom>
          <a:solidFill>
            <a:srgbClr val="2525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2592" y="3669791"/>
            <a:ext cx="736600" cy="1353820"/>
          </a:xfrm>
          <a:custGeom>
            <a:avLst/>
            <a:gdLst/>
            <a:ahLst/>
            <a:cxnLst/>
            <a:rect l="l" t="t" r="r" b="b"/>
            <a:pathLst>
              <a:path w="736600" h="1353820">
                <a:moveTo>
                  <a:pt x="736092" y="0"/>
                </a:moveTo>
                <a:lnTo>
                  <a:pt x="0" y="0"/>
                </a:lnTo>
                <a:lnTo>
                  <a:pt x="0" y="1353311"/>
                </a:lnTo>
                <a:lnTo>
                  <a:pt x="736092" y="1353311"/>
                </a:lnTo>
                <a:lnTo>
                  <a:pt x="73609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2059" y="2955035"/>
            <a:ext cx="734695" cy="2068195"/>
          </a:xfrm>
          <a:custGeom>
            <a:avLst/>
            <a:gdLst/>
            <a:ahLst/>
            <a:cxnLst/>
            <a:rect l="l" t="t" r="r" b="b"/>
            <a:pathLst>
              <a:path w="734695" h="2068195">
                <a:moveTo>
                  <a:pt x="734567" y="0"/>
                </a:moveTo>
                <a:lnTo>
                  <a:pt x="0" y="0"/>
                </a:lnTo>
                <a:lnTo>
                  <a:pt x="0" y="2068068"/>
                </a:lnTo>
                <a:lnTo>
                  <a:pt x="734567" y="2068068"/>
                </a:lnTo>
                <a:lnTo>
                  <a:pt x="73456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0004" y="2246376"/>
            <a:ext cx="734695" cy="2776855"/>
          </a:xfrm>
          <a:custGeom>
            <a:avLst/>
            <a:gdLst/>
            <a:ahLst/>
            <a:cxnLst/>
            <a:rect l="l" t="t" r="r" b="b"/>
            <a:pathLst>
              <a:path w="734695" h="2776854">
                <a:moveTo>
                  <a:pt x="734568" y="0"/>
                </a:moveTo>
                <a:lnTo>
                  <a:pt x="0" y="0"/>
                </a:lnTo>
                <a:lnTo>
                  <a:pt x="0" y="2776728"/>
                </a:lnTo>
                <a:lnTo>
                  <a:pt x="734568" y="2776728"/>
                </a:lnTo>
                <a:lnTo>
                  <a:pt x="73456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2960" y="5023103"/>
            <a:ext cx="7353300" cy="0"/>
          </a:xfrm>
          <a:custGeom>
            <a:avLst/>
            <a:gdLst/>
            <a:ahLst/>
            <a:cxnLst/>
            <a:rect l="l" t="t" r="r" b="b"/>
            <a:pathLst>
              <a:path w="7353300">
                <a:moveTo>
                  <a:pt x="0" y="0"/>
                </a:moveTo>
                <a:lnTo>
                  <a:pt x="735330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2960" y="502310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60904" y="502310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0371" y="502310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8315" y="502310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76259" y="5023103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67804" y="1928876"/>
            <a:ext cx="38163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cs typeface="Palatino Linotype"/>
              </a:rPr>
              <a:t>34,9</a:t>
            </a:r>
            <a:endParaRPr sz="1600"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5066" y="5130927"/>
            <a:ext cx="634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cs typeface="Times New Roman"/>
              </a:rPr>
              <a:t>Ε</a:t>
            </a:r>
            <a:r>
              <a:rPr sz="1400" spc="85" dirty="0">
                <a:cs typeface="Times New Roman"/>
              </a:rPr>
              <a:t>λλά</a:t>
            </a:r>
            <a:r>
              <a:rPr sz="1400" spc="70" dirty="0">
                <a:cs typeface="Times New Roman"/>
              </a:rPr>
              <a:t>δ</a:t>
            </a:r>
            <a:r>
              <a:rPr sz="1400" spc="120" dirty="0">
                <a:cs typeface="Times New Roman"/>
              </a:rPr>
              <a:t>α</a:t>
            </a:r>
            <a:endParaRPr sz="1400"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77717" y="5130927"/>
            <a:ext cx="10058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85" dirty="0">
                <a:cs typeface="Times New Roman"/>
              </a:rPr>
              <a:t>Πορτογαλία</a:t>
            </a:r>
            <a:endParaRPr sz="1400"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46090" y="5130927"/>
            <a:ext cx="7486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cs typeface="Times New Roman"/>
              </a:rPr>
              <a:t>Ι</a:t>
            </a:r>
            <a:r>
              <a:rPr sz="1400" spc="75" dirty="0">
                <a:cs typeface="Times New Roman"/>
              </a:rPr>
              <a:t>ρλ</a:t>
            </a:r>
            <a:r>
              <a:rPr sz="1400" spc="114" dirty="0">
                <a:cs typeface="Times New Roman"/>
              </a:rPr>
              <a:t>α</a:t>
            </a:r>
            <a:r>
              <a:rPr sz="1400" spc="120" dirty="0">
                <a:cs typeface="Times New Roman"/>
              </a:rPr>
              <a:t>νδ</a:t>
            </a:r>
            <a:r>
              <a:rPr sz="1400" spc="60" dirty="0">
                <a:cs typeface="Times New Roman"/>
              </a:rPr>
              <a:t>ί</a:t>
            </a:r>
            <a:r>
              <a:rPr sz="1400" spc="120" dirty="0">
                <a:cs typeface="Times New Roman"/>
              </a:rPr>
              <a:t>α</a:t>
            </a:r>
            <a:endParaRPr sz="1400"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09690" y="5130927"/>
            <a:ext cx="1653539" cy="45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40" dirty="0">
                <a:cs typeface="Times New Roman"/>
              </a:rPr>
              <a:t>Μ.Ο.</a:t>
            </a:r>
            <a:r>
              <a:rPr sz="1400" spc="-50" dirty="0">
                <a:cs typeface="Times New Roman"/>
              </a:rPr>
              <a:t> </a:t>
            </a:r>
            <a:r>
              <a:rPr sz="1400" spc="80" dirty="0">
                <a:cs typeface="Times New Roman"/>
              </a:rPr>
              <a:t>Ανεπτυγμένων</a:t>
            </a:r>
            <a:endParaRPr sz="1400" dirty="0"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400" spc="45" dirty="0">
                <a:cs typeface="Times New Roman"/>
              </a:rPr>
              <a:t>Χωρών</a:t>
            </a:r>
            <a:endParaRPr sz="1400" dirty="0"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08828" y="5846876"/>
            <a:ext cx="327215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cs typeface="Arial"/>
              </a:rPr>
              <a:t>Global Entrepreneurship </a:t>
            </a:r>
            <a:r>
              <a:rPr sz="1400" b="1" spc="-15" dirty="0">
                <a:cs typeface="Arial"/>
              </a:rPr>
              <a:t>Monitor,</a:t>
            </a:r>
            <a:r>
              <a:rPr sz="1400" b="1" spc="-90" dirty="0">
                <a:cs typeface="Arial"/>
              </a:rPr>
              <a:t> </a:t>
            </a:r>
            <a:r>
              <a:rPr sz="1400" b="1" spc="-30" dirty="0">
                <a:cs typeface="Arial"/>
              </a:rPr>
              <a:t>2011</a:t>
            </a:r>
            <a:endParaRPr sz="1400" dirty="0"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4827" y="1630823"/>
            <a:ext cx="2269207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7200" b="1" dirty="0" smtClean="0">
                <a:solidFill>
                  <a:srgbClr val="C00000"/>
                </a:solidFill>
                <a:cs typeface="Arial Black"/>
              </a:rPr>
              <a:t>#</a:t>
            </a:r>
            <a:r>
              <a:rPr sz="8000" b="1" dirty="0">
                <a:solidFill>
                  <a:srgbClr val="C00000"/>
                </a:solidFill>
                <a:cs typeface="Arial Black"/>
              </a:rPr>
              <a:t>1</a:t>
            </a:r>
            <a:endParaRPr sz="8000" dirty="0">
              <a:cs typeface="Arial Black"/>
            </a:endParaRPr>
          </a:p>
        </p:txBody>
      </p:sp>
      <p:sp>
        <p:nvSpPr>
          <p:cNvPr id="23" name="Τίτλος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+mn-lt"/>
              </a:rPr>
              <a:t>“Αντιλαμβανόμενες ευκαιρίες” για νέα επιχείρηση</a:t>
            </a:r>
          </a:p>
        </p:txBody>
      </p:sp>
    </p:spTree>
    <p:extLst>
      <p:ext uri="{BB962C8B-B14F-4D97-AF65-F5344CB8AC3E}">
        <p14:creationId xmlns:p14="http://schemas.microsoft.com/office/powerpoint/2010/main" val="119133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43608" y="3671316"/>
            <a:ext cx="3494532" cy="3186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21053" y="4012438"/>
            <a:ext cx="1308100" cy="1252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1" dirty="0">
                <a:solidFill>
                  <a:srgbClr val="C00000"/>
                </a:solidFill>
                <a:latin typeface="Arial Black"/>
                <a:cs typeface="Arial Black"/>
              </a:rPr>
              <a:t>#</a:t>
            </a:r>
            <a:r>
              <a:rPr sz="8000" b="1" dirty="0">
                <a:solidFill>
                  <a:srgbClr val="C00000"/>
                </a:solidFill>
                <a:latin typeface="Arial Black"/>
                <a:cs typeface="Arial Black"/>
              </a:rPr>
              <a:t>2</a:t>
            </a:r>
            <a:endParaRPr sz="8000" dirty="0">
              <a:latin typeface="Arial Black"/>
              <a:cs typeface="Arial Black"/>
            </a:endParaRPr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l-GR" dirty="0">
                <a:cs typeface="Calibri"/>
              </a:rPr>
              <a:t>Συνδυασμός προσόντων</a:t>
            </a:r>
            <a:r>
              <a:rPr lang="el-GR" spc="-100" dirty="0">
                <a:cs typeface="Calibri"/>
              </a:rPr>
              <a:t> </a:t>
            </a:r>
            <a:r>
              <a:rPr lang="el-GR" dirty="0">
                <a:cs typeface="Calibri"/>
              </a:rPr>
              <a:t>και</a:t>
            </a:r>
            <a:br>
              <a:rPr lang="el-GR" dirty="0">
                <a:cs typeface="Calibri"/>
              </a:rPr>
            </a:br>
            <a:r>
              <a:rPr lang="el-GR" dirty="0" smtClean="0">
                <a:cs typeface="Calibri"/>
              </a:rPr>
              <a:t>ικανοτήτων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087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7504" y="139343"/>
            <a:ext cx="892057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Ψηφιακή Καινοτομία κι</a:t>
            </a:r>
            <a:r>
              <a:rPr spc="-80" dirty="0"/>
              <a:t> </a:t>
            </a:r>
            <a:r>
              <a:rPr spc="-5" dirty="0"/>
              <a:t>Επιχειρηματικότητα</a:t>
            </a:r>
          </a:p>
        </p:txBody>
      </p:sp>
      <p:sp>
        <p:nvSpPr>
          <p:cNvPr id="5" name="object 5"/>
          <p:cNvSpPr/>
          <p:nvPr/>
        </p:nvSpPr>
        <p:spPr>
          <a:xfrm>
            <a:off x="1043939" y="1986035"/>
            <a:ext cx="2951988" cy="2554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2179" y="2027182"/>
            <a:ext cx="1819655" cy="2505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94612" y="4680085"/>
            <a:ext cx="1609725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cs typeface="Palatino Linotype"/>
              </a:rPr>
              <a:t>Software  Deve</a:t>
            </a:r>
            <a:r>
              <a:rPr sz="2000" b="1" spc="5" dirty="0">
                <a:cs typeface="Palatino Linotype"/>
              </a:rPr>
              <a:t>l</a:t>
            </a:r>
            <a:r>
              <a:rPr sz="2000" b="1" spc="-5" dirty="0">
                <a:cs typeface="Palatino Linotype"/>
              </a:rPr>
              <a:t>opm</a:t>
            </a:r>
            <a:r>
              <a:rPr sz="2000" b="1" spc="-10" dirty="0">
                <a:cs typeface="Palatino Linotype"/>
              </a:rPr>
              <a:t>e</a:t>
            </a:r>
            <a:r>
              <a:rPr sz="2000" b="1" dirty="0">
                <a:cs typeface="Palatino Linotype"/>
              </a:rPr>
              <a:t>nt</a:t>
            </a:r>
            <a:endParaRPr sz="2000" dirty="0"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4336" y="4507873"/>
            <a:ext cx="24479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40" dirty="0">
                <a:cs typeface="Calibri"/>
              </a:rPr>
              <a:t>Πραγματική</a:t>
            </a:r>
            <a:r>
              <a:rPr sz="2000" b="1" spc="-50" dirty="0">
                <a:cs typeface="Calibri"/>
              </a:rPr>
              <a:t> </a:t>
            </a:r>
            <a:r>
              <a:rPr sz="2000" b="1" spc="120" dirty="0">
                <a:cs typeface="Calibri"/>
              </a:rPr>
              <a:t>ανάγκη</a:t>
            </a:r>
            <a:endParaRPr sz="2000"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89326" y="4940309"/>
            <a:ext cx="3023870" cy="792480"/>
          </a:xfrm>
          <a:custGeom>
            <a:avLst/>
            <a:gdLst/>
            <a:ahLst/>
            <a:cxnLst/>
            <a:rect l="l" t="t" r="r" b="b"/>
            <a:pathLst>
              <a:path w="3023870" h="792479">
                <a:moveTo>
                  <a:pt x="1709927" y="594360"/>
                </a:moveTo>
                <a:lnTo>
                  <a:pt x="1313688" y="594360"/>
                </a:lnTo>
                <a:lnTo>
                  <a:pt x="1511808" y="792480"/>
                </a:lnTo>
                <a:lnTo>
                  <a:pt x="1709927" y="594360"/>
                </a:lnTo>
                <a:close/>
              </a:path>
              <a:path w="3023870" h="792479">
                <a:moveTo>
                  <a:pt x="1600581" y="133477"/>
                </a:moveTo>
                <a:lnTo>
                  <a:pt x="1423035" y="133477"/>
                </a:lnTo>
                <a:lnTo>
                  <a:pt x="1423035" y="594360"/>
                </a:lnTo>
                <a:lnTo>
                  <a:pt x="1600581" y="594360"/>
                </a:lnTo>
                <a:lnTo>
                  <a:pt x="1600581" y="133477"/>
                </a:lnTo>
                <a:close/>
              </a:path>
              <a:path w="3023870" h="792479">
                <a:moveTo>
                  <a:pt x="3023616" y="0"/>
                </a:moveTo>
                <a:lnTo>
                  <a:pt x="0" y="0"/>
                </a:lnTo>
                <a:lnTo>
                  <a:pt x="0" y="133477"/>
                </a:lnTo>
                <a:lnTo>
                  <a:pt x="3023616" y="133477"/>
                </a:lnTo>
                <a:lnTo>
                  <a:pt x="3023616" y="0"/>
                </a:lnTo>
                <a:close/>
              </a:path>
            </a:pathLst>
          </a:custGeom>
          <a:solidFill>
            <a:srgbClr val="306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89326" y="4940309"/>
            <a:ext cx="3023870" cy="792480"/>
          </a:xfrm>
          <a:custGeom>
            <a:avLst/>
            <a:gdLst/>
            <a:ahLst/>
            <a:cxnLst/>
            <a:rect l="l" t="t" r="r" b="b"/>
            <a:pathLst>
              <a:path w="3023870" h="792479">
                <a:moveTo>
                  <a:pt x="0" y="0"/>
                </a:moveTo>
                <a:lnTo>
                  <a:pt x="3023616" y="0"/>
                </a:lnTo>
                <a:lnTo>
                  <a:pt x="3023616" y="133477"/>
                </a:lnTo>
                <a:lnTo>
                  <a:pt x="1600581" y="133477"/>
                </a:lnTo>
                <a:lnTo>
                  <a:pt x="1600581" y="594360"/>
                </a:lnTo>
                <a:lnTo>
                  <a:pt x="1709927" y="594360"/>
                </a:lnTo>
                <a:lnTo>
                  <a:pt x="1511808" y="792480"/>
                </a:lnTo>
                <a:lnTo>
                  <a:pt x="1313688" y="594360"/>
                </a:lnTo>
                <a:lnTo>
                  <a:pt x="1423035" y="594360"/>
                </a:lnTo>
                <a:lnTo>
                  <a:pt x="1423035" y="133477"/>
                </a:lnTo>
                <a:lnTo>
                  <a:pt x="0" y="133477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06F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48380" y="5822146"/>
            <a:ext cx="2903855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810" marR="5080" indent="-245745">
              <a:lnSpc>
                <a:spcPct val="100000"/>
              </a:lnSpc>
            </a:pPr>
            <a:r>
              <a:rPr sz="2000" b="1" spc="140" dirty="0">
                <a:cs typeface="Calibri"/>
              </a:rPr>
              <a:t>Ψηφιακή </a:t>
            </a:r>
            <a:r>
              <a:rPr sz="2000" b="1" spc="125" dirty="0">
                <a:cs typeface="Calibri"/>
              </a:rPr>
              <a:t>Καινοτομία</a:t>
            </a:r>
            <a:r>
              <a:rPr sz="2000" b="1" spc="-160" dirty="0">
                <a:cs typeface="Calibri"/>
              </a:rPr>
              <a:t> </a:t>
            </a:r>
            <a:r>
              <a:rPr sz="2000" b="1" spc="195" dirty="0">
                <a:cs typeface="Calibri"/>
              </a:rPr>
              <a:t>κι  </a:t>
            </a:r>
            <a:r>
              <a:rPr sz="2000" b="1" spc="110" dirty="0">
                <a:cs typeface="Calibri"/>
              </a:rPr>
              <a:t>Επιχειρηματικότητα</a:t>
            </a:r>
            <a:endParaRPr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83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7002"/>
            <a:ext cx="8229600" cy="1658273"/>
          </a:xfrm>
          <a:prstGeom prst="rect">
            <a:avLst/>
          </a:prstGeom>
        </p:spPr>
        <p:txBody>
          <a:bodyPr vert="horz" wrap="square" lIns="0" tIns="301116" rIns="0" bIns="0" rtlCol="0">
            <a:spAutoFit/>
          </a:bodyPr>
          <a:lstStyle/>
          <a:p>
            <a:pPr marL="98425">
              <a:lnSpc>
                <a:spcPct val="100000"/>
              </a:lnSpc>
            </a:pPr>
            <a:r>
              <a:rPr spc="-5" dirty="0"/>
              <a:t>Γνώσεις/Ικανότητα κι Επιχειρηματικό</a:t>
            </a:r>
            <a:r>
              <a:rPr spc="45" dirty="0"/>
              <a:t> </a:t>
            </a:r>
            <a:r>
              <a:rPr spc="-5" dirty="0"/>
              <a:t>Πνεύμα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112764" y="2844589"/>
            <a:ext cx="2420112" cy="1885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204" y="2844589"/>
            <a:ext cx="5193792" cy="201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02942" y="5137447"/>
            <a:ext cx="183451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cs typeface="Palatino Linotype"/>
              </a:rPr>
              <a:t>Strong </a:t>
            </a:r>
            <a:r>
              <a:rPr sz="2000" b="1" spc="-5" dirty="0">
                <a:cs typeface="Palatino Linotype"/>
              </a:rPr>
              <a:t>IT</a:t>
            </a:r>
            <a:r>
              <a:rPr sz="2000" b="1" spc="-85" dirty="0">
                <a:cs typeface="Palatino Linotype"/>
              </a:rPr>
              <a:t> </a:t>
            </a:r>
            <a:r>
              <a:rPr sz="2000" b="1" dirty="0">
                <a:cs typeface="Palatino Linotype"/>
              </a:rPr>
              <a:t>skills</a:t>
            </a:r>
            <a:endParaRPr sz="2000" dirty="0">
              <a:cs typeface="Palatino Linotype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112764" y="5075892"/>
            <a:ext cx="2509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Επιχειρηματικό  πνεύμα</a:t>
            </a:r>
          </a:p>
        </p:txBody>
      </p:sp>
    </p:spTree>
    <p:extLst>
      <p:ext uri="{BB962C8B-B14F-4D97-AF65-F5344CB8AC3E}">
        <p14:creationId xmlns:p14="http://schemas.microsoft.com/office/powerpoint/2010/main" val="2200989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48383" y="1412747"/>
            <a:ext cx="5759195" cy="461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Ορθογώνιο 4"/>
          <p:cNvSpPr/>
          <p:nvPr/>
        </p:nvSpPr>
        <p:spPr>
          <a:xfrm>
            <a:off x="7452320" y="212418"/>
            <a:ext cx="14093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200" b="1" dirty="0">
                <a:solidFill>
                  <a:srgbClr val="C00000"/>
                </a:solidFill>
                <a:latin typeface="Arial Black"/>
                <a:cs typeface="Arial Black"/>
              </a:rPr>
              <a:t>#3</a:t>
            </a:r>
            <a:endParaRPr lang="el-GR" sz="7200" dirty="0"/>
          </a:p>
        </p:txBody>
      </p:sp>
    </p:spTree>
    <p:extLst>
      <p:ext uri="{BB962C8B-B14F-4D97-AF65-F5344CB8AC3E}">
        <p14:creationId xmlns:p14="http://schemas.microsoft.com/office/powerpoint/2010/main" val="288174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83568" y="1556792"/>
            <a:ext cx="7773924" cy="517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Idea -</a:t>
            </a:r>
            <a:r>
              <a:rPr lang="en-US" spc="-7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Concept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339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52212" y="1707388"/>
            <a:ext cx="6944359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How do you differentiate from what currently </a:t>
            </a:r>
            <a:r>
              <a:rPr sz="2400" dirty="0">
                <a:latin typeface="Calibri"/>
                <a:cs typeface="Calibri"/>
              </a:rPr>
              <a:t>exists?</a:t>
            </a:r>
          </a:p>
        </p:txBody>
      </p:sp>
      <p:sp>
        <p:nvSpPr>
          <p:cNvPr id="6" name="object 6"/>
          <p:cNvSpPr/>
          <p:nvPr/>
        </p:nvSpPr>
        <p:spPr>
          <a:xfrm>
            <a:off x="2339752" y="2492896"/>
            <a:ext cx="4322063" cy="3884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cs typeface="Calibri"/>
              </a:rPr>
              <a:t>Market-Competition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357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436096" y="2971800"/>
            <a:ext cx="3485388" cy="3593834"/>
          </a:xfrm>
          <a:prstGeom prst="rect">
            <a:avLst/>
          </a:prstGeom>
          <a:blipFill>
            <a:blip r:embed="rId2" cstate="print"/>
            <a:srcRect/>
            <a:stretch>
              <a:fillRect t="-2933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3568" y="3860467"/>
            <a:ext cx="460851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356235" algn="l"/>
              </a:tabLst>
            </a:pPr>
            <a:r>
              <a:rPr sz="2800" dirty="0">
                <a:latin typeface="Calibri"/>
                <a:cs typeface="Calibri"/>
              </a:rPr>
              <a:t>Feasibility,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Sustainability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Business</a:t>
            </a:r>
            <a:r>
              <a:rPr lang="en-US" spc="-85" dirty="0">
                <a:cs typeface="Calibri"/>
              </a:rPr>
              <a:t> </a:t>
            </a:r>
            <a:r>
              <a:rPr lang="en-US" dirty="0">
                <a:cs typeface="Calibri"/>
              </a:rPr>
              <a:t>Model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196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50847" y="1540763"/>
            <a:ext cx="5974080" cy="428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cs typeface="Calibri"/>
              </a:rPr>
              <a:t>The</a:t>
            </a:r>
            <a:r>
              <a:rPr lang="en-US" spc="-7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Team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9098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50163" y="1844824"/>
            <a:ext cx="7836408" cy="451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cs typeface="Calibri"/>
              </a:rPr>
              <a:t>Overall </a:t>
            </a:r>
            <a:r>
              <a:rPr lang="en-US" dirty="0">
                <a:cs typeface="Calibri"/>
              </a:rPr>
              <a:t>Presentation -</a:t>
            </a:r>
            <a:r>
              <a:rPr lang="en-US" spc="-75" dirty="0">
                <a:cs typeface="Calibri"/>
              </a:rPr>
              <a:t> </a:t>
            </a:r>
            <a:r>
              <a:rPr lang="en-US" dirty="0">
                <a:cs typeface="Calibri"/>
              </a:rPr>
              <a:t>Branding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966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0718" y="2695575"/>
            <a:ext cx="2084070" cy="861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Ανάπτυξη της  επιχειρηματικής ιδέας/  μοντέλου (Business</a:t>
            </a:r>
            <a:r>
              <a:rPr sz="14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Model 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Canvas+Ομάδα)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5239" y="2704084"/>
            <a:ext cx="1767839" cy="861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Αποτύπωση concept  και πρώτο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feedback 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από αγορά (Mockup</a:t>
            </a:r>
            <a:r>
              <a:rPr sz="1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+  Έρευνα</a:t>
            </a:r>
            <a:r>
              <a:rPr sz="1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Αγοράς)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1836" y="2726309"/>
            <a:ext cx="1734820" cy="861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22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Ανάπτυξη concept  και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επόμενο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feedback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από αγορά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(Prototype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+Business</a:t>
            </a:r>
            <a:r>
              <a:rPr sz="1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Plan)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0250" y="2749803"/>
            <a:ext cx="1725295" cy="861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Τελική προετοιμασία  για έξοδο στην</a:t>
            </a:r>
            <a:r>
              <a:rPr sz="1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αγορά  (Έτοιμο προϊόν/  υπηρεσία)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6" t="40886" r="19100" b="36718"/>
          <a:stretch/>
        </p:blipFill>
        <p:spPr bwMode="auto">
          <a:xfrm>
            <a:off x="210718" y="2749803"/>
            <a:ext cx="8859314" cy="186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Τίτλο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Στάδια</a:t>
            </a:r>
            <a:r>
              <a:rPr lang="el-GR" spc="-110" dirty="0"/>
              <a:t> </a:t>
            </a:r>
            <a:r>
              <a:rPr lang="el-GR" dirty="0"/>
              <a:t>Εξέλιξης</a:t>
            </a:r>
          </a:p>
        </p:txBody>
      </p:sp>
    </p:spTree>
    <p:extLst>
      <p:ext uri="{BB962C8B-B14F-4D97-AF65-F5344CB8AC3E}">
        <p14:creationId xmlns:p14="http://schemas.microsoft.com/office/powerpoint/2010/main" val="106709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pPr algn="l"/>
            <a:r>
              <a:rPr lang="el-GR" dirty="0" smtClean="0">
                <a:cs typeface="Calibri"/>
              </a:rPr>
              <a:t>Τα </a:t>
            </a:r>
            <a:r>
              <a:rPr lang="el-GR" dirty="0">
                <a:cs typeface="Calibri"/>
              </a:rPr>
              <a:t>πρώτα βήματα </a:t>
            </a:r>
            <a:r>
              <a:rPr lang="el-GR" dirty="0" smtClean="0">
                <a:cs typeface="Calibri"/>
              </a:rPr>
              <a:t>στο ηλεκτρονικό </a:t>
            </a:r>
            <a:r>
              <a:rPr lang="el-GR" dirty="0">
                <a:cs typeface="Calibri"/>
              </a:rPr>
              <a:t>εμπόριο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Καινοτομία και </a:t>
            </a:r>
            <a:r>
              <a:rPr lang="el-GR" sz="2400" dirty="0" smtClean="0"/>
              <a:t>Επιχειρηματικότητα</a:t>
            </a:r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</a:t>
            </a:r>
            <a:r>
              <a:rPr lang="en-US" sz="2400" b="1" dirty="0"/>
              <a:t>8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Setting-up an e-Business </a:t>
            </a:r>
            <a:r>
              <a:rPr lang="en-US" sz="2400" dirty="0" smtClean="0"/>
              <a:t>Venture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spc="-5" dirty="0" smtClean="0">
                <a:cs typeface="Calibri"/>
              </a:rPr>
              <a:t>Θεόδωρος Αποστολόπουλος</a:t>
            </a:r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 smtClean="0"/>
              <a:t>Μεταπτυχιακό Πρόγραμμα Σπουδών Πληροφορικής</a:t>
            </a:r>
            <a:endParaRPr lang="el-GR" sz="2400" b="1" dirty="0" smtClean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8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11560" y="1844824"/>
            <a:ext cx="6560184" cy="29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Βήμα 1: Έρευνα Αγοράς και επιλογή τομέα  δραστηριοποίησης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Βήμα 2: Ιδέα και Επιχειρηματικό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Μοντέλο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Βήμα </a:t>
            </a:r>
            <a:r>
              <a:rPr sz="2800" dirty="0">
                <a:latin typeface="Calibri"/>
                <a:cs typeface="Calibri"/>
              </a:rPr>
              <a:t>2: </a:t>
            </a:r>
            <a:r>
              <a:rPr sz="2800" spc="-5" dirty="0">
                <a:latin typeface="Calibri"/>
                <a:cs typeface="Calibri"/>
              </a:rPr>
              <a:t>Εκτίμηση Εσόδων –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Εξόδων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Βήμα 3: Στήσιμο Υποδομής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Βήμα 4: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Έναρξη!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cs typeface="Calibri"/>
              </a:rPr>
              <a:t>Σχεδιάζοντας τα πρώτα βήματα στο</a:t>
            </a:r>
            <a:br>
              <a:rPr lang="el-GR" dirty="0">
                <a:cs typeface="Calibri"/>
              </a:rPr>
            </a:br>
            <a:r>
              <a:rPr lang="el-GR" dirty="0">
                <a:cs typeface="Calibri"/>
              </a:rPr>
              <a:t> 	ηλεκτρονικό εμπόριο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6987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9552" y="1340768"/>
            <a:ext cx="8019356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4000" b="1" spc="-5" dirty="0" smtClean="0">
                <a:latin typeface="Calibri"/>
                <a:cs typeface="Calibri"/>
              </a:rPr>
              <a:t>Βήμα 1</a:t>
            </a:r>
          </a:p>
          <a:p>
            <a:pPr marL="12700">
              <a:lnSpc>
                <a:spcPct val="100000"/>
              </a:lnSpc>
            </a:pPr>
            <a:r>
              <a:rPr sz="3000" b="1" spc="-5" dirty="0" smtClean="0">
                <a:latin typeface="Calibri"/>
                <a:cs typeface="Calibri"/>
              </a:rPr>
              <a:t>ΕΡΕΥΝΑ </a:t>
            </a:r>
            <a:r>
              <a:rPr sz="3000" b="1" spc="-5" dirty="0">
                <a:latin typeface="Calibri"/>
                <a:cs typeface="Calibri"/>
              </a:rPr>
              <a:t>ΑΓΟΡΑΣ &amp;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spc="-5" dirty="0" smtClean="0">
                <a:latin typeface="Calibri"/>
                <a:cs typeface="Calibri"/>
              </a:rPr>
              <a:t>ΕΠΙΛΟΓΗ</a:t>
            </a:r>
            <a:r>
              <a:rPr lang="el-GR" sz="3000" dirty="0">
                <a:latin typeface="Calibri"/>
                <a:cs typeface="Calibri"/>
              </a:rPr>
              <a:t> </a:t>
            </a:r>
            <a:r>
              <a:rPr sz="3000" b="1" spc="-5" dirty="0" smtClean="0">
                <a:latin typeface="Calibri"/>
                <a:cs typeface="Calibri"/>
              </a:rPr>
              <a:t>ΤΟΜΕΑ</a:t>
            </a: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109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528" y="65530"/>
            <a:ext cx="8512623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Πώς μπορώ να ξέρω αν ένα προϊόν</a:t>
            </a:r>
            <a:r>
              <a:rPr spc="-135" dirty="0"/>
              <a:t> </a:t>
            </a:r>
            <a:r>
              <a:rPr dirty="0" smtClean="0"/>
              <a:t>θα</a:t>
            </a:r>
            <a:r>
              <a:rPr lang="el-GR" dirty="0"/>
              <a:t> πουληθεί </a:t>
            </a:r>
            <a:r>
              <a:rPr lang="en-US" dirty="0"/>
              <a:t>Online;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40791" y="2735579"/>
            <a:ext cx="7220711" cy="3829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863" y="2930651"/>
            <a:ext cx="6632448" cy="3241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06267" y="2436876"/>
            <a:ext cx="6237732" cy="2801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1339" y="2631948"/>
            <a:ext cx="5734812" cy="22128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1334" y="1495678"/>
            <a:ext cx="8234680" cy="1131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5609" indent="-342900">
              <a:lnSpc>
                <a:spcPct val="100000"/>
              </a:lnSpc>
              <a:spcBef>
                <a:spcPts val="3290"/>
              </a:spcBef>
              <a:buChar char="•"/>
              <a:tabLst>
                <a:tab pos="436245" algn="l"/>
              </a:tabLst>
            </a:pPr>
            <a:r>
              <a:rPr sz="2800" spc="-5" dirty="0" err="1" smtClean="0">
                <a:latin typeface="Calibri"/>
                <a:cs typeface="Calibri"/>
              </a:rPr>
              <a:t>Ψάχνουν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το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προϊόν;</a:t>
            </a:r>
            <a:endParaRPr sz="2800" dirty="0">
              <a:latin typeface="Calibri"/>
              <a:cs typeface="Calibri"/>
            </a:endParaRPr>
          </a:p>
          <a:p>
            <a:pPr marL="435609" indent="-342900">
              <a:lnSpc>
                <a:spcPct val="100000"/>
              </a:lnSpc>
              <a:spcBef>
                <a:spcPts val="2070"/>
              </a:spcBef>
              <a:buChar char="•"/>
              <a:tabLst>
                <a:tab pos="436245" algn="l"/>
              </a:tabLst>
            </a:pPr>
            <a:r>
              <a:rPr sz="2800" spc="-5" dirty="0">
                <a:latin typeface="Calibri"/>
                <a:cs typeface="Calibri"/>
              </a:rPr>
              <a:t>Το αγοράζουν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online;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923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34695" y="1557527"/>
            <a:ext cx="8657844" cy="510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9679" y="1412747"/>
            <a:ext cx="4084320" cy="462280"/>
          </a:xfrm>
          <a:custGeom>
            <a:avLst/>
            <a:gdLst/>
            <a:ahLst/>
            <a:cxnLst/>
            <a:rect l="l" t="t" r="r" b="b"/>
            <a:pathLst>
              <a:path w="4084320" h="462280">
                <a:moveTo>
                  <a:pt x="0" y="461772"/>
                </a:moveTo>
                <a:lnTo>
                  <a:pt x="4084320" y="461772"/>
                </a:lnTo>
                <a:lnTo>
                  <a:pt x="408432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39309" y="1452626"/>
            <a:ext cx="3922395" cy="372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80" dirty="0">
                <a:cs typeface="Tahoma"/>
              </a:rPr>
              <a:t>Keywords </a:t>
            </a:r>
            <a:r>
              <a:rPr sz="2400" b="1" spc="-85" dirty="0">
                <a:cs typeface="Tahoma"/>
              </a:rPr>
              <a:t>tool </a:t>
            </a:r>
            <a:r>
              <a:rPr sz="2400" b="1" spc="35" dirty="0">
                <a:cs typeface="Tahoma"/>
              </a:rPr>
              <a:t>by</a:t>
            </a:r>
            <a:r>
              <a:rPr sz="2400" b="1" spc="20" dirty="0">
                <a:cs typeface="Tahoma"/>
              </a:rPr>
              <a:t> </a:t>
            </a:r>
            <a:r>
              <a:rPr sz="2400" b="1" spc="-50" dirty="0">
                <a:cs typeface="Tahoma"/>
              </a:rPr>
              <a:t>adwords</a:t>
            </a:r>
            <a:endParaRPr sz="2400" dirty="0">
              <a:cs typeface="Tahoma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pc="-5" dirty="0"/>
              <a:t>Επιλογή </a:t>
            </a:r>
            <a:r>
              <a:rPr lang="el-GR" spc="-10" dirty="0"/>
              <a:t>των </a:t>
            </a:r>
            <a:r>
              <a:rPr lang="el-GR" spc="5" dirty="0"/>
              <a:t>σωστών</a:t>
            </a:r>
            <a:r>
              <a:rPr lang="el-GR" spc="-60" dirty="0"/>
              <a:t> </a:t>
            </a:r>
            <a:r>
              <a:rPr lang="en-US" spc="-25" dirty="0">
                <a:cs typeface="Calibri"/>
              </a:rPr>
              <a:t>Keywords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006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104" y="117238"/>
            <a:ext cx="8669976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Υπάρχει </a:t>
            </a:r>
            <a:r>
              <a:rPr dirty="0"/>
              <a:t>κόσμος </a:t>
            </a:r>
            <a:r>
              <a:rPr spc="-5" dirty="0"/>
              <a:t>π</a:t>
            </a:r>
            <a:r>
              <a:rPr spc="-5" dirty="0" err="1"/>
              <a:t>ου</a:t>
            </a:r>
            <a:r>
              <a:rPr spc="-55" dirty="0"/>
              <a:t> </a:t>
            </a:r>
            <a:r>
              <a:rPr dirty="0" err="1" smtClean="0"/>
              <a:t>ενδι</a:t>
            </a:r>
            <a:r>
              <a:rPr dirty="0" smtClean="0"/>
              <a:t>αφέρεται</a:t>
            </a:r>
            <a:r>
              <a:rPr lang="el-GR" dirty="0"/>
              <a:t> </a:t>
            </a:r>
            <a:r>
              <a:rPr lang="el-GR" dirty="0" err="1"/>
              <a:t>γι’αυτό</a:t>
            </a:r>
            <a:r>
              <a:rPr lang="el-GR" dirty="0"/>
              <a:t> που πουλάω;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2191" y="2996396"/>
            <a:ext cx="6864096" cy="3433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6130" y="1701757"/>
            <a:ext cx="1335405" cy="688975"/>
          </a:xfrm>
          <a:custGeom>
            <a:avLst/>
            <a:gdLst/>
            <a:ahLst/>
            <a:cxnLst/>
            <a:rect l="l" t="t" r="r" b="b"/>
            <a:pathLst>
              <a:path w="1335404" h="688975">
                <a:moveTo>
                  <a:pt x="1266190" y="0"/>
                </a:moveTo>
                <a:lnTo>
                  <a:pt x="68834" y="0"/>
                </a:lnTo>
                <a:lnTo>
                  <a:pt x="42058" y="5415"/>
                </a:lnTo>
                <a:lnTo>
                  <a:pt x="20177" y="20177"/>
                </a:lnTo>
                <a:lnTo>
                  <a:pt x="5415" y="42058"/>
                </a:lnTo>
                <a:lnTo>
                  <a:pt x="0" y="68834"/>
                </a:lnTo>
                <a:lnTo>
                  <a:pt x="0" y="620013"/>
                </a:lnTo>
                <a:lnTo>
                  <a:pt x="5415" y="646789"/>
                </a:lnTo>
                <a:lnTo>
                  <a:pt x="20177" y="668670"/>
                </a:lnTo>
                <a:lnTo>
                  <a:pt x="42058" y="683432"/>
                </a:lnTo>
                <a:lnTo>
                  <a:pt x="68834" y="688848"/>
                </a:lnTo>
                <a:lnTo>
                  <a:pt x="1266190" y="688848"/>
                </a:lnTo>
                <a:lnTo>
                  <a:pt x="1292965" y="683432"/>
                </a:lnTo>
                <a:lnTo>
                  <a:pt x="1314846" y="668670"/>
                </a:lnTo>
                <a:lnTo>
                  <a:pt x="1329608" y="646789"/>
                </a:lnTo>
                <a:lnTo>
                  <a:pt x="1335024" y="620013"/>
                </a:lnTo>
                <a:lnTo>
                  <a:pt x="1335024" y="68834"/>
                </a:lnTo>
                <a:lnTo>
                  <a:pt x="1329608" y="42058"/>
                </a:lnTo>
                <a:lnTo>
                  <a:pt x="1314846" y="20177"/>
                </a:lnTo>
                <a:lnTo>
                  <a:pt x="1292965" y="5415"/>
                </a:lnTo>
                <a:lnTo>
                  <a:pt x="126619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6130" y="1701757"/>
            <a:ext cx="1335405" cy="688975"/>
          </a:xfrm>
          <a:custGeom>
            <a:avLst/>
            <a:gdLst/>
            <a:ahLst/>
            <a:cxnLst/>
            <a:rect l="l" t="t" r="r" b="b"/>
            <a:pathLst>
              <a:path w="1335404" h="688975">
                <a:moveTo>
                  <a:pt x="0" y="68834"/>
                </a:moveTo>
                <a:lnTo>
                  <a:pt x="5415" y="42058"/>
                </a:lnTo>
                <a:lnTo>
                  <a:pt x="20177" y="20177"/>
                </a:lnTo>
                <a:lnTo>
                  <a:pt x="42058" y="5415"/>
                </a:lnTo>
                <a:lnTo>
                  <a:pt x="68834" y="0"/>
                </a:lnTo>
                <a:lnTo>
                  <a:pt x="1266190" y="0"/>
                </a:lnTo>
                <a:lnTo>
                  <a:pt x="1292965" y="5415"/>
                </a:lnTo>
                <a:lnTo>
                  <a:pt x="1314846" y="20177"/>
                </a:lnTo>
                <a:lnTo>
                  <a:pt x="1329608" y="42058"/>
                </a:lnTo>
                <a:lnTo>
                  <a:pt x="1335024" y="68834"/>
                </a:lnTo>
                <a:lnTo>
                  <a:pt x="1335024" y="620013"/>
                </a:lnTo>
                <a:lnTo>
                  <a:pt x="1329608" y="646789"/>
                </a:lnTo>
                <a:lnTo>
                  <a:pt x="1314846" y="668670"/>
                </a:lnTo>
                <a:lnTo>
                  <a:pt x="1292965" y="683432"/>
                </a:lnTo>
                <a:lnTo>
                  <a:pt x="1266190" y="688848"/>
                </a:lnTo>
                <a:lnTo>
                  <a:pt x="68834" y="688848"/>
                </a:lnTo>
                <a:lnTo>
                  <a:pt x="42058" y="683432"/>
                </a:lnTo>
                <a:lnTo>
                  <a:pt x="20177" y="668670"/>
                </a:lnTo>
                <a:lnTo>
                  <a:pt x="5415" y="646789"/>
                </a:lnTo>
                <a:lnTo>
                  <a:pt x="0" y="620013"/>
                </a:lnTo>
                <a:lnTo>
                  <a:pt x="0" y="68834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70418" y="2428324"/>
            <a:ext cx="309880" cy="263525"/>
          </a:xfrm>
          <a:custGeom>
            <a:avLst/>
            <a:gdLst/>
            <a:ahLst/>
            <a:cxnLst/>
            <a:rect l="l" t="t" r="r" b="b"/>
            <a:pathLst>
              <a:path w="309879" h="263525">
                <a:moveTo>
                  <a:pt x="242061" y="0"/>
                </a:moveTo>
                <a:lnTo>
                  <a:pt x="56260" y="8254"/>
                </a:lnTo>
                <a:lnTo>
                  <a:pt x="61975" y="137667"/>
                </a:lnTo>
                <a:lnTo>
                  <a:pt x="0" y="140462"/>
                </a:lnTo>
                <a:lnTo>
                  <a:pt x="160654" y="263016"/>
                </a:lnTo>
                <a:lnTo>
                  <a:pt x="306698" y="129412"/>
                </a:lnTo>
                <a:lnTo>
                  <a:pt x="247903" y="129412"/>
                </a:lnTo>
                <a:lnTo>
                  <a:pt x="242061" y="0"/>
                </a:lnTo>
                <a:close/>
              </a:path>
              <a:path w="309879" h="263525">
                <a:moveTo>
                  <a:pt x="309752" y="126618"/>
                </a:moveTo>
                <a:lnTo>
                  <a:pt x="247903" y="129412"/>
                </a:lnTo>
                <a:lnTo>
                  <a:pt x="306698" y="129412"/>
                </a:lnTo>
                <a:lnTo>
                  <a:pt x="309752" y="126618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81850" y="2735030"/>
            <a:ext cx="1335405" cy="688975"/>
          </a:xfrm>
          <a:custGeom>
            <a:avLst/>
            <a:gdLst/>
            <a:ahLst/>
            <a:cxnLst/>
            <a:rect l="l" t="t" r="r" b="b"/>
            <a:pathLst>
              <a:path w="1335404" h="688975">
                <a:moveTo>
                  <a:pt x="1266190" y="0"/>
                </a:moveTo>
                <a:lnTo>
                  <a:pt x="68833" y="0"/>
                </a:lnTo>
                <a:lnTo>
                  <a:pt x="42058" y="5415"/>
                </a:lnTo>
                <a:lnTo>
                  <a:pt x="20177" y="20177"/>
                </a:lnTo>
                <a:lnTo>
                  <a:pt x="5415" y="42058"/>
                </a:lnTo>
                <a:lnTo>
                  <a:pt x="0" y="68834"/>
                </a:lnTo>
                <a:lnTo>
                  <a:pt x="0" y="620013"/>
                </a:lnTo>
                <a:lnTo>
                  <a:pt x="5415" y="646789"/>
                </a:lnTo>
                <a:lnTo>
                  <a:pt x="20177" y="668670"/>
                </a:lnTo>
                <a:lnTo>
                  <a:pt x="42058" y="683432"/>
                </a:lnTo>
                <a:lnTo>
                  <a:pt x="68833" y="688848"/>
                </a:lnTo>
                <a:lnTo>
                  <a:pt x="1266190" y="688848"/>
                </a:lnTo>
                <a:lnTo>
                  <a:pt x="1292965" y="683432"/>
                </a:lnTo>
                <a:lnTo>
                  <a:pt x="1314846" y="668670"/>
                </a:lnTo>
                <a:lnTo>
                  <a:pt x="1329608" y="646789"/>
                </a:lnTo>
                <a:lnTo>
                  <a:pt x="1335024" y="620013"/>
                </a:lnTo>
                <a:lnTo>
                  <a:pt x="1335024" y="68834"/>
                </a:lnTo>
                <a:lnTo>
                  <a:pt x="1329608" y="42058"/>
                </a:lnTo>
                <a:lnTo>
                  <a:pt x="1314846" y="20177"/>
                </a:lnTo>
                <a:lnTo>
                  <a:pt x="1292965" y="5415"/>
                </a:lnTo>
                <a:lnTo>
                  <a:pt x="126619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81850" y="2735030"/>
            <a:ext cx="1335405" cy="688975"/>
          </a:xfrm>
          <a:custGeom>
            <a:avLst/>
            <a:gdLst/>
            <a:ahLst/>
            <a:cxnLst/>
            <a:rect l="l" t="t" r="r" b="b"/>
            <a:pathLst>
              <a:path w="1335404" h="688975">
                <a:moveTo>
                  <a:pt x="0" y="68834"/>
                </a:moveTo>
                <a:lnTo>
                  <a:pt x="5415" y="42058"/>
                </a:lnTo>
                <a:lnTo>
                  <a:pt x="20177" y="20177"/>
                </a:lnTo>
                <a:lnTo>
                  <a:pt x="42058" y="5415"/>
                </a:lnTo>
                <a:lnTo>
                  <a:pt x="68833" y="0"/>
                </a:lnTo>
                <a:lnTo>
                  <a:pt x="1266190" y="0"/>
                </a:lnTo>
                <a:lnTo>
                  <a:pt x="1292965" y="5415"/>
                </a:lnTo>
                <a:lnTo>
                  <a:pt x="1314846" y="20177"/>
                </a:lnTo>
                <a:lnTo>
                  <a:pt x="1329608" y="42058"/>
                </a:lnTo>
                <a:lnTo>
                  <a:pt x="1335024" y="68834"/>
                </a:lnTo>
                <a:lnTo>
                  <a:pt x="1335024" y="620013"/>
                </a:lnTo>
                <a:lnTo>
                  <a:pt x="1329608" y="646789"/>
                </a:lnTo>
                <a:lnTo>
                  <a:pt x="1314846" y="668670"/>
                </a:lnTo>
                <a:lnTo>
                  <a:pt x="1292965" y="683432"/>
                </a:lnTo>
                <a:lnTo>
                  <a:pt x="1266190" y="688848"/>
                </a:lnTo>
                <a:lnTo>
                  <a:pt x="68833" y="688848"/>
                </a:lnTo>
                <a:lnTo>
                  <a:pt x="42058" y="683432"/>
                </a:lnTo>
                <a:lnTo>
                  <a:pt x="20177" y="668670"/>
                </a:lnTo>
                <a:lnTo>
                  <a:pt x="5415" y="646789"/>
                </a:lnTo>
                <a:lnTo>
                  <a:pt x="0" y="620013"/>
                </a:lnTo>
                <a:lnTo>
                  <a:pt x="0" y="68834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93152" y="3465787"/>
            <a:ext cx="311150" cy="259079"/>
          </a:xfrm>
          <a:custGeom>
            <a:avLst/>
            <a:gdLst/>
            <a:ahLst/>
            <a:cxnLst/>
            <a:rect l="l" t="t" r="r" b="b"/>
            <a:pathLst>
              <a:path w="311150" h="259079">
                <a:moveTo>
                  <a:pt x="310896" y="129539"/>
                </a:moveTo>
                <a:lnTo>
                  <a:pt x="0" y="129539"/>
                </a:lnTo>
                <a:lnTo>
                  <a:pt x="155448" y="259079"/>
                </a:lnTo>
                <a:lnTo>
                  <a:pt x="310896" y="129539"/>
                </a:lnTo>
                <a:close/>
              </a:path>
              <a:path w="311150" h="259079">
                <a:moveTo>
                  <a:pt x="248666" y="0"/>
                </a:moveTo>
                <a:lnTo>
                  <a:pt x="62229" y="0"/>
                </a:lnTo>
                <a:lnTo>
                  <a:pt x="62229" y="129539"/>
                </a:lnTo>
                <a:lnTo>
                  <a:pt x="248666" y="129539"/>
                </a:lnTo>
                <a:lnTo>
                  <a:pt x="248666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81850" y="3768301"/>
            <a:ext cx="1335405" cy="688975"/>
          </a:xfrm>
          <a:custGeom>
            <a:avLst/>
            <a:gdLst/>
            <a:ahLst/>
            <a:cxnLst/>
            <a:rect l="l" t="t" r="r" b="b"/>
            <a:pathLst>
              <a:path w="1335404" h="688975">
                <a:moveTo>
                  <a:pt x="1266190" y="0"/>
                </a:moveTo>
                <a:lnTo>
                  <a:pt x="68833" y="0"/>
                </a:lnTo>
                <a:lnTo>
                  <a:pt x="42058" y="5415"/>
                </a:lnTo>
                <a:lnTo>
                  <a:pt x="20177" y="20177"/>
                </a:lnTo>
                <a:lnTo>
                  <a:pt x="5415" y="42058"/>
                </a:lnTo>
                <a:lnTo>
                  <a:pt x="0" y="68834"/>
                </a:lnTo>
                <a:lnTo>
                  <a:pt x="0" y="620013"/>
                </a:lnTo>
                <a:lnTo>
                  <a:pt x="5415" y="646789"/>
                </a:lnTo>
                <a:lnTo>
                  <a:pt x="20177" y="668670"/>
                </a:lnTo>
                <a:lnTo>
                  <a:pt x="42058" y="683432"/>
                </a:lnTo>
                <a:lnTo>
                  <a:pt x="68833" y="688847"/>
                </a:lnTo>
                <a:lnTo>
                  <a:pt x="1266190" y="688847"/>
                </a:lnTo>
                <a:lnTo>
                  <a:pt x="1292965" y="683432"/>
                </a:lnTo>
                <a:lnTo>
                  <a:pt x="1314846" y="668670"/>
                </a:lnTo>
                <a:lnTo>
                  <a:pt x="1329608" y="646789"/>
                </a:lnTo>
                <a:lnTo>
                  <a:pt x="1335024" y="620013"/>
                </a:lnTo>
                <a:lnTo>
                  <a:pt x="1335024" y="68834"/>
                </a:lnTo>
                <a:lnTo>
                  <a:pt x="1329608" y="42058"/>
                </a:lnTo>
                <a:lnTo>
                  <a:pt x="1314846" y="20177"/>
                </a:lnTo>
                <a:lnTo>
                  <a:pt x="1292965" y="5415"/>
                </a:lnTo>
                <a:lnTo>
                  <a:pt x="126619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81850" y="3768301"/>
            <a:ext cx="1335405" cy="688975"/>
          </a:xfrm>
          <a:custGeom>
            <a:avLst/>
            <a:gdLst/>
            <a:ahLst/>
            <a:cxnLst/>
            <a:rect l="l" t="t" r="r" b="b"/>
            <a:pathLst>
              <a:path w="1335404" h="688975">
                <a:moveTo>
                  <a:pt x="0" y="68834"/>
                </a:moveTo>
                <a:lnTo>
                  <a:pt x="5415" y="42058"/>
                </a:lnTo>
                <a:lnTo>
                  <a:pt x="20177" y="20177"/>
                </a:lnTo>
                <a:lnTo>
                  <a:pt x="42058" y="5415"/>
                </a:lnTo>
                <a:lnTo>
                  <a:pt x="68833" y="0"/>
                </a:lnTo>
                <a:lnTo>
                  <a:pt x="1266190" y="0"/>
                </a:lnTo>
                <a:lnTo>
                  <a:pt x="1292965" y="5415"/>
                </a:lnTo>
                <a:lnTo>
                  <a:pt x="1314846" y="20177"/>
                </a:lnTo>
                <a:lnTo>
                  <a:pt x="1329608" y="42058"/>
                </a:lnTo>
                <a:lnTo>
                  <a:pt x="1335024" y="68834"/>
                </a:lnTo>
                <a:lnTo>
                  <a:pt x="1335024" y="620013"/>
                </a:lnTo>
                <a:lnTo>
                  <a:pt x="1329608" y="646789"/>
                </a:lnTo>
                <a:lnTo>
                  <a:pt x="1314846" y="668670"/>
                </a:lnTo>
                <a:lnTo>
                  <a:pt x="1292965" y="683432"/>
                </a:lnTo>
                <a:lnTo>
                  <a:pt x="1266190" y="688847"/>
                </a:lnTo>
                <a:lnTo>
                  <a:pt x="68833" y="688847"/>
                </a:lnTo>
                <a:lnTo>
                  <a:pt x="42058" y="683432"/>
                </a:lnTo>
                <a:lnTo>
                  <a:pt x="20177" y="668670"/>
                </a:lnTo>
                <a:lnTo>
                  <a:pt x="5415" y="646789"/>
                </a:lnTo>
                <a:lnTo>
                  <a:pt x="0" y="620013"/>
                </a:lnTo>
                <a:lnTo>
                  <a:pt x="0" y="6883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93152" y="4500583"/>
            <a:ext cx="311150" cy="257810"/>
          </a:xfrm>
          <a:custGeom>
            <a:avLst/>
            <a:gdLst/>
            <a:ahLst/>
            <a:cxnLst/>
            <a:rect l="l" t="t" r="r" b="b"/>
            <a:pathLst>
              <a:path w="311150" h="257810">
                <a:moveTo>
                  <a:pt x="310896" y="128778"/>
                </a:moveTo>
                <a:lnTo>
                  <a:pt x="0" y="128778"/>
                </a:lnTo>
                <a:lnTo>
                  <a:pt x="155448" y="257556"/>
                </a:lnTo>
                <a:lnTo>
                  <a:pt x="310896" y="128778"/>
                </a:lnTo>
                <a:close/>
              </a:path>
              <a:path w="311150" h="257810">
                <a:moveTo>
                  <a:pt x="248666" y="0"/>
                </a:moveTo>
                <a:lnTo>
                  <a:pt x="62229" y="0"/>
                </a:lnTo>
                <a:lnTo>
                  <a:pt x="62229" y="128778"/>
                </a:lnTo>
                <a:lnTo>
                  <a:pt x="248666" y="128778"/>
                </a:lnTo>
                <a:lnTo>
                  <a:pt x="248666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81850" y="4803098"/>
            <a:ext cx="1335405" cy="688975"/>
          </a:xfrm>
          <a:custGeom>
            <a:avLst/>
            <a:gdLst/>
            <a:ahLst/>
            <a:cxnLst/>
            <a:rect l="l" t="t" r="r" b="b"/>
            <a:pathLst>
              <a:path w="1335404" h="688975">
                <a:moveTo>
                  <a:pt x="1266190" y="0"/>
                </a:moveTo>
                <a:lnTo>
                  <a:pt x="68833" y="0"/>
                </a:lnTo>
                <a:lnTo>
                  <a:pt x="42058" y="5415"/>
                </a:lnTo>
                <a:lnTo>
                  <a:pt x="20177" y="20177"/>
                </a:lnTo>
                <a:lnTo>
                  <a:pt x="5415" y="42058"/>
                </a:lnTo>
                <a:lnTo>
                  <a:pt x="0" y="68833"/>
                </a:lnTo>
                <a:lnTo>
                  <a:pt x="0" y="620013"/>
                </a:lnTo>
                <a:lnTo>
                  <a:pt x="5415" y="646789"/>
                </a:lnTo>
                <a:lnTo>
                  <a:pt x="20177" y="668670"/>
                </a:lnTo>
                <a:lnTo>
                  <a:pt x="42058" y="683432"/>
                </a:lnTo>
                <a:lnTo>
                  <a:pt x="68833" y="688847"/>
                </a:lnTo>
                <a:lnTo>
                  <a:pt x="1266190" y="688847"/>
                </a:lnTo>
                <a:lnTo>
                  <a:pt x="1292965" y="683432"/>
                </a:lnTo>
                <a:lnTo>
                  <a:pt x="1314846" y="668670"/>
                </a:lnTo>
                <a:lnTo>
                  <a:pt x="1329608" y="646789"/>
                </a:lnTo>
                <a:lnTo>
                  <a:pt x="1335024" y="620013"/>
                </a:lnTo>
                <a:lnTo>
                  <a:pt x="1335024" y="68833"/>
                </a:lnTo>
                <a:lnTo>
                  <a:pt x="1329608" y="42058"/>
                </a:lnTo>
                <a:lnTo>
                  <a:pt x="1314846" y="20177"/>
                </a:lnTo>
                <a:lnTo>
                  <a:pt x="1292965" y="5415"/>
                </a:lnTo>
                <a:lnTo>
                  <a:pt x="126619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81850" y="4803098"/>
            <a:ext cx="1335405" cy="688975"/>
          </a:xfrm>
          <a:custGeom>
            <a:avLst/>
            <a:gdLst/>
            <a:ahLst/>
            <a:cxnLst/>
            <a:rect l="l" t="t" r="r" b="b"/>
            <a:pathLst>
              <a:path w="1335404" h="688975">
                <a:moveTo>
                  <a:pt x="0" y="68833"/>
                </a:moveTo>
                <a:lnTo>
                  <a:pt x="5415" y="42058"/>
                </a:lnTo>
                <a:lnTo>
                  <a:pt x="20177" y="20177"/>
                </a:lnTo>
                <a:lnTo>
                  <a:pt x="42058" y="5415"/>
                </a:lnTo>
                <a:lnTo>
                  <a:pt x="68833" y="0"/>
                </a:lnTo>
                <a:lnTo>
                  <a:pt x="1266190" y="0"/>
                </a:lnTo>
                <a:lnTo>
                  <a:pt x="1292965" y="5415"/>
                </a:lnTo>
                <a:lnTo>
                  <a:pt x="1314846" y="20177"/>
                </a:lnTo>
                <a:lnTo>
                  <a:pt x="1329608" y="42058"/>
                </a:lnTo>
                <a:lnTo>
                  <a:pt x="1335024" y="68833"/>
                </a:lnTo>
                <a:lnTo>
                  <a:pt x="1335024" y="620013"/>
                </a:lnTo>
                <a:lnTo>
                  <a:pt x="1329608" y="646789"/>
                </a:lnTo>
                <a:lnTo>
                  <a:pt x="1314846" y="668670"/>
                </a:lnTo>
                <a:lnTo>
                  <a:pt x="1292965" y="683432"/>
                </a:lnTo>
                <a:lnTo>
                  <a:pt x="1266190" y="688847"/>
                </a:lnTo>
                <a:lnTo>
                  <a:pt x="68833" y="688847"/>
                </a:lnTo>
                <a:lnTo>
                  <a:pt x="42058" y="683432"/>
                </a:lnTo>
                <a:lnTo>
                  <a:pt x="20177" y="668670"/>
                </a:lnTo>
                <a:lnTo>
                  <a:pt x="5415" y="646789"/>
                </a:lnTo>
                <a:lnTo>
                  <a:pt x="0" y="620013"/>
                </a:lnTo>
                <a:lnTo>
                  <a:pt x="0" y="68833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04354" y="4982802"/>
            <a:ext cx="88900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Palatino Linotype"/>
                <a:cs typeface="Palatino Linotype"/>
              </a:rPr>
              <a:t>Interests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73213" y="5530045"/>
            <a:ext cx="309880" cy="262255"/>
          </a:xfrm>
          <a:custGeom>
            <a:avLst/>
            <a:gdLst/>
            <a:ahLst/>
            <a:cxnLst/>
            <a:rect l="l" t="t" r="r" b="b"/>
            <a:pathLst>
              <a:path w="309879" h="262254">
                <a:moveTo>
                  <a:pt x="0" y="126745"/>
                </a:moveTo>
                <a:lnTo>
                  <a:pt x="149859" y="262000"/>
                </a:lnTo>
                <a:lnTo>
                  <a:pt x="309879" y="138937"/>
                </a:lnTo>
                <a:lnTo>
                  <a:pt x="247903" y="136524"/>
                </a:lnTo>
                <a:lnTo>
                  <a:pt x="248193" y="129158"/>
                </a:lnTo>
                <a:lnTo>
                  <a:pt x="61975" y="129158"/>
                </a:lnTo>
                <a:lnTo>
                  <a:pt x="0" y="126745"/>
                </a:lnTo>
                <a:close/>
              </a:path>
              <a:path w="309879" h="262254">
                <a:moveTo>
                  <a:pt x="67055" y="0"/>
                </a:moveTo>
                <a:lnTo>
                  <a:pt x="61975" y="129158"/>
                </a:lnTo>
                <a:lnTo>
                  <a:pt x="248193" y="129158"/>
                </a:lnTo>
                <a:lnTo>
                  <a:pt x="252983" y="7238"/>
                </a:lnTo>
                <a:lnTo>
                  <a:pt x="67055" y="0"/>
                </a:lnTo>
                <a:close/>
              </a:path>
            </a:pathLst>
          </a:custGeom>
          <a:solidFill>
            <a:srgbClr val="DA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40702" y="5836369"/>
            <a:ext cx="1335405" cy="688975"/>
          </a:xfrm>
          <a:custGeom>
            <a:avLst/>
            <a:gdLst/>
            <a:ahLst/>
            <a:cxnLst/>
            <a:rect l="l" t="t" r="r" b="b"/>
            <a:pathLst>
              <a:path w="1335404" h="688975">
                <a:moveTo>
                  <a:pt x="1266190" y="0"/>
                </a:moveTo>
                <a:lnTo>
                  <a:pt x="68833" y="0"/>
                </a:lnTo>
                <a:lnTo>
                  <a:pt x="42058" y="5415"/>
                </a:lnTo>
                <a:lnTo>
                  <a:pt x="20177" y="20177"/>
                </a:lnTo>
                <a:lnTo>
                  <a:pt x="5415" y="42058"/>
                </a:lnTo>
                <a:lnTo>
                  <a:pt x="0" y="68834"/>
                </a:lnTo>
                <a:lnTo>
                  <a:pt x="0" y="619963"/>
                </a:lnTo>
                <a:lnTo>
                  <a:pt x="5415" y="646778"/>
                </a:lnTo>
                <a:lnTo>
                  <a:pt x="20177" y="668674"/>
                </a:lnTo>
                <a:lnTo>
                  <a:pt x="42058" y="683435"/>
                </a:lnTo>
                <a:lnTo>
                  <a:pt x="68833" y="688848"/>
                </a:lnTo>
                <a:lnTo>
                  <a:pt x="1266190" y="688848"/>
                </a:lnTo>
                <a:lnTo>
                  <a:pt x="1292965" y="683435"/>
                </a:lnTo>
                <a:lnTo>
                  <a:pt x="1314846" y="668674"/>
                </a:lnTo>
                <a:lnTo>
                  <a:pt x="1329608" y="646778"/>
                </a:lnTo>
                <a:lnTo>
                  <a:pt x="1335024" y="619963"/>
                </a:lnTo>
                <a:lnTo>
                  <a:pt x="1335024" y="68834"/>
                </a:lnTo>
                <a:lnTo>
                  <a:pt x="1329608" y="42058"/>
                </a:lnTo>
                <a:lnTo>
                  <a:pt x="1314846" y="20177"/>
                </a:lnTo>
                <a:lnTo>
                  <a:pt x="1292965" y="5415"/>
                </a:lnTo>
                <a:lnTo>
                  <a:pt x="126619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40702" y="5836369"/>
            <a:ext cx="1335405" cy="688975"/>
          </a:xfrm>
          <a:custGeom>
            <a:avLst/>
            <a:gdLst/>
            <a:ahLst/>
            <a:cxnLst/>
            <a:rect l="l" t="t" r="r" b="b"/>
            <a:pathLst>
              <a:path w="1335404" h="688975">
                <a:moveTo>
                  <a:pt x="0" y="68834"/>
                </a:moveTo>
                <a:lnTo>
                  <a:pt x="5415" y="42058"/>
                </a:lnTo>
                <a:lnTo>
                  <a:pt x="20177" y="20177"/>
                </a:lnTo>
                <a:lnTo>
                  <a:pt x="42058" y="5415"/>
                </a:lnTo>
                <a:lnTo>
                  <a:pt x="68833" y="0"/>
                </a:lnTo>
                <a:lnTo>
                  <a:pt x="1266190" y="0"/>
                </a:lnTo>
                <a:lnTo>
                  <a:pt x="1292965" y="5415"/>
                </a:lnTo>
                <a:lnTo>
                  <a:pt x="1314846" y="20177"/>
                </a:lnTo>
                <a:lnTo>
                  <a:pt x="1329608" y="42058"/>
                </a:lnTo>
                <a:lnTo>
                  <a:pt x="1335024" y="68834"/>
                </a:lnTo>
                <a:lnTo>
                  <a:pt x="1335024" y="619963"/>
                </a:lnTo>
                <a:lnTo>
                  <a:pt x="1329608" y="646778"/>
                </a:lnTo>
                <a:lnTo>
                  <a:pt x="1314846" y="668674"/>
                </a:lnTo>
                <a:lnTo>
                  <a:pt x="1292965" y="683435"/>
                </a:lnTo>
                <a:lnTo>
                  <a:pt x="1266190" y="688848"/>
                </a:lnTo>
                <a:lnTo>
                  <a:pt x="68833" y="688848"/>
                </a:lnTo>
                <a:lnTo>
                  <a:pt x="42058" y="683435"/>
                </a:lnTo>
                <a:lnTo>
                  <a:pt x="20177" y="668674"/>
                </a:lnTo>
                <a:lnTo>
                  <a:pt x="5415" y="646778"/>
                </a:lnTo>
                <a:lnTo>
                  <a:pt x="0" y="619963"/>
                </a:lnTo>
                <a:lnTo>
                  <a:pt x="0" y="6883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93991" y="6016659"/>
            <a:ext cx="1030605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Palatino Linotype"/>
                <a:cs typeface="Palatino Linotype"/>
              </a:rPr>
              <a:t>Behaviors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6740" y="1569931"/>
            <a:ext cx="5419344" cy="1438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475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7544" y="436151"/>
            <a:ext cx="8160384" cy="616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Πώς </a:t>
            </a:r>
            <a:r>
              <a:rPr spc="-5" dirty="0"/>
              <a:t>μπορώ </a:t>
            </a:r>
            <a:r>
              <a:rPr dirty="0"/>
              <a:t>να δω τον ανταγωνισμό</a:t>
            </a:r>
            <a:r>
              <a:rPr spc="-75" dirty="0"/>
              <a:t> </a:t>
            </a:r>
            <a:r>
              <a:rPr dirty="0"/>
              <a:t>μου;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204" y="1484375"/>
            <a:ext cx="6480175" cy="329501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440055">
              <a:lnSpc>
                <a:spcPct val="100000"/>
              </a:lnSpc>
              <a:spcBef>
                <a:spcPts val="175"/>
              </a:spcBef>
              <a:tabLst>
                <a:tab pos="783590" algn="l"/>
              </a:tabLst>
            </a:pPr>
            <a:r>
              <a:rPr sz="2800" spc="-5" dirty="0">
                <a:latin typeface="Calibri"/>
                <a:cs typeface="Calibri"/>
              </a:rPr>
              <a:t>•	Google… 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more…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204" y="1484375"/>
            <a:ext cx="6480048" cy="3294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64635" y="2775204"/>
            <a:ext cx="5402579" cy="3502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9426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23528" y="5621868"/>
            <a:ext cx="8497824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000000"/>
              </a:buClr>
              <a:tabLst>
                <a:tab pos="355600" algn="l"/>
              </a:tabLst>
            </a:pPr>
            <a:r>
              <a:rPr sz="2400" u="heavy" spc="-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http://</a:t>
            </a:r>
            <a:r>
              <a:rPr sz="2400" u="heavy" spc="-5" dirty="0" smtClean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translate.google.com/globalmarketfinder/index.html</a:t>
            </a:r>
            <a:r>
              <a:rPr sz="2400" u="heavy" dirty="0" smtClean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?locale=en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528" y="1617685"/>
            <a:ext cx="8497824" cy="3832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Google Global Market</a:t>
            </a:r>
            <a:r>
              <a:rPr lang="en-US" spc="-90" dirty="0">
                <a:cs typeface="Calibri"/>
              </a:rPr>
              <a:t> </a:t>
            </a:r>
            <a:r>
              <a:rPr lang="en-US" dirty="0">
                <a:cs typeface="Calibri"/>
              </a:rPr>
              <a:t>Finder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254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11123" y="1700783"/>
            <a:ext cx="8209788" cy="345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59148" y="5405323"/>
            <a:ext cx="11804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cs typeface="Palatino Linotype"/>
              </a:rPr>
              <a:t>Cost of</a:t>
            </a:r>
            <a:r>
              <a:rPr sz="1800" b="1" spc="-90" dirty="0">
                <a:cs typeface="Palatino Linotype"/>
              </a:rPr>
              <a:t> </a:t>
            </a:r>
            <a:r>
              <a:rPr sz="1800" b="1" dirty="0">
                <a:cs typeface="Palatino Linotype"/>
              </a:rPr>
              <a:t>ads</a:t>
            </a:r>
            <a:endParaRPr sz="1800" dirty="0"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37" y="2811754"/>
            <a:ext cx="234038" cy="1619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</a:pPr>
            <a:r>
              <a:rPr sz="1800" b="1" dirty="0">
                <a:cs typeface="Palatino Linotype"/>
              </a:rPr>
              <a:t>Search Volume</a:t>
            </a:r>
            <a:endParaRPr sz="1800" dirty="0">
              <a:cs typeface="Palatino Linotype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Identify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Opportunities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081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… 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539552" y="1340768"/>
            <a:ext cx="8019356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4000" b="1" spc="-5" dirty="0" smtClean="0">
                <a:latin typeface="Calibri"/>
                <a:cs typeface="Calibri"/>
              </a:rPr>
              <a:t>Βήμα 2</a:t>
            </a:r>
          </a:p>
          <a:p>
            <a:pPr marL="12700">
              <a:lnSpc>
                <a:spcPct val="100000"/>
              </a:lnSpc>
            </a:pPr>
            <a:r>
              <a:rPr lang="el-GR" sz="3000" b="1" spc="-5" dirty="0">
                <a:cs typeface="Calibri"/>
              </a:rPr>
              <a:t>ΙΔΕΑ &amp; </a:t>
            </a:r>
            <a:r>
              <a:rPr lang="el-GR" sz="3000" b="1" spc="-5" dirty="0" smtClean="0">
                <a:cs typeface="Calibri"/>
              </a:rPr>
              <a:t>ΕΠΙΧΕΙΡΗΜΑΤΙΚΟ ΜΟΝΤΕΛΟ</a:t>
            </a:r>
            <a:endParaRPr lang="el-GR" sz="3000" b="1" spc="-5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73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5800" y="1353312"/>
            <a:ext cx="7914131" cy="493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cs typeface="Calibri"/>
              </a:rPr>
              <a:t>Business Model</a:t>
            </a:r>
            <a:r>
              <a:rPr lang="en-US" spc="-5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Canvas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0557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1772816"/>
            <a:ext cx="5276850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00080"/>
              </a:buClr>
              <a:buFont typeface="Calibri"/>
              <a:buChar char="•"/>
              <a:tabLst>
                <a:tab pos="356235" algn="l"/>
              </a:tabLst>
            </a:pPr>
            <a:r>
              <a:rPr sz="2800" spc="-10" dirty="0">
                <a:cs typeface="Calibri"/>
              </a:rPr>
              <a:t>Sketch </a:t>
            </a:r>
            <a:r>
              <a:rPr sz="2800" spc="-5" dirty="0">
                <a:cs typeface="Calibri"/>
              </a:rPr>
              <a:t>an ACTUAL User</a:t>
            </a:r>
            <a:r>
              <a:rPr sz="2800" spc="45" dirty="0">
                <a:cs typeface="Calibri"/>
              </a:rPr>
              <a:t> </a:t>
            </a:r>
            <a:r>
              <a:rPr sz="2800" spc="-5" dirty="0">
                <a:cs typeface="Calibri"/>
              </a:rPr>
              <a:t>Interface</a:t>
            </a:r>
            <a:endParaRPr sz="2800" dirty="0"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756285" algn="l"/>
              </a:tabLst>
            </a:pPr>
            <a:r>
              <a:rPr sz="2400" spc="-5" dirty="0">
                <a:solidFill>
                  <a:srgbClr val="92D050"/>
                </a:solidFill>
                <a:cs typeface="Calibri"/>
              </a:rPr>
              <a:t>–	</a:t>
            </a:r>
            <a:r>
              <a:rPr sz="2400" spc="-5" dirty="0">
                <a:cs typeface="Calibri"/>
              </a:rPr>
              <a:t>How a user moves through the</a:t>
            </a:r>
            <a:r>
              <a:rPr sz="2400" spc="-30" dirty="0">
                <a:cs typeface="Calibri"/>
              </a:rPr>
              <a:t> </a:t>
            </a:r>
            <a:r>
              <a:rPr sz="2400" spc="-5" dirty="0">
                <a:cs typeface="Calibri"/>
              </a:rPr>
              <a:t>story</a:t>
            </a:r>
            <a:endParaRPr sz="2400" dirty="0"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48611" y="2722522"/>
            <a:ext cx="5003291" cy="3284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98058" y="6253935"/>
            <a:ext cx="31635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cs typeface="Palatino Linotype"/>
                <a:hlinkClick r:id="rId3"/>
              </a:rPr>
              <a:t>Source:</a:t>
            </a:r>
            <a:r>
              <a:rPr sz="1800" b="1" spc="-5" dirty="0">
                <a:cs typeface="Palatino Linotype"/>
                <a:hlinkClick r:id="rId3"/>
              </a:rPr>
              <a:t> http://bit.ly/1qabwHU</a:t>
            </a:r>
            <a:endParaRPr sz="1800" dirty="0">
              <a:cs typeface="Palatino Linotype"/>
            </a:endParaRP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Palatino Linotype"/>
              </a:rPr>
              <a:t>Storyboard </a:t>
            </a:r>
            <a:r>
              <a:rPr lang="en-US" spc="-5" dirty="0">
                <a:latin typeface="+mn-lt"/>
                <a:cs typeface="Palatino Linotype"/>
              </a:rPr>
              <a:t>of</a:t>
            </a:r>
            <a:r>
              <a:rPr lang="en-US" spc="-90" dirty="0">
                <a:latin typeface="+mn-lt"/>
                <a:cs typeface="Palatino Linotype"/>
              </a:rPr>
              <a:t> </a:t>
            </a:r>
            <a:r>
              <a:rPr lang="en-US" dirty="0">
                <a:latin typeface="+mn-lt"/>
                <a:cs typeface="Palatino Linotype"/>
              </a:rPr>
              <a:t>Solution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925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1386161"/>
            <a:ext cx="492252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00080"/>
              </a:buClr>
              <a:buFont typeface="Calibri"/>
              <a:buChar char="•"/>
              <a:tabLst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Openly Discuss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Storyboards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915244"/>
            <a:ext cx="8240395" cy="461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229"/>
              </a:lnSpc>
              <a:tabLst>
                <a:tab pos="434340" algn="l"/>
              </a:tabLst>
            </a:pPr>
            <a:r>
              <a:rPr sz="2800" spc="-5" dirty="0">
                <a:solidFill>
                  <a:srgbClr val="800080"/>
                </a:solidFill>
                <a:latin typeface="Calibri"/>
                <a:cs typeface="Calibri"/>
              </a:rPr>
              <a:t>•	</a:t>
            </a:r>
            <a:r>
              <a:rPr sz="2800" spc="-5" dirty="0">
                <a:latin typeface="Calibri"/>
                <a:cs typeface="Calibri"/>
              </a:rPr>
              <a:t>Each member marks what they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like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0" name="Τίτλος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latin typeface="+mn-lt"/>
                <a:cs typeface="Palatino Linotype"/>
              </a:rPr>
              <a:t>Critique on </a:t>
            </a:r>
            <a:r>
              <a:rPr lang="en-US" dirty="0">
                <a:latin typeface="+mn-lt"/>
                <a:cs typeface="Palatino Linotype"/>
              </a:rPr>
              <a:t>designed</a:t>
            </a:r>
            <a:r>
              <a:rPr lang="en-US" spc="-50" dirty="0">
                <a:latin typeface="+mn-lt"/>
                <a:cs typeface="Palatino Linotype"/>
              </a:rPr>
              <a:t> </a:t>
            </a:r>
            <a:r>
              <a:rPr lang="en-US" dirty="0">
                <a:latin typeface="+mn-lt"/>
                <a:cs typeface="Palatino Linotype"/>
              </a:rPr>
              <a:t>solutions</a:t>
            </a:r>
            <a:endParaRPr lang="el-GR" dirty="0">
              <a:latin typeface="+mn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3863" y="2494322"/>
            <a:ext cx="7357683" cy="3949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7844" y="2511551"/>
            <a:ext cx="573405" cy="273050"/>
          </a:xfrm>
          <a:custGeom>
            <a:avLst/>
            <a:gdLst/>
            <a:ahLst/>
            <a:cxnLst/>
            <a:rect l="l" t="t" r="r" b="b"/>
            <a:pathLst>
              <a:path w="573405" h="273050">
                <a:moveTo>
                  <a:pt x="0" y="272796"/>
                </a:moveTo>
                <a:lnTo>
                  <a:pt x="573024" y="272796"/>
                </a:lnTo>
                <a:lnTo>
                  <a:pt x="573024" y="0"/>
                </a:lnTo>
                <a:lnTo>
                  <a:pt x="0" y="0"/>
                </a:lnTo>
                <a:lnTo>
                  <a:pt x="0" y="2727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1603" y="2212848"/>
            <a:ext cx="1035050" cy="189230"/>
          </a:xfrm>
          <a:custGeom>
            <a:avLst/>
            <a:gdLst/>
            <a:ahLst/>
            <a:cxnLst/>
            <a:rect l="l" t="t" r="r" b="b"/>
            <a:pathLst>
              <a:path w="1035050" h="189230">
                <a:moveTo>
                  <a:pt x="0" y="188975"/>
                </a:moveTo>
                <a:lnTo>
                  <a:pt x="1034796" y="188975"/>
                </a:lnTo>
                <a:lnTo>
                  <a:pt x="1034796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4395" y="2427732"/>
            <a:ext cx="311150" cy="143510"/>
          </a:xfrm>
          <a:custGeom>
            <a:avLst/>
            <a:gdLst/>
            <a:ahLst/>
            <a:cxnLst/>
            <a:rect l="l" t="t" r="r" b="b"/>
            <a:pathLst>
              <a:path w="311150" h="143510">
                <a:moveTo>
                  <a:pt x="0" y="143255"/>
                </a:moveTo>
                <a:lnTo>
                  <a:pt x="310895" y="143255"/>
                </a:lnTo>
                <a:lnTo>
                  <a:pt x="31089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6644" y="2563367"/>
            <a:ext cx="245745" cy="142240"/>
          </a:xfrm>
          <a:custGeom>
            <a:avLst/>
            <a:gdLst/>
            <a:ahLst/>
            <a:cxnLst/>
            <a:rect l="l" t="t" r="r" b="b"/>
            <a:pathLst>
              <a:path w="245744" h="142239">
                <a:moveTo>
                  <a:pt x="0" y="141732"/>
                </a:moveTo>
                <a:lnTo>
                  <a:pt x="245363" y="141732"/>
                </a:lnTo>
                <a:lnTo>
                  <a:pt x="245363" y="0"/>
                </a:lnTo>
                <a:lnTo>
                  <a:pt x="0" y="0"/>
                </a:lnTo>
                <a:lnTo>
                  <a:pt x="0" y="1417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81728" y="2606039"/>
            <a:ext cx="643255" cy="143510"/>
          </a:xfrm>
          <a:custGeom>
            <a:avLst/>
            <a:gdLst/>
            <a:ahLst/>
            <a:cxnLst/>
            <a:rect l="l" t="t" r="r" b="b"/>
            <a:pathLst>
              <a:path w="643254" h="143510">
                <a:moveTo>
                  <a:pt x="0" y="143255"/>
                </a:moveTo>
                <a:lnTo>
                  <a:pt x="643127" y="143255"/>
                </a:lnTo>
                <a:lnTo>
                  <a:pt x="643127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31991" y="2482595"/>
            <a:ext cx="440690" cy="704215"/>
          </a:xfrm>
          <a:custGeom>
            <a:avLst/>
            <a:gdLst/>
            <a:ahLst/>
            <a:cxnLst/>
            <a:rect l="l" t="t" r="r" b="b"/>
            <a:pathLst>
              <a:path w="440689" h="704214">
                <a:moveTo>
                  <a:pt x="0" y="704088"/>
                </a:moveTo>
                <a:lnTo>
                  <a:pt x="440436" y="704088"/>
                </a:lnTo>
                <a:lnTo>
                  <a:pt x="440436" y="0"/>
                </a:lnTo>
                <a:lnTo>
                  <a:pt x="0" y="0"/>
                </a:lnTo>
                <a:lnTo>
                  <a:pt x="0" y="704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12023" y="2186939"/>
            <a:ext cx="550545" cy="187960"/>
          </a:xfrm>
          <a:custGeom>
            <a:avLst/>
            <a:gdLst/>
            <a:ahLst/>
            <a:cxnLst/>
            <a:rect l="l" t="t" r="r" b="b"/>
            <a:pathLst>
              <a:path w="550545" h="187960">
                <a:moveTo>
                  <a:pt x="0" y="187451"/>
                </a:moveTo>
                <a:lnTo>
                  <a:pt x="550164" y="187451"/>
                </a:lnTo>
                <a:lnTo>
                  <a:pt x="550164" y="0"/>
                </a:lnTo>
                <a:lnTo>
                  <a:pt x="0" y="0"/>
                </a:lnTo>
                <a:lnTo>
                  <a:pt x="0" y="187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5067" y="4657344"/>
            <a:ext cx="775970" cy="254635"/>
          </a:xfrm>
          <a:custGeom>
            <a:avLst/>
            <a:gdLst/>
            <a:ahLst/>
            <a:cxnLst/>
            <a:rect l="l" t="t" r="r" b="b"/>
            <a:pathLst>
              <a:path w="775969" h="254635">
                <a:moveTo>
                  <a:pt x="0" y="254507"/>
                </a:moveTo>
                <a:lnTo>
                  <a:pt x="775716" y="254507"/>
                </a:lnTo>
                <a:lnTo>
                  <a:pt x="775716" y="0"/>
                </a:lnTo>
                <a:lnTo>
                  <a:pt x="0" y="0"/>
                </a:lnTo>
                <a:lnTo>
                  <a:pt x="0" y="254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6403" y="4358640"/>
            <a:ext cx="786765" cy="213360"/>
          </a:xfrm>
          <a:custGeom>
            <a:avLst/>
            <a:gdLst/>
            <a:ahLst/>
            <a:cxnLst/>
            <a:rect l="l" t="t" r="r" b="b"/>
            <a:pathLst>
              <a:path w="786764" h="213360">
                <a:moveTo>
                  <a:pt x="0" y="213360"/>
                </a:moveTo>
                <a:lnTo>
                  <a:pt x="786384" y="213360"/>
                </a:lnTo>
                <a:lnTo>
                  <a:pt x="786384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1455" y="4997196"/>
            <a:ext cx="676910" cy="195580"/>
          </a:xfrm>
          <a:custGeom>
            <a:avLst/>
            <a:gdLst/>
            <a:ahLst/>
            <a:cxnLst/>
            <a:rect l="l" t="t" r="r" b="b"/>
            <a:pathLst>
              <a:path w="676910" h="195579">
                <a:moveTo>
                  <a:pt x="0" y="195071"/>
                </a:moveTo>
                <a:lnTo>
                  <a:pt x="676656" y="195071"/>
                </a:lnTo>
                <a:lnTo>
                  <a:pt x="676656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3355" y="5266944"/>
            <a:ext cx="676910" cy="195580"/>
          </a:xfrm>
          <a:custGeom>
            <a:avLst/>
            <a:gdLst/>
            <a:ahLst/>
            <a:cxnLst/>
            <a:rect l="l" t="t" r="r" b="b"/>
            <a:pathLst>
              <a:path w="676910" h="195579">
                <a:moveTo>
                  <a:pt x="0" y="195071"/>
                </a:moveTo>
                <a:lnTo>
                  <a:pt x="676656" y="195071"/>
                </a:lnTo>
                <a:lnTo>
                  <a:pt x="676656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3063" y="5577840"/>
            <a:ext cx="722630" cy="184785"/>
          </a:xfrm>
          <a:custGeom>
            <a:avLst/>
            <a:gdLst/>
            <a:ahLst/>
            <a:cxnLst/>
            <a:rect l="l" t="t" r="r" b="b"/>
            <a:pathLst>
              <a:path w="722630" h="184785">
                <a:moveTo>
                  <a:pt x="0" y="184404"/>
                </a:moveTo>
                <a:lnTo>
                  <a:pt x="722376" y="184404"/>
                </a:lnTo>
                <a:lnTo>
                  <a:pt x="722376" y="0"/>
                </a:lnTo>
                <a:lnTo>
                  <a:pt x="0" y="0"/>
                </a:lnTo>
                <a:lnTo>
                  <a:pt x="0" y="184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24555" y="4312920"/>
            <a:ext cx="676910" cy="195580"/>
          </a:xfrm>
          <a:custGeom>
            <a:avLst/>
            <a:gdLst/>
            <a:ahLst/>
            <a:cxnLst/>
            <a:rect l="l" t="t" r="r" b="b"/>
            <a:pathLst>
              <a:path w="676910" h="195579">
                <a:moveTo>
                  <a:pt x="0" y="195071"/>
                </a:moveTo>
                <a:lnTo>
                  <a:pt x="676656" y="195071"/>
                </a:lnTo>
                <a:lnTo>
                  <a:pt x="676656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23616" y="4668011"/>
            <a:ext cx="548640" cy="152400"/>
          </a:xfrm>
          <a:custGeom>
            <a:avLst/>
            <a:gdLst/>
            <a:ahLst/>
            <a:cxnLst/>
            <a:rect l="l" t="t" r="r" b="b"/>
            <a:pathLst>
              <a:path w="548639" h="152400">
                <a:moveTo>
                  <a:pt x="0" y="152400"/>
                </a:moveTo>
                <a:lnTo>
                  <a:pt x="548640" y="152400"/>
                </a:lnTo>
                <a:lnTo>
                  <a:pt x="54864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83992" y="5042915"/>
            <a:ext cx="550545" cy="152400"/>
          </a:xfrm>
          <a:custGeom>
            <a:avLst/>
            <a:gdLst/>
            <a:ahLst/>
            <a:cxnLst/>
            <a:rect l="l" t="t" r="r" b="b"/>
            <a:pathLst>
              <a:path w="550545" h="152400">
                <a:moveTo>
                  <a:pt x="0" y="152399"/>
                </a:moveTo>
                <a:lnTo>
                  <a:pt x="550164" y="152399"/>
                </a:lnTo>
                <a:lnTo>
                  <a:pt x="550164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30651" y="5457444"/>
            <a:ext cx="550545" cy="152400"/>
          </a:xfrm>
          <a:custGeom>
            <a:avLst/>
            <a:gdLst/>
            <a:ahLst/>
            <a:cxnLst/>
            <a:rect l="l" t="t" r="r" b="b"/>
            <a:pathLst>
              <a:path w="550545" h="152400">
                <a:moveTo>
                  <a:pt x="0" y="152399"/>
                </a:moveTo>
                <a:lnTo>
                  <a:pt x="550163" y="152399"/>
                </a:lnTo>
                <a:lnTo>
                  <a:pt x="550163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07991" y="4983479"/>
            <a:ext cx="797560" cy="173990"/>
          </a:xfrm>
          <a:custGeom>
            <a:avLst/>
            <a:gdLst/>
            <a:ahLst/>
            <a:cxnLst/>
            <a:rect l="l" t="t" r="r" b="b"/>
            <a:pathLst>
              <a:path w="797560" h="173989">
                <a:moveTo>
                  <a:pt x="0" y="173736"/>
                </a:moveTo>
                <a:lnTo>
                  <a:pt x="797051" y="173736"/>
                </a:lnTo>
                <a:lnTo>
                  <a:pt x="797051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69891" y="5210555"/>
            <a:ext cx="797560" cy="173990"/>
          </a:xfrm>
          <a:custGeom>
            <a:avLst/>
            <a:gdLst/>
            <a:ahLst/>
            <a:cxnLst/>
            <a:rect l="l" t="t" r="r" b="b"/>
            <a:pathLst>
              <a:path w="797560" h="173989">
                <a:moveTo>
                  <a:pt x="0" y="173736"/>
                </a:moveTo>
                <a:lnTo>
                  <a:pt x="797051" y="173736"/>
                </a:lnTo>
                <a:lnTo>
                  <a:pt x="797051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4276" y="5414771"/>
            <a:ext cx="797560" cy="173990"/>
          </a:xfrm>
          <a:custGeom>
            <a:avLst/>
            <a:gdLst/>
            <a:ahLst/>
            <a:cxnLst/>
            <a:rect l="l" t="t" r="r" b="b"/>
            <a:pathLst>
              <a:path w="797560" h="173989">
                <a:moveTo>
                  <a:pt x="0" y="173735"/>
                </a:moveTo>
                <a:lnTo>
                  <a:pt x="797051" y="173735"/>
                </a:lnTo>
                <a:lnTo>
                  <a:pt x="797051" y="0"/>
                </a:lnTo>
                <a:lnTo>
                  <a:pt x="0" y="0"/>
                </a:lnTo>
                <a:lnTo>
                  <a:pt x="0" y="1737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08932" y="4379976"/>
            <a:ext cx="1088390" cy="532130"/>
          </a:xfrm>
          <a:custGeom>
            <a:avLst/>
            <a:gdLst/>
            <a:ahLst/>
            <a:cxnLst/>
            <a:rect l="l" t="t" r="r" b="b"/>
            <a:pathLst>
              <a:path w="1088389" h="532129">
                <a:moveTo>
                  <a:pt x="0" y="531876"/>
                </a:moveTo>
                <a:lnTo>
                  <a:pt x="1088136" y="531876"/>
                </a:lnTo>
                <a:lnTo>
                  <a:pt x="1088136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11596" y="4107179"/>
            <a:ext cx="3008630" cy="2390140"/>
          </a:xfrm>
          <a:custGeom>
            <a:avLst/>
            <a:gdLst/>
            <a:ahLst/>
            <a:cxnLst/>
            <a:rect l="l" t="t" r="r" b="b"/>
            <a:pathLst>
              <a:path w="3008629" h="2390140">
                <a:moveTo>
                  <a:pt x="0" y="2389632"/>
                </a:moveTo>
                <a:lnTo>
                  <a:pt x="3008376" y="2389632"/>
                </a:lnTo>
                <a:lnTo>
                  <a:pt x="3008376" y="0"/>
                </a:lnTo>
                <a:lnTo>
                  <a:pt x="0" y="0"/>
                </a:lnTo>
                <a:lnTo>
                  <a:pt x="0" y="2389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451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43608" y="1699005"/>
            <a:ext cx="47269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00080"/>
              </a:buClr>
              <a:buFont typeface="Calibri"/>
              <a:buChar char="•"/>
              <a:tabLst>
                <a:tab pos="356235" algn="l"/>
              </a:tabLst>
            </a:pPr>
            <a:r>
              <a:rPr sz="2800" spc="-10" dirty="0">
                <a:cs typeface="Calibri"/>
              </a:rPr>
              <a:t>Final stage before</a:t>
            </a:r>
            <a:r>
              <a:rPr sz="2800" spc="30" dirty="0">
                <a:cs typeface="Calibri"/>
              </a:rPr>
              <a:t> </a:t>
            </a:r>
            <a:r>
              <a:rPr sz="2800" spc="-10" dirty="0">
                <a:cs typeface="Calibri"/>
              </a:rPr>
              <a:t>prototyping</a:t>
            </a:r>
            <a:endParaRPr sz="2800" dirty="0">
              <a:cs typeface="Calibri"/>
            </a:endParaRPr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Palatino Linotype"/>
              </a:rPr>
              <a:t>Storyboard to User</a:t>
            </a:r>
            <a:r>
              <a:rPr lang="en-US" spc="-110" dirty="0">
                <a:latin typeface="+mn-lt"/>
                <a:cs typeface="Palatino Linotype"/>
              </a:rPr>
              <a:t> </a:t>
            </a:r>
            <a:r>
              <a:rPr lang="en-US" dirty="0">
                <a:latin typeface="+mn-lt"/>
                <a:cs typeface="Palatino Linotype"/>
              </a:rPr>
              <a:t>Story</a:t>
            </a:r>
            <a:endParaRPr lang="el-GR" dirty="0">
              <a:latin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3608" y="2544192"/>
            <a:ext cx="6664414" cy="3729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711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5940" y="1915785"/>
            <a:ext cx="5428615" cy="199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Visually </a:t>
            </a:r>
            <a:r>
              <a:rPr sz="2800" spc="-5" dirty="0">
                <a:latin typeface="Calibri"/>
                <a:cs typeface="Calibri"/>
              </a:rPr>
              <a:t>Real </a:t>
            </a:r>
            <a:r>
              <a:rPr sz="2800" spc="-10" dirty="0">
                <a:latin typeface="Calibri"/>
                <a:cs typeface="Calibri"/>
              </a:rPr>
              <a:t>Functional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Prototypes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Calibri"/>
              <a:buChar char="•"/>
              <a:tabLst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Visual </a:t>
            </a:r>
            <a:r>
              <a:rPr sz="2800" spc="-5" dirty="0">
                <a:latin typeface="Calibri"/>
                <a:cs typeface="Calibri"/>
              </a:rPr>
              <a:t>Part -&gt; </a:t>
            </a:r>
            <a:r>
              <a:rPr sz="2800" spc="-10" dirty="0">
                <a:latin typeface="Calibri"/>
                <a:cs typeface="Calibri"/>
              </a:rPr>
              <a:t>Photoshop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GIMP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Font typeface="Calibri"/>
              <a:buChar char="•"/>
            </a:pPr>
            <a:endParaRPr sz="4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Functional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-&gt;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85915" y="3101712"/>
            <a:ext cx="2682240" cy="714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5535" y="3101712"/>
            <a:ext cx="1380743" cy="970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8408" y="3101712"/>
            <a:ext cx="1214627" cy="975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Palatino Linotype"/>
              </a:rPr>
              <a:t>Prot</a:t>
            </a:r>
            <a:r>
              <a:rPr lang="en-US" spc="5" dirty="0">
                <a:latin typeface="+mn-lt"/>
                <a:cs typeface="Palatino Linotype"/>
              </a:rPr>
              <a:t>o</a:t>
            </a:r>
            <a:r>
              <a:rPr lang="en-US" dirty="0">
                <a:latin typeface="+mn-lt"/>
                <a:cs typeface="Palatino Linotype"/>
              </a:rPr>
              <a:t>typing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9961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59480" y="1484784"/>
            <a:ext cx="5338445" cy="148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Prototyper Free Edition.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  <a:hlinkClick r:id="rId2"/>
              </a:rPr>
              <a:t>(ht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  <a:hlinkClick r:id="rId2"/>
              </a:rPr>
              <a:t>p://bit.ly/1kd1Epa)</a:t>
            </a:r>
            <a:endParaRPr sz="1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Calibri"/>
              <a:buChar char="•"/>
              <a:tabLst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Documentation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  <a:hlinkClick r:id="rId3"/>
              </a:rPr>
              <a:t>(ht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  <a:hlinkClick r:id="rId3"/>
              </a:rPr>
              <a:t>p://bit.ly/1wxXm3K)</a:t>
            </a:r>
            <a:endParaRPr sz="1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Calibri"/>
              <a:buChar char="•"/>
              <a:tabLst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Live Demo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prototype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  <a:hlinkClick r:id="rId4"/>
              </a:rPr>
              <a:t>(ht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  <a:hlinkClick r:id="rId4"/>
              </a:rPr>
              <a:t>p://bit.ly/1lQ9md7)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371201"/>
            <a:ext cx="8229600" cy="949874"/>
          </a:xfrm>
          <a:prstGeom prst="rect">
            <a:avLst/>
          </a:prstGeom>
        </p:spPr>
        <p:txBody>
          <a:bodyPr vert="horz" wrap="square" lIns="0" tIns="270128" rIns="0" bIns="0" rtlCol="0">
            <a:spAutoFit/>
          </a:bodyPr>
          <a:lstStyle/>
          <a:p>
            <a:pPr marL="182880">
              <a:lnSpc>
                <a:spcPct val="100000"/>
              </a:lnSpc>
            </a:pPr>
            <a:r>
              <a:rPr b="1" dirty="0">
                <a:latin typeface="+mn-lt"/>
                <a:cs typeface="Palatino Linotype"/>
              </a:rPr>
              <a:t>Prot</a:t>
            </a:r>
            <a:r>
              <a:rPr b="1" spc="5" dirty="0">
                <a:latin typeface="+mn-lt"/>
                <a:cs typeface="Palatino Linotype"/>
              </a:rPr>
              <a:t>o</a:t>
            </a:r>
            <a:r>
              <a:rPr b="1" dirty="0">
                <a:latin typeface="+mn-lt"/>
                <a:cs typeface="Palatino Linotype"/>
              </a:rPr>
              <a:t>typing</a:t>
            </a:r>
            <a:endParaRPr dirty="0">
              <a:latin typeface="+mn-lt"/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09216" y="3585971"/>
            <a:ext cx="2927604" cy="1876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29428" y="3174492"/>
            <a:ext cx="3451860" cy="3317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478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539552" y="1340768"/>
            <a:ext cx="8019356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l-GR" sz="4000" b="1" spc="-5" dirty="0" smtClean="0">
                <a:latin typeface="Calibri"/>
                <a:cs typeface="Calibri"/>
              </a:rPr>
              <a:t>Βήμα 3</a:t>
            </a:r>
          </a:p>
          <a:p>
            <a:pPr marL="12700">
              <a:lnSpc>
                <a:spcPct val="100000"/>
              </a:lnSpc>
            </a:pPr>
            <a:r>
              <a:rPr lang="el-GR" sz="3000" b="1" spc="-5" dirty="0">
                <a:cs typeface="Calibri"/>
              </a:rPr>
              <a:t>ΕΚΤΙΜΗΣΗ ΕΣΟΔΩΝ-ΕΞΟΔΩΝ</a:t>
            </a:r>
          </a:p>
        </p:txBody>
      </p:sp>
    </p:spTree>
    <p:extLst>
      <p:ext uri="{BB962C8B-B14F-4D97-AF65-F5344CB8AC3E}">
        <p14:creationId xmlns:p14="http://schemas.microsoft.com/office/powerpoint/2010/main" val="1995125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67544" y="5882527"/>
            <a:ext cx="1633855" cy="281487"/>
          </a:xfrm>
          <a:prstGeom prst="rect">
            <a:avLst/>
          </a:prstGeom>
          <a:solidFill>
            <a:srgbClr val="DDDDDD"/>
          </a:solidFill>
          <a:ln w="12192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75"/>
              </a:spcBef>
            </a:pPr>
            <a:r>
              <a:rPr sz="1600" b="1" spc="-5" dirty="0">
                <a:cs typeface="Times New Roman"/>
              </a:rPr>
              <a:t>Authentication</a:t>
            </a:r>
            <a:endParaRPr sz="1600"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544" y="5042803"/>
            <a:ext cx="1039494" cy="280846"/>
          </a:xfrm>
          <a:prstGeom prst="rect">
            <a:avLst/>
          </a:prstGeom>
          <a:solidFill>
            <a:srgbClr val="DDDDDD"/>
          </a:solidFill>
          <a:ln w="12192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70"/>
              </a:spcBef>
            </a:pPr>
            <a:r>
              <a:rPr sz="1600" b="1" spc="-5" dirty="0">
                <a:cs typeface="Times New Roman"/>
              </a:rPr>
              <a:t>Privacy</a:t>
            </a:r>
            <a:endParaRPr sz="1600"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895" y="3366403"/>
            <a:ext cx="2225040" cy="280846"/>
          </a:xfrm>
          <a:prstGeom prst="rect">
            <a:avLst/>
          </a:prstGeom>
          <a:solidFill>
            <a:srgbClr val="CC3300"/>
          </a:solidFill>
          <a:ln w="12192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70"/>
              </a:spcBef>
            </a:pPr>
            <a:r>
              <a:rPr sz="1600" b="1" spc="-35" dirty="0">
                <a:solidFill>
                  <a:srgbClr val="FFFFFF"/>
                </a:solidFill>
                <a:cs typeface="Times New Roman"/>
              </a:rPr>
              <a:t>Web </a:t>
            </a:r>
            <a:r>
              <a:rPr sz="1600" b="1" spc="-10" dirty="0">
                <a:solidFill>
                  <a:srgbClr val="FFFFFF"/>
                </a:solidFill>
                <a:cs typeface="Times New Roman"/>
              </a:rPr>
              <a:t>Site Store</a:t>
            </a:r>
            <a:r>
              <a:rPr sz="1600" b="1" spc="5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cs typeface="Times New Roman"/>
              </a:rPr>
              <a:t>Front</a:t>
            </a:r>
            <a:endParaRPr sz="1600"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37459" y="2147203"/>
            <a:ext cx="50800" cy="304800"/>
          </a:xfrm>
          <a:custGeom>
            <a:avLst/>
            <a:gdLst/>
            <a:ahLst/>
            <a:cxnLst/>
            <a:rect l="l" t="t" r="r" b="b"/>
            <a:pathLst>
              <a:path w="50800" h="304800">
                <a:moveTo>
                  <a:pt x="19050" y="254000"/>
                </a:moveTo>
                <a:lnTo>
                  <a:pt x="0" y="254000"/>
                </a:lnTo>
                <a:lnTo>
                  <a:pt x="25400" y="304800"/>
                </a:lnTo>
                <a:lnTo>
                  <a:pt x="44450" y="266700"/>
                </a:lnTo>
                <a:lnTo>
                  <a:pt x="19050" y="266700"/>
                </a:lnTo>
                <a:lnTo>
                  <a:pt x="19050" y="254000"/>
                </a:lnTo>
                <a:close/>
              </a:path>
              <a:path w="50800" h="304800">
                <a:moveTo>
                  <a:pt x="31750" y="0"/>
                </a:moveTo>
                <a:lnTo>
                  <a:pt x="19050" y="0"/>
                </a:lnTo>
                <a:lnTo>
                  <a:pt x="19050" y="266700"/>
                </a:lnTo>
                <a:lnTo>
                  <a:pt x="31750" y="266700"/>
                </a:lnTo>
                <a:lnTo>
                  <a:pt x="31750" y="0"/>
                </a:lnTo>
                <a:close/>
              </a:path>
              <a:path w="50800" h="304800">
                <a:moveTo>
                  <a:pt x="50800" y="254000"/>
                </a:moveTo>
                <a:lnTo>
                  <a:pt x="31750" y="254000"/>
                </a:lnTo>
                <a:lnTo>
                  <a:pt x="31750" y="266700"/>
                </a:lnTo>
                <a:lnTo>
                  <a:pt x="44450" y="266700"/>
                </a:lnTo>
                <a:lnTo>
                  <a:pt x="50800" y="25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51579" y="1615327"/>
            <a:ext cx="2077720" cy="280205"/>
          </a:xfrm>
          <a:prstGeom prst="rect">
            <a:avLst/>
          </a:prstGeom>
          <a:solidFill>
            <a:srgbClr val="DDDDDD"/>
          </a:solidFill>
          <a:ln w="12191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65"/>
              </a:spcBef>
            </a:pPr>
            <a:r>
              <a:rPr sz="1600" b="1" spc="-30" dirty="0">
                <a:cs typeface="Times New Roman"/>
              </a:rPr>
              <a:t>Vendor</a:t>
            </a:r>
            <a:r>
              <a:rPr sz="1600" b="1" spc="-105" dirty="0">
                <a:cs typeface="Times New Roman"/>
              </a:rPr>
              <a:t> </a:t>
            </a:r>
            <a:r>
              <a:rPr sz="1600" b="1" spc="-5" dirty="0">
                <a:cs typeface="Times New Roman"/>
              </a:rPr>
              <a:t>Reputation</a:t>
            </a:r>
            <a:endParaRPr sz="16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29132" y="1569607"/>
            <a:ext cx="2005964" cy="594360"/>
          </a:xfrm>
          <a:custGeom>
            <a:avLst/>
            <a:gdLst/>
            <a:ahLst/>
            <a:cxnLst/>
            <a:rect l="l" t="t" r="r" b="b"/>
            <a:pathLst>
              <a:path w="2005964" h="594360">
                <a:moveTo>
                  <a:pt x="0" y="594360"/>
                </a:moveTo>
                <a:lnTo>
                  <a:pt x="2005584" y="594360"/>
                </a:lnTo>
                <a:lnTo>
                  <a:pt x="2005584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9132" y="1569607"/>
            <a:ext cx="2005964" cy="594360"/>
          </a:xfrm>
          <a:custGeom>
            <a:avLst/>
            <a:gdLst/>
            <a:ahLst/>
            <a:cxnLst/>
            <a:rect l="l" t="t" r="r" b="b"/>
            <a:pathLst>
              <a:path w="2005964" h="594360">
                <a:moveTo>
                  <a:pt x="0" y="594360"/>
                </a:moveTo>
                <a:lnTo>
                  <a:pt x="2005584" y="594360"/>
                </a:lnTo>
                <a:lnTo>
                  <a:pt x="2005584" y="0"/>
                </a:lnTo>
                <a:lnTo>
                  <a:pt x="0" y="0"/>
                </a:lnTo>
                <a:lnTo>
                  <a:pt x="0" y="59436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29132" y="1569607"/>
            <a:ext cx="2005964" cy="52578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0"/>
              </a:spcBef>
            </a:pPr>
            <a:r>
              <a:rPr sz="1600" b="1" spc="-5" dirty="0">
                <a:cs typeface="Times New Roman"/>
              </a:rPr>
              <a:t>Third Party Seal</a:t>
            </a:r>
            <a:r>
              <a:rPr sz="1600" b="1" spc="-35" dirty="0">
                <a:cs typeface="Times New Roman"/>
              </a:rPr>
              <a:t> </a:t>
            </a:r>
            <a:r>
              <a:rPr sz="1600" b="1" spc="-5" dirty="0">
                <a:cs typeface="Times New Roman"/>
              </a:rPr>
              <a:t>of</a:t>
            </a:r>
            <a:endParaRPr sz="1600"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600" b="1" spc="-10" dirty="0">
                <a:cs typeface="Times New Roman"/>
              </a:rPr>
              <a:t>Approval</a:t>
            </a:r>
            <a:endParaRPr sz="1600"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16272" y="5044327"/>
            <a:ext cx="1262380" cy="349250"/>
          </a:xfrm>
          <a:custGeom>
            <a:avLst/>
            <a:gdLst/>
            <a:ahLst/>
            <a:cxnLst/>
            <a:rect l="l" t="t" r="r" b="b"/>
            <a:pathLst>
              <a:path w="1262379" h="349250">
                <a:moveTo>
                  <a:pt x="0" y="348995"/>
                </a:moveTo>
                <a:lnTo>
                  <a:pt x="1261872" y="348995"/>
                </a:lnTo>
                <a:lnTo>
                  <a:pt x="1261872" y="0"/>
                </a:lnTo>
                <a:lnTo>
                  <a:pt x="0" y="0"/>
                </a:lnTo>
                <a:lnTo>
                  <a:pt x="0" y="34899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16272" y="5044327"/>
            <a:ext cx="1262380" cy="349250"/>
          </a:xfrm>
          <a:custGeom>
            <a:avLst/>
            <a:gdLst/>
            <a:ahLst/>
            <a:cxnLst/>
            <a:rect l="l" t="t" r="r" b="b"/>
            <a:pathLst>
              <a:path w="1262379" h="349250">
                <a:moveTo>
                  <a:pt x="0" y="348995"/>
                </a:moveTo>
                <a:lnTo>
                  <a:pt x="1261872" y="348995"/>
                </a:lnTo>
                <a:lnTo>
                  <a:pt x="1261872" y="0"/>
                </a:lnTo>
                <a:lnTo>
                  <a:pt x="0" y="0"/>
                </a:lnTo>
                <a:lnTo>
                  <a:pt x="0" y="34899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95900" y="5084966"/>
            <a:ext cx="944244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cs typeface="Times New Roman"/>
              </a:rPr>
              <a:t>Timeliness</a:t>
            </a:r>
            <a:endParaRPr sz="1600"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24732" y="6111127"/>
            <a:ext cx="1559560" cy="349250"/>
          </a:xfrm>
          <a:custGeom>
            <a:avLst/>
            <a:gdLst/>
            <a:ahLst/>
            <a:cxnLst/>
            <a:rect l="l" t="t" r="r" b="b"/>
            <a:pathLst>
              <a:path w="1559559" h="349250">
                <a:moveTo>
                  <a:pt x="0" y="348995"/>
                </a:moveTo>
                <a:lnTo>
                  <a:pt x="1559052" y="348995"/>
                </a:lnTo>
                <a:lnTo>
                  <a:pt x="1559052" y="0"/>
                </a:lnTo>
                <a:lnTo>
                  <a:pt x="0" y="0"/>
                </a:lnTo>
                <a:lnTo>
                  <a:pt x="0" y="34899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24732" y="6111127"/>
            <a:ext cx="1559560" cy="349250"/>
          </a:xfrm>
          <a:custGeom>
            <a:avLst/>
            <a:gdLst/>
            <a:ahLst/>
            <a:cxnLst/>
            <a:rect l="l" t="t" r="r" b="b"/>
            <a:pathLst>
              <a:path w="1559559" h="349250">
                <a:moveTo>
                  <a:pt x="0" y="348995"/>
                </a:moveTo>
                <a:lnTo>
                  <a:pt x="1559052" y="348995"/>
                </a:lnTo>
                <a:lnTo>
                  <a:pt x="1559052" y="0"/>
                </a:lnTo>
                <a:lnTo>
                  <a:pt x="0" y="0"/>
                </a:lnTo>
                <a:lnTo>
                  <a:pt x="0" y="34899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05249" y="6152071"/>
            <a:ext cx="12166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cs typeface="Times New Roman"/>
              </a:rPr>
              <a:t>Completeness</a:t>
            </a:r>
            <a:endParaRPr sz="1600"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85364" y="5652403"/>
            <a:ext cx="1186180" cy="280846"/>
          </a:xfrm>
          <a:prstGeom prst="rect">
            <a:avLst/>
          </a:prstGeom>
          <a:solidFill>
            <a:srgbClr val="DDDDDD"/>
          </a:solidFill>
          <a:ln w="12192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70"/>
              </a:spcBef>
            </a:pPr>
            <a:r>
              <a:rPr sz="1600" b="1" spc="-10" dirty="0">
                <a:cs typeface="Times New Roman"/>
              </a:rPr>
              <a:t>Reliability</a:t>
            </a:r>
            <a:endParaRPr sz="1600"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37535" y="5042803"/>
            <a:ext cx="966469" cy="349250"/>
          </a:xfrm>
          <a:custGeom>
            <a:avLst/>
            <a:gdLst/>
            <a:ahLst/>
            <a:cxnLst/>
            <a:rect l="l" t="t" r="r" b="b"/>
            <a:pathLst>
              <a:path w="966470" h="349250">
                <a:moveTo>
                  <a:pt x="0" y="348995"/>
                </a:moveTo>
                <a:lnTo>
                  <a:pt x="966215" y="348995"/>
                </a:lnTo>
                <a:lnTo>
                  <a:pt x="966215" y="0"/>
                </a:lnTo>
                <a:lnTo>
                  <a:pt x="0" y="0"/>
                </a:lnTo>
                <a:lnTo>
                  <a:pt x="0" y="34899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37535" y="5042803"/>
            <a:ext cx="966469" cy="349250"/>
          </a:xfrm>
          <a:custGeom>
            <a:avLst/>
            <a:gdLst/>
            <a:ahLst/>
            <a:cxnLst/>
            <a:rect l="l" t="t" r="r" b="b"/>
            <a:pathLst>
              <a:path w="966470" h="349250">
                <a:moveTo>
                  <a:pt x="0" y="348995"/>
                </a:moveTo>
                <a:lnTo>
                  <a:pt x="966215" y="348995"/>
                </a:lnTo>
                <a:lnTo>
                  <a:pt x="966215" y="0"/>
                </a:lnTo>
                <a:lnTo>
                  <a:pt x="0" y="0"/>
                </a:lnTo>
                <a:lnTo>
                  <a:pt x="0" y="34899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37535" y="5083442"/>
            <a:ext cx="96646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sz="1600" b="1" spc="-10" dirty="0">
                <a:cs typeface="Times New Roman"/>
              </a:rPr>
              <a:t>Format</a:t>
            </a:r>
            <a:endParaRPr sz="1600"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85647" y="5882527"/>
            <a:ext cx="1781810" cy="281487"/>
          </a:xfrm>
          <a:prstGeom prst="rect">
            <a:avLst/>
          </a:prstGeom>
          <a:solidFill>
            <a:srgbClr val="DDDDDD"/>
          </a:solidFill>
          <a:ln w="12192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75"/>
              </a:spcBef>
            </a:pPr>
            <a:r>
              <a:rPr sz="1600" b="1" spc="-5" dirty="0">
                <a:cs typeface="Times New Roman"/>
              </a:rPr>
              <a:t>Non-repudiation</a:t>
            </a:r>
            <a:endParaRPr sz="1600"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23775" y="5881003"/>
            <a:ext cx="1112520" cy="281487"/>
          </a:xfrm>
          <a:prstGeom prst="rect">
            <a:avLst/>
          </a:prstGeom>
          <a:solidFill>
            <a:srgbClr val="DDDDDD"/>
          </a:solidFill>
          <a:ln w="12192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75"/>
              </a:spcBef>
            </a:pPr>
            <a:r>
              <a:rPr sz="1600" b="1" spc="-5" dirty="0">
                <a:cs typeface="Times New Roman"/>
              </a:rPr>
              <a:t>Integrity</a:t>
            </a:r>
            <a:endParaRPr sz="1600"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24732" y="4160406"/>
            <a:ext cx="1114425" cy="526426"/>
          </a:xfrm>
          <a:prstGeom prst="rect">
            <a:avLst/>
          </a:prstGeom>
          <a:solidFill>
            <a:srgbClr val="DDDDDD"/>
          </a:solidFill>
          <a:ln w="1219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65"/>
              </a:spcBef>
            </a:pPr>
            <a:r>
              <a:rPr sz="1600" b="1" spc="-10" dirty="0">
                <a:cs typeface="Times New Roman"/>
              </a:rPr>
              <a:t>Content,</a:t>
            </a:r>
            <a:endParaRPr sz="1600">
              <a:cs typeface="Times New Roman"/>
            </a:endParaRPr>
          </a:p>
          <a:p>
            <a:pPr marL="86995">
              <a:lnSpc>
                <a:spcPct val="100000"/>
              </a:lnSpc>
            </a:pPr>
            <a:r>
              <a:rPr sz="1600" b="1" spc="-5" dirty="0">
                <a:cs typeface="Times New Roman"/>
              </a:rPr>
              <a:t>Quality</a:t>
            </a:r>
            <a:endParaRPr sz="1600"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12212" y="4160406"/>
            <a:ext cx="965200" cy="526426"/>
          </a:xfrm>
          <a:prstGeom prst="rect">
            <a:avLst/>
          </a:prstGeom>
          <a:solidFill>
            <a:srgbClr val="DDDDDD"/>
          </a:solidFill>
          <a:ln w="1219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265"/>
              </a:spcBef>
            </a:pPr>
            <a:r>
              <a:rPr sz="1600" b="1" spc="-5" dirty="0">
                <a:cs typeface="Times New Roman"/>
              </a:rPr>
              <a:t>Ease</a:t>
            </a:r>
            <a:r>
              <a:rPr sz="1600" b="1" spc="-80" dirty="0">
                <a:cs typeface="Times New Roman"/>
              </a:rPr>
              <a:t> </a:t>
            </a:r>
            <a:r>
              <a:rPr sz="1600" b="1" spc="-5" dirty="0">
                <a:cs typeface="Times New Roman"/>
              </a:rPr>
              <a:t>of</a:t>
            </a:r>
            <a:endParaRPr sz="1600"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600" b="1" spc="-10" dirty="0">
                <a:cs typeface="Times New Roman"/>
              </a:rPr>
              <a:t>Use</a:t>
            </a:r>
            <a:endParaRPr sz="1600"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00988" y="4160406"/>
            <a:ext cx="1262380" cy="526426"/>
          </a:xfrm>
          <a:prstGeom prst="rect">
            <a:avLst/>
          </a:prstGeom>
          <a:solidFill>
            <a:srgbClr val="DDDDDD"/>
          </a:solidFill>
          <a:ln w="1219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65"/>
              </a:spcBef>
            </a:pPr>
            <a:r>
              <a:rPr sz="1600" b="1" spc="-5" dirty="0">
                <a:cs typeface="Times New Roman"/>
              </a:rPr>
              <a:t>Speed</a:t>
            </a:r>
            <a:r>
              <a:rPr sz="1600" b="1" spc="-90" dirty="0">
                <a:cs typeface="Times New Roman"/>
              </a:rPr>
              <a:t> </a:t>
            </a:r>
            <a:r>
              <a:rPr sz="1600" b="1" spc="-5" dirty="0">
                <a:cs typeface="Times New Roman"/>
              </a:rPr>
              <a:t>of</a:t>
            </a:r>
            <a:endParaRPr sz="1600"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600" b="1" spc="-5" dirty="0">
                <a:cs typeface="Times New Roman"/>
              </a:rPr>
              <a:t>Operation</a:t>
            </a:r>
            <a:endParaRPr sz="1600"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62916" y="4160406"/>
            <a:ext cx="1190625" cy="526426"/>
          </a:xfrm>
          <a:prstGeom prst="rect">
            <a:avLst/>
          </a:prstGeom>
          <a:solidFill>
            <a:srgbClr val="DDDDDD"/>
          </a:solidFill>
          <a:ln w="1219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65"/>
              </a:spcBef>
            </a:pPr>
            <a:r>
              <a:rPr sz="1600" b="1" spc="-5" dirty="0">
                <a:cs typeface="Times New Roman"/>
              </a:rPr>
              <a:t>System</a:t>
            </a:r>
            <a:endParaRPr sz="1600"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sz="1600" b="1" spc="-10" dirty="0">
                <a:cs typeface="Times New Roman"/>
              </a:rPr>
              <a:t>Reliability</a:t>
            </a:r>
            <a:endParaRPr sz="1600"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01044" y="5044327"/>
            <a:ext cx="2155190" cy="280846"/>
          </a:xfrm>
          <a:prstGeom prst="rect">
            <a:avLst/>
          </a:prstGeom>
          <a:solidFill>
            <a:srgbClr val="DDDDDD"/>
          </a:solidFill>
          <a:ln w="12192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70"/>
              </a:spcBef>
            </a:pPr>
            <a:r>
              <a:rPr sz="1600" b="1" spc="-15" dirty="0">
                <a:cs typeface="Times New Roman"/>
              </a:rPr>
              <a:t>Transaction</a:t>
            </a:r>
            <a:r>
              <a:rPr sz="1600" b="1" spc="-75" dirty="0">
                <a:cs typeface="Times New Roman"/>
              </a:rPr>
              <a:t> </a:t>
            </a:r>
            <a:r>
              <a:rPr sz="1600" b="1" spc="-5" dirty="0">
                <a:cs typeface="Times New Roman"/>
              </a:rPr>
              <a:t>Safety</a:t>
            </a:r>
            <a:endParaRPr sz="1600"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87228" y="3976003"/>
            <a:ext cx="1111250" cy="349250"/>
          </a:xfrm>
          <a:custGeom>
            <a:avLst/>
            <a:gdLst/>
            <a:ahLst/>
            <a:cxnLst/>
            <a:rect l="l" t="t" r="r" b="b"/>
            <a:pathLst>
              <a:path w="1111250" h="349250">
                <a:moveTo>
                  <a:pt x="0" y="348995"/>
                </a:moveTo>
                <a:lnTo>
                  <a:pt x="1110996" y="348995"/>
                </a:lnTo>
                <a:lnTo>
                  <a:pt x="1110996" y="0"/>
                </a:lnTo>
                <a:lnTo>
                  <a:pt x="0" y="0"/>
                </a:lnTo>
                <a:lnTo>
                  <a:pt x="0" y="34899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7228" y="3976003"/>
            <a:ext cx="1111250" cy="349250"/>
          </a:xfrm>
          <a:custGeom>
            <a:avLst/>
            <a:gdLst/>
            <a:ahLst/>
            <a:cxnLst/>
            <a:rect l="l" t="t" r="r" b="b"/>
            <a:pathLst>
              <a:path w="1111250" h="349250">
                <a:moveTo>
                  <a:pt x="0" y="348995"/>
                </a:moveTo>
                <a:lnTo>
                  <a:pt x="1110996" y="348995"/>
                </a:lnTo>
                <a:lnTo>
                  <a:pt x="1110996" y="0"/>
                </a:lnTo>
                <a:lnTo>
                  <a:pt x="0" y="0"/>
                </a:lnTo>
                <a:lnTo>
                  <a:pt x="0" y="34899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87228" y="3976003"/>
            <a:ext cx="1111250" cy="280846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270"/>
              </a:spcBef>
            </a:pPr>
            <a:r>
              <a:rPr sz="1600" b="1" spc="-10" dirty="0">
                <a:cs typeface="Times New Roman"/>
              </a:rPr>
              <a:t>Security</a:t>
            </a:r>
            <a:endParaRPr sz="1600"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29075" y="3214003"/>
            <a:ext cx="2299970" cy="594360"/>
          </a:xfrm>
          <a:custGeom>
            <a:avLst/>
            <a:gdLst/>
            <a:ahLst/>
            <a:cxnLst/>
            <a:rect l="l" t="t" r="r" b="b"/>
            <a:pathLst>
              <a:path w="2299970" h="594360">
                <a:moveTo>
                  <a:pt x="0" y="594359"/>
                </a:moveTo>
                <a:lnTo>
                  <a:pt x="2299716" y="594359"/>
                </a:lnTo>
                <a:lnTo>
                  <a:pt x="2299716" y="0"/>
                </a:lnTo>
                <a:lnTo>
                  <a:pt x="0" y="0"/>
                </a:lnTo>
                <a:lnTo>
                  <a:pt x="0" y="5943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29075" y="3214003"/>
            <a:ext cx="2299970" cy="594360"/>
          </a:xfrm>
          <a:custGeom>
            <a:avLst/>
            <a:gdLst/>
            <a:ahLst/>
            <a:cxnLst/>
            <a:rect l="l" t="t" r="r" b="b"/>
            <a:pathLst>
              <a:path w="2299970" h="594360">
                <a:moveTo>
                  <a:pt x="0" y="594359"/>
                </a:moveTo>
                <a:lnTo>
                  <a:pt x="2299716" y="594359"/>
                </a:lnTo>
                <a:lnTo>
                  <a:pt x="2299716" y="0"/>
                </a:lnTo>
                <a:lnTo>
                  <a:pt x="0" y="0"/>
                </a:lnTo>
                <a:lnTo>
                  <a:pt x="0" y="59435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629075" y="3214003"/>
            <a:ext cx="2299970" cy="527067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85725" marR="294005">
              <a:lnSpc>
                <a:spcPct val="100000"/>
              </a:lnSpc>
              <a:spcBef>
                <a:spcPts val="270"/>
              </a:spcBef>
            </a:pPr>
            <a:r>
              <a:rPr sz="1600" b="1" spc="-10" dirty="0">
                <a:cs typeface="Times New Roman"/>
              </a:rPr>
              <a:t>Repeat </a:t>
            </a:r>
            <a:r>
              <a:rPr sz="1600" b="1" spc="-35" dirty="0">
                <a:cs typeface="Times New Roman"/>
              </a:rPr>
              <a:t>Web </a:t>
            </a:r>
            <a:r>
              <a:rPr sz="1600" b="1" spc="-10" dirty="0">
                <a:cs typeface="Times New Roman"/>
              </a:rPr>
              <a:t>Purchase  </a:t>
            </a:r>
            <a:r>
              <a:rPr sz="1600" b="1" spc="-5" dirty="0">
                <a:cs typeface="Times New Roman"/>
              </a:rPr>
              <a:t>(Brand</a:t>
            </a:r>
            <a:r>
              <a:rPr sz="1600" b="1" spc="-55" dirty="0">
                <a:cs typeface="Times New Roman"/>
              </a:rPr>
              <a:t> </a:t>
            </a:r>
            <a:r>
              <a:rPr sz="1600" b="1" spc="-5" dirty="0">
                <a:cs typeface="Times New Roman"/>
              </a:rPr>
              <a:t>Loyalty)</a:t>
            </a:r>
            <a:endParaRPr sz="1600"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85647" y="3366403"/>
            <a:ext cx="2374900" cy="280846"/>
          </a:xfrm>
          <a:prstGeom prst="rect">
            <a:avLst/>
          </a:prstGeom>
          <a:solidFill>
            <a:srgbClr val="009900"/>
          </a:solidFill>
          <a:ln w="12192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70"/>
              </a:spcBef>
            </a:pPr>
            <a:r>
              <a:rPr sz="1600" b="1" spc="-10" dirty="0">
                <a:solidFill>
                  <a:srgbClr val="FFFFFF"/>
                </a:solidFill>
                <a:cs typeface="Times New Roman"/>
              </a:rPr>
              <a:t>Customer</a:t>
            </a:r>
            <a:r>
              <a:rPr sz="1600" b="1" spc="-40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cs typeface="Times New Roman"/>
              </a:rPr>
              <a:t>Satisfaction</a:t>
            </a:r>
            <a:endParaRPr sz="1600"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4723" y="2833003"/>
            <a:ext cx="2298700" cy="349250"/>
          </a:xfrm>
          <a:custGeom>
            <a:avLst/>
            <a:gdLst/>
            <a:ahLst/>
            <a:cxnLst/>
            <a:rect l="l" t="t" r="r" b="b"/>
            <a:pathLst>
              <a:path w="2298700" h="349250">
                <a:moveTo>
                  <a:pt x="0" y="348996"/>
                </a:moveTo>
                <a:lnTo>
                  <a:pt x="2298192" y="348996"/>
                </a:lnTo>
                <a:lnTo>
                  <a:pt x="2298192" y="0"/>
                </a:lnTo>
                <a:lnTo>
                  <a:pt x="0" y="0"/>
                </a:lnTo>
                <a:lnTo>
                  <a:pt x="0" y="348996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4723" y="2833003"/>
            <a:ext cx="2298700" cy="349250"/>
          </a:xfrm>
          <a:custGeom>
            <a:avLst/>
            <a:gdLst/>
            <a:ahLst/>
            <a:cxnLst/>
            <a:rect l="l" t="t" r="r" b="b"/>
            <a:pathLst>
              <a:path w="2298700" h="349250">
                <a:moveTo>
                  <a:pt x="0" y="348996"/>
                </a:moveTo>
                <a:lnTo>
                  <a:pt x="2298192" y="348996"/>
                </a:lnTo>
                <a:lnTo>
                  <a:pt x="2298192" y="0"/>
                </a:lnTo>
                <a:lnTo>
                  <a:pt x="0" y="0"/>
                </a:lnTo>
                <a:lnTo>
                  <a:pt x="0" y="34899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64723" y="2873008"/>
            <a:ext cx="22987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600" b="1" spc="-5" dirty="0">
                <a:cs typeface="Times New Roman"/>
              </a:rPr>
              <a:t>Pricing</a:t>
            </a:r>
            <a:r>
              <a:rPr sz="1600" b="1" spc="-120" dirty="0">
                <a:cs typeface="Times New Roman"/>
              </a:rPr>
              <a:t> </a:t>
            </a:r>
            <a:r>
              <a:rPr sz="1600" b="1" spc="-5" dirty="0">
                <a:cs typeface="Times New Roman"/>
              </a:rPr>
              <a:t>Attractiveness</a:t>
            </a:r>
            <a:endParaRPr sz="1600"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87228" y="2299603"/>
            <a:ext cx="1929764" cy="280205"/>
          </a:xfrm>
          <a:prstGeom prst="rect">
            <a:avLst/>
          </a:prstGeom>
          <a:solidFill>
            <a:srgbClr val="DDDDDD"/>
          </a:solidFill>
          <a:ln w="12191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265"/>
              </a:spcBef>
            </a:pPr>
            <a:r>
              <a:rPr sz="1600" b="1" spc="-10" dirty="0">
                <a:cs typeface="Times New Roman"/>
              </a:rPr>
              <a:t>Customer</a:t>
            </a:r>
            <a:r>
              <a:rPr sz="1600" b="1" spc="-65" dirty="0">
                <a:cs typeface="Times New Roman"/>
              </a:rPr>
              <a:t> </a:t>
            </a:r>
            <a:r>
              <a:rPr sz="1600" b="1" spc="-5" dirty="0">
                <a:cs typeface="Times New Roman"/>
              </a:rPr>
              <a:t>Service</a:t>
            </a:r>
            <a:endParaRPr sz="1600"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06684" y="1766203"/>
            <a:ext cx="1932939" cy="280205"/>
          </a:xfrm>
          <a:prstGeom prst="rect">
            <a:avLst/>
          </a:prstGeom>
          <a:solidFill>
            <a:srgbClr val="DDDDDD"/>
          </a:solidFill>
          <a:ln w="1219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65"/>
              </a:spcBef>
            </a:pPr>
            <a:r>
              <a:rPr sz="1600" b="1" spc="-5" dirty="0">
                <a:cs typeface="Times New Roman"/>
              </a:rPr>
              <a:t>Logistics</a:t>
            </a:r>
            <a:r>
              <a:rPr sz="1600" b="1" spc="-25" dirty="0">
                <a:cs typeface="Times New Roman"/>
              </a:rPr>
              <a:t> </a:t>
            </a:r>
            <a:r>
              <a:rPr sz="1600" b="1" spc="-10" dirty="0">
                <a:cs typeface="Times New Roman"/>
              </a:rPr>
              <a:t>Support</a:t>
            </a:r>
            <a:endParaRPr sz="1600"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67203" y="2452003"/>
            <a:ext cx="2449195" cy="280205"/>
          </a:xfrm>
          <a:prstGeom prst="rect">
            <a:avLst/>
          </a:prstGeom>
          <a:solidFill>
            <a:srgbClr val="FFFF00"/>
          </a:solidFill>
          <a:ln w="1219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65"/>
              </a:spcBef>
            </a:pPr>
            <a:r>
              <a:rPr sz="1600" b="1" spc="-30" dirty="0">
                <a:cs typeface="Times New Roman"/>
              </a:rPr>
              <a:t>Trust </a:t>
            </a:r>
            <a:r>
              <a:rPr sz="1600" b="1" spc="-5" dirty="0">
                <a:cs typeface="Times New Roman"/>
              </a:rPr>
              <a:t>in </a:t>
            </a:r>
            <a:r>
              <a:rPr sz="1600" b="1" spc="-35" dirty="0">
                <a:cs typeface="Times New Roman"/>
              </a:rPr>
              <a:t>Web</a:t>
            </a:r>
            <a:r>
              <a:rPr sz="1600" b="1" spc="-25" dirty="0">
                <a:cs typeface="Times New Roman"/>
              </a:rPr>
              <a:t> </a:t>
            </a:r>
            <a:r>
              <a:rPr sz="1600" b="1" spc="-10" dirty="0">
                <a:cs typeface="Times New Roman"/>
              </a:rPr>
              <a:t>shopping</a:t>
            </a:r>
            <a:endParaRPr sz="1600"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34290" y="1914412"/>
            <a:ext cx="1266825" cy="1452245"/>
          </a:xfrm>
          <a:custGeom>
            <a:avLst/>
            <a:gdLst/>
            <a:ahLst/>
            <a:cxnLst/>
            <a:rect l="l" t="t" r="r" b="b"/>
            <a:pathLst>
              <a:path w="1266825" h="1452245">
                <a:moveTo>
                  <a:pt x="1228490" y="1417885"/>
                </a:moveTo>
                <a:lnTo>
                  <a:pt x="1214119" y="1430401"/>
                </a:lnTo>
                <a:lnTo>
                  <a:pt x="1266698" y="1451991"/>
                </a:lnTo>
                <a:lnTo>
                  <a:pt x="1260357" y="1427480"/>
                </a:lnTo>
                <a:lnTo>
                  <a:pt x="1236852" y="1427480"/>
                </a:lnTo>
                <a:lnTo>
                  <a:pt x="1228490" y="1417885"/>
                </a:lnTo>
                <a:close/>
              </a:path>
              <a:path w="1266825" h="1452245">
                <a:moveTo>
                  <a:pt x="1238131" y="1409490"/>
                </a:moveTo>
                <a:lnTo>
                  <a:pt x="1228490" y="1417885"/>
                </a:lnTo>
                <a:lnTo>
                  <a:pt x="1236852" y="1427480"/>
                </a:lnTo>
                <a:lnTo>
                  <a:pt x="1246504" y="1419098"/>
                </a:lnTo>
                <a:lnTo>
                  <a:pt x="1238131" y="1409490"/>
                </a:lnTo>
                <a:close/>
              </a:path>
              <a:path w="1266825" h="1452245">
                <a:moveTo>
                  <a:pt x="1252474" y="1397000"/>
                </a:moveTo>
                <a:lnTo>
                  <a:pt x="1238131" y="1409490"/>
                </a:lnTo>
                <a:lnTo>
                  <a:pt x="1246504" y="1419098"/>
                </a:lnTo>
                <a:lnTo>
                  <a:pt x="1236852" y="1427480"/>
                </a:lnTo>
                <a:lnTo>
                  <a:pt x="1260357" y="1427480"/>
                </a:lnTo>
                <a:lnTo>
                  <a:pt x="1252474" y="1397000"/>
                </a:lnTo>
                <a:close/>
              </a:path>
              <a:path w="1266825" h="1452245">
                <a:moveTo>
                  <a:pt x="9651" y="0"/>
                </a:moveTo>
                <a:lnTo>
                  <a:pt x="0" y="8382"/>
                </a:lnTo>
                <a:lnTo>
                  <a:pt x="1228490" y="1417885"/>
                </a:lnTo>
                <a:lnTo>
                  <a:pt x="1238131" y="1409490"/>
                </a:lnTo>
                <a:lnTo>
                  <a:pt x="9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13056" y="2522868"/>
            <a:ext cx="1265555" cy="843915"/>
          </a:xfrm>
          <a:custGeom>
            <a:avLst/>
            <a:gdLst/>
            <a:ahLst/>
            <a:cxnLst/>
            <a:rect l="l" t="t" r="r" b="b"/>
            <a:pathLst>
              <a:path w="1265554" h="843914">
                <a:moveTo>
                  <a:pt x="1219526" y="820747"/>
                </a:moveTo>
                <a:lnTo>
                  <a:pt x="1209039" y="836549"/>
                </a:lnTo>
                <a:lnTo>
                  <a:pt x="1265427" y="843534"/>
                </a:lnTo>
                <a:lnTo>
                  <a:pt x="1256376" y="827786"/>
                </a:lnTo>
                <a:lnTo>
                  <a:pt x="1230122" y="827786"/>
                </a:lnTo>
                <a:lnTo>
                  <a:pt x="1219526" y="820747"/>
                </a:lnTo>
                <a:close/>
              </a:path>
              <a:path w="1265554" h="843914">
                <a:moveTo>
                  <a:pt x="1226616" y="810065"/>
                </a:moveTo>
                <a:lnTo>
                  <a:pt x="1219526" y="820747"/>
                </a:lnTo>
                <a:lnTo>
                  <a:pt x="1230122" y="827786"/>
                </a:lnTo>
                <a:lnTo>
                  <a:pt x="1237234" y="817117"/>
                </a:lnTo>
                <a:lnTo>
                  <a:pt x="1226616" y="810065"/>
                </a:lnTo>
                <a:close/>
              </a:path>
              <a:path w="1265554" h="843914">
                <a:moveTo>
                  <a:pt x="1237107" y="794258"/>
                </a:moveTo>
                <a:lnTo>
                  <a:pt x="1226616" y="810065"/>
                </a:lnTo>
                <a:lnTo>
                  <a:pt x="1237234" y="817117"/>
                </a:lnTo>
                <a:lnTo>
                  <a:pt x="1230122" y="827786"/>
                </a:lnTo>
                <a:lnTo>
                  <a:pt x="1256376" y="827786"/>
                </a:lnTo>
                <a:lnTo>
                  <a:pt x="1237107" y="794258"/>
                </a:lnTo>
                <a:close/>
              </a:path>
              <a:path w="1265554" h="843914">
                <a:moveTo>
                  <a:pt x="7112" y="0"/>
                </a:moveTo>
                <a:lnTo>
                  <a:pt x="0" y="10667"/>
                </a:lnTo>
                <a:lnTo>
                  <a:pt x="1219526" y="820747"/>
                </a:lnTo>
                <a:lnTo>
                  <a:pt x="1226616" y="810065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61772" y="2979687"/>
            <a:ext cx="821055" cy="388620"/>
          </a:xfrm>
          <a:custGeom>
            <a:avLst/>
            <a:gdLst/>
            <a:ahLst/>
            <a:cxnLst/>
            <a:rect l="l" t="t" r="r" b="b"/>
            <a:pathLst>
              <a:path w="821054" h="388619">
                <a:moveTo>
                  <a:pt x="772307" y="371056"/>
                </a:moveTo>
                <a:lnTo>
                  <a:pt x="764285" y="388239"/>
                </a:lnTo>
                <a:lnTo>
                  <a:pt x="821055" y="386715"/>
                </a:lnTo>
                <a:lnTo>
                  <a:pt x="812884" y="376428"/>
                </a:lnTo>
                <a:lnTo>
                  <a:pt x="783844" y="376428"/>
                </a:lnTo>
                <a:lnTo>
                  <a:pt x="772307" y="371056"/>
                </a:lnTo>
                <a:close/>
              </a:path>
              <a:path w="821054" h="388619">
                <a:moveTo>
                  <a:pt x="777691" y="359524"/>
                </a:moveTo>
                <a:lnTo>
                  <a:pt x="772307" y="371056"/>
                </a:lnTo>
                <a:lnTo>
                  <a:pt x="783844" y="376428"/>
                </a:lnTo>
                <a:lnTo>
                  <a:pt x="789178" y="364871"/>
                </a:lnTo>
                <a:lnTo>
                  <a:pt x="777691" y="359524"/>
                </a:lnTo>
                <a:close/>
              </a:path>
              <a:path w="821054" h="388619">
                <a:moveTo>
                  <a:pt x="785748" y="342265"/>
                </a:moveTo>
                <a:lnTo>
                  <a:pt x="777691" y="359524"/>
                </a:lnTo>
                <a:lnTo>
                  <a:pt x="789178" y="364871"/>
                </a:lnTo>
                <a:lnTo>
                  <a:pt x="783844" y="376428"/>
                </a:lnTo>
                <a:lnTo>
                  <a:pt x="812884" y="376428"/>
                </a:lnTo>
                <a:lnTo>
                  <a:pt x="785748" y="342265"/>
                </a:lnTo>
                <a:close/>
              </a:path>
              <a:path w="821054" h="388619">
                <a:moveTo>
                  <a:pt x="5333" y="0"/>
                </a:moveTo>
                <a:lnTo>
                  <a:pt x="0" y="11430"/>
                </a:lnTo>
                <a:lnTo>
                  <a:pt x="772307" y="371056"/>
                </a:lnTo>
                <a:lnTo>
                  <a:pt x="777691" y="359524"/>
                </a:lnTo>
                <a:lnTo>
                  <a:pt x="53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41935" y="3493403"/>
            <a:ext cx="744220" cy="50800"/>
          </a:xfrm>
          <a:custGeom>
            <a:avLst/>
            <a:gdLst/>
            <a:ahLst/>
            <a:cxnLst/>
            <a:rect l="l" t="t" r="r" b="b"/>
            <a:pathLst>
              <a:path w="744220" h="50800">
                <a:moveTo>
                  <a:pt x="692911" y="0"/>
                </a:moveTo>
                <a:lnTo>
                  <a:pt x="692911" y="50800"/>
                </a:lnTo>
                <a:lnTo>
                  <a:pt x="731011" y="31750"/>
                </a:lnTo>
                <a:lnTo>
                  <a:pt x="705611" y="31750"/>
                </a:lnTo>
                <a:lnTo>
                  <a:pt x="705611" y="19050"/>
                </a:lnTo>
                <a:lnTo>
                  <a:pt x="731011" y="19050"/>
                </a:lnTo>
                <a:lnTo>
                  <a:pt x="692911" y="0"/>
                </a:lnTo>
                <a:close/>
              </a:path>
              <a:path w="744220" h="50800">
                <a:moveTo>
                  <a:pt x="692911" y="19050"/>
                </a:moveTo>
                <a:lnTo>
                  <a:pt x="0" y="19050"/>
                </a:lnTo>
                <a:lnTo>
                  <a:pt x="0" y="31750"/>
                </a:lnTo>
                <a:lnTo>
                  <a:pt x="692911" y="31750"/>
                </a:lnTo>
                <a:lnTo>
                  <a:pt x="692911" y="19050"/>
                </a:lnTo>
                <a:close/>
              </a:path>
              <a:path w="744220" h="50800">
                <a:moveTo>
                  <a:pt x="731011" y="19050"/>
                </a:moveTo>
                <a:lnTo>
                  <a:pt x="705611" y="19050"/>
                </a:lnTo>
                <a:lnTo>
                  <a:pt x="705611" y="31750"/>
                </a:lnTo>
                <a:lnTo>
                  <a:pt x="731011" y="31750"/>
                </a:lnTo>
                <a:lnTo>
                  <a:pt x="743711" y="25400"/>
                </a:lnTo>
                <a:lnTo>
                  <a:pt x="731011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60039" y="3493403"/>
            <a:ext cx="669290" cy="50800"/>
          </a:xfrm>
          <a:custGeom>
            <a:avLst/>
            <a:gdLst/>
            <a:ahLst/>
            <a:cxnLst/>
            <a:rect l="l" t="t" r="r" b="b"/>
            <a:pathLst>
              <a:path w="669290" h="50800">
                <a:moveTo>
                  <a:pt x="618235" y="0"/>
                </a:moveTo>
                <a:lnTo>
                  <a:pt x="618235" y="50800"/>
                </a:lnTo>
                <a:lnTo>
                  <a:pt x="656335" y="31750"/>
                </a:lnTo>
                <a:lnTo>
                  <a:pt x="630935" y="31750"/>
                </a:lnTo>
                <a:lnTo>
                  <a:pt x="630935" y="19050"/>
                </a:lnTo>
                <a:lnTo>
                  <a:pt x="656335" y="19050"/>
                </a:lnTo>
                <a:lnTo>
                  <a:pt x="618235" y="0"/>
                </a:lnTo>
                <a:close/>
              </a:path>
              <a:path w="669290" h="50800">
                <a:moveTo>
                  <a:pt x="618235" y="19050"/>
                </a:moveTo>
                <a:lnTo>
                  <a:pt x="0" y="19050"/>
                </a:lnTo>
                <a:lnTo>
                  <a:pt x="0" y="31750"/>
                </a:lnTo>
                <a:lnTo>
                  <a:pt x="618235" y="31750"/>
                </a:lnTo>
                <a:lnTo>
                  <a:pt x="618235" y="19050"/>
                </a:lnTo>
                <a:close/>
              </a:path>
              <a:path w="669290" h="50800">
                <a:moveTo>
                  <a:pt x="656335" y="19050"/>
                </a:moveTo>
                <a:lnTo>
                  <a:pt x="630935" y="19050"/>
                </a:lnTo>
                <a:lnTo>
                  <a:pt x="630935" y="31750"/>
                </a:lnTo>
                <a:lnTo>
                  <a:pt x="656335" y="31750"/>
                </a:lnTo>
                <a:lnTo>
                  <a:pt x="669035" y="25400"/>
                </a:lnTo>
                <a:lnTo>
                  <a:pt x="656335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17751" y="2833003"/>
            <a:ext cx="1042669" cy="539115"/>
          </a:xfrm>
          <a:custGeom>
            <a:avLst/>
            <a:gdLst/>
            <a:ahLst/>
            <a:cxnLst/>
            <a:rect l="l" t="t" r="r" b="b"/>
            <a:pathLst>
              <a:path w="1042670" h="539114">
                <a:moveTo>
                  <a:pt x="994139" y="17494"/>
                </a:moveTo>
                <a:lnTo>
                  <a:pt x="0" y="527812"/>
                </a:lnTo>
                <a:lnTo>
                  <a:pt x="5841" y="538988"/>
                </a:lnTo>
                <a:lnTo>
                  <a:pt x="999930" y="28822"/>
                </a:lnTo>
                <a:lnTo>
                  <a:pt x="994139" y="17494"/>
                </a:lnTo>
                <a:close/>
              </a:path>
              <a:path w="1042670" h="539114">
                <a:moveTo>
                  <a:pt x="1033712" y="11683"/>
                </a:moveTo>
                <a:lnTo>
                  <a:pt x="1005458" y="11683"/>
                </a:lnTo>
                <a:lnTo>
                  <a:pt x="1011301" y="22987"/>
                </a:lnTo>
                <a:lnTo>
                  <a:pt x="999930" y="28822"/>
                </a:lnTo>
                <a:lnTo>
                  <a:pt x="1008633" y="45846"/>
                </a:lnTo>
                <a:lnTo>
                  <a:pt x="1033712" y="11683"/>
                </a:lnTo>
                <a:close/>
              </a:path>
              <a:path w="1042670" h="539114">
                <a:moveTo>
                  <a:pt x="1005458" y="11683"/>
                </a:moveTo>
                <a:lnTo>
                  <a:pt x="994139" y="17494"/>
                </a:lnTo>
                <a:lnTo>
                  <a:pt x="999930" y="28822"/>
                </a:lnTo>
                <a:lnTo>
                  <a:pt x="1011301" y="22987"/>
                </a:lnTo>
                <a:lnTo>
                  <a:pt x="1005458" y="11683"/>
                </a:lnTo>
                <a:close/>
              </a:path>
              <a:path w="1042670" h="539114">
                <a:moveTo>
                  <a:pt x="1042288" y="0"/>
                </a:moveTo>
                <a:lnTo>
                  <a:pt x="985519" y="634"/>
                </a:lnTo>
                <a:lnTo>
                  <a:pt x="994139" y="17494"/>
                </a:lnTo>
                <a:lnTo>
                  <a:pt x="1005458" y="11683"/>
                </a:lnTo>
                <a:lnTo>
                  <a:pt x="1033712" y="11683"/>
                </a:lnTo>
                <a:lnTo>
                  <a:pt x="10422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06571" y="1686827"/>
            <a:ext cx="450850" cy="765175"/>
          </a:xfrm>
          <a:custGeom>
            <a:avLst/>
            <a:gdLst/>
            <a:ahLst/>
            <a:cxnLst/>
            <a:rect l="l" t="t" r="r" b="b"/>
            <a:pathLst>
              <a:path w="450850" h="765175">
                <a:moveTo>
                  <a:pt x="3683" y="708532"/>
                </a:moveTo>
                <a:lnTo>
                  <a:pt x="0" y="765175"/>
                </a:lnTo>
                <a:lnTo>
                  <a:pt x="45365" y="735456"/>
                </a:lnTo>
                <a:lnTo>
                  <a:pt x="24637" y="735456"/>
                </a:lnTo>
                <a:lnTo>
                  <a:pt x="13716" y="729106"/>
                </a:lnTo>
                <a:lnTo>
                  <a:pt x="20134" y="718117"/>
                </a:lnTo>
                <a:lnTo>
                  <a:pt x="3683" y="708532"/>
                </a:lnTo>
                <a:close/>
              </a:path>
              <a:path w="450850" h="765175">
                <a:moveTo>
                  <a:pt x="20134" y="718117"/>
                </a:moveTo>
                <a:lnTo>
                  <a:pt x="13716" y="729106"/>
                </a:lnTo>
                <a:lnTo>
                  <a:pt x="24637" y="735456"/>
                </a:lnTo>
                <a:lnTo>
                  <a:pt x="31050" y="724477"/>
                </a:lnTo>
                <a:lnTo>
                  <a:pt x="20134" y="718117"/>
                </a:lnTo>
                <a:close/>
              </a:path>
              <a:path w="450850" h="765175">
                <a:moveTo>
                  <a:pt x="31050" y="724477"/>
                </a:moveTo>
                <a:lnTo>
                  <a:pt x="24637" y="735456"/>
                </a:lnTo>
                <a:lnTo>
                  <a:pt x="45365" y="735456"/>
                </a:lnTo>
                <a:lnTo>
                  <a:pt x="47498" y="734059"/>
                </a:lnTo>
                <a:lnTo>
                  <a:pt x="31050" y="724477"/>
                </a:lnTo>
                <a:close/>
              </a:path>
              <a:path w="450850" h="765175">
                <a:moveTo>
                  <a:pt x="439547" y="0"/>
                </a:moveTo>
                <a:lnTo>
                  <a:pt x="20134" y="718117"/>
                </a:lnTo>
                <a:lnTo>
                  <a:pt x="31050" y="724477"/>
                </a:lnTo>
                <a:lnTo>
                  <a:pt x="450469" y="6350"/>
                </a:lnTo>
                <a:lnTo>
                  <a:pt x="439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4002" y="4128403"/>
            <a:ext cx="311785" cy="916305"/>
          </a:xfrm>
          <a:custGeom>
            <a:avLst/>
            <a:gdLst/>
            <a:ahLst/>
            <a:cxnLst/>
            <a:rect l="l" t="t" r="r" b="b"/>
            <a:pathLst>
              <a:path w="311784" h="916304">
                <a:moveTo>
                  <a:pt x="281481" y="46368"/>
                </a:moveTo>
                <a:lnTo>
                  <a:pt x="0" y="912494"/>
                </a:lnTo>
                <a:lnTo>
                  <a:pt x="12090" y="916304"/>
                </a:lnTo>
                <a:lnTo>
                  <a:pt x="293568" y="50276"/>
                </a:lnTo>
                <a:lnTo>
                  <a:pt x="281481" y="46368"/>
                </a:lnTo>
                <a:close/>
              </a:path>
              <a:path w="311784" h="916304">
                <a:moveTo>
                  <a:pt x="308391" y="34289"/>
                </a:moveTo>
                <a:lnTo>
                  <a:pt x="285407" y="34289"/>
                </a:lnTo>
                <a:lnTo>
                  <a:pt x="297484" y="38226"/>
                </a:lnTo>
                <a:lnTo>
                  <a:pt x="293568" y="50276"/>
                </a:lnTo>
                <a:lnTo>
                  <a:pt x="311683" y="56133"/>
                </a:lnTo>
                <a:lnTo>
                  <a:pt x="308391" y="34289"/>
                </a:lnTo>
                <a:close/>
              </a:path>
              <a:path w="311784" h="916304">
                <a:moveTo>
                  <a:pt x="285407" y="34289"/>
                </a:moveTo>
                <a:lnTo>
                  <a:pt x="281481" y="46368"/>
                </a:lnTo>
                <a:lnTo>
                  <a:pt x="293568" y="50276"/>
                </a:lnTo>
                <a:lnTo>
                  <a:pt x="297484" y="38226"/>
                </a:lnTo>
                <a:lnTo>
                  <a:pt x="285407" y="34289"/>
                </a:lnTo>
                <a:close/>
              </a:path>
              <a:path w="311784" h="916304">
                <a:moveTo>
                  <a:pt x="303225" y="0"/>
                </a:moveTo>
                <a:lnTo>
                  <a:pt x="263372" y="40512"/>
                </a:lnTo>
                <a:lnTo>
                  <a:pt x="281481" y="46368"/>
                </a:lnTo>
                <a:lnTo>
                  <a:pt x="285407" y="34289"/>
                </a:lnTo>
                <a:lnTo>
                  <a:pt x="308391" y="34289"/>
                </a:lnTo>
                <a:lnTo>
                  <a:pt x="303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00054" y="3747403"/>
            <a:ext cx="154940" cy="232410"/>
          </a:xfrm>
          <a:custGeom>
            <a:avLst/>
            <a:gdLst/>
            <a:ahLst/>
            <a:cxnLst/>
            <a:rect l="l" t="t" r="r" b="b"/>
            <a:pathLst>
              <a:path w="154939" h="232410">
                <a:moveTo>
                  <a:pt x="121624" y="39008"/>
                </a:moveTo>
                <a:lnTo>
                  <a:pt x="0" y="225170"/>
                </a:lnTo>
                <a:lnTo>
                  <a:pt x="10667" y="232028"/>
                </a:lnTo>
                <a:lnTo>
                  <a:pt x="132239" y="45948"/>
                </a:lnTo>
                <a:lnTo>
                  <a:pt x="121624" y="39008"/>
                </a:lnTo>
                <a:close/>
              </a:path>
              <a:path w="154939" h="232410">
                <a:moveTo>
                  <a:pt x="151418" y="28447"/>
                </a:moveTo>
                <a:lnTo>
                  <a:pt x="128524" y="28447"/>
                </a:lnTo>
                <a:lnTo>
                  <a:pt x="139191" y="35305"/>
                </a:lnTo>
                <a:lnTo>
                  <a:pt x="132239" y="45948"/>
                </a:lnTo>
                <a:lnTo>
                  <a:pt x="148208" y="56387"/>
                </a:lnTo>
                <a:lnTo>
                  <a:pt x="151418" y="28447"/>
                </a:lnTo>
                <a:close/>
              </a:path>
              <a:path w="154939" h="232410">
                <a:moveTo>
                  <a:pt x="128524" y="28447"/>
                </a:moveTo>
                <a:lnTo>
                  <a:pt x="121624" y="39008"/>
                </a:lnTo>
                <a:lnTo>
                  <a:pt x="132239" y="45948"/>
                </a:lnTo>
                <a:lnTo>
                  <a:pt x="139191" y="35305"/>
                </a:lnTo>
                <a:lnTo>
                  <a:pt x="128524" y="28447"/>
                </a:lnTo>
                <a:close/>
              </a:path>
              <a:path w="154939" h="232410">
                <a:moveTo>
                  <a:pt x="154686" y="0"/>
                </a:moveTo>
                <a:lnTo>
                  <a:pt x="105663" y="28574"/>
                </a:lnTo>
                <a:lnTo>
                  <a:pt x="121624" y="39008"/>
                </a:lnTo>
                <a:lnTo>
                  <a:pt x="128524" y="28447"/>
                </a:lnTo>
                <a:lnTo>
                  <a:pt x="151418" y="28447"/>
                </a:lnTo>
                <a:lnTo>
                  <a:pt x="154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80064" y="4357003"/>
            <a:ext cx="1043305" cy="691515"/>
          </a:xfrm>
          <a:custGeom>
            <a:avLst/>
            <a:gdLst/>
            <a:ahLst/>
            <a:cxnLst/>
            <a:rect l="l" t="t" r="r" b="b"/>
            <a:pathLst>
              <a:path w="1043305" h="691514">
                <a:moveTo>
                  <a:pt x="45919" y="22624"/>
                </a:moveTo>
                <a:lnTo>
                  <a:pt x="38904" y="33273"/>
                </a:lnTo>
                <a:lnTo>
                  <a:pt x="1035811" y="691133"/>
                </a:lnTo>
                <a:lnTo>
                  <a:pt x="1042923" y="680465"/>
                </a:lnTo>
                <a:lnTo>
                  <a:pt x="45919" y="22624"/>
                </a:lnTo>
                <a:close/>
              </a:path>
              <a:path w="1043305" h="691514">
                <a:moveTo>
                  <a:pt x="0" y="0"/>
                </a:moveTo>
                <a:lnTo>
                  <a:pt x="28447" y="49148"/>
                </a:lnTo>
                <a:lnTo>
                  <a:pt x="38904" y="33273"/>
                </a:lnTo>
                <a:lnTo>
                  <a:pt x="28321" y="26288"/>
                </a:lnTo>
                <a:lnTo>
                  <a:pt x="35305" y="15620"/>
                </a:lnTo>
                <a:lnTo>
                  <a:pt x="50532" y="15620"/>
                </a:lnTo>
                <a:lnTo>
                  <a:pt x="56387" y="6730"/>
                </a:lnTo>
                <a:lnTo>
                  <a:pt x="0" y="0"/>
                </a:lnTo>
                <a:close/>
              </a:path>
              <a:path w="1043305" h="691514">
                <a:moveTo>
                  <a:pt x="35305" y="15620"/>
                </a:moveTo>
                <a:lnTo>
                  <a:pt x="28321" y="26288"/>
                </a:lnTo>
                <a:lnTo>
                  <a:pt x="38904" y="33273"/>
                </a:lnTo>
                <a:lnTo>
                  <a:pt x="45919" y="22624"/>
                </a:lnTo>
                <a:lnTo>
                  <a:pt x="35305" y="15620"/>
                </a:lnTo>
                <a:close/>
              </a:path>
              <a:path w="1043305" h="691514">
                <a:moveTo>
                  <a:pt x="50532" y="15620"/>
                </a:moveTo>
                <a:lnTo>
                  <a:pt x="35305" y="15620"/>
                </a:lnTo>
                <a:lnTo>
                  <a:pt x="45919" y="22624"/>
                </a:lnTo>
                <a:lnTo>
                  <a:pt x="50532" y="15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9338" y="5421009"/>
            <a:ext cx="1040765" cy="466090"/>
          </a:xfrm>
          <a:custGeom>
            <a:avLst/>
            <a:gdLst/>
            <a:ahLst/>
            <a:cxnLst/>
            <a:rect l="l" t="t" r="r" b="b"/>
            <a:pathLst>
              <a:path w="1040764" h="466089">
                <a:moveTo>
                  <a:pt x="991353" y="17425"/>
                </a:moveTo>
                <a:lnTo>
                  <a:pt x="0" y="454177"/>
                </a:lnTo>
                <a:lnTo>
                  <a:pt x="5130" y="465810"/>
                </a:lnTo>
                <a:lnTo>
                  <a:pt x="996530" y="29121"/>
                </a:lnTo>
                <a:lnTo>
                  <a:pt x="991353" y="17425"/>
                </a:lnTo>
                <a:close/>
              </a:path>
              <a:path w="1040764" h="466089">
                <a:moveTo>
                  <a:pt x="1032518" y="12318"/>
                </a:moveTo>
                <a:lnTo>
                  <a:pt x="1002944" y="12318"/>
                </a:lnTo>
                <a:lnTo>
                  <a:pt x="1008151" y="24003"/>
                </a:lnTo>
                <a:lnTo>
                  <a:pt x="996530" y="29121"/>
                </a:lnTo>
                <a:lnTo>
                  <a:pt x="1004214" y="46482"/>
                </a:lnTo>
                <a:lnTo>
                  <a:pt x="1032518" y="12318"/>
                </a:lnTo>
                <a:close/>
              </a:path>
              <a:path w="1040764" h="466089">
                <a:moveTo>
                  <a:pt x="1002944" y="12318"/>
                </a:moveTo>
                <a:lnTo>
                  <a:pt x="991353" y="17425"/>
                </a:lnTo>
                <a:lnTo>
                  <a:pt x="996530" y="29121"/>
                </a:lnTo>
                <a:lnTo>
                  <a:pt x="1008151" y="24003"/>
                </a:lnTo>
                <a:lnTo>
                  <a:pt x="1002944" y="12318"/>
                </a:lnTo>
                <a:close/>
              </a:path>
              <a:path w="1040764" h="466089">
                <a:moveTo>
                  <a:pt x="983640" y="0"/>
                </a:moveTo>
                <a:lnTo>
                  <a:pt x="991353" y="17425"/>
                </a:lnTo>
                <a:lnTo>
                  <a:pt x="1002944" y="12318"/>
                </a:lnTo>
                <a:lnTo>
                  <a:pt x="1032518" y="12318"/>
                </a:lnTo>
                <a:lnTo>
                  <a:pt x="1040409" y="2793"/>
                </a:lnTo>
                <a:lnTo>
                  <a:pt x="9836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16535" y="5423803"/>
            <a:ext cx="50800" cy="457200"/>
          </a:xfrm>
          <a:custGeom>
            <a:avLst/>
            <a:gdLst/>
            <a:ahLst/>
            <a:cxnLst/>
            <a:rect l="l" t="t" r="r" b="b"/>
            <a:pathLst>
              <a:path w="50800" h="457200">
                <a:moveTo>
                  <a:pt x="31750" y="38099"/>
                </a:moveTo>
                <a:lnTo>
                  <a:pt x="19050" y="38099"/>
                </a:lnTo>
                <a:lnTo>
                  <a:pt x="19050" y="457199"/>
                </a:lnTo>
                <a:lnTo>
                  <a:pt x="31750" y="457199"/>
                </a:lnTo>
                <a:lnTo>
                  <a:pt x="31750" y="38099"/>
                </a:lnTo>
                <a:close/>
              </a:path>
              <a:path w="50800" h="457200">
                <a:moveTo>
                  <a:pt x="25400" y="0"/>
                </a:moveTo>
                <a:lnTo>
                  <a:pt x="0" y="50799"/>
                </a:lnTo>
                <a:lnTo>
                  <a:pt x="19050" y="50799"/>
                </a:lnTo>
                <a:lnTo>
                  <a:pt x="19050" y="38099"/>
                </a:lnTo>
                <a:lnTo>
                  <a:pt x="44450" y="38099"/>
                </a:lnTo>
                <a:lnTo>
                  <a:pt x="25400" y="0"/>
                </a:lnTo>
                <a:close/>
              </a:path>
              <a:path w="50800" h="457200">
                <a:moveTo>
                  <a:pt x="44450" y="38099"/>
                </a:moveTo>
                <a:lnTo>
                  <a:pt x="31750" y="38099"/>
                </a:lnTo>
                <a:lnTo>
                  <a:pt x="31750" y="50799"/>
                </a:lnTo>
                <a:lnTo>
                  <a:pt x="50800" y="50799"/>
                </a:lnTo>
                <a:lnTo>
                  <a:pt x="44450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61620" y="5419611"/>
            <a:ext cx="1116965" cy="467359"/>
          </a:xfrm>
          <a:custGeom>
            <a:avLst/>
            <a:gdLst/>
            <a:ahLst/>
            <a:cxnLst/>
            <a:rect l="l" t="t" r="r" b="b"/>
            <a:pathLst>
              <a:path w="1116964" h="467360">
                <a:moveTo>
                  <a:pt x="49402" y="17621"/>
                </a:moveTo>
                <a:lnTo>
                  <a:pt x="44598" y="29315"/>
                </a:lnTo>
                <a:lnTo>
                  <a:pt x="1111631" y="467271"/>
                </a:lnTo>
                <a:lnTo>
                  <a:pt x="1116457" y="455510"/>
                </a:lnTo>
                <a:lnTo>
                  <a:pt x="49402" y="17621"/>
                </a:lnTo>
                <a:close/>
              </a:path>
              <a:path w="1116964" h="467360">
                <a:moveTo>
                  <a:pt x="56642" y="0"/>
                </a:moveTo>
                <a:lnTo>
                  <a:pt x="0" y="4191"/>
                </a:lnTo>
                <a:lnTo>
                  <a:pt x="37337" y="46990"/>
                </a:lnTo>
                <a:lnTo>
                  <a:pt x="44598" y="29315"/>
                </a:lnTo>
                <a:lnTo>
                  <a:pt x="32893" y="24511"/>
                </a:lnTo>
                <a:lnTo>
                  <a:pt x="37719" y="12827"/>
                </a:lnTo>
                <a:lnTo>
                  <a:pt x="51372" y="12827"/>
                </a:lnTo>
                <a:lnTo>
                  <a:pt x="56642" y="0"/>
                </a:lnTo>
                <a:close/>
              </a:path>
              <a:path w="1116964" h="467360">
                <a:moveTo>
                  <a:pt x="37719" y="12827"/>
                </a:moveTo>
                <a:lnTo>
                  <a:pt x="32893" y="24511"/>
                </a:lnTo>
                <a:lnTo>
                  <a:pt x="44598" y="29315"/>
                </a:lnTo>
                <a:lnTo>
                  <a:pt x="49402" y="17621"/>
                </a:lnTo>
                <a:lnTo>
                  <a:pt x="37719" y="12827"/>
                </a:lnTo>
                <a:close/>
              </a:path>
              <a:path w="1116964" h="467360">
                <a:moveTo>
                  <a:pt x="51372" y="12827"/>
                </a:moveTo>
                <a:lnTo>
                  <a:pt x="37719" y="12827"/>
                </a:lnTo>
                <a:lnTo>
                  <a:pt x="49402" y="17621"/>
                </a:lnTo>
                <a:lnTo>
                  <a:pt x="51372" y="128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94107" y="3726193"/>
            <a:ext cx="4751070" cy="408940"/>
          </a:xfrm>
          <a:custGeom>
            <a:avLst/>
            <a:gdLst/>
            <a:ahLst/>
            <a:cxnLst/>
            <a:rect l="l" t="t" r="r" b="b"/>
            <a:pathLst>
              <a:path w="4751070" h="408939">
                <a:moveTo>
                  <a:pt x="51183" y="18925"/>
                </a:moveTo>
                <a:lnTo>
                  <a:pt x="50162" y="31625"/>
                </a:lnTo>
                <a:lnTo>
                  <a:pt x="4749800" y="408558"/>
                </a:lnTo>
                <a:lnTo>
                  <a:pt x="4750816" y="395858"/>
                </a:lnTo>
                <a:lnTo>
                  <a:pt x="51183" y="18925"/>
                </a:lnTo>
                <a:close/>
              </a:path>
              <a:path w="4751070" h="408939">
                <a:moveTo>
                  <a:pt x="52705" y="0"/>
                </a:moveTo>
                <a:lnTo>
                  <a:pt x="0" y="21208"/>
                </a:lnTo>
                <a:lnTo>
                  <a:pt x="48641" y="50545"/>
                </a:lnTo>
                <a:lnTo>
                  <a:pt x="50162" y="31625"/>
                </a:lnTo>
                <a:lnTo>
                  <a:pt x="37465" y="30606"/>
                </a:lnTo>
                <a:lnTo>
                  <a:pt x="38481" y="17906"/>
                </a:lnTo>
                <a:lnTo>
                  <a:pt x="51265" y="17906"/>
                </a:lnTo>
                <a:lnTo>
                  <a:pt x="52705" y="0"/>
                </a:lnTo>
                <a:close/>
              </a:path>
              <a:path w="4751070" h="408939">
                <a:moveTo>
                  <a:pt x="38481" y="17906"/>
                </a:moveTo>
                <a:lnTo>
                  <a:pt x="37465" y="30606"/>
                </a:lnTo>
                <a:lnTo>
                  <a:pt x="50162" y="31625"/>
                </a:lnTo>
                <a:lnTo>
                  <a:pt x="51183" y="18925"/>
                </a:lnTo>
                <a:lnTo>
                  <a:pt x="38481" y="17906"/>
                </a:lnTo>
                <a:close/>
              </a:path>
              <a:path w="4751070" h="408939">
                <a:moveTo>
                  <a:pt x="51265" y="17906"/>
                </a:moveTo>
                <a:lnTo>
                  <a:pt x="38481" y="17906"/>
                </a:lnTo>
                <a:lnTo>
                  <a:pt x="51183" y="18925"/>
                </a:lnTo>
                <a:lnTo>
                  <a:pt x="51265" y="17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98451" y="3727083"/>
            <a:ext cx="3859529" cy="407670"/>
          </a:xfrm>
          <a:custGeom>
            <a:avLst/>
            <a:gdLst/>
            <a:ahLst/>
            <a:cxnLst/>
            <a:rect l="l" t="t" r="r" b="b"/>
            <a:pathLst>
              <a:path w="3859529" h="407670">
                <a:moveTo>
                  <a:pt x="51173" y="19032"/>
                </a:moveTo>
                <a:lnTo>
                  <a:pt x="49910" y="31594"/>
                </a:lnTo>
                <a:lnTo>
                  <a:pt x="3858132" y="407669"/>
                </a:lnTo>
                <a:lnTo>
                  <a:pt x="3859403" y="394969"/>
                </a:lnTo>
                <a:lnTo>
                  <a:pt x="51173" y="19032"/>
                </a:lnTo>
                <a:close/>
              </a:path>
              <a:path w="3859529" h="407670">
                <a:moveTo>
                  <a:pt x="53086" y="0"/>
                </a:moveTo>
                <a:lnTo>
                  <a:pt x="0" y="20319"/>
                </a:lnTo>
                <a:lnTo>
                  <a:pt x="48006" y="50545"/>
                </a:lnTo>
                <a:lnTo>
                  <a:pt x="49910" y="31594"/>
                </a:lnTo>
                <a:lnTo>
                  <a:pt x="37338" y="30352"/>
                </a:lnTo>
                <a:lnTo>
                  <a:pt x="38481" y="17780"/>
                </a:lnTo>
                <a:lnTo>
                  <a:pt x="51299" y="17780"/>
                </a:lnTo>
                <a:lnTo>
                  <a:pt x="53086" y="0"/>
                </a:lnTo>
                <a:close/>
              </a:path>
              <a:path w="3859529" h="407670">
                <a:moveTo>
                  <a:pt x="38481" y="17780"/>
                </a:moveTo>
                <a:lnTo>
                  <a:pt x="37338" y="30352"/>
                </a:lnTo>
                <a:lnTo>
                  <a:pt x="49910" y="31594"/>
                </a:lnTo>
                <a:lnTo>
                  <a:pt x="51173" y="19032"/>
                </a:lnTo>
                <a:lnTo>
                  <a:pt x="38481" y="17780"/>
                </a:lnTo>
                <a:close/>
              </a:path>
              <a:path w="3859529" h="407670">
                <a:moveTo>
                  <a:pt x="51299" y="17780"/>
                </a:moveTo>
                <a:lnTo>
                  <a:pt x="38481" y="17780"/>
                </a:lnTo>
                <a:lnTo>
                  <a:pt x="51173" y="19032"/>
                </a:lnTo>
                <a:lnTo>
                  <a:pt x="51299" y="17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99747" y="3728861"/>
            <a:ext cx="2896870" cy="406400"/>
          </a:xfrm>
          <a:custGeom>
            <a:avLst/>
            <a:gdLst/>
            <a:ahLst/>
            <a:cxnLst/>
            <a:rect l="l" t="t" r="r" b="b"/>
            <a:pathLst>
              <a:path w="2896870" h="406400">
                <a:moveTo>
                  <a:pt x="51187" y="18926"/>
                </a:moveTo>
                <a:lnTo>
                  <a:pt x="49505" y="31496"/>
                </a:lnTo>
                <a:lnTo>
                  <a:pt x="2894710" y="405892"/>
                </a:lnTo>
                <a:lnTo>
                  <a:pt x="2896489" y="393192"/>
                </a:lnTo>
                <a:lnTo>
                  <a:pt x="51187" y="18926"/>
                </a:lnTo>
                <a:close/>
              </a:path>
              <a:path w="2896870" h="406400">
                <a:moveTo>
                  <a:pt x="53720" y="0"/>
                </a:moveTo>
                <a:lnTo>
                  <a:pt x="0" y="18542"/>
                </a:lnTo>
                <a:lnTo>
                  <a:pt x="46989" y="50292"/>
                </a:lnTo>
                <a:lnTo>
                  <a:pt x="49505" y="31496"/>
                </a:lnTo>
                <a:lnTo>
                  <a:pt x="36956" y="29845"/>
                </a:lnTo>
                <a:lnTo>
                  <a:pt x="38607" y="17272"/>
                </a:lnTo>
                <a:lnTo>
                  <a:pt x="51409" y="17272"/>
                </a:lnTo>
                <a:lnTo>
                  <a:pt x="53720" y="0"/>
                </a:lnTo>
                <a:close/>
              </a:path>
              <a:path w="2896870" h="406400">
                <a:moveTo>
                  <a:pt x="38607" y="17272"/>
                </a:moveTo>
                <a:lnTo>
                  <a:pt x="36956" y="29845"/>
                </a:lnTo>
                <a:lnTo>
                  <a:pt x="49505" y="31496"/>
                </a:lnTo>
                <a:lnTo>
                  <a:pt x="51187" y="18926"/>
                </a:lnTo>
                <a:lnTo>
                  <a:pt x="38607" y="17272"/>
                </a:lnTo>
                <a:close/>
              </a:path>
              <a:path w="2896870" h="406400">
                <a:moveTo>
                  <a:pt x="51409" y="17272"/>
                </a:moveTo>
                <a:lnTo>
                  <a:pt x="38607" y="17272"/>
                </a:lnTo>
                <a:lnTo>
                  <a:pt x="51187" y="18926"/>
                </a:lnTo>
                <a:lnTo>
                  <a:pt x="51409" y="17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77244" y="3733686"/>
            <a:ext cx="1710055" cy="401320"/>
          </a:xfrm>
          <a:custGeom>
            <a:avLst/>
            <a:gdLst/>
            <a:ahLst/>
            <a:cxnLst/>
            <a:rect l="l" t="t" r="r" b="b"/>
            <a:pathLst>
              <a:path w="1710054" h="401320">
                <a:moveTo>
                  <a:pt x="50988" y="18509"/>
                </a:moveTo>
                <a:lnTo>
                  <a:pt x="48211" y="30959"/>
                </a:lnTo>
                <a:lnTo>
                  <a:pt x="1707007" y="400939"/>
                </a:lnTo>
                <a:lnTo>
                  <a:pt x="1709801" y="388493"/>
                </a:lnTo>
                <a:lnTo>
                  <a:pt x="50988" y="18509"/>
                </a:lnTo>
                <a:close/>
              </a:path>
              <a:path w="1710054" h="401320">
                <a:moveTo>
                  <a:pt x="55118" y="0"/>
                </a:moveTo>
                <a:lnTo>
                  <a:pt x="0" y="13716"/>
                </a:lnTo>
                <a:lnTo>
                  <a:pt x="44068" y="49530"/>
                </a:lnTo>
                <a:lnTo>
                  <a:pt x="48211" y="30959"/>
                </a:lnTo>
                <a:lnTo>
                  <a:pt x="35813" y="28194"/>
                </a:lnTo>
                <a:lnTo>
                  <a:pt x="38607" y="15748"/>
                </a:lnTo>
                <a:lnTo>
                  <a:pt x="51604" y="15748"/>
                </a:lnTo>
                <a:lnTo>
                  <a:pt x="55118" y="0"/>
                </a:lnTo>
                <a:close/>
              </a:path>
              <a:path w="1710054" h="401320">
                <a:moveTo>
                  <a:pt x="38607" y="15748"/>
                </a:moveTo>
                <a:lnTo>
                  <a:pt x="35813" y="28194"/>
                </a:lnTo>
                <a:lnTo>
                  <a:pt x="48211" y="30959"/>
                </a:lnTo>
                <a:lnTo>
                  <a:pt x="50988" y="18509"/>
                </a:lnTo>
                <a:lnTo>
                  <a:pt x="38607" y="15748"/>
                </a:lnTo>
                <a:close/>
              </a:path>
              <a:path w="1710054" h="401320">
                <a:moveTo>
                  <a:pt x="51604" y="15748"/>
                </a:moveTo>
                <a:lnTo>
                  <a:pt x="38607" y="15748"/>
                </a:lnTo>
                <a:lnTo>
                  <a:pt x="50988" y="18509"/>
                </a:lnTo>
                <a:lnTo>
                  <a:pt x="51604" y="15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81020" y="4801248"/>
            <a:ext cx="966469" cy="248285"/>
          </a:xfrm>
          <a:custGeom>
            <a:avLst/>
            <a:gdLst/>
            <a:ahLst/>
            <a:cxnLst/>
            <a:rect l="l" t="t" r="r" b="b"/>
            <a:pathLst>
              <a:path w="966470" h="248285">
                <a:moveTo>
                  <a:pt x="915358" y="18552"/>
                </a:moveTo>
                <a:lnTo>
                  <a:pt x="0" y="235330"/>
                </a:lnTo>
                <a:lnTo>
                  <a:pt x="3048" y="247776"/>
                </a:lnTo>
                <a:lnTo>
                  <a:pt x="918272" y="30874"/>
                </a:lnTo>
                <a:lnTo>
                  <a:pt x="915358" y="18552"/>
                </a:lnTo>
                <a:close/>
              </a:path>
              <a:path w="966470" h="248285">
                <a:moveTo>
                  <a:pt x="963028" y="15620"/>
                </a:moveTo>
                <a:lnTo>
                  <a:pt x="927734" y="15620"/>
                </a:lnTo>
                <a:lnTo>
                  <a:pt x="930655" y="27939"/>
                </a:lnTo>
                <a:lnTo>
                  <a:pt x="918272" y="30874"/>
                </a:lnTo>
                <a:lnTo>
                  <a:pt x="922654" y="49402"/>
                </a:lnTo>
                <a:lnTo>
                  <a:pt x="963028" y="15620"/>
                </a:lnTo>
                <a:close/>
              </a:path>
              <a:path w="966470" h="248285">
                <a:moveTo>
                  <a:pt x="927734" y="15620"/>
                </a:moveTo>
                <a:lnTo>
                  <a:pt x="915358" y="18552"/>
                </a:lnTo>
                <a:lnTo>
                  <a:pt x="918272" y="30874"/>
                </a:lnTo>
                <a:lnTo>
                  <a:pt x="930655" y="27939"/>
                </a:lnTo>
                <a:lnTo>
                  <a:pt x="927734" y="15620"/>
                </a:lnTo>
                <a:close/>
              </a:path>
              <a:path w="966470" h="248285">
                <a:moveTo>
                  <a:pt x="910971" y="0"/>
                </a:moveTo>
                <a:lnTo>
                  <a:pt x="915358" y="18552"/>
                </a:lnTo>
                <a:lnTo>
                  <a:pt x="927734" y="15620"/>
                </a:lnTo>
                <a:lnTo>
                  <a:pt x="963028" y="15620"/>
                </a:lnTo>
                <a:lnTo>
                  <a:pt x="966216" y="12953"/>
                </a:lnTo>
                <a:lnTo>
                  <a:pt x="9109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02253" y="4814203"/>
            <a:ext cx="894715" cy="843280"/>
          </a:xfrm>
          <a:custGeom>
            <a:avLst/>
            <a:gdLst/>
            <a:ahLst/>
            <a:cxnLst/>
            <a:rect l="l" t="t" r="r" b="b"/>
            <a:pathLst>
              <a:path w="894715" h="843279">
                <a:moveTo>
                  <a:pt x="852959" y="30169"/>
                </a:moveTo>
                <a:lnTo>
                  <a:pt x="0" y="833627"/>
                </a:lnTo>
                <a:lnTo>
                  <a:pt x="8636" y="842771"/>
                </a:lnTo>
                <a:lnTo>
                  <a:pt x="861703" y="39456"/>
                </a:lnTo>
                <a:lnTo>
                  <a:pt x="852959" y="30169"/>
                </a:lnTo>
                <a:close/>
              </a:path>
              <a:path w="894715" h="843279">
                <a:moveTo>
                  <a:pt x="886464" y="21462"/>
                </a:moveTo>
                <a:lnTo>
                  <a:pt x="862203" y="21462"/>
                </a:lnTo>
                <a:lnTo>
                  <a:pt x="870965" y="30733"/>
                </a:lnTo>
                <a:lnTo>
                  <a:pt x="861703" y="39456"/>
                </a:lnTo>
                <a:lnTo>
                  <a:pt x="874775" y="53339"/>
                </a:lnTo>
                <a:lnTo>
                  <a:pt x="886464" y="21462"/>
                </a:lnTo>
                <a:close/>
              </a:path>
              <a:path w="894715" h="843279">
                <a:moveTo>
                  <a:pt x="862203" y="21462"/>
                </a:moveTo>
                <a:lnTo>
                  <a:pt x="852959" y="30169"/>
                </a:lnTo>
                <a:lnTo>
                  <a:pt x="861703" y="39456"/>
                </a:lnTo>
                <a:lnTo>
                  <a:pt x="870965" y="30733"/>
                </a:lnTo>
                <a:lnTo>
                  <a:pt x="862203" y="21462"/>
                </a:lnTo>
                <a:close/>
              </a:path>
              <a:path w="894715" h="843279">
                <a:moveTo>
                  <a:pt x="894334" y="0"/>
                </a:moveTo>
                <a:lnTo>
                  <a:pt x="839978" y="16382"/>
                </a:lnTo>
                <a:lnTo>
                  <a:pt x="852959" y="30169"/>
                </a:lnTo>
                <a:lnTo>
                  <a:pt x="862203" y="21462"/>
                </a:lnTo>
                <a:lnTo>
                  <a:pt x="886464" y="21462"/>
                </a:lnTo>
                <a:lnTo>
                  <a:pt x="894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68368" y="4814203"/>
            <a:ext cx="50800" cy="1295400"/>
          </a:xfrm>
          <a:custGeom>
            <a:avLst/>
            <a:gdLst/>
            <a:ahLst/>
            <a:cxnLst/>
            <a:rect l="l" t="t" r="r" b="b"/>
            <a:pathLst>
              <a:path w="50800" h="1295400">
                <a:moveTo>
                  <a:pt x="31750" y="38099"/>
                </a:moveTo>
                <a:lnTo>
                  <a:pt x="19050" y="38099"/>
                </a:lnTo>
                <a:lnTo>
                  <a:pt x="19050" y="1295399"/>
                </a:lnTo>
                <a:lnTo>
                  <a:pt x="31750" y="1295399"/>
                </a:lnTo>
                <a:lnTo>
                  <a:pt x="31750" y="38099"/>
                </a:lnTo>
                <a:close/>
              </a:path>
              <a:path w="50800" h="1295400">
                <a:moveTo>
                  <a:pt x="25400" y="0"/>
                </a:moveTo>
                <a:lnTo>
                  <a:pt x="0" y="50799"/>
                </a:lnTo>
                <a:lnTo>
                  <a:pt x="19050" y="50799"/>
                </a:lnTo>
                <a:lnTo>
                  <a:pt x="19050" y="38099"/>
                </a:lnTo>
                <a:lnTo>
                  <a:pt x="44450" y="38099"/>
                </a:lnTo>
                <a:lnTo>
                  <a:pt x="25400" y="0"/>
                </a:lnTo>
                <a:close/>
              </a:path>
              <a:path w="50800" h="1295400">
                <a:moveTo>
                  <a:pt x="44450" y="38099"/>
                </a:moveTo>
                <a:lnTo>
                  <a:pt x="31750" y="38099"/>
                </a:lnTo>
                <a:lnTo>
                  <a:pt x="31750" y="50799"/>
                </a:lnTo>
                <a:lnTo>
                  <a:pt x="50800" y="50799"/>
                </a:lnTo>
                <a:lnTo>
                  <a:pt x="44450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41596" y="4806583"/>
            <a:ext cx="669925" cy="242570"/>
          </a:xfrm>
          <a:custGeom>
            <a:avLst/>
            <a:gdLst/>
            <a:ahLst/>
            <a:cxnLst/>
            <a:rect l="l" t="t" r="r" b="b"/>
            <a:pathLst>
              <a:path w="669925" h="242570">
                <a:moveTo>
                  <a:pt x="50106" y="18082"/>
                </a:moveTo>
                <a:lnTo>
                  <a:pt x="46042" y="30020"/>
                </a:lnTo>
                <a:lnTo>
                  <a:pt x="665479" y="242188"/>
                </a:lnTo>
                <a:lnTo>
                  <a:pt x="669544" y="230250"/>
                </a:lnTo>
                <a:lnTo>
                  <a:pt x="50106" y="18082"/>
                </a:lnTo>
                <a:close/>
              </a:path>
              <a:path w="669925" h="242570">
                <a:moveTo>
                  <a:pt x="56261" y="0"/>
                </a:moveTo>
                <a:lnTo>
                  <a:pt x="0" y="7619"/>
                </a:lnTo>
                <a:lnTo>
                  <a:pt x="39877" y="48132"/>
                </a:lnTo>
                <a:lnTo>
                  <a:pt x="46042" y="30020"/>
                </a:lnTo>
                <a:lnTo>
                  <a:pt x="34036" y="25907"/>
                </a:lnTo>
                <a:lnTo>
                  <a:pt x="38100" y="13969"/>
                </a:lnTo>
                <a:lnTo>
                  <a:pt x="51506" y="13969"/>
                </a:lnTo>
                <a:lnTo>
                  <a:pt x="56261" y="0"/>
                </a:lnTo>
                <a:close/>
              </a:path>
              <a:path w="669925" h="242570">
                <a:moveTo>
                  <a:pt x="38100" y="13969"/>
                </a:moveTo>
                <a:lnTo>
                  <a:pt x="34036" y="25907"/>
                </a:lnTo>
                <a:lnTo>
                  <a:pt x="46042" y="30020"/>
                </a:lnTo>
                <a:lnTo>
                  <a:pt x="50106" y="18082"/>
                </a:lnTo>
                <a:lnTo>
                  <a:pt x="38100" y="13969"/>
                </a:lnTo>
                <a:close/>
              </a:path>
              <a:path w="669925" h="242570">
                <a:moveTo>
                  <a:pt x="51506" y="13969"/>
                </a:moveTo>
                <a:lnTo>
                  <a:pt x="38100" y="13969"/>
                </a:lnTo>
                <a:lnTo>
                  <a:pt x="50106" y="18082"/>
                </a:lnTo>
                <a:lnTo>
                  <a:pt x="51506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900094" y="6591796"/>
            <a:ext cx="13341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cs typeface="Times New Roman"/>
              </a:rPr>
              <a:t>Πηγή: </a:t>
            </a:r>
            <a:r>
              <a:rPr sz="1000" spc="-5" dirty="0">
                <a:cs typeface="Times New Roman"/>
              </a:rPr>
              <a:t>Turban et al.</a:t>
            </a:r>
            <a:r>
              <a:rPr sz="1000" spc="-25" dirty="0">
                <a:cs typeface="Times New Roman"/>
              </a:rPr>
              <a:t> </a:t>
            </a:r>
            <a:r>
              <a:rPr sz="1000" dirty="0">
                <a:cs typeface="Times New Roman"/>
              </a:rPr>
              <a:t>2000</a:t>
            </a:r>
            <a:endParaRPr sz="1000">
              <a:cs typeface="Times New Roman"/>
            </a:endParaRPr>
          </a:p>
        </p:txBody>
      </p:sp>
      <p:sp>
        <p:nvSpPr>
          <p:cNvPr id="65" name="Τίτλος 6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Μοντέλο Ικανοποίησης </a:t>
            </a:r>
            <a:r>
              <a:rPr lang="el-GR" spc="-5" dirty="0"/>
              <a:t>Καταναλωτή</a:t>
            </a:r>
            <a:r>
              <a:rPr lang="el-GR" spc="10" dirty="0"/>
              <a:t> </a:t>
            </a:r>
            <a:r>
              <a:rPr lang="en-US" spc="-5" dirty="0">
                <a:cs typeface="Calibri"/>
              </a:rPr>
              <a:t>Internet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89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5940" y="1506982"/>
            <a:ext cx="5030470" cy="353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Εκτίμηση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επισκεπτών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Font typeface="Calibri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Εκτίμηση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πελατών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Font typeface="Calibri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Στοιχεία τιμολογιακής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πολιτικής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Font typeface="Calibri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Εκτίμηση εσόδων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(€)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93976" y="2002535"/>
            <a:ext cx="439420" cy="585470"/>
          </a:xfrm>
          <a:custGeom>
            <a:avLst/>
            <a:gdLst/>
            <a:ahLst/>
            <a:cxnLst/>
            <a:rect l="l" t="t" r="r" b="b"/>
            <a:pathLst>
              <a:path w="439419" h="585469">
                <a:moveTo>
                  <a:pt x="438912" y="365760"/>
                </a:moveTo>
                <a:lnTo>
                  <a:pt x="0" y="365760"/>
                </a:lnTo>
                <a:lnTo>
                  <a:pt x="219456" y="585215"/>
                </a:lnTo>
                <a:lnTo>
                  <a:pt x="438912" y="365760"/>
                </a:lnTo>
                <a:close/>
              </a:path>
              <a:path w="439419" h="585469">
                <a:moveTo>
                  <a:pt x="329184" y="0"/>
                </a:moveTo>
                <a:lnTo>
                  <a:pt x="109728" y="0"/>
                </a:lnTo>
                <a:lnTo>
                  <a:pt x="109728" y="365760"/>
                </a:lnTo>
                <a:lnTo>
                  <a:pt x="329184" y="365760"/>
                </a:lnTo>
                <a:lnTo>
                  <a:pt x="32918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3976" y="2002535"/>
            <a:ext cx="439420" cy="585470"/>
          </a:xfrm>
          <a:custGeom>
            <a:avLst/>
            <a:gdLst/>
            <a:ahLst/>
            <a:cxnLst/>
            <a:rect l="l" t="t" r="r" b="b"/>
            <a:pathLst>
              <a:path w="439419" h="585469">
                <a:moveTo>
                  <a:pt x="0" y="365760"/>
                </a:moveTo>
                <a:lnTo>
                  <a:pt x="109728" y="365760"/>
                </a:lnTo>
                <a:lnTo>
                  <a:pt x="109728" y="0"/>
                </a:lnTo>
                <a:lnTo>
                  <a:pt x="329184" y="0"/>
                </a:lnTo>
                <a:lnTo>
                  <a:pt x="329184" y="365760"/>
                </a:lnTo>
                <a:lnTo>
                  <a:pt x="438912" y="365760"/>
                </a:lnTo>
                <a:lnTo>
                  <a:pt x="219456" y="585215"/>
                </a:lnTo>
                <a:lnTo>
                  <a:pt x="0" y="3657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3976" y="3020567"/>
            <a:ext cx="439420" cy="585470"/>
          </a:xfrm>
          <a:custGeom>
            <a:avLst/>
            <a:gdLst/>
            <a:ahLst/>
            <a:cxnLst/>
            <a:rect l="l" t="t" r="r" b="b"/>
            <a:pathLst>
              <a:path w="439419" h="585470">
                <a:moveTo>
                  <a:pt x="438912" y="365760"/>
                </a:moveTo>
                <a:lnTo>
                  <a:pt x="0" y="365760"/>
                </a:lnTo>
                <a:lnTo>
                  <a:pt x="219456" y="585216"/>
                </a:lnTo>
                <a:lnTo>
                  <a:pt x="438912" y="365760"/>
                </a:lnTo>
                <a:close/>
              </a:path>
              <a:path w="439419" h="585470">
                <a:moveTo>
                  <a:pt x="329184" y="0"/>
                </a:moveTo>
                <a:lnTo>
                  <a:pt x="109728" y="0"/>
                </a:lnTo>
                <a:lnTo>
                  <a:pt x="109728" y="365760"/>
                </a:lnTo>
                <a:lnTo>
                  <a:pt x="329184" y="365760"/>
                </a:lnTo>
                <a:lnTo>
                  <a:pt x="32918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93976" y="3020567"/>
            <a:ext cx="439420" cy="585470"/>
          </a:xfrm>
          <a:custGeom>
            <a:avLst/>
            <a:gdLst/>
            <a:ahLst/>
            <a:cxnLst/>
            <a:rect l="l" t="t" r="r" b="b"/>
            <a:pathLst>
              <a:path w="439419" h="585470">
                <a:moveTo>
                  <a:pt x="0" y="365760"/>
                </a:moveTo>
                <a:lnTo>
                  <a:pt x="109728" y="365760"/>
                </a:lnTo>
                <a:lnTo>
                  <a:pt x="109728" y="0"/>
                </a:lnTo>
                <a:lnTo>
                  <a:pt x="329184" y="0"/>
                </a:lnTo>
                <a:lnTo>
                  <a:pt x="329184" y="365760"/>
                </a:lnTo>
                <a:lnTo>
                  <a:pt x="438912" y="365760"/>
                </a:lnTo>
                <a:lnTo>
                  <a:pt x="219456" y="585216"/>
                </a:lnTo>
                <a:lnTo>
                  <a:pt x="0" y="3657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3976" y="4081271"/>
            <a:ext cx="439420" cy="585470"/>
          </a:xfrm>
          <a:custGeom>
            <a:avLst/>
            <a:gdLst/>
            <a:ahLst/>
            <a:cxnLst/>
            <a:rect l="l" t="t" r="r" b="b"/>
            <a:pathLst>
              <a:path w="439419" h="585470">
                <a:moveTo>
                  <a:pt x="438912" y="365759"/>
                </a:moveTo>
                <a:lnTo>
                  <a:pt x="0" y="365759"/>
                </a:lnTo>
                <a:lnTo>
                  <a:pt x="219456" y="585215"/>
                </a:lnTo>
                <a:lnTo>
                  <a:pt x="438912" y="365759"/>
                </a:lnTo>
                <a:close/>
              </a:path>
              <a:path w="439419" h="585470">
                <a:moveTo>
                  <a:pt x="329184" y="0"/>
                </a:moveTo>
                <a:lnTo>
                  <a:pt x="109728" y="0"/>
                </a:lnTo>
                <a:lnTo>
                  <a:pt x="109728" y="365759"/>
                </a:lnTo>
                <a:lnTo>
                  <a:pt x="329184" y="365759"/>
                </a:lnTo>
                <a:lnTo>
                  <a:pt x="32918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3976" y="4081271"/>
            <a:ext cx="439420" cy="585470"/>
          </a:xfrm>
          <a:custGeom>
            <a:avLst/>
            <a:gdLst/>
            <a:ahLst/>
            <a:cxnLst/>
            <a:rect l="l" t="t" r="r" b="b"/>
            <a:pathLst>
              <a:path w="439419" h="585470">
                <a:moveTo>
                  <a:pt x="0" y="365759"/>
                </a:moveTo>
                <a:lnTo>
                  <a:pt x="109728" y="365759"/>
                </a:lnTo>
                <a:lnTo>
                  <a:pt x="109728" y="0"/>
                </a:lnTo>
                <a:lnTo>
                  <a:pt x="329184" y="0"/>
                </a:lnTo>
                <a:lnTo>
                  <a:pt x="329184" y="365759"/>
                </a:lnTo>
                <a:lnTo>
                  <a:pt x="438912" y="365759"/>
                </a:lnTo>
                <a:lnTo>
                  <a:pt x="219456" y="585215"/>
                </a:lnTo>
                <a:lnTo>
                  <a:pt x="0" y="36575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4639" y="2002535"/>
            <a:ext cx="1594103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Εκτίμηση</a:t>
            </a:r>
            <a:r>
              <a:rPr lang="el-GR" spc="-105" dirty="0"/>
              <a:t> </a:t>
            </a:r>
            <a:r>
              <a:rPr lang="el-GR" dirty="0"/>
              <a:t>Εσόδων</a:t>
            </a:r>
          </a:p>
        </p:txBody>
      </p:sp>
    </p:spTree>
    <p:extLst>
      <p:ext uri="{BB962C8B-B14F-4D97-AF65-F5344CB8AC3E}">
        <p14:creationId xmlns:p14="http://schemas.microsoft.com/office/powerpoint/2010/main" val="245748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l-GR" dirty="0"/>
              <a:t>Εισαγωγή στις έννοιες του ηλεκτρονικού εμπορίου</a:t>
            </a:r>
          </a:p>
          <a:p>
            <a:pPr marL="285750" indent="-285750"/>
            <a:r>
              <a:rPr lang="el-GR" dirty="0"/>
              <a:t>Διαφήμιση στο </a:t>
            </a:r>
            <a:r>
              <a:rPr lang="en-US" dirty="0"/>
              <a:t>internet</a:t>
            </a:r>
          </a:p>
          <a:p>
            <a:pPr marL="285750" indent="-285750"/>
            <a:r>
              <a:rPr lang="el-GR" dirty="0"/>
              <a:t>Πρώτη εκτίμηση αγοράς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99160" y="1772411"/>
            <a:ext cx="7467600" cy="4067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69029"/>
            <a:ext cx="8229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>
                <a:latin typeface="+mn-lt"/>
              </a:rPr>
              <a:t>Τι είναι το Μοντέλο</a:t>
            </a:r>
            <a:r>
              <a:rPr spc="-95" dirty="0">
                <a:latin typeface="+mn-lt"/>
              </a:rPr>
              <a:t> </a:t>
            </a:r>
            <a:r>
              <a:rPr dirty="0">
                <a:latin typeface="+mn-lt"/>
              </a:rPr>
              <a:t>Διαφήμισης</a:t>
            </a:r>
          </a:p>
          <a:p>
            <a:pPr algn="ctr">
              <a:lnSpc>
                <a:spcPct val="100000"/>
              </a:lnSpc>
              <a:tabLst>
                <a:tab pos="3027045" algn="l"/>
                <a:tab pos="8208009" algn="l"/>
              </a:tabLst>
            </a:pPr>
            <a:r>
              <a:rPr dirty="0">
                <a:latin typeface="+mn-lt"/>
                <a:cs typeface="Calibri"/>
              </a:rPr>
              <a:t> 	</a:t>
            </a:r>
            <a:r>
              <a:rPr spc="-5" dirty="0">
                <a:latin typeface="+mn-lt"/>
                <a:cs typeface="Calibri"/>
              </a:rPr>
              <a:t>Pay-Per-Click	</a:t>
            </a:r>
            <a:endParaRPr dirty="0">
              <a:latin typeface="+mn-lt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9926" y="2235961"/>
            <a:ext cx="258452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105" dirty="0" err="1">
                <a:cs typeface="Calibri"/>
              </a:rPr>
              <a:t>Πληρωμένη</a:t>
            </a:r>
            <a:r>
              <a:rPr sz="1800" b="1" spc="105" dirty="0">
                <a:cs typeface="Calibri"/>
              </a:rPr>
              <a:t> </a:t>
            </a:r>
            <a:r>
              <a:rPr sz="1800" b="1" spc="75" dirty="0" err="1" smtClean="0">
                <a:cs typeface="Calibri"/>
              </a:rPr>
              <a:t>δι</a:t>
            </a:r>
            <a:r>
              <a:rPr sz="1800" b="1" spc="75" dirty="0" smtClean="0">
                <a:cs typeface="Calibri"/>
              </a:rPr>
              <a:t>αφήμιση </a:t>
            </a:r>
            <a:r>
              <a:rPr sz="1800" b="1" spc="35" dirty="0">
                <a:cs typeface="Calibri"/>
              </a:rPr>
              <a:t>με </a:t>
            </a:r>
            <a:r>
              <a:rPr sz="1800" b="1" spc="50" dirty="0" smtClean="0">
                <a:cs typeface="Calibri"/>
              </a:rPr>
              <a:t>βάση </a:t>
            </a:r>
            <a:r>
              <a:rPr sz="1800" b="1" spc="90" dirty="0">
                <a:cs typeface="Calibri"/>
              </a:rPr>
              <a:t>τον</a:t>
            </a:r>
            <a:r>
              <a:rPr sz="1800" b="1" spc="-45" dirty="0">
                <a:cs typeface="Calibri"/>
              </a:rPr>
              <a:t> </a:t>
            </a:r>
            <a:r>
              <a:rPr sz="1800" b="1" spc="35" dirty="0">
                <a:cs typeface="Calibri"/>
              </a:rPr>
              <a:t>αριθμό  </a:t>
            </a:r>
            <a:r>
              <a:rPr sz="1800" b="1" spc="114" dirty="0">
                <a:cs typeface="Calibri"/>
              </a:rPr>
              <a:t>των</a:t>
            </a:r>
            <a:r>
              <a:rPr sz="1800" b="1" spc="-60" dirty="0">
                <a:cs typeface="Calibri"/>
              </a:rPr>
              <a:t> </a:t>
            </a:r>
            <a:r>
              <a:rPr sz="1800" b="1" dirty="0">
                <a:cs typeface="Palatino Linotype"/>
              </a:rPr>
              <a:t>clicks</a:t>
            </a:r>
            <a:endParaRPr sz="1800" dirty="0"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573320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5930" y="190500"/>
            <a:ext cx="8234045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dirty="0">
                <a:latin typeface="Calibri"/>
                <a:cs typeface="Calibri"/>
              </a:rPr>
              <a:t>Που </a:t>
            </a:r>
            <a:r>
              <a:rPr sz="4400" b="1" spc="-5" dirty="0">
                <a:latin typeface="Calibri"/>
                <a:cs typeface="Calibri"/>
              </a:rPr>
              <a:t>εφαρμόζεται το </a:t>
            </a:r>
            <a:r>
              <a:rPr sz="4400" b="1" dirty="0">
                <a:latin typeface="Calibri"/>
                <a:cs typeface="Calibri"/>
              </a:rPr>
              <a:t>μοντέλο</a:t>
            </a:r>
            <a:r>
              <a:rPr sz="4400" b="1" spc="-15" dirty="0">
                <a:latin typeface="Calibri"/>
                <a:cs typeface="Calibri"/>
              </a:rPr>
              <a:t> </a:t>
            </a:r>
            <a:r>
              <a:rPr sz="4400" b="1" spc="-5" dirty="0" smtClean="0">
                <a:latin typeface="Calibri"/>
                <a:cs typeface="Calibri"/>
              </a:rPr>
              <a:t>διαφήμισης</a:t>
            </a:r>
            <a:r>
              <a:rPr lang="el-GR" sz="4400" b="1" dirty="0">
                <a:latin typeface="Calibri"/>
                <a:cs typeface="Calibri"/>
              </a:rPr>
              <a:t> </a:t>
            </a:r>
            <a:r>
              <a:rPr sz="4400" b="1" spc="-5" dirty="0" smtClean="0">
                <a:latin typeface="Calibri"/>
                <a:cs typeface="Calibri"/>
              </a:rPr>
              <a:t>Pay-Per-Click</a:t>
            </a:r>
            <a:r>
              <a:rPr sz="4400" b="1" spc="-5" dirty="0">
                <a:latin typeface="Calibri"/>
                <a:cs typeface="Calibri"/>
              </a:rPr>
              <a:t>;	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5656" y="2204864"/>
            <a:ext cx="6393618" cy="4221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9132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15567" y="1412776"/>
            <a:ext cx="7106411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4053" y="1773173"/>
            <a:ext cx="2304415" cy="307975"/>
          </a:xfrm>
          <a:custGeom>
            <a:avLst/>
            <a:gdLst/>
            <a:ahLst/>
            <a:cxnLst/>
            <a:rect l="l" t="t" r="r" b="b"/>
            <a:pathLst>
              <a:path w="2304415" h="307975">
                <a:moveTo>
                  <a:pt x="0" y="307848"/>
                </a:moveTo>
                <a:lnTo>
                  <a:pt x="2304288" y="307848"/>
                </a:lnTo>
                <a:lnTo>
                  <a:pt x="23042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4053" y="1773173"/>
            <a:ext cx="2304415" cy="307975"/>
          </a:xfrm>
          <a:custGeom>
            <a:avLst/>
            <a:gdLst/>
            <a:ahLst/>
            <a:cxnLst/>
            <a:rect l="l" t="t" r="r" b="b"/>
            <a:pathLst>
              <a:path w="2304415" h="307975">
                <a:moveTo>
                  <a:pt x="0" y="307848"/>
                </a:moveTo>
                <a:lnTo>
                  <a:pt x="2304288" y="307848"/>
                </a:lnTo>
                <a:lnTo>
                  <a:pt x="2304288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28956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83555" y="1807336"/>
            <a:ext cx="27288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80" dirty="0" err="1">
                <a:cs typeface="Calibri"/>
              </a:rPr>
              <a:t>Πληρωμέν</a:t>
            </a:r>
            <a:r>
              <a:rPr sz="1400" b="1" spc="80" dirty="0">
                <a:cs typeface="Calibri"/>
              </a:rPr>
              <a:t>α </a:t>
            </a:r>
            <a:r>
              <a:rPr sz="1400" b="1" spc="65" dirty="0" smtClean="0">
                <a:cs typeface="Calibri"/>
              </a:rPr>
              <a:t>Αποτελέ</a:t>
            </a:r>
            <a:r>
              <a:rPr sz="1400" b="1" spc="45" dirty="0" smtClean="0">
                <a:cs typeface="Calibri"/>
              </a:rPr>
              <a:t>σ</a:t>
            </a:r>
            <a:r>
              <a:rPr sz="1400" b="1" spc="60" dirty="0" smtClean="0">
                <a:cs typeface="Calibri"/>
              </a:rPr>
              <a:t>μ</a:t>
            </a:r>
            <a:r>
              <a:rPr sz="1400" b="1" spc="50" dirty="0" smtClean="0">
                <a:cs typeface="Calibri"/>
              </a:rPr>
              <a:t>ατα</a:t>
            </a:r>
            <a:endParaRPr sz="1400" dirty="0"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3074" y="5950458"/>
            <a:ext cx="2304415" cy="307975"/>
          </a:xfrm>
          <a:custGeom>
            <a:avLst/>
            <a:gdLst/>
            <a:ahLst/>
            <a:cxnLst/>
            <a:rect l="l" t="t" r="r" b="b"/>
            <a:pathLst>
              <a:path w="2304415" h="307975">
                <a:moveTo>
                  <a:pt x="0" y="307847"/>
                </a:moveTo>
                <a:lnTo>
                  <a:pt x="2304288" y="307847"/>
                </a:lnTo>
                <a:lnTo>
                  <a:pt x="2304288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3074" y="5950458"/>
            <a:ext cx="2304415" cy="307975"/>
          </a:xfrm>
          <a:custGeom>
            <a:avLst/>
            <a:gdLst/>
            <a:ahLst/>
            <a:cxnLst/>
            <a:rect l="l" t="t" r="r" b="b"/>
            <a:pathLst>
              <a:path w="2304415" h="307975">
                <a:moveTo>
                  <a:pt x="0" y="307847"/>
                </a:moveTo>
                <a:lnTo>
                  <a:pt x="2304288" y="307847"/>
                </a:lnTo>
                <a:lnTo>
                  <a:pt x="2304288" y="0"/>
                </a:lnTo>
                <a:lnTo>
                  <a:pt x="0" y="0"/>
                </a:lnTo>
                <a:lnTo>
                  <a:pt x="0" y="307847"/>
                </a:lnTo>
                <a:close/>
              </a:path>
            </a:pathLst>
          </a:custGeom>
          <a:ln w="28956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50442" y="5984646"/>
            <a:ext cx="20942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95" dirty="0">
                <a:cs typeface="Calibri"/>
              </a:rPr>
              <a:t>Οργανικά</a:t>
            </a:r>
            <a:r>
              <a:rPr sz="1400" b="1" spc="-40" dirty="0">
                <a:cs typeface="Calibri"/>
              </a:rPr>
              <a:t> </a:t>
            </a:r>
            <a:r>
              <a:rPr sz="1400" b="1" spc="60" dirty="0">
                <a:cs typeface="Calibri"/>
              </a:rPr>
              <a:t>Αποτελέσματα</a:t>
            </a:r>
            <a:endParaRPr sz="1400" dirty="0">
              <a:cs typeface="Calibri"/>
            </a:endParaRPr>
          </a:p>
        </p:txBody>
      </p:sp>
      <p:sp>
        <p:nvSpPr>
          <p:cNvPr id="13" name="Τίτλο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+mn-lt"/>
              </a:rPr>
              <a:t>Η μηχανή αναζήτησης της</a:t>
            </a:r>
            <a:r>
              <a:rPr lang="el-GR" spc="-110" dirty="0">
                <a:latin typeface="+mn-lt"/>
              </a:rPr>
              <a:t> </a:t>
            </a:r>
            <a:r>
              <a:rPr lang="el-GR" dirty="0" err="1">
                <a:latin typeface="+mn-lt"/>
                <a:cs typeface="Calibri"/>
              </a:rPr>
              <a:t>Google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1939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50391" y="1601724"/>
            <a:ext cx="7949183" cy="4186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5463" y="1796795"/>
            <a:ext cx="7360919" cy="3598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16929" y="4746497"/>
            <a:ext cx="1125220" cy="485140"/>
          </a:xfrm>
          <a:custGeom>
            <a:avLst/>
            <a:gdLst/>
            <a:ahLst/>
            <a:cxnLst/>
            <a:rect l="l" t="t" r="r" b="b"/>
            <a:pathLst>
              <a:path w="1125220" h="485139">
                <a:moveTo>
                  <a:pt x="0" y="242315"/>
                </a:moveTo>
                <a:lnTo>
                  <a:pt x="14849" y="186745"/>
                </a:lnTo>
                <a:lnTo>
                  <a:pt x="57147" y="135738"/>
                </a:lnTo>
                <a:lnTo>
                  <a:pt x="87536" y="112399"/>
                </a:lnTo>
                <a:lnTo>
                  <a:pt x="123523" y="90746"/>
                </a:lnTo>
                <a:lnTo>
                  <a:pt x="164687" y="70961"/>
                </a:lnTo>
                <a:lnTo>
                  <a:pt x="210605" y="53224"/>
                </a:lnTo>
                <a:lnTo>
                  <a:pt x="260856" y="37718"/>
                </a:lnTo>
                <a:lnTo>
                  <a:pt x="315019" y="24623"/>
                </a:lnTo>
                <a:lnTo>
                  <a:pt x="372672" y="14123"/>
                </a:lnTo>
                <a:lnTo>
                  <a:pt x="433393" y="6398"/>
                </a:lnTo>
                <a:lnTo>
                  <a:pt x="496762" y="1629"/>
                </a:lnTo>
                <a:lnTo>
                  <a:pt x="562356" y="0"/>
                </a:lnTo>
                <a:lnTo>
                  <a:pt x="627949" y="1629"/>
                </a:lnTo>
                <a:lnTo>
                  <a:pt x="691318" y="6398"/>
                </a:lnTo>
                <a:lnTo>
                  <a:pt x="752039" y="14123"/>
                </a:lnTo>
                <a:lnTo>
                  <a:pt x="809692" y="24623"/>
                </a:lnTo>
                <a:lnTo>
                  <a:pt x="863855" y="37718"/>
                </a:lnTo>
                <a:lnTo>
                  <a:pt x="914106" y="53224"/>
                </a:lnTo>
                <a:lnTo>
                  <a:pt x="960024" y="70961"/>
                </a:lnTo>
                <a:lnTo>
                  <a:pt x="1001188" y="90746"/>
                </a:lnTo>
                <a:lnTo>
                  <a:pt x="1037175" y="112399"/>
                </a:lnTo>
                <a:lnTo>
                  <a:pt x="1067564" y="135738"/>
                </a:lnTo>
                <a:lnTo>
                  <a:pt x="1109862" y="186745"/>
                </a:lnTo>
                <a:lnTo>
                  <a:pt x="1124712" y="242315"/>
                </a:lnTo>
                <a:lnTo>
                  <a:pt x="1120929" y="270580"/>
                </a:lnTo>
                <a:lnTo>
                  <a:pt x="1091934" y="324051"/>
                </a:lnTo>
                <a:lnTo>
                  <a:pt x="1037175" y="372232"/>
                </a:lnTo>
                <a:lnTo>
                  <a:pt x="1001188" y="393885"/>
                </a:lnTo>
                <a:lnTo>
                  <a:pt x="960024" y="413670"/>
                </a:lnTo>
                <a:lnTo>
                  <a:pt x="914106" y="431407"/>
                </a:lnTo>
                <a:lnTo>
                  <a:pt x="863855" y="446913"/>
                </a:lnTo>
                <a:lnTo>
                  <a:pt x="809692" y="460008"/>
                </a:lnTo>
                <a:lnTo>
                  <a:pt x="752039" y="470508"/>
                </a:lnTo>
                <a:lnTo>
                  <a:pt x="691318" y="478233"/>
                </a:lnTo>
                <a:lnTo>
                  <a:pt x="627949" y="483002"/>
                </a:lnTo>
                <a:lnTo>
                  <a:pt x="562356" y="484631"/>
                </a:lnTo>
                <a:lnTo>
                  <a:pt x="496762" y="483002"/>
                </a:lnTo>
                <a:lnTo>
                  <a:pt x="433393" y="478233"/>
                </a:lnTo>
                <a:lnTo>
                  <a:pt x="372672" y="470508"/>
                </a:lnTo>
                <a:lnTo>
                  <a:pt x="315019" y="460008"/>
                </a:lnTo>
                <a:lnTo>
                  <a:pt x="260856" y="446913"/>
                </a:lnTo>
                <a:lnTo>
                  <a:pt x="210605" y="431407"/>
                </a:lnTo>
                <a:lnTo>
                  <a:pt x="164687" y="413670"/>
                </a:lnTo>
                <a:lnTo>
                  <a:pt x="123523" y="393885"/>
                </a:lnTo>
                <a:lnTo>
                  <a:pt x="87536" y="372232"/>
                </a:lnTo>
                <a:lnTo>
                  <a:pt x="57147" y="348893"/>
                </a:lnTo>
                <a:lnTo>
                  <a:pt x="14849" y="297886"/>
                </a:lnTo>
                <a:lnTo>
                  <a:pt x="0" y="242315"/>
                </a:lnTo>
                <a:close/>
              </a:path>
            </a:pathLst>
          </a:custGeom>
          <a:ln w="28956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cs typeface="Calibri"/>
              </a:rPr>
              <a:t>Cost </a:t>
            </a:r>
            <a:r>
              <a:rPr lang="en-US" dirty="0">
                <a:cs typeface="Calibri"/>
              </a:rPr>
              <a:t>Per</a:t>
            </a:r>
            <a:r>
              <a:rPr lang="en-US" spc="-8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Click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084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3568" y="1448917"/>
            <a:ext cx="3599687" cy="957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495" y="2440640"/>
            <a:ext cx="5897879" cy="4300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4479" y="738332"/>
            <a:ext cx="3779519" cy="4777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09844" y="1172463"/>
            <a:ext cx="57785" cy="58419"/>
          </a:xfrm>
          <a:custGeom>
            <a:avLst/>
            <a:gdLst/>
            <a:ahLst/>
            <a:cxnLst/>
            <a:rect l="l" t="t" r="r" b="b"/>
            <a:pathLst>
              <a:path w="57785" h="58419">
                <a:moveTo>
                  <a:pt x="33781" y="0"/>
                </a:moveTo>
                <a:lnTo>
                  <a:pt x="26034" y="888"/>
                </a:lnTo>
                <a:lnTo>
                  <a:pt x="18287" y="1650"/>
                </a:lnTo>
                <a:lnTo>
                  <a:pt x="11937" y="5080"/>
                </a:lnTo>
                <a:lnTo>
                  <a:pt x="6984" y="11049"/>
                </a:lnTo>
                <a:lnTo>
                  <a:pt x="2031" y="17145"/>
                </a:lnTo>
                <a:lnTo>
                  <a:pt x="0" y="24002"/>
                </a:lnTo>
                <a:lnTo>
                  <a:pt x="1523" y="39624"/>
                </a:lnTo>
                <a:lnTo>
                  <a:pt x="4952" y="45974"/>
                </a:lnTo>
                <a:lnTo>
                  <a:pt x="17144" y="55880"/>
                </a:lnTo>
                <a:lnTo>
                  <a:pt x="24002" y="57912"/>
                </a:lnTo>
                <a:lnTo>
                  <a:pt x="39496" y="56387"/>
                </a:lnTo>
                <a:lnTo>
                  <a:pt x="45846" y="52959"/>
                </a:lnTo>
                <a:lnTo>
                  <a:pt x="55752" y="40766"/>
                </a:lnTo>
                <a:lnTo>
                  <a:pt x="57784" y="33782"/>
                </a:lnTo>
                <a:lnTo>
                  <a:pt x="56260" y="18287"/>
                </a:lnTo>
                <a:lnTo>
                  <a:pt x="52831" y="11937"/>
                </a:lnTo>
                <a:lnTo>
                  <a:pt x="46735" y="6985"/>
                </a:lnTo>
                <a:lnTo>
                  <a:pt x="40639" y="2159"/>
                </a:lnTo>
                <a:lnTo>
                  <a:pt x="33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9591" y="1550879"/>
            <a:ext cx="2785872" cy="3420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1222" y="2264155"/>
            <a:ext cx="58419" cy="57785"/>
          </a:xfrm>
          <a:custGeom>
            <a:avLst/>
            <a:gdLst/>
            <a:ahLst/>
            <a:cxnLst/>
            <a:rect l="l" t="t" r="r" b="b"/>
            <a:pathLst>
              <a:path w="58420" h="57785">
                <a:moveTo>
                  <a:pt x="33781" y="0"/>
                </a:moveTo>
                <a:lnTo>
                  <a:pt x="18287" y="1524"/>
                </a:lnTo>
                <a:lnTo>
                  <a:pt x="11937" y="4953"/>
                </a:lnTo>
                <a:lnTo>
                  <a:pt x="6985" y="11049"/>
                </a:lnTo>
                <a:lnTo>
                  <a:pt x="2031" y="17018"/>
                </a:lnTo>
                <a:lnTo>
                  <a:pt x="0" y="24003"/>
                </a:lnTo>
                <a:lnTo>
                  <a:pt x="762" y="31750"/>
                </a:lnTo>
                <a:lnTo>
                  <a:pt x="1650" y="39497"/>
                </a:lnTo>
                <a:lnTo>
                  <a:pt x="5079" y="45847"/>
                </a:lnTo>
                <a:lnTo>
                  <a:pt x="11049" y="50800"/>
                </a:lnTo>
                <a:lnTo>
                  <a:pt x="17144" y="55753"/>
                </a:lnTo>
                <a:lnTo>
                  <a:pt x="24129" y="57785"/>
                </a:lnTo>
                <a:lnTo>
                  <a:pt x="39497" y="56261"/>
                </a:lnTo>
                <a:lnTo>
                  <a:pt x="45847" y="52832"/>
                </a:lnTo>
                <a:lnTo>
                  <a:pt x="55752" y="40640"/>
                </a:lnTo>
                <a:lnTo>
                  <a:pt x="57912" y="33782"/>
                </a:lnTo>
                <a:lnTo>
                  <a:pt x="57150" y="25908"/>
                </a:lnTo>
                <a:lnTo>
                  <a:pt x="56261" y="18161"/>
                </a:lnTo>
                <a:lnTo>
                  <a:pt x="52831" y="11811"/>
                </a:lnTo>
                <a:lnTo>
                  <a:pt x="46736" y="6985"/>
                </a:lnTo>
                <a:lnTo>
                  <a:pt x="40766" y="2032"/>
                </a:lnTo>
                <a:lnTo>
                  <a:pt x="33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9035" y="2537079"/>
            <a:ext cx="58419" cy="57785"/>
          </a:xfrm>
          <a:custGeom>
            <a:avLst/>
            <a:gdLst/>
            <a:ahLst/>
            <a:cxnLst/>
            <a:rect l="l" t="t" r="r" b="b"/>
            <a:pathLst>
              <a:path w="58420" h="57785">
                <a:moveTo>
                  <a:pt x="33781" y="0"/>
                </a:moveTo>
                <a:lnTo>
                  <a:pt x="0" y="23875"/>
                </a:lnTo>
                <a:lnTo>
                  <a:pt x="888" y="31750"/>
                </a:lnTo>
                <a:lnTo>
                  <a:pt x="1650" y="39497"/>
                </a:lnTo>
                <a:lnTo>
                  <a:pt x="5079" y="45847"/>
                </a:lnTo>
                <a:lnTo>
                  <a:pt x="17272" y="55753"/>
                </a:lnTo>
                <a:lnTo>
                  <a:pt x="24129" y="57785"/>
                </a:lnTo>
                <a:lnTo>
                  <a:pt x="39624" y="56261"/>
                </a:lnTo>
                <a:lnTo>
                  <a:pt x="45974" y="52832"/>
                </a:lnTo>
                <a:lnTo>
                  <a:pt x="55879" y="40640"/>
                </a:lnTo>
                <a:lnTo>
                  <a:pt x="57912" y="33655"/>
                </a:lnTo>
                <a:lnTo>
                  <a:pt x="56387" y="18161"/>
                </a:lnTo>
                <a:lnTo>
                  <a:pt x="52959" y="11811"/>
                </a:lnTo>
                <a:lnTo>
                  <a:pt x="46862" y="6858"/>
                </a:lnTo>
                <a:lnTo>
                  <a:pt x="40766" y="2032"/>
                </a:lnTo>
                <a:lnTo>
                  <a:pt x="33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76976" y="2809875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19">
                <a:moveTo>
                  <a:pt x="33782" y="0"/>
                </a:moveTo>
                <a:lnTo>
                  <a:pt x="26035" y="888"/>
                </a:lnTo>
                <a:lnTo>
                  <a:pt x="18287" y="1650"/>
                </a:lnTo>
                <a:lnTo>
                  <a:pt x="11937" y="5079"/>
                </a:lnTo>
                <a:lnTo>
                  <a:pt x="6985" y="11049"/>
                </a:lnTo>
                <a:lnTo>
                  <a:pt x="2032" y="17145"/>
                </a:lnTo>
                <a:lnTo>
                  <a:pt x="0" y="24002"/>
                </a:lnTo>
                <a:lnTo>
                  <a:pt x="1524" y="39624"/>
                </a:lnTo>
                <a:lnTo>
                  <a:pt x="4952" y="45974"/>
                </a:lnTo>
                <a:lnTo>
                  <a:pt x="17145" y="55879"/>
                </a:lnTo>
                <a:lnTo>
                  <a:pt x="24002" y="57912"/>
                </a:lnTo>
                <a:lnTo>
                  <a:pt x="39497" y="56387"/>
                </a:lnTo>
                <a:lnTo>
                  <a:pt x="45847" y="52959"/>
                </a:lnTo>
                <a:lnTo>
                  <a:pt x="55752" y="40766"/>
                </a:lnTo>
                <a:lnTo>
                  <a:pt x="57912" y="33782"/>
                </a:lnTo>
                <a:lnTo>
                  <a:pt x="57023" y="26035"/>
                </a:lnTo>
                <a:lnTo>
                  <a:pt x="56261" y="18287"/>
                </a:lnTo>
                <a:lnTo>
                  <a:pt x="52832" y="11937"/>
                </a:lnTo>
                <a:lnTo>
                  <a:pt x="46736" y="6985"/>
                </a:lnTo>
                <a:lnTo>
                  <a:pt x="40639" y="2159"/>
                </a:lnTo>
                <a:lnTo>
                  <a:pt x="337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32602" y="3355721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33782" y="0"/>
                </a:moveTo>
                <a:lnTo>
                  <a:pt x="18414" y="1524"/>
                </a:lnTo>
                <a:lnTo>
                  <a:pt x="12064" y="4952"/>
                </a:lnTo>
                <a:lnTo>
                  <a:pt x="7112" y="11049"/>
                </a:lnTo>
                <a:lnTo>
                  <a:pt x="2159" y="17017"/>
                </a:lnTo>
                <a:lnTo>
                  <a:pt x="0" y="24002"/>
                </a:lnTo>
                <a:lnTo>
                  <a:pt x="888" y="31750"/>
                </a:lnTo>
                <a:lnTo>
                  <a:pt x="1650" y="39496"/>
                </a:lnTo>
                <a:lnTo>
                  <a:pt x="5080" y="45846"/>
                </a:lnTo>
                <a:lnTo>
                  <a:pt x="17272" y="55752"/>
                </a:lnTo>
                <a:lnTo>
                  <a:pt x="24130" y="57912"/>
                </a:lnTo>
                <a:lnTo>
                  <a:pt x="31876" y="57150"/>
                </a:lnTo>
                <a:lnTo>
                  <a:pt x="39624" y="56261"/>
                </a:lnTo>
                <a:lnTo>
                  <a:pt x="45974" y="52831"/>
                </a:lnTo>
                <a:lnTo>
                  <a:pt x="50926" y="46736"/>
                </a:lnTo>
                <a:lnTo>
                  <a:pt x="55880" y="40766"/>
                </a:lnTo>
                <a:lnTo>
                  <a:pt x="57912" y="33781"/>
                </a:lnTo>
                <a:lnTo>
                  <a:pt x="56387" y="18287"/>
                </a:lnTo>
                <a:lnTo>
                  <a:pt x="52959" y="11937"/>
                </a:lnTo>
                <a:lnTo>
                  <a:pt x="40767" y="2031"/>
                </a:lnTo>
                <a:lnTo>
                  <a:pt x="337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88354" y="3901566"/>
            <a:ext cx="58419" cy="57785"/>
          </a:xfrm>
          <a:custGeom>
            <a:avLst/>
            <a:gdLst/>
            <a:ahLst/>
            <a:cxnLst/>
            <a:rect l="l" t="t" r="r" b="b"/>
            <a:pathLst>
              <a:path w="58420" h="57785">
                <a:moveTo>
                  <a:pt x="33782" y="0"/>
                </a:moveTo>
                <a:lnTo>
                  <a:pt x="18287" y="1523"/>
                </a:lnTo>
                <a:lnTo>
                  <a:pt x="12065" y="4952"/>
                </a:lnTo>
                <a:lnTo>
                  <a:pt x="7112" y="11048"/>
                </a:lnTo>
                <a:lnTo>
                  <a:pt x="2032" y="17017"/>
                </a:lnTo>
                <a:lnTo>
                  <a:pt x="0" y="24002"/>
                </a:lnTo>
                <a:lnTo>
                  <a:pt x="762" y="31749"/>
                </a:lnTo>
                <a:lnTo>
                  <a:pt x="1650" y="39496"/>
                </a:lnTo>
                <a:lnTo>
                  <a:pt x="5080" y="45846"/>
                </a:lnTo>
                <a:lnTo>
                  <a:pt x="11175" y="50799"/>
                </a:lnTo>
                <a:lnTo>
                  <a:pt x="17145" y="55752"/>
                </a:lnTo>
                <a:lnTo>
                  <a:pt x="24130" y="57784"/>
                </a:lnTo>
                <a:lnTo>
                  <a:pt x="39497" y="56260"/>
                </a:lnTo>
                <a:lnTo>
                  <a:pt x="45974" y="52831"/>
                </a:lnTo>
                <a:lnTo>
                  <a:pt x="55880" y="40639"/>
                </a:lnTo>
                <a:lnTo>
                  <a:pt x="57912" y="33781"/>
                </a:lnTo>
                <a:lnTo>
                  <a:pt x="57150" y="25907"/>
                </a:lnTo>
                <a:lnTo>
                  <a:pt x="56261" y="18160"/>
                </a:lnTo>
                <a:lnTo>
                  <a:pt x="52832" y="11810"/>
                </a:lnTo>
                <a:lnTo>
                  <a:pt x="40767" y="2031"/>
                </a:lnTo>
                <a:lnTo>
                  <a:pt x="337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Τίτλος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>
                <a:cs typeface="Calibri"/>
              </a:rPr>
              <a:t>Cost </a:t>
            </a:r>
            <a:r>
              <a:rPr lang="en-US" dirty="0">
                <a:cs typeface="Calibri"/>
              </a:rPr>
              <a:t>Per</a:t>
            </a:r>
            <a:r>
              <a:rPr lang="en-US" spc="-8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Click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6673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pc="-5" dirty="0"/>
              <a:t>Τιμολογιακή Πολιτική </a:t>
            </a:r>
            <a:r>
              <a:rPr lang="el-GR" dirty="0"/>
              <a:t>– Πηγές</a:t>
            </a:r>
            <a:r>
              <a:rPr lang="el-GR" spc="-10" dirty="0"/>
              <a:t> </a:t>
            </a:r>
            <a:r>
              <a:rPr lang="el-GR" spc="-5" dirty="0"/>
              <a:t>Εσόδων</a:t>
            </a:r>
            <a:endParaRPr lang="el-GR" dirty="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86182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pc="-5" dirty="0"/>
              <a:t>Έσοδα από πωλήσεις (περιθώριο</a:t>
            </a:r>
            <a:r>
              <a:rPr spc="25" dirty="0"/>
              <a:t> </a:t>
            </a:r>
            <a:r>
              <a:rPr spc="-5" dirty="0"/>
              <a:t>κέρδους)</a:t>
            </a: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Απαιτεί εκτίμηση του </a:t>
            </a:r>
            <a:r>
              <a:rPr sz="2400" dirty="0">
                <a:latin typeface="Calibri"/>
                <a:cs typeface="Calibri"/>
              </a:rPr>
              <a:t>συνολικού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τζίρου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har char="•"/>
              <a:tabLst>
                <a:tab pos="356235" algn="l"/>
              </a:tabLst>
            </a:pPr>
            <a:r>
              <a:rPr spc="-5" dirty="0"/>
              <a:t>Έσοδα από συναλλαγές (ως</a:t>
            </a:r>
            <a:r>
              <a:rPr spc="15" dirty="0"/>
              <a:t> </a:t>
            </a:r>
            <a:r>
              <a:rPr spc="-5" dirty="0"/>
              <a:t>μεσάζων)</a:t>
            </a: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Απαιτεί εκτίμηση των συνολικών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συναλλαγών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har char="•"/>
              <a:tabLst>
                <a:tab pos="356235" algn="l"/>
              </a:tabLst>
            </a:pPr>
            <a:r>
              <a:rPr spc="-5" dirty="0"/>
              <a:t>Έσοδα από</a:t>
            </a:r>
            <a:r>
              <a:rPr spc="-45" dirty="0"/>
              <a:t> </a:t>
            </a:r>
            <a:r>
              <a:rPr spc="-5" dirty="0"/>
              <a:t>διαφημίσεις</a:t>
            </a: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Απαιτεί εκτίμηση του </a:t>
            </a:r>
            <a:r>
              <a:rPr sz="2400" dirty="0">
                <a:latin typeface="Calibri"/>
                <a:cs typeface="Calibri"/>
              </a:rPr>
              <a:t>αριθμού </a:t>
            </a:r>
            <a:r>
              <a:rPr sz="2400" spc="-5" dirty="0">
                <a:latin typeface="Calibri"/>
                <a:cs typeface="Calibri"/>
              </a:rPr>
              <a:t>των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επισκεπτών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har char="•"/>
              <a:tabLst>
                <a:tab pos="356235" algn="l"/>
              </a:tabLst>
            </a:pPr>
            <a:r>
              <a:rPr spc="-5" dirty="0"/>
              <a:t>Χρέωση</a:t>
            </a:r>
            <a:r>
              <a:rPr spc="-50" dirty="0"/>
              <a:t> </a:t>
            </a:r>
            <a:r>
              <a:rPr spc="-5" dirty="0"/>
              <a:t>διανομής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6235" algn="l"/>
              </a:tabLst>
            </a:pPr>
            <a:r>
              <a:rPr spc="-5" dirty="0"/>
              <a:t>Άλλο</a:t>
            </a:r>
          </a:p>
        </p:txBody>
      </p:sp>
    </p:spTree>
    <p:extLst>
      <p:ext uri="{BB962C8B-B14F-4D97-AF65-F5344CB8AC3E}">
        <p14:creationId xmlns:p14="http://schemas.microsoft.com/office/powerpoint/2010/main" val="21924939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14755" y="1427988"/>
            <a:ext cx="8001000" cy="4677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>
                <a:cs typeface="Calibri"/>
              </a:rPr>
              <a:t>-</a:t>
            </a:r>
            <a:r>
              <a:rPr lang="el-GR" spc="-130" dirty="0">
                <a:cs typeface="Calibri"/>
              </a:rPr>
              <a:t> </a:t>
            </a:r>
            <a:r>
              <a:rPr lang="el-GR" dirty="0">
                <a:cs typeface="Calibri"/>
              </a:rPr>
              <a:t>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7804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714500" y="1365503"/>
            <a:ext cx="5786628" cy="510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>
                <a:cs typeface="Calibri"/>
              </a:rPr>
              <a:t>-</a:t>
            </a:r>
            <a:r>
              <a:rPr lang="el-GR" spc="-130" dirty="0">
                <a:cs typeface="Calibri"/>
              </a:rPr>
              <a:t> </a:t>
            </a:r>
            <a:r>
              <a:rPr lang="el-GR" dirty="0">
                <a:cs typeface="Calibri"/>
              </a:rPr>
              <a:t>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0715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5940" y="1506982"/>
            <a:ext cx="5126355" cy="2506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Στήσιμο Ηλεκτρονικής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Υποδομής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  <a:buFont typeface="Calibri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Δημιουργία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Περιεχομένου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Font typeface="Calibri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Διανομή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Βασικές Κατηγορίες</a:t>
            </a:r>
            <a:r>
              <a:rPr lang="el-GR" spc="-120" dirty="0"/>
              <a:t> </a:t>
            </a:r>
            <a:r>
              <a:rPr lang="el-GR" dirty="0"/>
              <a:t>Εξόδων</a:t>
            </a:r>
          </a:p>
        </p:txBody>
      </p:sp>
    </p:spTree>
    <p:extLst>
      <p:ext uri="{BB962C8B-B14F-4D97-AF65-F5344CB8AC3E}">
        <p14:creationId xmlns:p14="http://schemas.microsoft.com/office/powerpoint/2010/main" val="1720416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88340" y="1699386"/>
            <a:ext cx="7412355" cy="2334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Ανάπτυξη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software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Χρήση περιβάλλοντος/ πακέτου ανάπτυξης  ηλεκτρονικών καταστημάτων (π.χ. osCommerce,  Magento, </a:t>
            </a:r>
            <a:r>
              <a:rPr sz="2800" spc="-10" dirty="0">
                <a:latin typeface="Calibri"/>
                <a:cs typeface="Calibri"/>
              </a:rPr>
              <a:t>OpenCart</a:t>
            </a:r>
            <a:r>
              <a:rPr sz="2800" spc="-5" dirty="0">
                <a:latin typeface="Calibri"/>
                <a:cs typeface="Calibri"/>
              </a:rPr>
              <a:t> κλπ.)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Αγορά έτοιμης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λύσης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Υλοποίηση</a:t>
            </a:r>
            <a:r>
              <a:rPr lang="el-GR" spc="-65" dirty="0"/>
              <a:t> </a:t>
            </a:r>
            <a:r>
              <a:rPr lang="el-GR" dirty="0"/>
              <a:t>Εφαρμογής</a:t>
            </a:r>
          </a:p>
        </p:txBody>
      </p:sp>
    </p:spTree>
    <p:extLst>
      <p:ext uri="{BB962C8B-B14F-4D97-AF65-F5344CB8AC3E}">
        <p14:creationId xmlns:p14="http://schemas.microsoft.com/office/powerpoint/2010/main" val="97505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Έννοιες </a:t>
            </a:r>
            <a:r>
              <a:rPr lang="el-GR" dirty="0"/>
              <a:t>ηλεκτρονικού </a:t>
            </a:r>
            <a:r>
              <a:rPr lang="el-GR" dirty="0" smtClean="0"/>
              <a:t>εμπορίου</a:t>
            </a:r>
          </a:p>
          <a:p>
            <a:r>
              <a:rPr lang="el-GR" dirty="0">
                <a:cs typeface="Calibri"/>
              </a:rPr>
              <a:t>Τα πρώτα βήματα στο ηλεκτρονικό εμπόριο</a:t>
            </a:r>
            <a:endParaRPr lang="el-GR" dirty="0"/>
          </a:p>
          <a:p>
            <a:endParaRPr lang="el-GR" spc="-5" dirty="0" smtClean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altLang="el-GR" dirty="0"/>
          </a:p>
          <a:p>
            <a:endParaRPr lang="en-US" altLang="el-GR" dirty="0" smtClean="0"/>
          </a:p>
          <a:p>
            <a:pPr marL="0" indent="0">
              <a:buNone/>
            </a:pP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5940" y="1445005"/>
            <a:ext cx="8037830" cy="399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Περιεχόμενο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ts val="2395"/>
              </a:lnSpc>
              <a:spcBef>
                <a:spcPts val="15"/>
              </a:spcBef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Το κείμενο, εικόνες, ήχος, </a:t>
            </a:r>
            <a:r>
              <a:rPr sz="2000" spc="-5" dirty="0">
                <a:latin typeface="Calibri"/>
                <a:cs typeface="Calibri"/>
              </a:rPr>
              <a:t>video </a:t>
            </a:r>
            <a:r>
              <a:rPr sz="2000" dirty="0">
                <a:latin typeface="Calibri"/>
                <a:cs typeface="Calibri"/>
              </a:rPr>
              <a:t>που περιέχονται σε μία web</a:t>
            </a:r>
            <a:r>
              <a:rPr sz="2000" spc="-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σελίδα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875"/>
              </a:lnSpc>
              <a:buChar char="•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Δυναμικό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περιεχόμενο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Περιεχόμενο που ενημερώνεται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τακτικά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2390"/>
              </a:lnSpc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Περιεχόμενο που αλλάζει ανάλογα με την αλληλεπίδραση του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χρήστη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870"/>
              </a:lnSpc>
              <a:buFont typeface="Calibri"/>
              <a:buChar char="•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Commodity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content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ts val="2390"/>
              </a:lnSpc>
              <a:spcBef>
                <a:spcPts val="15"/>
              </a:spcBef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Πληροφορίες που είναι ευρέως διαθέσιμες και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δωρεάν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870"/>
              </a:lnSpc>
              <a:buChar char="•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Εξατομικευμένο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περιεχόμενο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Calibri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Απόκτηση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περιεχομένου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0"/>
              </a:spcBef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Ανάπτυξη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Αγορά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</a:t>
            </a:r>
            <a:r>
              <a:rPr lang="el-GR" spc="-50" dirty="0"/>
              <a:t> </a:t>
            </a:r>
            <a:r>
              <a:rPr lang="el-GR" spc="-5" dirty="0"/>
              <a:t>Περιεχομένου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75844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02742" y="1430782"/>
            <a:ext cx="8235315" cy="5042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Ψηφιακά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προϊόντα:</a:t>
            </a:r>
            <a:endParaRPr sz="2800" dirty="0">
              <a:latin typeface="Calibri"/>
              <a:cs typeface="Calibri"/>
            </a:endParaRPr>
          </a:p>
          <a:p>
            <a:pPr marL="756285" lvl="1" indent="-286385">
              <a:lnSpc>
                <a:spcPts val="2595"/>
              </a:lnSpc>
              <a:spcBef>
                <a:spcPts val="1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Χρειάζεται </a:t>
            </a:r>
            <a:r>
              <a:rPr sz="2400" dirty="0">
                <a:latin typeface="Calibri"/>
                <a:cs typeface="Calibri"/>
              </a:rPr>
              <a:t>μόνο πρόβλεψη για </a:t>
            </a:r>
            <a:r>
              <a:rPr sz="2400" spc="-5" dirty="0">
                <a:latin typeface="Calibri"/>
                <a:cs typeface="Calibri"/>
              </a:rPr>
              <a:t>περισσότερο bandwidth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και</a:t>
            </a:r>
            <a:endParaRPr sz="2400" dirty="0">
              <a:latin typeface="Calibri"/>
              <a:cs typeface="Calibri"/>
            </a:endParaRPr>
          </a:p>
          <a:p>
            <a:pPr marL="756285">
              <a:lnSpc>
                <a:spcPts val="2585"/>
              </a:lnSpc>
            </a:pPr>
            <a:r>
              <a:rPr sz="2400" dirty="0">
                <a:latin typeface="Calibri"/>
                <a:cs typeface="Calibri"/>
              </a:rPr>
              <a:t>ώρες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download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3350"/>
              </a:lnSpc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Φυσικά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προϊόντα:</a:t>
            </a:r>
            <a:endParaRPr sz="2800" dirty="0">
              <a:latin typeface="Calibri"/>
              <a:cs typeface="Calibri"/>
            </a:endParaRPr>
          </a:p>
          <a:p>
            <a:pPr marL="756285" lvl="1" indent="-286385">
              <a:lnSpc>
                <a:spcPts val="2590"/>
              </a:lnSpc>
              <a:spcBef>
                <a:spcPts val="1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Υπάρχουν δύο στάδια: η προετοιμασία της παραγγελίας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και</a:t>
            </a:r>
            <a:endParaRPr sz="2400" dirty="0">
              <a:latin typeface="Calibri"/>
              <a:cs typeface="Calibri"/>
            </a:endParaRPr>
          </a:p>
          <a:p>
            <a:pPr marL="756285">
              <a:lnSpc>
                <a:spcPts val="2590"/>
              </a:lnSpc>
            </a:pPr>
            <a:r>
              <a:rPr sz="2400" dirty="0">
                <a:latin typeface="Calibri"/>
                <a:cs typeface="Calibri"/>
              </a:rPr>
              <a:t>η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διανομή</a:t>
            </a:r>
          </a:p>
          <a:p>
            <a:pPr marL="756285" marR="366395" lvl="1" indent="-286385">
              <a:lnSpc>
                <a:spcPct val="8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Η προετοιμασία γίνεται </a:t>
            </a:r>
            <a:r>
              <a:rPr sz="2400" dirty="0">
                <a:latin typeface="Calibri"/>
                <a:cs typeface="Calibri"/>
              </a:rPr>
              <a:t>σε </a:t>
            </a:r>
            <a:r>
              <a:rPr sz="2400" spc="-5" dirty="0">
                <a:latin typeface="Calibri"/>
                <a:cs typeface="Calibri"/>
              </a:rPr>
              <a:t>κάποιο υπάρχον κατάστημα ή  </a:t>
            </a:r>
            <a:r>
              <a:rPr sz="2400" dirty="0">
                <a:latin typeface="Calibri"/>
                <a:cs typeface="Calibri"/>
              </a:rPr>
              <a:t>κεντρική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αποθήκη</a:t>
            </a:r>
            <a:endParaRPr sz="2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Η διανομή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γίνεται:</a:t>
            </a:r>
            <a:endParaRPr sz="2400" dirty="0">
              <a:latin typeface="Calibri"/>
              <a:cs typeface="Calibri"/>
            </a:endParaRPr>
          </a:p>
          <a:p>
            <a:pPr marL="1155065" lvl="2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Από δικό μας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στόλο?</a:t>
            </a:r>
          </a:p>
          <a:p>
            <a:pPr marL="1155065" marR="99695" lvl="2" indent="-228600">
              <a:lnSpc>
                <a:spcPct val="80000"/>
              </a:lnSpc>
              <a:spcBef>
                <a:spcPts val="480"/>
              </a:spcBef>
              <a:buChar char="•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Από δικούς μας ανθρώπους με εκμισθωμένο στόλο για να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κρατάμε  την επαφή με τον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πελάτη?</a:t>
            </a:r>
          </a:p>
          <a:p>
            <a:pPr marL="1155065" lvl="2" indent="-228600">
              <a:lnSpc>
                <a:spcPts val="2390"/>
              </a:lnSpc>
              <a:buChar char="•"/>
              <a:tabLst>
                <a:tab pos="1155700" algn="l"/>
              </a:tabLst>
            </a:pPr>
            <a:r>
              <a:rPr sz="2000" dirty="0">
                <a:latin typeface="Calibri"/>
                <a:cs typeface="Calibri"/>
              </a:rPr>
              <a:t>Από τρίτους, </a:t>
            </a:r>
            <a:r>
              <a:rPr sz="2000" spc="-5" dirty="0">
                <a:latin typeface="Calibri"/>
                <a:cs typeface="Calibri"/>
              </a:rPr>
              <a:t>π.χ. </a:t>
            </a:r>
            <a:r>
              <a:rPr sz="2000" dirty="0">
                <a:latin typeface="Calibri"/>
                <a:cs typeface="Calibri"/>
              </a:rPr>
              <a:t>εταιρία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courrier?</a:t>
            </a:r>
            <a:endParaRPr sz="2000" dirty="0">
              <a:latin typeface="Calibri"/>
              <a:cs typeface="Calibri"/>
            </a:endParaRPr>
          </a:p>
          <a:p>
            <a:pPr marL="756285" lvl="1" indent="-286385">
              <a:lnSpc>
                <a:spcPts val="2585"/>
              </a:lnSpc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Τι αριθμό </a:t>
            </a:r>
            <a:r>
              <a:rPr sz="2400" spc="-5" dirty="0">
                <a:latin typeface="Calibri"/>
                <a:cs typeface="Calibri"/>
              </a:rPr>
              <a:t>παραγγελιών μπορούμε </a:t>
            </a:r>
            <a:r>
              <a:rPr sz="2400" dirty="0">
                <a:latin typeface="Calibri"/>
                <a:cs typeface="Calibri"/>
              </a:rPr>
              <a:t>να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εξυπηρετήσουμε</a:t>
            </a:r>
            <a:endParaRPr sz="2400" dirty="0">
              <a:latin typeface="Calibri"/>
              <a:cs typeface="Calibri"/>
            </a:endParaRPr>
          </a:p>
          <a:p>
            <a:pPr marL="756285">
              <a:lnSpc>
                <a:spcPts val="2595"/>
              </a:lnSpc>
            </a:pPr>
            <a:r>
              <a:rPr sz="2400" spc="-5" dirty="0">
                <a:latin typeface="Calibri"/>
                <a:cs typeface="Calibri"/>
              </a:rPr>
              <a:t>καθημερινά?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pc="-5" dirty="0"/>
              <a:t>Εκτέλεση </a:t>
            </a:r>
            <a:r>
              <a:rPr lang="el-GR" dirty="0"/>
              <a:t>παραγγελιών </a:t>
            </a:r>
            <a:r>
              <a:rPr lang="el-GR" dirty="0">
                <a:cs typeface="Calibri"/>
              </a:rPr>
              <a:t>-</a:t>
            </a:r>
            <a:r>
              <a:rPr lang="el-GR" spc="-55" dirty="0">
                <a:cs typeface="Calibri"/>
              </a:rPr>
              <a:t> </a:t>
            </a:r>
            <a:r>
              <a:rPr lang="el-GR" dirty="0"/>
              <a:t>διανομή</a:t>
            </a:r>
          </a:p>
        </p:txBody>
      </p:sp>
    </p:spTree>
    <p:extLst>
      <p:ext uri="{BB962C8B-B14F-4D97-AF65-F5344CB8AC3E}">
        <p14:creationId xmlns:p14="http://schemas.microsoft.com/office/powerpoint/2010/main" val="1513143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</a:t>
            </a:r>
            <a:r>
              <a:rPr lang="el-GR" spc="-20" dirty="0"/>
              <a:t>μ</a:t>
            </a:r>
            <a:r>
              <a:rPr lang="el-GR" dirty="0"/>
              <a:t>ατα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8340" y="1522857"/>
            <a:ext cx="8094345" cy="3285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Ηλεκτρονικό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Σούπερ-μάρκετ</a:t>
            </a:r>
            <a:endParaRPr sz="2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Διανομή </a:t>
            </a:r>
            <a:r>
              <a:rPr sz="2800" dirty="0">
                <a:latin typeface="Calibri"/>
                <a:cs typeface="Calibri"/>
              </a:rPr>
              <a:t>μέσω ενός κεντρικού κέντρου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διανομής</a:t>
            </a:r>
            <a:endParaRPr sz="28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1156335" algn="l"/>
              </a:tabLst>
            </a:pPr>
            <a:r>
              <a:rPr sz="2800" dirty="0">
                <a:latin typeface="Calibri"/>
                <a:cs typeface="Calibri"/>
              </a:rPr>
              <a:t>Π.χ. </a:t>
            </a:r>
            <a:r>
              <a:rPr sz="2800" spc="-5" dirty="0">
                <a:latin typeface="Calibri"/>
                <a:cs typeface="Calibri"/>
              </a:rPr>
              <a:t>ww.sainsburys.co.uk,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u="heavy" spc="-5" dirty="0">
                <a:solidFill>
                  <a:srgbClr val="009999"/>
                </a:solidFill>
                <a:latin typeface="Calibri"/>
                <a:cs typeface="Calibri"/>
                <a:hlinkClick r:id="rId2"/>
              </a:rPr>
              <a:t>www.webvan.com</a:t>
            </a:r>
            <a:endParaRPr sz="28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4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Προετοιμασία παραγγελίας και διανομή μέσω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υπάρχοντος</a:t>
            </a:r>
            <a:endParaRPr sz="2800" dirty="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δικτύου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καταστημάτων</a:t>
            </a:r>
            <a:endParaRPr sz="28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09"/>
              </a:spcBef>
              <a:buChar char="•"/>
              <a:tabLst>
                <a:tab pos="1156335" algn="l"/>
              </a:tabLst>
            </a:pPr>
            <a:r>
              <a:rPr sz="2800" dirty="0">
                <a:latin typeface="Calibri"/>
                <a:cs typeface="Calibri"/>
              </a:rPr>
              <a:t>Π.χ. </a:t>
            </a:r>
            <a:r>
              <a:rPr sz="2800" spc="-5" dirty="0">
                <a:latin typeface="Calibri"/>
                <a:cs typeface="Calibri"/>
                <a:hlinkClick r:id="rId3"/>
              </a:rPr>
              <a:t>www.tesco.co.uk,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u="heavy" dirty="0">
                <a:solidFill>
                  <a:srgbClr val="009999"/>
                </a:solidFill>
                <a:latin typeface="Calibri"/>
                <a:cs typeface="Calibri"/>
                <a:hlinkClick r:id="rId4"/>
              </a:rPr>
              <a:t>www.peapod.com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515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Εκτίμηση Εξόδων</a:t>
            </a:r>
            <a:r>
              <a:rPr lang="el-GR" spc="-130" dirty="0"/>
              <a:t> </a:t>
            </a:r>
            <a:r>
              <a:rPr lang="el-GR" dirty="0"/>
              <a:t>(1)</a:t>
            </a:r>
            <a:endParaRPr lang="el-GR" b="0" dirty="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pc="-5" dirty="0"/>
              <a:t>Δύο</a:t>
            </a:r>
            <a:r>
              <a:rPr spc="-65" dirty="0"/>
              <a:t> </a:t>
            </a:r>
            <a:r>
              <a:rPr spc="-5" dirty="0"/>
              <a:t>κατηγορίες:</a:t>
            </a:r>
          </a:p>
          <a:p>
            <a:pPr marL="756285" lvl="1" indent="-286385">
              <a:lnSpc>
                <a:spcPct val="100000"/>
              </a:lnSpc>
              <a:spcBef>
                <a:spcPts val="31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Κόστος εγκατάστασης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(setup)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Κόστος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λειτουργίας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3190"/>
              </a:lnSpc>
              <a:spcBef>
                <a:spcPts val="305"/>
              </a:spcBef>
              <a:buChar char="•"/>
              <a:tabLst>
                <a:tab pos="356235" algn="l"/>
              </a:tabLst>
            </a:pPr>
            <a:r>
              <a:rPr spc="-5" dirty="0"/>
              <a:t>Με βάση τις αποφάσεις που έχουμε</a:t>
            </a:r>
            <a:r>
              <a:rPr spc="35" dirty="0"/>
              <a:t> </a:t>
            </a:r>
            <a:r>
              <a:rPr spc="-5" dirty="0"/>
              <a:t>πάρει,</a:t>
            </a:r>
          </a:p>
          <a:p>
            <a:pPr marL="355600">
              <a:lnSpc>
                <a:spcPts val="3190"/>
              </a:lnSpc>
            </a:pPr>
            <a:r>
              <a:rPr spc="-5" dirty="0"/>
              <a:t>υπολογίζουμε </a:t>
            </a:r>
            <a:r>
              <a:rPr spc="-5" dirty="0">
                <a:latin typeface="Calibri"/>
                <a:cs typeface="Calibri"/>
              </a:rPr>
              <a:t>- </a:t>
            </a:r>
            <a:r>
              <a:rPr spc="-5" dirty="0"/>
              <a:t>Κόστος</a:t>
            </a:r>
            <a:r>
              <a:rPr spc="35" dirty="0"/>
              <a:t> </a:t>
            </a:r>
            <a:r>
              <a:rPr spc="-5" dirty="0"/>
              <a:t>Εγκατάστασης:</a:t>
            </a:r>
          </a:p>
          <a:p>
            <a:pPr marL="756285" lvl="1" indent="-286385">
              <a:lnSpc>
                <a:spcPct val="100000"/>
              </a:lnSpc>
              <a:spcBef>
                <a:spcPts val="32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Κόστος στησίματος ηλεκτρονικού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καταστήματος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Κόστος ανάπτυξης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περιεχομένου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Κόστος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αποθήκευσης-διανομής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Κόστος στησίματος γραφείων </a:t>
            </a:r>
            <a:r>
              <a:rPr sz="2400" dirty="0">
                <a:latin typeface="Calibri"/>
                <a:cs typeface="Calibri"/>
              </a:rPr>
              <a:t>κλπ.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7171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Εκτίμηση Εξόδων</a:t>
            </a:r>
            <a:r>
              <a:rPr lang="el-GR" spc="-130" dirty="0"/>
              <a:t> </a:t>
            </a:r>
            <a:r>
              <a:rPr lang="el-GR" dirty="0"/>
              <a:t>(2)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457200" y="1412776"/>
            <a:ext cx="8229600" cy="4510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sz="2600" spc="-5" dirty="0"/>
              <a:t>Κόστος</a:t>
            </a:r>
            <a:r>
              <a:rPr sz="2600" spc="-55" dirty="0"/>
              <a:t> </a:t>
            </a:r>
            <a:r>
              <a:rPr sz="2600" spc="-5" dirty="0"/>
              <a:t>Λειτουργίας:</a:t>
            </a:r>
          </a:p>
          <a:p>
            <a:pPr marL="756285" lvl="1" indent="-286385">
              <a:lnSpc>
                <a:spcPct val="100000"/>
              </a:lnSpc>
              <a:spcBef>
                <a:spcPts val="315"/>
              </a:spcBef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Κόστος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προώθησης</a:t>
            </a:r>
            <a:endParaRPr sz="2600" dirty="0">
              <a:latin typeface="Calibri"/>
              <a:cs typeface="Calibri"/>
            </a:endParaRPr>
          </a:p>
          <a:p>
            <a:pPr marL="756285" marR="541655" lvl="1" indent="-286385">
              <a:lnSpc>
                <a:spcPts val="2590"/>
              </a:lnSpc>
              <a:spcBef>
                <a:spcPts val="615"/>
              </a:spcBef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Κόστος </a:t>
            </a:r>
            <a:r>
              <a:rPr sz="2600" dirty="0">
                <a:latin typeface="Calibri"/>
                <a:cs typeface="Calibri"/>
              </a:rPr>
              <a:t>ανθρώπινου δυναμικού </a:t>
            </a:r>
            <a:r>
              <a:rPr sz="2600" spc="-5" dirty="0">
                <a:latin typeface="Calibri"/>
                <a:cs typeface="Calibri"/>
              </a:rPr>
              <a:t>για: εκτέλεση  παραγγελιών, συντήρηση περιεχομένου, λειτουργία  επιχείρησης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κλπ.</a:t>
            </a:r>
          </a:p>
          <a:p>
            <a:pPr marL="756285" marR="1172845" lvl="1" indent="-286385">
              <a:lnSpc>
                <a:spcPts val="259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Κόστος συντήρησης τεχνολογικής υποδομής  (περιλαμβανομένου κόστους φιλοξενείας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κλπ.)</a:t>
            </a:r>
          </a:p>
          <a:p>
            <a:pPr marL="355600" marR="5080" indent="-342900">
              <a:lnSpc>
                <a:spcPct val="90000"/>
              </a:lnSpc>
              <a:spcBef>
                <a:spcPts val="605"/>
              </a:spcBef>
              <a:buChar char="•"/>
              <a:tabLst>
                <a:tab pos="356235" algn="l"/>
              </a:tabLst>
            </a:pPr>
            <a:r>
              <a:rPr sz="2600" spc="-5" dirty="0"/>
              <a:t>Σε περίπτωση που έχουμε εμπορική επιχείρηση, το  κόστος απόκτησης προϊόντων συχνά δεν το  λαμβάνουμε υπόψη καθώς στην εκτίμηση εσόδων  υπολογίζουμε τα έσοδα με βάση το μεικτό κέρδος  και όχι τον</a:t>
            </a:r>
            <a:r>
              <a:rPr sz="2600" spc="-35" dirty="0"/>
              <a:t> </a:t>
            </a:r>
            <a:r>
              <a:rPr sz="2600" spc="-5" dirty="0"/>
              <a:t>τζίρο</a:t>
            </a:r>
          </a:p>
        </p:txBody>
      </p:sp>
    </p:spTree>
    <p:extLst>
      <p:ext uri="{BB962C8B-B14F-4D97-AF65-F5344CB8AC3E}">
        <p14:creationId xmlns:p14="http://schemas.microsoft.com/office/powerpoint/2010/main" val="24105775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8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Καινοτομία και </a:t>
            </a:r>
            <a:r>
              <a:rPr lang="el-GR" dirty="0" smtClean="0"/>
              <a:t>Επιχειρηματικότητα, </a:t>
            </a:r>
            <a:endParaRPr lang="en-US" dirty="0" smtClean="0"/>
          </a:p>
          <a:p>
            <a:r>
              <a:rPr lang="el-GR" b="1" dirty="0" smtClean="0"/>
              <a:t>Ενότητα </a:t>
            </a:r>
            <a:r>
              <a:rPr lang="el-GR" b="1" dirty="0"/>
              <a:t># </a:t>
            </a:r>
            <a:r>
              <a:rPr lang="en-US" b="1" dirty="0" smtClean="0"/>
              <a:t>8</a:t>
            </a:r>
            <a:r>
              <a:rPr lang="el-GR" dirty="0" smtClean="0"/>
              <a:t>: </a:t>
            </a:r>
            <a:r>
              <a:rPr lang="en-US" dirty="0"/>
              <a:t>Setting-up an e-Business Venture</a:t>
            </a:r>
          </a:p>
          <a:p>
            <a:r>
              <a:rPr lang="en-US" dirty="0" smtClean="0"/>
              <a:t> 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Θεόδωρος Αποστολόπουλος</a:t>
            </a:r>
            <a:r>
              <a:rPr lang="el-GR" b="1" dirty="0" smtClean="0"/>
              <a:t>, </a:t>
            </a:r>
            <a:r>
              <a:rPr lang="el-GR" b="1" dirty="0"/>
              <a:t>Τμήμα: </a:t>
            </a:r>
            <a:r>
              <a:rPr lang="el-GR" dirty="0"/>
              <a:t>Μεταπτυχιακό Πρόγραμμα </a:t>
            </a:r>
            <a:r>
              <a:rPr lang="el-GR" dirty="0" smtClean="0"/>
              <a:t>Σπουδών Πληροφορικής</a:t>
            </a:r>
            <a:endParaRPr lang="el-GR" b="1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pPr algn="l"/>
            <a:r>
              <a:rPr lang="el-GR" dirty="0"/>
              <a:t>Έννοιες ηλεκτρονικού </a:t>
            </a:r>
            <a:r>
              <a:rPr lang="el-GR" dirty="0" smtClean="0"/>
              <a:t>εμπορίου</a:t>
            </a:r>
            <a:endParaRPr lang="en-US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 smtClean="0"/>
              <a:t>Μάθημα: </a:t>
            </a:r>
            <a:r>
              <a:rPr lang="el-GR" sz="2400" dirty="0"/>
              <a:t>Καινοτομία και </a:t>
            </a:r>
            <a:r>
              <a:rPr lang="el-GR" sz="2400" dirty="0" smtClean="0"/>
              <a:t>Επιχειρηματικότητα</a:t>
            </a:r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 smtClean="0"/>
              <a:t># </a:t>
            </a:r>
            <a:r>
              <a:rPr lang="en-US" sz="2400" b="1" dirty="0"/>
              <a:t>8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Setting-up an e-Business </a:t>
            </a:r>
            <a:r>
              <a:rPr lang="en-US" sz="2400" dirty="0" smtClean="0"/>
              <a:t>Venture</a:t>
            </a:r>
          </a:p>
          <a:p>
            <a:pPr algn="l"/>
            <a:r>
              <a:rPr lang="el-GR" sz="2400" b="1" dirty="0" smtClean="0"/>
              <a:t>Διδάσκων: </a:t>
            </a:r>
            <a:r>
              <a:rPr lang="el-GR" sz="2400" spc="-5" dirty="0" smtClean="0">
                <a:cs typeface="Calibri"/>
              </a:rPr>
              <a:t>Θεόδωρος Αποστολόπουλος</a:t>
            </a:r>
          </a:p>
          <a:p>
            <a:pPr algn="l"/>
            <a:r>
              <a:rPr lang="el-GR" sz="2400" b="1" dirty="0" smtClean="0"/>
              <a:t>Τμήμα: </a:t>
            </a:r>
            <a:r>
              <a:rPr lang="el-GR" sz="2400" dirty="0" smtClean="0"/>
              <a:t>Μεταπτυχιακό Πρόγραμμα Σπουδών Πληροφορικής</a:t>
            </a:r>
            <a:endParaRPr lang="el-GR" sz="2400" b="1" dirty="0" smtClean="0"/>
          </a:p>
          <a:p>
            <a:pPr algn="l"/>
            <a:endParaRPr lang="el-GR" sz="2400" dirty="0" smtClean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25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99160" y="1917192"/>
            <a:ext cx="2737104" cy="2051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79364" y="2060448"/>
            <a:ext cx="2068067" cy="1872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7376" y="4148328"/>
            <a:ext cx="2572512" cy="2363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8744" y="4436364"/>
            <a:ext cx="1943100" cy="1335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Online Business </a:t>
            </a:r>
            <a:r>
              <a:rPr lang="en-US" dirty="0" smtClean="0"/>
              <a:t>Development: Ολοκλήρωση </a:t>
            </a:r>
            <a:r>
              <a:rPr lang="en-US" dirty="0"/>
              <a:t>3 κανα</a:t>
            </a:r>
            <a:r>
              <a:rPr lang="en-US" dirty="0" err="1"/>
              <a:t>λιών</a:t>
            </a:r>
            <a:r>
              <a:rPr lang="en-US" dirty="0"/>
              <a:t>	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43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pc="-5" dirty="0"/>
              <a:t>Νέες </a:t>
            </a:r>
            <a:r>
              <a:rPr lang="el-GR" dirty="0"/>
              <a:t>Τάσεις και</a:t>
            </a:r>
            <a:r>
              <a:rPr lang="el-GR" spc="-80" dirty="0"/>
              <a:t> </a:t>
            </a:r>
            <a:r>
              <a:rPr lang="el-GR" spc="-5" dirty="0"/>
              <a:t>Τεχνολογίες</a:t>
            </a:r>
            <a:endParaRPr lang="el-GR" dirty="0"/>
          </a:p>
        </p:txBody>
      </p:sp>
      <p:sp>
        <p:nvSpPr>
          <p:cNvPr id="5" name="object 5"/>
          <p:cNvSpPr/>
          <p:nvPr/>
        </p:nvSpPr>
        <p:spPr>
          <a:xfrm>
            <a:off x="611123" y="1988820"/>
            <a:ext cx="3172967" cy="2375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9700" y="2421635"/>
            <a:ext cx="2737104" cy="2708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22654" y="4468621"/>
            <a:ext cx="6557009" cy="142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14A50"/>
                </a:solidFill>
                <a:latin typeface="Calibri"/>
                <a:cs typeface="Calibri"/>
              </a:rPr>
              <a:t>BIG </a:t>
            </a:r>
            <a:r>
              <a:rPr sz="1800" b="1" spc="-85" dirty="0">
                <a:solidFill>
                  <a:srgbClr val="214A50"/>
                </a:solidFill>
                <a:latin typeface="Calibri"/>
                <a:cs typeface="Calibri"/>
              </a:rPr>
              <a:t>DATA</a:t>
            </a:r>
            <a:r>
              <a:rPr sz="1800" b="1" spc="-80" dirty="0">
                <a:solidFill>
                  <a:srgbClr val="214A5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14A50"/>
                </a:solidFill>
                <a:latin typeface="Calibri"/>
                <a:cs typeface="Calibri"/>
              </a:rPr>
              <a:t>ANALYTICS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100">
              <a:latin typeface="Times New Roman"/>
              <a:cs typeface="Times New Roman"/>
            </a:endParaRPr>
          </a:p>
          <a:p>
            <a:pPr marL="4316730" marR="5080" indent="-166370">
              <a:lnSpc>
                <a:spcPct val="100000"/>
              </a:lnSpc>
            </a:pPr>
            <a:r>
              <a:rPr sz="1800" b="1" dirty="0">
                <a:solidFill>
                  <a:srgbClr val="214A50"/>
                </a:solidFill>
                <a:latin typeface="Calibri"/>
                <a:cs typeface="Calibri"/>
              </a:rPr>
              <a:t>SENSOR </a:t>
            </a:r>
            <a:r>
              <a:rPr sz="1800" b="1" spc="-10" dirty="0">
                <a:solidFill>
                  <a:srgbClr val="214A50"/>
                </a:solidFill>
                <a:latin typeface="Calibri"/>
                <a:cs typeface="Calibri"/>
              </a:rPr>
              <a:t>NETWORKS</a:t>
            </a:r>
            <a:r>
              <a:rPr sz="1800" b="1" spc="-80" dirty="0">
                <a:solidFill>
                  <a:srgbClr val="214A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14A50"/>
                </a:solidFill>
                <a:latin typeface="Calibri"/>
                <a:cs typeface="Calibri"/>
              </a:rPr>
              <a:t>AND  </a:t>
            </a:r>
            <a:r>
              <a:rPr sz="1800" b="1" spc="-5" dirty="0">
                <a:solidFill>
                  <a:srgbClr val="214A50"/>
                </a:solidFill>
                <a:latin typeface="Calibri"/>
                <a:cs typeface="Calibri"/>
              </a:rPr>
              <a:t>INTERNET-OF-THINGS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65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" y="1719445"/>
            <a:ext cx="9144000" cy="3509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l-GR" dirty="0">
                <a:cs typeface="Calibri"/>
              </a:rPr>
              <a:t>Ποιος είναι σε θέση να</a:t>
            </a:r>
            <a:r>
              <a:rPr lang="el-GR" spc="-75" dirty="0">
                <a:cs typeface="Calibri"/>
              </a:rPr>
              <a:t> </a:t>
            </a:r>
            <a:r>
              <a:rPr lang="el-GR" spc="-5" dirty="0">
                <a:cs typeface="Calibri"/>
              </a:rPr>
              <a:t>εκμεταλλευτεί</a:t>
            </a:r>
            <a:r>
              <a:rPr lang="el-GR" dirty="0">
                <a:cs typeface="Calibri"/>
              </a:rPr>
              <a:t/>
            </a:r>
            <a:br>
              <a:rPr lang="el-GR" dirty="0">
                <a:cs typeface="Calibri"/>
              </a:rPr>
            </a:br>
            <a:r>
              <a:rPr lang="el-GR" dirty="0">
                <a:cs typeface="Calibri"/>
              </a:rPr>
              <a:t>αυτές τις</a:t>
            </a:r>
            <a:r>
              <a:rPr lang="el-GR" spc="-45" dirty="0">
                <a:cs typeface="Calibri"/>
              </a:rPr>
              <a:t> </a:t>
            </a:r>
            <a:r>
              <a:rPr lang="el-GR" spc="-5" dirty="0">
                <a:cs typeface="Calibri"/>
              </a:rPr>
              <a:t>ευκαιρίες</a:t>
            </a:r>
            <a:r>
              <a:rPr lang="el-GR" spc="-5" dirty="0" smtClean="0">
                <a:cs typeface="Calibri"/>
              </a:rPr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5211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1_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Template_1_introduction</Template>
  <TotalTime>0</TotalTime>
  <Words>1022</Words>
  <Application>Microsoft Office PowerPoint</Application>
  <PresentationFormat>Προβολή στην οθόνη (4:3)</PresentationFormat>
  <Paragraphs>254</Paragraphs>
  <Slides>55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55</vt:i4>
      </vt:variant>
    </vt:vector>
  </HeadingPairs>
  <TitlesOfParts>
    <vt:vector size="56" baseType="lpstr">
      <vt:lpstr>Template_1_introduction</vt:lpstr>
      <vt:lpstr>Καινοτομία και Επιχειρηματικότητα</vt:lpstr>
      <vt:lpstr>Χρηματοδότηση</vt:lpstr>
      <vt:lpstr>Άδειες Χρήσης</vt:lpstr>
      <vt:lpstr>Σκοποί ενότητας</vt:lpstr>
      <vt:lpstr>Περιεχόμενα ενότητας</vt:lpstr>
      <vt:lpstr>Έννοιες ηλεκτρονικού εμπορίου</vt:lpstr>
      <vt:lpstr>Online Business Development: Ολοκλήρωση 3 καναλιών </vt:lpstr>
      <vt:lpstr>Νέες Τάσεις και Τεχνολογίες</vt:lpstr>
      <vt:lpstr>Ποιος είναι σε θέση να εκμεταλλευτεί αυτές τις ευκαιρίες;</vt:lpstr>
      <vt:lpstr>“Αντιλαμβανόμενες ευκαιρίες” για νέα επιχείρηση</vt:lpstr>
      <vt:lpstr>Συνδυασμός προσόντων και ικανοτήτων</vt:lpstr>
      <vt:lpstr>Ψηφιακή Καινοτομία κι Επιχειρηματικότητα</vt:lpstr>
      <vt:lpstr>Γνώσεις/Ικανότητα κι Επιχειρηματικό Πνεύμα</vt:lpstr>
      <vt:lpstr>Παρουσίαση του PowerPoint</vt:lpstr>
      <vt:lpstr>Idea - Concept</vt:lpstr>
      <vt:lpstr>Market-Competition</vt:lpstr>
      <vt:lpstr>Business Model</vt:lpstr>
      <vt:lpstr>The Team</vt:lpstr>
      <vt:lpstr>Overall Presentation - Branding</vt:lpstr>
      <vt:lpstr>Στάδια Εξέλιξης</vt:lpstr>
      <vt:lpstr>Τα πρώτα βήματα στο ηλεκτρονικό εμπόριο</vt:lpstr>
      <vt:lpstr>Σχεδιάζοντας τα πρώτα βήματα στο   ηλεκτρονικό εμπόριο</vt:lpstr>
      <vt:lpstr>Παρουσίαση του PowerPoint</vt:lpstr>
      <vt:lpstr>Πώς μπορώ να ξέρω αν ένα προϊόν θα πουληθεί Online;</vt:lpstr>
      <vt:lpstr>Επιλογή των σωστών Keywords</vt:lpstr>
      <vt:lpstr>Υπάρχει κόσμος που ενδιαφέρεται γι’αυτό που πουλάω;</vt:lpstr>
      <vt:lpstr>Πώς μπορώ να δω τον ανταγωνισμό μου;</vt:lpstr>
      <vt:lpstr>Google Global Market Finder</vt:lpstr>
      <vt:lpstr>Identify Opportunities</vt:lpstr>
      <vt:lpstr>Παρουσίαση του PowerPoint</vt:lpstr>
      <vt:lpstr>Business Model Canvas</vt:lpstr>
      <vt:lpstr>Storyboard of Solution</vt:lpstr>
      <vt:lpstr>Critique on designed solutions</vt:lpstr>
      <vt:lpstr>Storyboard to User Story</vt:lpstr>
      <vt:lpstr>Prototyping</vt:lpstr>
      <vt:lpstr>Prototyping</vt:lpstr>
      <vt:lpstr>Παρουσίαση του PowerPoint</vt:lpstr>
      <vt:lpstr>Μοντέλο Ικανοποίησης Καταναλωτή Internet</vt:lpstr>
      <vt:lpstr>Εκτίμηση Εσόδων</vt:lpstr>
      <vt:lpstr>Τι είναι το Μοντέλο Διαφήμισης   Pay-Per-Click </vt:lpstr>
      <vt:lpstr>Παρουσίαση του PowerPoint</vt:lpstr>
      <vt:lpstr>Η μηχανή αναζήτησης της Google</vt:lpstr>
      <vt:lpstr>Cost Per Click</vt:lpstr>
      <vt:lpstr>Cost Per Click</vt:lpstr>
      <vt:lpstr>Τιμολογιακή Πολιτική – Πηγές Εσόδων</vt:lpstr>
      <vt:lpstr>Παράδειγμα - 1</vt:lpstr>
      <vt:lpstr>Παράδειγμα - 2</vt:lpstr>
      <vt:lpstr>Βασικές Κατηγορίες Εξόδων</vt:lpstr>
      <vt:lpstr>Υλοποίηση Εφαρμογής</vt:lpstr>
      <vt:lpstr>Δημιουργία Περιεχομένου</vt:lpstr>
      <vt:lpstr>Εκτέλεση παραγγελιών - διανομή</vt:lpstr>
      <vt:lpstr>Παραδείγματα</vt:lpstr>
      <vt:lpstr>Εκτίμηση Εξόδων (1)</vt:lpstr>
      <vt:lpstr>Εκτίμηση Εξόδων (2)</vt:lpstr>
      <vt:lpstr>Τέλος Ενότητας #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2015-08-24T08:47:06Z</dcterms:created>
  <dcterms:modified xsi:type="dcterms:W3CDTF">2015-10-15T12:32:39Z</dcterms:modified>
</cp:coreProperties>
</file>