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5"/>
  </p:notesMasterIdLst>
  <p:sldIdLst>
    <p:sldId id="256" r:id="rId3"/>
    <p:sldId id="259" r:id="rId4"/>
    <p:sldId id="257" r:id="rId5"/>
    <p:sldId id="589" r:id="rId6"/>
    <p:sldId id="590" r:id="rId7"/>
    <p:sldId id="538" r:id="rId8"/>
    <p:sldId id="690" r:id="rId9"/>
    <p:sldId id="696" r:id="rId10"/>
    <p:sldId id="694" r:id="rId11"/>
    <p:sldId id="697" r:id="rId12"/>
    <p:sldId id="691" r:id="rId13"/>
    <p:sldId id="698" r:id="rId14"/>
    <p:sldId id="699" r:id="rId15"/>
    <p:sldId id="700" r:id="rId16"/>
    <p:sldId id="701" r:id="rId17"/>
    <p:sldId id="702" r:id="rId18"/>
    <p:sldId id="703" r:id="rId19"/>
    <p:sldId id="715" r:id="rId20"/>
    <p:sldId id="704" r:id="rId21"/>
    <p:sldId id="692" r:id="rId22"/>
    <p:sldId id="705" r:id="rId23"/>
    <p:sldId id="695" r:id="rId24"/>
    <p:sldId id="706" r:id="rId25"/>
    <p:sldId id="707" r:id="rId26"/>
    <p:sldId id="708" r:id="rId27"/>
    <p:sldId id="709" r:id="rId28"/>
    <p:sldId id="710" r:id="rId29"/>
    <p:sldId id="711" r:id="rId30"/>
    <p:sldId id="693" r:id="rId31"/>
    <p:sldId id="713" r:id="rId32"/>
    <p:sldId id="714" r:id="rId33"/>
    <p:sldId id="354" r:id="rId34"/>
  </p:sldIdLst>
  <p:sldSz cx="9144000" cy="6858000" type="screen4x3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8423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3AC712-CBFE-4CED-B1D0-F9B03D656154}" type="slidenum">
              <a:rPr lang="en-US" altLang="el-GR" sz="1100" smtClean="0"/>
              <a:pPr eaLnBrk="1" hangingPunct="1"/>
              <a:t>7</a:t>
            </a:fld>
            <a:endParaRPr lang="en-US" altLang="el-GR" sz="11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11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Μηνυματοστρεφές ενδιάμεσο λογισμικό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Υπάρχουν πολλές υλοποιήσεις </a:t>
            </a:r>
            <a:r>
              <a:rPr lang="en-US" dirty="0" smtClean="0"/>
              <a:t>MOM</a:t>
            </a:r>
          </a:p>
          <a:p>
            <a:pPr lvl="1"/>
            <a:r>
              <a:rPr lang="el-GR" dirty="0" smtClean="0"/>
              <a:t>Διάφορα πρωτόκολλα και </a:t>
            </a:r>
            <a:r>
              <a:rPr lang="el-GR" dirty="0" err="1" smtClean="0"/>
              <a:t>διεπαφές</a:t>
            </a:r>
            <a:endParaRPr lang="en-US" dirty="0" smtClean="0"/>
          </a:p>
          <a:p>
            <a:pPr lvl="1"/>
            <a:r>
              <a:rPr lang="el-GR" dirty="0" smtClean="0"/>
              <a:t>Περιορισμένη </a:t>
            </a:r>
            <a:r>
              <a:rPr lang="el-GR" dirty="0" err="1" smtClean="0"/>
              <a:t>διαλειτουργικότητα</a:t>
            </a:r>
            <a:endParaRPr lang="el-GR" dirty="0" smtClean="0"/>
          </a:p>
          <a:p>
            <a:r>
              <a:rPr lang="el-GR" dirty="0" smtClean="0"/>
              <a:t>Τυποποιημένες </a:t>
            </a:r>
            <a:r>
              <a:rPr lang="el-GR" dirty="0" err="1" smtClean="0"/>
              <a:t>διεπαφές</a:t>
            </a:r>
            <a:endParaRPr lang="en-US" dirty="0" smtClean="0"/>
          </a:p>
          <a:p>
            <a:pPr lvl="1"/>
            <a:r>
              <a:rPr lang="el-GR" dirty="0" smtClean="0"/>
              <a:t>Παράδειγμα</a:t>
            </a:r>
            <a:r>
              <a:rPr lang="en-US" dirty="0" smtClean="0"/>
              <a:t>: JMS</a:t>
            </a:r>
          </a:p>
          <a:p>
            <a:r>
              <a:rPr lang="el-GR" dirty="0" smtClean="0"/>
              <a:t>Τυποποιημένα πρωτόκολλα</a:t>
            </a:r>
          </a:p>
          <a:p>
            <a:pPr lvl="1"/>
            <a:r>
              <a:rPr lang="el-GR" dirty="0" smtClean="0"/>
              <a:t>Παράδειγμα: </a:t>
            </a:r>
            <a:r>
              <a:rPr lang="en-US" dirty="0" smtClean="0"/>
              <a:t>AMQP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15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Υπηρεσία μηνυμάτων της </a:t>
            </a:r>
            <a:r>
              <a:rPr lang="en-US" dirty="0" smtClean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του </a:t>
            </a:r>
            <a:r>
              <a:rPr lang="en-US" dirty="0" smtClean="0"/>
              <a:t>JMS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Υπηρεσία μηνυμάτων της </a:t>
            </a:r>
            <a:r>
              <a:rPr lang="en-US" dirty="0" smtClean="0"/>
              <a:t>Java</a:t>
            </a:r>
          </a:p>
          <a:p>
            <a:pPr lvl="1"/>
            <a:r>
              <a:rPr lang="en-US" dirty="0"/>
              <a:t>Java Messaging Service (JMS)</a:t>
            </a:r>
          </a:p>
          <a:p>
            <a:pPr lvl="1"/>
            <a:r>
              <a:rPr lang="el-GR" dirty="0" smtClean="0"/>
              <a:t>Περιλαμβάνεται στη </a:t>
            </a:r>
            <a:r>
              <a:rPr lang="en-US" dirty="0" smtClean="0"/>
              <a:t>Java Enterprise Edition</a:t>
            </a:r>
          </a:p>
          <a:p>
            <a:pPr lvl="1"/>
            <a:r>
              <a:rPr lang="el-GR" dirty="0" smtClean="0"/>
              <a:t>Προδιαγράφει </a:t>
            </a:r>
            <a:r>
              <a:rPr lang="en-US" dirty="0" smtClean="0"/>
              <a:t>API</a:t>
            </a:r>
            <a:r>
              <a:rPr lang="el-GR" dirty="0" smtClean="0"/>
              <a:t> για συστήματα </a:t>
            </a:r>
            <a:r>
              <a:rPr lang="en-US" dirty="0" smtClean="0"/>
              <a:t>MOM</a:t>
            </a:r>
          </a:p>
          <a:p>
            <a:pPr lvl="1"/>
            <a:r>
              <a:rPr lang="el-GR" dirty="0" smtClean="0"/>
              <a:t>Δεν περιλαμβάνει υλοποίηση του </a:t>
            </a:r>
            <a:r>
              <a:rPr lang="en-US" dirty="0" smtClean="0"/>
              <a:t>API</a:t>
            </a:r>
            <a:endParaRPr lang="el-GR" dirty="0" smtClean="0"/>
          </a:p>
          <a:p>
            <a:pPr lvl="2"/>
            <a:r>
              <a:rPr lang="el-GR" dirty="0" smtClean="0"/>
              <a:t>Το</a:t>
            </a:r>
            <a:r>
              <a:rPr lang="en-US" dirty="0" smtClean="0"/>
              <a:t> API </a:t>
            </a:r>
            <a:r>
              <a:rPr lang="el-GR" dirty="0" smtClean="0"/>
              <a:t>υλοποιείται από έναν πάροχο </a:t>
            </a:r>
            <a:r>
              <a:rPr lang="en-US" dirty="0" smtClean="0"/>
              <a:t>JMS</a:t>
            </a:r>
          </a:p>
          <a:p>
            <a:pPr lvl="1"/>
            <a:r>
              <a:rPr lang="el-GR" dirty="0" smtClean="0"/>
              <a:t>Επιτρέπει σε πελάτες </a:t>
            </a:r>
            <a:r>
              <a:rPr lang="en-US" dirty="0" smtClean="0"/>
              <a:t>JMS</a:t>
            </a:r>
            <a:r>
              <a:rPr lang="el-GR" dirty="0" smtClean="0"/>
              <a:t> να επικοινωνούν</a:t>
            </a:r>
          </a:p>
          <a:p>
            <a:pPr lvl="2"/>
            <a:r>
              <a:rPr lang="el-GR" dirty="0" smtClean="0"/>
              <a:t>Παραγωγοί/εκδότες και καταναλωτές/συνδρομητές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9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παράδοσης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σημείο-προς-σημείο</a:t>
            </a:r>
          </a:p>
          <a:p>
            <a:pPr lvl="1"/>
            <a:r>
              <a:rPr lang="el-GR" dirty="0" smtClean="0"/>
              <a:t>Κάθε μήνυμα παραδίδεται σε έναν παραλήπτη</a:t>
            </a:r>
          </a:p>
          <a:p>
            <a:pPr lvl="1"/>
            <a:r>
              <a:rPr lang="el-GR" dirty="0" smtClean="0"/>
              <a:t>Το μήνυμα στέλνεται σε συγκεκριμένη ουρά</a:t>
            </a:r>
          </a:p>
          <a:p>
            <a:pPr lvl="1"/>
            <a:r>
              <a:rPr lang="el-GR" dirty="0" smtClean="0"/>
              <a:t>Θα το λάβει ένας καταναλωτής της ουράς</a:t>
            </a:r>
          </a:p>
          <a:p>
            <a:pPr lvl="2"/>
            <a:r>
              <a:rPr lang="el-GR" dirty="0" smtClean="0"/>
              <a:t>Ανεξάρτητα από το πόσοι υπάρχουν</a:t>
            </a:r>
          </a:p>
          <a:p>
            <a:pPr lvl="1"/>
            <a:r>
              <a:rPr lang="el-GR" dirty="0" smtClean="0"/>
              <a:t>Αποθηκεύεται αν δεν υπάρχει καταναλωτής</a:t>
            </a:r>
          </a:p>
          <a:p>
            <a:pPr lvl="2"/>
            <a:r>
              <a:rPr lang="el-GR" dirty="0" smtClean="0"/>
              <a:t>Ασύγχρονη επικοινωνία πελατών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7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παράδοσης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Μοντέλο δημοσίευσης/συνδρομής</a:t>
            </a:r>
          </a:p>
          <a:p>
            <a:pPr lvl="1"/>
            <a:r>
              <a:rPr lang="el-GR" dirty="0" smtClean="0"/>
              <a:t>Το μήνυμα δημοσιεύεται σε ένα θέμα</a:t>
            </a:r>
          </a:p>
          <a:p>
            <a:pPr lvl="1"/>
            <a:r>
              <a:rPr lang="el-GR" dirty="0" smtClean="0"/>
              <a:t>Το λαμβάνουν όλοι όσοι ενδιαφέρονται</a:t>
            </a:r>
          </a:p>
          <a:p>
            <a:pPr lvl="2"/>
            <a:r>
              <a:rPr lang="el-GR" dirty="0" smtClean="0"/>
              <a:t>Πρέπει όμως να είναι ήδη ενεργοί</a:t>
            </a:r>
          </a:p>
          <a:p>
            <a:pPr lvl="2"/>
            <a:r>
              <a:rPr lang="el-GR" dirty="0" smtClean="0"/>
              <a:t>Εκτός αν έχουν διαρκή συνδρομή στο θέμα</a:t>
            </a:r>
          </a:p>
          <a:p>
            <a:pPr lvl="1"/>
            <a:r>
              <a:rPr lang="el-GR" dirty="0" smtClean="0"/>
              <a:t>Διαρκείς συνδρομές: είναι πάντα ενεργές</a:t>
            </a:r>
          </a:p>
          <a:p>
            <a:pPr lvl="2"/>
            <a:r>
              <a:rPr lang="el-GR" dirty="0" smtClean="0"/>
              <a:t>Ακόμη κι όταν ο συνδρομητής δεν είναι</a:t>
            </a:r>
          </a:p>
          <a:p>
            <a:pPr lvl="2"/>
            <a:r>
              <a:rPr lang="el-GR" dirty="0" smtClean="0"/>
              <a:t>Όταν γίνουν ενεργοί λαμβάνουν τα μηνύματα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8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Μηνύματα </a:t>
            </a:r>
            <a:r>
              <a:rPr lang="en-US" dirty="0" smtClean="0"/>
              <a:t>JMS (1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Δομή μηνυμάτων </a:t>
            </a:r>
            <a:r>
              <a:rPr lang="en-US" dirty="0" smtClean="0"/>
              <a:t>JMS</a:t>
            </a:r>
          </a:p>
          <a:p>
            <a:pPr lvl="1"/>
            <a:r>
              <a:rPr lang="el-GR" dirty="0" smtClean="0"/>
              <a:t>Επικεφαλίδα, ιδιότητες, σώμα</a:t>
            </a:r>
          </a:p>
          <a:p>
            <a:pPr lvl="1"/>
            <a:r>
              <a:rPr lang="el-GR" dirty="0" smtClean="0"/>
              <a:t>Μόνο η επικεφαλίδα είναι υποχρεωτική</a:t>
            </a:r>
          </a:p>
          <a:p>
            <a:r>
              <a:rPr lang="el-GR" dirty="0" smtClean="0"/>
              <a:t>Επικεφαλίδα μηνύματος</a:t>
            </a:r>
          </a:p>
          <a:p>
            <a:pPr lvl="1"/>
            <a:r>
              <a:rPr lang="el-GR" dirty="0" smtClean="0"/>
              <a:t>Ένα ή περισσότερα πεδία</a:t>
            </a:r>
          </a:p>
          <a:p>
            <a:pPr lvl="1"/>
            <a:r>
              <a:rPr lang="el-GR" dirty="0" smtClean="0"/>
              <a:t>Όλα τα μηνύματα υποστηρίζουν τα ίδια πεδία</a:t>
            </a:r>
          </a:p>
          <a:p>
            <a:pPr lvl="1"/>
            <a:r>
              <a:rPr lang="el-GR" dirty="0" smtClean="0"/>
              <a:t>Χρήση για δρομολόγηση και αναγνώριση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JMS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Ιδιότητες μηνύματος</a:t>
            </a:r>
          </a:p>
          <a:p>
            <a:pPr lvl="1"/>
            <a:r>
              <a:rPr lang="el-GR" dirty="0" smtClean="0"/>
              <a:t>Ζεύγη ονόματος – τιμής</a:t>
            </a:r>
          </a:p>
          <a:p>
            <a:pPr lvl="1"/>
            <a:r>
              <a:rPr lang="el-GR" dirty="0" smtClean="0"/>
              <a:t>Ουσιαστικά επεκτείνουν την επικεφαλίδα</a:t>
            </a:r>
          </a:p>
          <a:p>
            <a:pPr lvl="1"/>
            <a:r>
              <a:rPr lang="el-GR" dirty="0" smtClean="0"/>
              <a:t>Μπορούν να χρησιμοποιηθούν σε φίλτρα</a:t>
            </a:r>
          </a:p>
          <a:p>
            <a:r>
              <a:rPr lang="el-GR" dirty="0" smtClean="0"/>
              <a:t>Σώμα μηνύματος</a:t>
            </a:r>
          </a:p>
          <a:p>
            <a:pPr lvl="1"/>
            <a:r>
              <a:rPr lang="el-GR" dirty="0" smtClean="0"/>
              <a:t>Και αυτό προαιρετικό</a:t>
            </a:r>
          </a:p>
          <a:p>
            <a:pPr lvl="1"/>
            <a:r>
              <a:rPr lang="el-GR" dirty="0" smtClean="0"/>
              <a:t>Μπορεί να έχει διάφορους τύπους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11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/>
              <a:t>JMS </a:t>
            </a:r>
            <a:r>
              <a:rPr lang="en-US" dirty="0" smtClean="0"/>
              <a:t>(3 </a:t>
            </a:r>
            <a:r>
              <a:rPr lang="el-GR" dirty="0"/>
              <a:t>από </a:t>
            </a:r>
            <a:r>
              <a:rPr 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Σώμα μηνύματος</a:t>
            </a:r>
          </a:p>
          <a:p>
            <a:pPr lvl="1"/>
            <a:r>
              <a:rPr lang="el-GR" dirty="0"/>
              <a:t>Ρεύμα: ακολουθία τύπων της </a:t>
            </a:r>
            <a:r>
              <a:rPr lang="en-US" dirty="0" smtClean="0"/>
              <a:t>Java</a:t>
            </a:r>
            <a:endParaRPr lang="el-GR" dirty="0" smtClean="0"/>
          </a:p>
          <a:p>
            <a:pPr lvl="1"/>
            <a:r>
              <a:rPr lang="el-GR" dirty="0" smtClean="0"/>
              <a:t>Χάρτης </a:t>
            </a:r>
            <a:r>
              <a:rPr lang="el-GR" dirty="0"/>
              <a:t>αντιστοίχισης</a:t>
            </a:r>
          </a:p>
          <a:p>
            <a:pPr lvl="2"/>
            <a:r>
              <a:rPr lang="el-GR" dirty="0"/>
              <a:t>Ζεύγη ονόματος – τιμής τύπων της </a:t>
            </a:r>
            <a:r>
              <a:rPr lang="en-US" dirty="0" smtClean="0"/>
              <a:t>Java</a:t>
            </a:r>
            <a:endParaRPr lang="el-GR" dirty="0" smtClean="0"/>
          </a:p>
          <a:p>
            <a:pPr lvl="2"/>
            <a:r>
              <a:rPr lang="el-GR" dirty="0" smtClean="0"/>
              <a:t>Διαβάζονται και με βάση το όνομα</a:t>
            </a:r>
            <a:endParaRPr lang="el-GR" dirty="0"/>
          </a:p>
          <a:p>
            <a:pPr lvl="1"/>
            <a:r>
              <a:rPr lang="el-GR" dirty="0" smtClean="0"/>
              <a:t>Κείμενο: συμβολοσειρά</a:t>
            </a:r>
          </a:p>
          <a:p>
            <a:pPr lvl="1"/>
            <a:r>
              <a:rPr lang="el-GR" dirty="0" smtClean="0"/>
              <a:t>Αντικείμενο: σειριακοποιημένο αντικείμενο</a:t>
            </a:r>
          </a:p>
          <a:p>
            <a:pPr lvl="1"/>
            <a:r>
              <a:rPr lang="el-GR" dirty="0" smtClean="0"/>
              <a:t>Δυφιοσυλλαβές: ακολουθία </a:t>
            </a:r>
            <a:r>
              <a:rPr lang="en-US" dirty="0" smtClean="0"/>
              <a:t>byte</a:t>
            </a:r>
            <a:r>
              <a:rPr lang="el-GR" dirty="0" smtClean="0"/>
              <a:t> χωρίς ερμηνεία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5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Επιλογείς μηνυμάτων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Επιπλέον κριτήρια για παραλαβή</a:t>
            </a:r>
          </a:p>
          <a:p>
            <a:pPr lvl="1"/>
            <a:r>
              <a:rPr lang="el-GR" dirty="0" smtClean="0"/>
              <a:t>Ορίζονται </a:t>
            </a:r>
            <a:r>
              <a:rPr lang="el-GR" dirty="0"/>
              <a:t>από έναν υποψήφιο παραλήπτη</a:t>
            </a:r>
          </a:p>
          <a:p>
            <a:pPr lvl="1"/>
            <a:r>
              <a:rPr lang="el-GR" dirty="0"/>
              <a:t>Αναφέρονται σε </a:t>
            </a:r>
            <a:r>
              <a:rPr lang="el-GR" dirty="0" smtClean="0"/>
              <a:t>πεδία/ιδιότητες </a:t>
            </a:r>
            <a:r>
              <a:rPr lang="el-GR" dirty="0"/>
              <a:t>του μηνύματος</a:t>
            </a:r>
          </a:p>
          <a:p>
            <a:pPr lvl="1"/>
            <a:r>
              <a:rPr lang="el-GR" dirty="0" smtClean="0"/>
              <a:t>Εφαρμόζονται στα εισερχόμενα μηνύματα</a:t>
            </a:r>
            <a:endParaRPr lang="el-GR" dirty="0"/>
          </a:p>
          <a:p>
            <a:pPr lvl="1"/>
            <a:r>
              <a:rPr lang="el-GR" dirty="0"/>
              <a:t>Αν δεν ταιριάζουν, το μήνυμα δεν </a:t>
            </a:r>
            <a:r>
              <a:rPr lang="el-GR" dirty="0" smtClean="0"/>
              <a:t>παραδίδεται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79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δεν είναι το </a:t>
            </a:r>
            <a:r>
              <a:rPr lang="en-US" dirty="0" smtClean="0"/>
              <a:t>JMS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Δεν έχουμε πλήρη διαλειτουργικότητα</a:t>
            </a:r>
          </a:p>
          <a:p>
            <a:pPr lvl="1"/>
            <a:r>
              <a:rPr lang="el-GR" dirty="0" smtClean="0"/>
              <a:t>Ίδια διεπαφή (σε </a:t>
            </a:r>
            <a:r>
              <a:rPr lang="en-US" dirty="0" smtClean="0"/>
              <a:t>Java)</a:t>
            </a:r>
            <a:r>
              <a:rPr lang="el-GR" dirty="0" smtClean="0"/>
              <a:t> για πολλούς</a:t>
            </a:r>
            <a:r>
              <a:rPr lang="en-US" dirty="0" smtClean="0"/>
              <a:t> </a:t>
            </a:r>
            <a:r>
              <a:rPr lang="el-GR" dirty="0" smtClean="0"/>
              <a:t>παρόχους</a:t>
            </a:r>
          </a:p>
          <a:p>
            <a:pPr lvl="1"/>
            <a:r>
              <a:rPr lang="el-GR" dirty="0" smtClean="0"/>
              <a:t>Μπορούμε να αλλάξουμε πάροχο εύκολα</a:t>
            </a:r>
          </a:p>
          <a:p>
            <a:r>
              <a:rPr lang="el-GR" dirty="0" smtClean="0"/>
              <a:t>Πρέπει να μιλάμε όλοι με τον ίδιο </a:t>
            </a:r>
            <a:r>
              <a:rPr lang="el-GR" dirty="0" err="1" smtClean="0"/>
              <a:t>πάροχο</a:t>
            </a:r>
            <a:endParaRPr lang="el-GR" dirty="0" smtClean="0"/>
          </a:p>
          <a:p>
            <a:pPr lvl="1"/>
            <a:r>
              <a:rPr lang="el-GR" dirty="0" smtClean="0"/>
              <a:t>Διαφορετικοί πάροχοι δεν μιλάνε μεταξύ τους!</a:t>
            </a:r>
          </a:p>
          <a:p>
            <a:pPr lvl="1"/>
            <a:r>
              <a:rPr lang="el-GR" dirty="0" smtClean="0"/>
              <a:t>Αυτό απαιτεί κοινό πρωτόκολλο, όχι κοινό </a:t>
            </a:r>
            <a:r>
              <a:rPr lang="en-US" dirty="0" smtClean="0"/>
              <a:t>API</a:t>
            </a:r>
          </a:p>
          <a:p>
            <a:pPr lvl="1"/>
            <a:r>
              <a:rPr lang="el-GR" dirty="0" smtClean="0"/>
              <a:t>Υπάρχουν προϊόντα γέφυρες μεταξύ παρόχων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41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Προηγμένο πρωτόκολλο αναμονής μηνυμάτων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AMQP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Προηγμένο πρωτόκολλο αναμονής μηνυμάτων</a:t>
            </a:r>
          </a:p>
          <a:p>
            <a:pPr lvl="1"/>
            <a:r>
              <a:rPr lang="en-US" dirty="0"/>
              <a:t>Advanced message </a:t>
            </a:r>
            <a:r>
              <a:rPr lang="en-US" dirty="0" err="1"/>
              <a:t>queueing</a:t>
            </a:r>
            <a:r>
              <a:rPr lang="en-US" dirty="0"/>
              <a:t> protocol (AMQP)</a:t>
            </a:r>
          </a:p>
          <a:p>
            <a:pPr lvl="1"/>
            <a:r>
              <a:rPr lang="el-GR" dirty="0" smtClean="0"/>
              <a:t>Επικοινωνία διαφορετικών προϊόντων </a:t>
            </a:r>
            <a:r>
              <a:rPr lang="en-US" dirty="0" smtClean="0"/>
              <a:t>MOM</a:t>
            </a:r>
          </a:p>
          <a:p>
            <a:pPr lvl="2"/>
            <a:r>
              <a:rPr lang="el-GR" dirty="0" smtClean="0"/>
              <a:t>Κοινό μοντέλο συστήματος </a:t>
            </a:r>
            <a:r>
              <a:rPr lang="en-US" dirty="0" smtClean="0"/>
              <a:t>MOM</a:t>
            </a:r>
            <a:endParaRPr lang="el-GR" dirty="0" smtClean="0"/>
          </a:p>
          <a:p>
            <a:pPr lvl="2"/>
            <a:r>
              <a:rPr lang="el-GR" dirty="0"/>
              <a:t>Κοινό πρωτόκολλο </a:t>
            </a:r>
            <a:r>
              <a:rPr lang="el-GR" dirty="0" smtClean="0"/>
              <a:t>επικοινωνίας</a:t>
            </a:r>
          </a:p>
          <a:p>
            <a:r>
              <a:rPr lang="el-GR" dirty="0" smtClean="0"/>
              <a:t>Μοντέλο </a:t>
            </a:r>
            <a:r>
              <a:rPr lang="en-US" dirty="0" smtClean="0"/>
              <a:t>AMQP</a:t>
            </a:r>
          </a:p>
          <a:p>
            <a:pPr lvl="1"/>
            <a:r>
              <a:rPr lang="el-GR" dirty="0" smtClean="0"/>
              <a:t>Ορίζει τις οντότητες που εμπλέκονται στο </a:t>
            </a:r>
            <a:r>
              <a:rPr lang="en-US" dirty="0" smtClean="0"/>
              <a:t>MOM</a:t>
            </a:r>
            <a:endParaRPr lang="el-GR" dirty="0" smtClean="0"/>
          </a:p>
          <a:p>
            <a:pPr lvl="1"/>
            <a:r>
              <a:rPr lang="el-GR" dirty="0" smtClean="0"/>
              <a:t>Επώνυμες και ανώνυμες οντότητες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9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Μηνύματα </a:t>
            </a:r>
            <a:r>
              <a:rPr lang="en-US" dirty="0" smtClean="0"/>
              <a:t>AMQP</a:t>
            </a:r>
            <a:endParaRPr lang="el-GR" dirty="0"/>
          </a:p>
        </p:txBody>
      </p:sp>
      <p:pic>
        <p:nvPicPr>
          <p:cNvPr id="5" name="Picture 4" descr="Οντότητες του μοντέλου AMQ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73" y="1181826"/>
            <a:ext cx="3075187" cy="18151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Μήνυμα: ανώνυμη οντότητα</a:t>
            </a:r>
          </a:p>
          <a:p>
            <a:pPr lvl="1"/>
            <a:r>
              <a:rPr lang="el-GR" dirty="0" smtClean="0"/>
              <a:t>Επικεφαλίδα: περιέχει σύνολο από ιδιότητες</a:t>
            </a:r>
          </a:p>
          <a:p>
            <a:pPr lvl="2"/>
            <a:r>
              <a:rPr lang="el-GR" dirty="0"/>
              <a:t>Κλειδί δρομολόγησης: βασική </a:t>
            </a:r>
            <a:r>
              <a:rPr lang="el-GR" dirty="0" smtClean="0"/>
              <a:t>ιδιότητα δρομολόγησης</a:t>
            </a:r>
            <a:endParaRPr lang="el-GR" dirty="0"/>
          </a:p>
          <a:p>
            <a:pPr lvl="2"/>
            <a:r>
              <a:rPr lang="el-GR" dirty="0" smtClean="0"/>
              <a:t>Προτεραιότητα: επηρεάζει λήψη μηνυμάτων</a:t>
            </a:r>
          </a:p>
          <a:p>
            <a:pPr lvl="2"/>
            <a:r>
              <a:rPr lang="el-GR" dirty="0" smtClean="0"/>
              <a:t>Διατηρούμενο: πρέπει οπωσδήποτε να παραδοθεί</a:t>
            </a:r>
            <a:endParaRPr lang="el-GR" dirty="0"/>
          </a:p>
          <a:p>
            <a:pPr lvl="1"/>
            <a:r>
              <a:rPr lang="el-GR" dirty="0" smtClean="0"/>
              <a:t>Σώμα: ακολουθία δυαδικών δεδομένων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1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Ουρές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Ουρά μηνυμάτων: επώνυμη οντότητα</a:t>
            </a:r>
          </a:p>
          <a:p>
            <a:pPr lvl="1"/>
            <a:r>
              <a:rPr lang="el-GR" dirty="0" smtClean="0"/>
              <a:t>Αποθηκεύει και διανέμει μηνύματα</a:t>
            </a:r>
          </a:p>
          <a:p>
            <a:pPr lvl="2"/>
            <a:r>
              <a:rPr lang="el-GR" dirty="0" smtClean="0"/>
              <a:t>Αποθήκευση σε μνήμη ή/και δίσκο</a:t>
            </a:r>
          </a:p>
          <a:p>
            <a:pPr lvl="2"/>
            <a:r>
              <a:rPr lang="el-GR" dirty="0" smtClean="0"/>
              <a:t>Σειρά παράδοσης ανάλογα με προτεραιότητα</a:t>
            </a:r>
          </a:p>
          <a:p>
            <a:pPr lvl="1"/>
            <a:r>
              <a:rPr lang="el-GR" dirty="0" smtClean="0"/>
              <a:t>Ιδιότητες ουράς</a:t>
            </a:r>
          </a:p>
          <a:p>
            <a:pPr lvl="2"/>
            <a:r>
              <a:rPr lang="el-GR" dirty="0" smtClean="0"/>
              <a:t>Ιδιωτική/καταμεριζόμενη: ένας/πολλοί καταναλωτές</a:t>
            </a:r>
          </a:p>
          <a:p>
            <a:pPr lvl="2"/>
            <a:r>
              <a:rPr lang="el-GR" dirty="0" smtClean="0"/>
              <a:t>Διαρκής/παροδική: παραμένει ή όχι σε επανεκκίνηση</a:t>
            </a:r>
          </a:p>
          <a:p>
            <a:pPr lvl="2"/>
            <a:r>
              <a:rPr lang="el-GR" dirty="0" smtClean="0"/>
              <a:t>Προσωρινή/μόνιμη: χάνεται ή όχι χωρίς καταναλωτές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2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Ανταλλακτήρια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Ανταλλακτήριο: επώνυμη οντότητα</a:t>
            </a:r>
          </a:p>
          <a:p>
            <a:pPr lvl="1"/>
            <a:r>
              <a:rPr lang="el-GR" dirty="0" smtClean="0"/>
              <a:t>Προωθεί μηνύματα παραγωγών σε ουρές</a:t>
            </a:r>
          </a:p>
          <a:p>
            <a:pPr lvl="1"/>
            <a:r>
              <a:rPr lang="el-GR" dirty="0"/>
              <a:t>Ιδιότητες </a:t>
            </a:r>
            <a:r>
              <a:rPr lang="el-GR" dirty="0" smtClean="0"/>
              <a:t>ανταλλακτηρίου</a:t>
            </a:r>
            <a:endParaRPr lang="el-GR" dirty="0"/>
          </a:p>
          <a:p>
            <a:pPr lvl="2"/>
            <a:r>
              <a:rPr lang="el-GR" dirty="0" smtClean="0"/>
              <a:t>Διαρκές/παροδικό: </a:t>
            </a:r>
            <a:r>
              <a:rPr lang="el-GR" dirty="0"/>
              <a:t>παραμένει ή όχι σε επανεκκίνηση</a:t>
            </a:r>
          </a:p>
          <a:p>
            <a:pPr lvl="2"/>
            <a:r>
              <a:rPr lang="el-GR" dirty="0" smtClean="0"/>
              <a:t>Προσωρινό/μόνιμο: </a:t>
            </a:r>
            <a:r>
              <a:rPr lang="el-GR" dirty="0"/>
              <a:t>χάνεται ή όχι χωρίς </a:t>
            </a:r>
            <a:r>
              <a:rPr lang="el-GR" dirty="0" smtClean="0"/>
              <a:t>ουρές</a:t>
            </a:r>
          </a:p>
          <a:p>
            <a:r>
              <a:rPr lang="el-GR" dirty="0"/>
              <a:t>Συσχέτιση: ανώνυμη οντότητα</a:t>
            </a:r>
          </a:p>
          <a:p>
            <a:pPr lvl="1"/>
            <a:r>
              <a:rPr lang="el-GR" dirty="0"/>
              <a:t>Συνδέει ανταλλακτήριο με ουρά</a:t>
            </a:r>
            <a:endParaRPr lang="en-US" dirty="0"/>
          </a:p>
          <a:p>
            <a:pPr lvl="1"/>
            <a:r>
              <a:rPr lang="el-GR" dirty="0"/>
              <a:t>Κλειδί και (προαιρετικά) </a:t>
            </a:r>
            <a:r>
              <a:rPr lang="el-GR" dirty="0" smtClean="0"/>
              <a:t>ορίσματα</a:t>
            </a:r>
          </a:p>
          <a:p>
            <a:pPr lvl="1"/>
            <a:r>
              <a:rPr lang="el-GR" smtClean="0"/>
              <a:t>Διαγράφεται όταν </a:t>
            </a:r>
            <a:r>
              <a:rPr lang="el-GR" dirty="0" smtClean="0"/>
              <a:t>δεν συνδέεται με κάτι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311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Δρομολόγηση (1 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Παρέχονται διάφοροι τύποι δρομολόγησης</a:t>
            </a:r>
          </a:p>
          <a:p>
            <a:pPr lvl="1"/>
            <a:r>
              <a:rPr lang="el-GR" dirty="0" smtClean="0"/>
              <a:t>Εξαρτώνται από τον τύπο ανταλλακτηρίου</a:t>
            </a:r>
          </a:p>
          <a:p>
            <a:pPr lvl="1"/>
            <a:r>
              <a:rPr lang="el-GR" dirty="0" smtClean="0"/>
              <a:t>Πιθανόν και από τις ιδιότητες της συσχέτισης</a:t>
            </a:r>
          </a:p>
          <a:p>
            <a:pPr lvl="2"/>
            <a:r>
              <a:rPr lang="el-GR" dirty="0" smtClean="0"/>
              <a:t>Κλειδί και ορίσματα συσχέτισης</a:t>
            </a:r>
          </a:p>
          <a:p>
            <a:r>
              <a:rPr lang="el-GR" dirty="0" smtClean="0"/>
              <a:t>Άμεσο ανταλλακτήριο (υποχρεωτικό)</a:t>
            </a:r>
          </a:p>
          <a:p>
            <a:pPr lvl="1"/>
            <a:r>
              <a:rPr lang="el-GR" dirty="0" smtClean="0"/>
              <a:t>Συγκρίνει κλειδί μηνύματος και συσχέτισης</a:t>
            </a:r>
          </a:p>
          <a:p>
            <a:pPr lvl="1"/>
            <a:r>
              <a:rPr lang="el-GR" dirty="0" smtClean="0"/>
              <a:t>Αν ταυτίζονται, προωθεί το μήνυμα</a:t>
            </a:r>
          </a:p>
          <a:p>
            <a:pPr lvl="2"/>
            <a:r>
              <a:rPr lang="el-GR" dirty="0" smtClean="0"/>
              <a:t>Πιθανόν σε πολλές ουρές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Δρομολόγηση </a:t>
            </a:r>
            <a:r>
              <a:rPr lang="el-GR" dirty="0" smtClean="0"/>
              <a:t>(2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Ανταλλακτήριο διασποράς (υποχρεωτικό)</a:t>
            </a:r>
          </a:p>
          <a:p>
            <a:pPr lvl="1"/>
            <a:r>
              <a:rPr lang="el-GR" dirty="0" smtClean="0"/>
              <a:t>Προωθεί το μήνυμα σε όλες τις ουρές</a:t>
            </a:r>
          </a:p>
          <a:p>
            <a:pPr lvl="2"/>
            <a:r>
              <a:rPr lang="el-GR" dirty="0" smtClean="0"/>
              <a:t>Αγνοεί κλειδιά και ιδιότητες</a:t>
            </a:r>
          </a:p>
          <a:p>
            <a:r>
              <a:rPr lang="el-GR" dirty="0" smtClean="0"/>
              <a:t>Ανταλλακτήριο θεμάτων (προαιρετικό)</a:t>
            </a:r>
          </a:p>
          <a:p>
            <a:pPr lvl="1"/>
            <a:r>
              <a:rPr lang="el-GR" dirty="0" smtClean="0"/>
              <a:t>Σύγκριση δομημένων κλειδιών</a:t>
            </a:r>
          </a:p>
          <a:p>
            <a:pPr lvl="2"/>
            <a:r>
              <a:rPr lang="el-GR" dirty="0" smtClean="0"/>
              <a:t>Το μήνυμα έχει κλειδί της μορφής </a:t>
            </a:r>
            <a:r>
              <a:rPr lang="en-US" dirty="0" smtClean="0"/>
              <a:t>ww.xx.yy.zz.</a:t>
            </a:r>
          </a:p>
          <a:p>
            <a:pPr lvl="2"/>
            <a:r>
              <a:rPr lang="el-GR" dirty="0" smtClean="0"/>
              <a:t>Το ανταλλακτήριο έχει κλειδί της μορφής </a:t>
            </a:r>
            <a:r>
              <a:rPr lang="en-US" dirty="0" smtClean="0"/>
              <a:t>*.xx.#</a:t>
            </a:r>
          </a:p>
          <a:p>
            <a:pPr lvl="2"/>
            <a:r>
              <a:rPr lang="en-US" dirty="0" smtClean="0"/>
              <a:t>*:</a:t>
            </a:r>
            <a:r>
              <a:rPr lang="el-GR" dirty="0" smtClean="0"/>
              <a:t> ένα τυχαίο πεδίο, #: πολλά τυχαία πεδία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0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Δρομολόγηση </a:t>
            </a:r>
            <a:r>
              <a:rPr lang="el-GR" dirty="0" smtClean="0"/>
              <a:t>(3 </a:t>
            </a:r>
            <a:r>
              <a:rPr lang="el-GR" dirty="0"/>
              <a:t>από </a:t>
            </a:r>
            <a:r>
              <a:rPr lang="en-US" dirty="0" smtClean="0"/>
              <a:t>3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Ανταλλακτήριο επικεφαλίδων (προαιρετικό)</a:t>
            </a:r>
          </a:p>
          <a:p>
            <a:pPr lvl="1"/>
            <a:r>
              <a:rPr lang="el-GR" dirty="0" smtClean="0"/>
              <a:t>Σύγκριση επικεφαλίδας και ορισμάτων</a:t>
            </a:r>
          </a:p>
          <a:p>
            <a:pPr lvl="2"/>
            <a:r>
              <a:rPr lang="el-GR" dirty="0" smtClean="0"/>
              <a:t>Δεν χρησιμοποιεί τα κλειδιά</a:t>
            </a:r>
          </a:p>
          <a:p>
            <a:pPr lvl="1"/>
            <a:r>
              <a:rPr lang="el-GR" dirty="0" smtClean="0"/>
              <a:t>Τα ορίσματα των συσχετίσεων ορίζουν:</a:t>
            </a:r>
          </a:p>
          <a:p>
            <a:pPr lvl="2"/>
            <a:r>
              <a:rPr lang="el-GR" dirty="0" smtClean="0"/>
              <a:t>Τα ονόματα πεδίων που πρέπει να υπάρχουν</a:t>
            </a:r>
          </a:p>
          <a:p>
            <a:pPr lvl="2"/>
            <a:r>
              <a:rPr lang="el-GR" dirty="0" smtClean="0"/>
              <a:t>Πιθανόν τον τύπο και την τιμή των πεδίων</a:t>
            </a:r>
          </a:p>
          <a:p>
            <a:pPr lvl="2"/>
            <a:r>
              <a:rPr lang="el-GR" dirty="0" smtClean="0"/>
              <a:t>Αν δεν προσδιορίζονται, τότε αρκεί το όνομα</a:t>
            </a:r>
          </a:p>
          <a:p>
            <a:pPr lvl="2"/>
            <a:r>
              <a:rPr lang="el-GR" dirty="0" smtClean="0"/>
              <a:t>Αν πρέπει να ταιριάζει ένα ή όλα τα πεδία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Πρωτόκολλο </a:t>
            </a:r>
            <a:r>
              <a:rPr lang="en-US" dirty="0" smtClean="0"/>
              <a:t>AMQP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Πρωτόκολλο επικοινωνίας πελάτη-μεσίτη</a:t>
            </a:r>
          </a:p>
          <a:p>
            <a:r>
              <a:rPr lang="el-GR" dirty="0" smtClean="0"/>
              <a:t>Επίπεδο μοντέλου</a:t>
            </a:r>
          </a:p>
          <a:p>
            <a:pPr lvl="1"/>
            <a:r>
              <a:rPr lang="el-GR" dirty="0" smtClean="0"/>
              <a:t>Εντολές που χρησιμοποιούνται στην επικοινωνία</a:t>
            </a:r>
          </a:p>
          <a:p>
            <a:r>
              <a:rPr lang="el-GR" dirty="0" smtClean="0"/>
              <a:t>Επίπεδο συνόδου</a:t>
            </a:r>
          </a:p>
          <a:p>
            <a:pPr lvl="1"/>
            <a:r>
              <a:rPr lang="el-GR" dirty="0" smtClean="0"/>
              <a:t>Αξιόπιστη μεταφορά εντολών</a:t>
            </a:r>
          </a:p>
          <a:p>
            <a:r>
              <a:rPr lang="el-GR" dirty="0" smtClean="0"/>
              <a:t>Επίπεδο μεταφορ</a:t>
            </a:r>
            <a:r>
              <a:rPr lang="el-GR" dirty="0"/>
              <a:t>ά</a:t>
            </a:r>
            <a:r>
              <a:rPr lang="el-GR" dirty="0" smtClean="0"/>
              <a:t>ς</a:t>
            </a:r>
          </a:p>
          <a:p>
            <a:pPr lvl="1"/>
            <a:r>
              <a:rPr lang="el-GR" dirty="0" smtClean="0"/>
              <a:t>Πλαισίωση, πολύπλεξη, παράσταση δεδομένων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66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Άλλες προσεγγίσεις</a:t>
            </a:r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</a:t>
            </a:r>
            <a:r>
              <a:rPr lang="en-US" dirty="0" smtClean="0"/>
              <a:t>MOM</a:t>
            </a:r>
            <a:r>
              <a:rPr lang="el-GR" dirty="0" smtClean="0"/>
              <a:t>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Επεκτάσιμο πρωτόκολλο μηνυμάτων/παρουσίας</a:t>
            </a:r>
            <a:endParaRPr lang="en-US" dirty="0" smtClean="0"/>
          </a:p>
          <a:p>
            <a:pPr lvl="1"/>
            <a:r>
              <a:rPr lang="en-US" dirty="0" smtClean="0"/>
              <a:t>Extensible messaging</a:t>
            </a:r>
            <a:r>
              <a:rPr lang="el-GR" dirty="0" smtClean="0"/>
              <a:t>/</a:t>
            </a:r>
            <a:r>
              <a:rPr lang="en-US" dirty="0" smtClean="0"/>
              <a:t>presence protocol</a:t>
            </a:r>
            <a:r>
              <a:rPr lang="el-GR" dirty="0" smtClean="0"/>
              <a:t> (</a:t>
            </a:r>
            <a:r>
              <a:rPr lang="en-US" dirty="0" smtClean="0"/>
              <a:t>XMPP)</a:t>
            </a:r>
          </a:p>
          <a:p>
            <a:pPr lvl="1"/>
            <a:r>
              <a:rPr lang="el-GR" dirty="0" smtClean="0"/>
              <a:t>Χρήση </a:t>
            </a:r>
            <a:r>
              <a:rPr lang="en-US" dirty="0" smtClean="0"/>
              <a:t>XML</a:t>
            </a:r>
            <a:r>
              <a:rPr lang="el-GR" dirty="0" smtClean="0"/>
              <a:t> για επικοινωνία</a:t>
            </a:r>
          </a:p>
          <a:p>
            <a:pPr lvl="1"/>
            <a:r>
              <a:rPr lang="el-GR" dirty="0" smtClean="0"/>
              <a:t>Κατάλληλο για πολλές εφαρμογές εκτός </a:t>
            </a:r>
            <a:r>
              <a:rPr lang="en-US" dirty="0" smtClean="0"/>
              <a:t>MOM</a:t>
            </a:r>
            <a:endParaRPr lang="el-GR" dirty="0" smtClean="0"/>
          </a:p>
          <a:p>
            <a:pPr lvl="2"/>
            <a:r>
              <a:rPr lang="en-US" dirty="0" smtClean="0"/>
              <a:t>Presence, VoIP, messaging</a:t>
            </a:r>
          </a:p>
          <a:p>
            <a:r>
              <a:rPr lang="el-GR" dirty="0" smtClean="0"/>
              <a:t>Κειμενοστρεφές πρωτόκολλο συνεχούς ροής</a:t>
            </a:r>
          </a:p>
          <a:p>
            <a:pPr lvl="1"/>
            <a:r>
              <a:rPr lang="en-US" dirty="0" smtClean="0"/>
              <a:t>Streaming text oriented message protocol</a:t>
            </a:r>
            <a:r>
              <a:rPr lang="el-GR" dirty="0" smtClean="0"/>
              <a:t> (</a:t>
            </a:r>
            <a:r>
              <a:rPr lang="en-US" dirty="0" smtClean="0"/>
              <a:t>STOMP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Χρησιμοποιεί μόνο απλό κείμενο</a:t>
            </a:r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28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Πρωτόκολλα </a:t>
            </a:r>
            <a:r>
              <a:rPr lang="en-US" dirty="0"/>
              <a:t>MOM</a:t>
            </a:r>
            <a:r>
              <a:rPr lang="el-GR" dirty="0"/>
              <a:t>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ZeroMQ </a:t>
            </a:r>
            <a:r>
              <a:rPr lang="el-GR" dirty="0" smtClean="0"/>
              <a:t>ή </a:t>
            </a:r>
            <a:r>
              <a:rPr lang="en-US" dirty="0" smtClean="0"/>
              <a:t>0MQ</a:t>
            </a:r>
            <a:r>
              <a:rPr lang="el-GR" dirty="0" smtClean="0"/>
              <a:t> ή </a:t>
            </a:r>
            <a:r>
              <a:rPr lang="en-US" dirty="0" smtClean="0"/>
              <a:t>zmq</a:t>
            </a:r>
          </a:p>
          <a:p>
            <a:pPr lvl="1"/>
            <a:r>
              <a:rPr lang="el-GR" dirty="0" smtClean="0"/>
              <a:t>Επικοινωνία χωρίς μεσίτες</a:t>
            </a:r>
          </a:p>
          <a:p>
            <a:pPr lvl="2"/>
            <a:r>
              <a:rPr lang="el-GR" dirty="0" smtClean="0"/>
              <a:t>Υλοποιείται ως βιβλιοθήκη, όχι εξυπηρετητής</a:t>
            </a:r>
          </a:p>
          <a:p>
            <a:pPr lvl="2"/>
            <a:r>
              <a:rPr lang="el-GR" dirty="0" smtClean="0"/>
              <a:t>Αποφεύγει τρίτα σημεία αποτυχίας (μεσίτες)</a:t>
            </a:r>
          </a:p>
          <a:p>
            <a:pPr lvl="2"/>
            <a:r>
              <a:rPr lang="el-GR" dirty="0" smtClean="0"/>
              <a:t>Διεπαφή παρόμοια με των υποδοχών</a:t>
            </a:r>
          </a:p>
          <a:p>
            <a:pPr lvl="2"/>
            <a:r>
              <a:rPr lang="el-GR" dirty="0" smtClean="0"/>
              <a:t>Υποστήριξη σε πολλά περιβάλλοντα και γλώσσες</a:t>
            </a:r>
          </a:p>
          <a:p>
            <a:pPr lvl="1"/>
            <a:r>
              <a:rPr lang="el-GR" dirty="0" smtClean="0"/>
              <a:t>Οι σχεδιαστές θεωρούν το </a:t>
            </a:r>
            <a:r>
              <a:rPr lang="en-US" dirty="0" smtClean="0"/>
              <a:t>AMQP</a:t>
            </a:r>
            <a:r>
              <a:rPr lang="el-GR" dirty="0" smtClean="0"/>
              <a:t> προβληματικό</a:t>
            </a:r>
          </a:p>
          <a:p>
            <a:pPr lvl="2"/>
            <a:r>
              <a:rPr lang="el-GR" dirty="0" smtClean="0"/>
              <a:t>Ακολούθησαν εντελώς διαφορετική σχεδίαση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11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της έννοιας και των εφαρμογών του μηνυματοστρεφούς ενδιάμεσου λογισμικού.</a:t>
            </a:r>
            <a:endParaRPr lang="el-GR" altLang="el-GR" dirty="0"/>
          </a:p>
          <a:p>
            <a:r>
              <a:rPr lang="el-GR" altLang="el-GR" dirty="0" smtClean="0"/>
              <a:t>Εξοικείωση με μια πρότυπη διεπαφή (</a:t>
            </a:r>
            <a:r>
              <a:rPr lang="el-GR" altLang="el-GR" dirty="0"/>
              <a:t>υ</a:t>
            </a:r>
            <a:r>
              <a:rPr lang="el-GR" altLang="el-GR" dirty="0" smtClean="0"/>
              <a:t>πηρεσία </a:t>
            </a:r>
            <a:r>
              <a:rPr lang="el-GR" altLang="el-GR" dirty="0"/>
              <a:t>μηνυμάτων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) και ένα πρότυπο πρωτόκολλο (προηγμένο </a:t>
            </a:r>
            <a:r>
              <a:rPr lang="el-GR" altLang="el-GR" dirty="0"/>
              <a:t>πρωτόκολλο αναμονής </a:t>
            </a:r>
            <a:r>
              <a:rPr lang="el-GR" altLang="el-GR" dirty="0" smtClean="0"/>
              <a:t>μηνυμάτων) για μηνυματοστρεφές ενδιάμεσο λογισμικό.</a:t>
            </a:r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</a:p>
          <a:p>
            <a:r>
              <a:rPr lang="el-GR" altLang="el-GR" dirty="0" smtClean="0"/>
              <a:t>Υπηρεσία μηνυμάτων της </a:t>
            </a:r>
            <a:r>
              <a:rPr lang="en-US" altLang="el-GR" dirty="0" smtClean="0"/>
              <a:t>Java</a:t>
            </a:r>
          </a:p>
          <a:p>
            <a:r>
              <a:rPr lang="el-GR" altLang="el-GR" dirty="0" smtClean="0"/>
              <a:t>Προηγμένο πρωτόκολλο αναμονής μηνυμάτων</a:t>
            </a:r>
          </a:p>
          <a:p>
            <a:r>
              <a:rPr lang="el-GR" altLang="el-GR" dirty="0" smtClean="0"/>
              <a:t>Άλλες προσεγγίσεις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11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Μηνυματοστρεφές ενδιάμεσο λογισμικό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(1</a:t>
            </a:r>
            <a:r>
              <a:rPr lang="el-GR" altLang="el-GR" dirty="0" smtClean="0"/>
              <a:t> από 4)</a:t>
            </a:r>
          </a:p>
        </p:txBody>
      </p:sp>
      <p:sp>
        <p:nvSpPr>
          <p:cNvPr id="6148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Μηνυματοστρεφές</a:t>
            </a:r>
            <a:r>
              <a:rPr lang="el-GR" altLang="el-GR" dirty="0" smtClean="0"/>
              <a:t> ενδιάμεσο λογισμικό 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Message </a:t>
            </a:r>
            <a:r>
              <a:rPr lang="en-US" altLang="el-GR" dirty="0"/>
              <a:t>Oriented Middleware (MOM)</a:t>
            </a:r>
          </a:p>
          <a:p>
            <a:r>
              <a:rPr lang="el-GR" altLang="el-GR" dirty="0" smtClean="0"/>
              <a:t>Ασύγχρονη αλλά αξιόπιστη επικοινωνία</a:t>
            </a:r>
          </a:p>
          <a:p>
            <a:pPr lvl="1"/>
            <a:r>
              <a:rPr lang="el-GR" altLang="el-GR" dirty="0" smtClean="0"/>
              <a:t>Ανταλλαγή μηνυμάτων μεταξύ πελατών</a:t>
            </a:r>
          </a:p>
          <a:p>
            <a:pPr lvl="1"/>
            <a:r>
              <a:rPr lang="el-GR" altLang="el-GR" dirty="0" smtClean="0"/>
              <a:t>Παραγωγοί ή αποστολείς</a:t>
            </a:r>
          </a:p>
          <a:p>
            <a:pPr lvl="1"/>
            <a:r>
              <a:rPr lang="el-GR" altLang="el-GR" dirty="0" smtClean="0"/>
              <a:t>Καταναλωτές ή παραλήπτες</a:t>
            </a:r>
          </a:p>
          <a:p>
            <a:pPr lvl="1"/>
            <a:r>
              <a:rPr lang="el-GR" altLang="el-GR" dirty="0" smtClean="0"/>
              <a:t>Επικοινωνία μέσω μεσίτη (</a:t>
            </a:r>
            <a:r>
              <a:rPr lang="en-US" altLang="el-GR" dirty="0" smtClean="0"/>
              <a:t>broker)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6943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Χαλαρή σύνδεση πελατών</a:t>
            </a:r>
          </a:p>
          <a:p>
            <a:pPr lvl="1"/>
            <a:r>
              <a:rPr lang="el-GR" dirty="0" smtClean="0"/>
              <a:t>Δεν γνωρίζουν ο ένας για τον άλλο</a:t>
            </a:r>
          </a:p>
          <a:p>
            <a:pPr lvl="1"/>
            <a:r>
              <a:rPr lang="el-GR" dirty="0" smtClean="0"/>
              <a:t>Διαφορετικές πλατφόρμες και γλώσσες</a:t>
            </a:r>
          </a:p>
          <a:p>
            <a:r>
              <a:rPr lang="el-GR" dirty="0" smtClean="0"/>
              <a:t>Ασύγχρονη επικοινωνία</a:t>
            </a:r>
          </a:p>
          <a:p>
            <a:pPr lvl="1"/>
            <a:r>
              <a:rPr lang="el-GR" dirty="0" smtClean="0"/>
              <a:t>Ο αποστολέας στέλνει μήνυμα και τερματίζει</a:t>
            </a:r>
          </a:p>
          <a:p>
            <a:pPr lvl="1"/>
            <a:r>
              <a:rPr lang="el-GR" dirty="0" smtClean="0"/>
              <a:t>Ο παραλήπτης το παραλαμβάνει αργότερα</a:t>
            </a:r>
          </a:p>
          <a:p>
            <a:pPr lvl="1"/>
            <a:r>
              <a:rPr lang="el-GR" dirty="0" smtClean="0"/>
              <a:t>Τα μηνύματα αποθηκεύονται σε ουρές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862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 smtClean="0"/>
              <a:t>MOM</a:t>
            </a:r>
            <a:r>
              <a:rPr lang="el-GR" altLang="el-GR" dirty="0" smtClean="0"/>
              <a:t>;</a:t>
            </a:r>
            <a:r>
              <a:rPr lang="en-US" altLang="el-GR" dirty="0" smtClean="0"/>
              <a:t> (</a:t>
            </a:r>
            <a:r>
              <a:rPr lang="el-GR" altLang="el-GR" dirty="0" smtClean="0"/>
              <a:t>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pic>
        <p:nvPicPr>
          <p:cNvPr id="5" name="Picture 4" descr="Οντότητες που εμπλέκονται σε ένα σύστημα MO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268760"/>
            <a:ext cx="3975202" cy="19951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63933"/>
            <a:ext cx="8229600" cy="286223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Αξιόπιστη παράδοση μηνυμάτων</a:t>
            </a:r>
          </a:p>
          <a:p>
            <a:pPr lvl="1"/>
            <a:r>
              <a:rPr lang="el-GR" dirty="0" smtClean="0"/>
              <a:t>Με διάφορα μοντέλα παράδοσης</a:t>
            </a:r>
          </a:p>
          <a:p>
            <a:r>
              <a:rPr lang="el-GR" dirty="0" smtClean="0"/>
              <a:t>Δρομολόγηση μηνυμάτων</a:t>
            </a:r>
          </a:p>
          <a:p>
            <a:pPr lvl="1"/>
            <a:r>
              <a:rPr lang="el-GR" dirty="0" smtClean="0"/>
              <a:t>Με βάση επικεφαλίδα ή περιεχόμενο</a:t>
            </a:r>
          </a:p>
          <a:p>
            <a:r>
              <a:rPr lang="el-GR" dirty="0" smtClean="0"/>
              <a:t>Επεξεργασία μηνυμάτων από μεσίτη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26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0/5/2014 3:52:30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17794D5-D2BD-49C7-9C32-2489250DAA9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1247</Words>
  <Application>Microsoft Office PowerPoint</Application>
  <PresentationFormat>On-screen Show (4:3)</PresentationFormat>
  <Paragraphs>254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είναι το MOM; (1 από 4)</vt:lpstr>
      <vt:lpstr>Τι είναι το MOM; (2 από 4)</vt:lpstr>
      <vt:lpstr>Τι είναι το MOM; (3 από 4)</vt:lpstr>
      <vt:lpstr>Τι είναι το MOM; (4 από 4)</vt:lpstr>
      <vt:lpstr>Υπηρεσία μηνυμάτων της Java</vt:lpstr>
      <vt:lpstr>Στόχος του JMS</vt:lpstr>
      <vt:lpstr>Μοντέλα παράδοσης (1 από 2)</vt:lpstr>
      <vt:lpstr>Μοντέλα παράδοσης (2 από 2)</vt:lpstr>
      <vt:lpstr>Μηνύματα JMS (1 από 3)</vt:lpstr>
      <vt:lpstr>Μηνύματα JMS (2 από 3)</vt:lpstr>
      <vt:lpstr>Μηνύματα JMS (3 από 3)</vt:lpstr>
      <vt:lpstr>Επιλογείς μηνυμάτων</vt:lpstr>
      <vt:lpstr>Τι δεν είναι το JMS</vt:lpstr>
      <vt:lpstr>Προηγμένο πρωτόκολλο αναμονής μηνυμάτων</vt:lpstr>
      <vt:lpstr>Τι είναι το AMQP;</vt:lpstr>
      <vt:lpstr>Μηνύματα AMQP</vt:lpstr>
      <vt:lpstr>Ουρές AMQP</vt:lpstr>
      <vt:lpstr>Ανταλλακτήρια AMQP</vt:lpstr>
      <vt:lpstr>Δρομολόγηση (1 από 3)</vt:lpstr>
      <vt:lpstr>Δρομολόγηση (2 από 3)</vt:lpstr>
      <vt:lpstr>Δρομολόγηση (3 από 3)</vt:lpstr>
      <vt:lpstr>Πρωτόκολλο AMQP</vt:lpstr>
      <vt:lpstr>Άλλες προσεγγίσεις</vt:lpstr>
      <vt:lpstr>Πρωτόκολλα MOM (1 από 2)</vt:lpstr>
      <vt:lpstr>Πρωτόκολλα MOM (2 από 2)</vt:lpstr>
      <vt:lpstr>Τέλος Ενότητας #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Μηνυματοστρεφές ενδιάμεσο λογισμικό</dc:title>
  <dc:subject>Κατανεμημένα Συστήματα</dc:subject>
  <dc:creator>Γεώργιος Ξυλωμένος</dc:creator>
  <cp:keywords>Μηνυματοστρεφές ενδιάμεσο λογισμικό; υπηρεσία μηνυμάτων Java; προηγμένο πρωτόκολλο αναμονής μηνυμάτων; MOM; JMS; AMQP</cp:keywords>
  <cp:lastModifiedBy>georgex</cp:lastModifiedBy>
  <cp:revision>372</cp:revision>
  <cp:lastPrinted>2014-02-16T13:16:25Z</cp:lastPrinted>
  <dcterms:created xsi:type="dcterms:W3CDTF">2012-09-06T09:03:05Z</dcterms:created>
  <dcterms:modified xsi:type="dcterms:W3CDTF">2015-05-08T20:11:09Z</dcterms:modified>
</cp:coreProperties>
</file>