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2" r:id="rId2"/>
  </p:sldMasterIdLst>
  <p:notesMasterIdLst>
    <p:notesMasterId r:id="rId19"/>
  </p:notesMasterIdLst>
  <p:handoutMasterIdLst>
    <p:handoutMasterId r:id="rId20"/>
  </p:handoutMasterIdLst>
  <p:sldIdLst>
    <p:sldId id="304" r:id="rId3"/>
    <p:sldId id="305" r:id="rId4"/>
    <p:sldId id="30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7" r:id="rId1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C5D3695A-DD6D-4FA4-B068-307602E27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1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DC0CE1ED-7855-4E24-8430-9D250A49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9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AB4584-CCC4-49C0-93C5-1A23B1BF0E41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8647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76CBC47-AE58-4944-83AA-0B60283273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66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C3FFB7E-991B-4283-A292-368EEB3CEF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57C8C37-9580-403F-A4F4-5A2A65D05C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66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6a</a:t>
            </a:r>
            <a:r>
              <a:rPr lang="el-GR"/>
              <a:t>-</a:t>
            </a:r>
            <a:fld id="{C8924978-4E28-4A22-A1C9-CDF19772DA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41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DFB88ECA-4C0B-4A91-926D-1C0C55928D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44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924F34B-CC28-4255-AE5C-E96E465709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30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7DD8931-3D7B-4F73-BE5C-1B615A1A8D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41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53DEC5D-9915-4A36-947D-7E29BD63E8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33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90EB8C8F-817D-41DD-85CB-31C1C56D66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35AAF70D-3BD4-4795-8F32-32ED69ADC9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83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CC7F39B-3A02-4469-BAD4-1CD94305E0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2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386F055-A2D5-4AA3-BACE-FBF9FB6C32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6.1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Naming &amp; </a:t>
            </a:r>
            <a:r>
              <a:rPr lang="en-US" sz="2800" b="1" dirty="0" smtClean="0"/>
              <a:t>Resolution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 and integrity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Creation of SFRs in a distributed manner</a:t>
            </a:r>
          </a:p>
          <a:p>
            <a:pPr lvl="1"/>
            <a:r>
              <a:rPr lang="en-US" altLang="en-US" smtClean="0"/>
              <a:t>SFRtag = hash (public key, salt)</a:t>
            </a:r>
          </a:p>
          <a:p>
            <a:pPr lvl="1"/>
            <a:r>
              <a:rPr lang="en-US" altLang="en-US" smtClean="0"/>
              <a:t>Send to SFR infrastructure the SFRtag with additional info</a:t>
            </a:r>
          </a:p>
          <a:p>
            <a:pPr lvl="2"/>
            <a:r>
              <a:rPr lang="en-US" altLang="en-US" smtClean="0"/>
              <a:t>The o-record with the metadata</a:t>
            </a:r>
          </a:p>
          <a:p>
            <a:pPr lvl="2"/>
            <a:r>
              <a:rPr lang="en-US" altLang="en-US" smtClean="0"/>
              <a:t>Public key, salt and version</a:t>
            </a:r>
          </a:p>
          <a:p>
            <a:pPr lvl="2"/>
            <a:r>
              <a:rPr lang="en-US" altLang="en-US" smtClean="0"/>
              <a:t>Signature(o-record, salt, version)</a:t>
            </a:r>
          </a:p>
          <a:p>
            <a:pPr lvl="1"/>
            <a:r>
              <a:rPr lang="en-US" altLang="en-US" smtClean="0"/>
              <a:t>SFR infrastructure verifies hash and signature</a:t>
            </a:r>
          </a:p>
          <a:p>
            <a:r>
              <a:rPr lang="en-US" altLang="en-US" smtClean="0"/>
              <a:t>Lookup of SFRtags</a:t>
            </a:r>
          </a:p>
          <a:p>
            <a:pPr lvl="1"/>
            <a:r>
              <a:rPr lang="en-US" altLang="en-US" smtClean="0"/>
              <a:t>Returns all the above information</a:t>
            </a:r>
          </a:p>
          <a:p>
            <a:pPr lvl="1"/>
            <a:r>
              <a:rPr lang="en-US" altLang="en-US" smtClean="0"/>
              <a:t>Client can verify that the o-record is valid</a:t>
            </a:r>
          </a:p>
          <a:p>
            <a:pPr lvl="1"/>
            <a:r>
              <a:rPr lang="en-US" altLang="en-US" smtClean="0"/>
              <a:t>Does not need a PKI: the public key is tied to the tag and record</a:t>
            </a:r>
          </a:p>
          <a:p>
            <a:r>
              <a:rPr lang="en-US" altLang="en-US" smtClean="0"/>
              <a:t>Modifications to keys or o-records</a:t>
            </a:r>
          </a:p>
          <a:p>
            <a:pPr lvl="1"/>
            <a:r>
              <a:rPr lang="en-US" altLang="en-US" smtClean="0"/>
              <a:t>Next version number, SFR keeps all previous versions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86496922-A758-430B-A534-CEE643FA7F8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Latency, fate sharing, scoping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Three levels of TTL-based caching</a:t>
            </a:r>
          </a:p>
          <a:p>
            <a:pPr lvl="1"/>
            <a:r>
              <a:rPr lang="en-US" altLang="en-US" smtClean="0"/>
              <a:t>Clients cache entire o-records</a:t>
            </a:r>
          </a:p>
          <a:p>
            <a:pPr lvl="1"/>
            <a:r>
              <a:rPr lang="en-US" altLang="en-US" smtClean="0"/>
              <a:t>SFR servers cache IP addresses of other SFR servers</a:t>
            </a:r>
          </a:p>
          <a:p>
            <a:pPr lvl="1"/>
            <a:r>
              <a:rPr lang="en-US" altLang="en-US" smtClean="0"/>
              <a:t>SFR servers cache o-records for load balancing</a:t>
            </a:r>
          </a:p>
          <a:p>
            <a:r>
              <a:rPr lang="en-US" altLang="en-US" smtClean="0"/>
              <a:t>Fate sharing and scoping</a:t>
            </a:r>
          </a:p>
          <a:p>
            <a:pPr lvl="1"/>
            <a:r>
              <a:rPr lang="en-US" altLang="en-US" smtClean="0"/>
              <a:t>A domain’s SFRtags can be stored anywhere</a:t>
            </a:r>
          </a:p>
          <a:p>
            <a:pPr lvl="1"/>
            <a:r>
              <a:rPr lang="en-US" altLang="en-US" smtClean="0"/>
              <a:t>A local org-store is used to additionally store local SFRtags</a:t>
            </a:r>
          </a:p>
          <a:p>
            <a:pPr lvl="1"/>
            <a:r>
              <a:rPr lang="en-US" altLang="en-US" smtClean="0"/>
              <a:t>All modifications first go to the org-store and then to the DHT</a:t>
            </a:r>
          </a:p>
          <a:p>
            <a:pPr lvl="2"/>
            <a:r>
              <a:rPr lang="en-US" altLang="en-US" smtClean="0"/>
              <a:t>If the DHT does not reply, then the change will be sent later</a:t>
            </a:r>
          </a:p>
          <a:p>
            <a:pPr lvl="1"/>
            <a:r>
              <a:rPr lang="en-US" altLang="en-US" smtClean="0"/>
              <a:t>Lookups ask the org-store and the DHT in parallel</a:t>
            </a:r>
          </a:p>
          <a:p>
            <a:pPr lvl="2"/>
            <a:r>
              <a:rPr lang="en-US" altLang="en-US" smtClean="0"/>
              <a:t>If the DHT does not reply, rely on the org-store</a:t>
            </a:r>
          </a:p>
          <a:p>
            <a:pPr lvl="2"/>
            <a:r>
              <a:rPr lang="en-US" altLang="en-US" smtClean="0"/>
              <a:t>If the DHT replies, update the org-store if needed</a:t>
            </a:r>
          </a:p>
          <a:p>
            <a:pPr lvl="1"/>
            <a:r>
              <a:rPr lang="en-US" altLang="en-US" smtClean="0"/>
              <a:t>Scoping requires SFRtags to be stored only in the org-store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C9F41802-0647-4CE2-B164-C062AB11F6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Web over SFR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Links have the form sfr://f012120…/optional_path</a:t>
            </a:r>
          </a:p>
          <a:p>
            <a:pPr lvl="1"/>
            <a:r>
              <a:rPr lang="en-US" altLang="en-US" smtClean="0"/>
              <a:t>The bit string resolves to an o-record</a:t>
            </a:r>
          </a:p>
          <a:p>
            <a:pPr lvl="1"/>
            <a:r>
              <a:rPr lang="en-US" altLang="en-US" smtClean="0"/>
              <a:t>The o-record includes location (IP or DNS) and oinfo</a:t>
            </a:r>
          </a:p>
          <a:p>
            <a:pPr lvl="1"/>
            <a:r>
              <a:rPr lang="en-US" altLang="en-US" smtClean="0"/>
              <a:t>Oinfo includes the protocol and (maybe) an additional path</a:t>
            </a:r>
          </a:p>
          <a:p>
            <a:pPr lvl="1"/>
            <a:r>
              <a:rPr lang="en-US" altLang="en-US" smtClean="0"/>
              <a:t>The optional-path is added at the end of the o-record path</a:t>
            </a:r>
          </a:p>
          <a:p>
            <a:r>
              <a:rPr lang="en-US" altLang="en-US" smtClean="0"/>
              <a:t>The web SFRtag can work in different ways</a:t>
            </a:r>
          </a:p>
          <a:p>
            <a:pPr lvl="1"/>
            <a:r>
              <a:rPr lang="en-US" altLang="en-US" smtClean="0"/>
              <a:t>The oinfo path may be a full path: entire link in the SFR</a:t>
            </a:r>
          </a:p>
          <a:p>
            <a:pPr lvl="1"/>
            <a:r>
              <a:rPr lang="en-US" altLang="en-US" smtClean="0"/>
              <a:t>The oinfo path may be a directory: a set of pages in the SFR</a:t>
            </a:r>
          </a:p>
          <a:p>
            <a:pPr lvl="1"/>
            <a:r>
              <a:rPr lang="en-US" altLang="en-US" smtClean="0"/>
              <a:t>The oinfo path may be empty: only the server in the SFR</a:t>
            </a:r>
          </a:p>
          <a:p>
            <a:pPr lvl="1"/>
            <a:r>
              <a:rPr lang="en-US" altLang="en-US" smtClean="0"/>
              <a:t>The remaining path is the optional_path in the link</a:t>
            </a:r>
          </a:p>
          <a:p>
            <a:r>
              <a:rPr lang="en-US" altLang="en-US" smtClean="0"/>
              <a:t>Replication: simply return many location tuples</a:t>
            </a:r>
          </a:p>
          <a:p>
            <a:pPr lvl="1"/>
            <a:r>
              <a:rPr lang="en-US" altLang="en-US" smtClean="0"/>
              <a:t>Can work at any level (page, directory, host), unlike DNS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4D772A8D-C8A0-4A7B-981D-CA1AF33967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 usability challenges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Canonical names &amp; user confidence</a:t>
            </a:r>
          </a:p>
          <a:p>
            <a:pPr lvl="1"/>
            <a:r>
              <a:rPr lang="en-US" altLang="en-US" smtClean="0"/>
              <a:t>Humans are used to human friendly URLs</a:t>
            </a:r>
          </a:p>
          <a:p>
            <a:pPr lvl="1"/>
            <a:r>
              <a:rPr lang="en-US" altLang="en-US" smtClean="0"/>
              <a:t>But increasingly we do not type the URLs</a:t>
            </a:r>
          </a:p>
          <a:p>
            <a:pPr lvl="2"/>
            <a:r>
              <a:rPr lang="en-US" altLang="en-US" smtClean="0"/>
              <a:t>They come from web pages, e-mails or search engines</a:t>
            </a:r>
          </a:p>
          <a:p>
            <a:pPr lvl="1"/>
            <a:r>
              <a:rPr lang="en-US" altLang="en-US" smtClean="0"/>
              <a:t>SFR requires canonicalization services</a:t>
            </a:r>
          </a:p>
          <a:p>
            <a:pPr lvl="2"/>
            <a:r>
              <a:rPr lang="en-US" altLang="en-US" smtClean="0"/>
              <a:t>Translation of human friendly names to SFRtags</a:t>
            </a:r>
          </a:p>
          <a:p>
            <a:pPr lvl="1"/>
            <a:r>
              <a:rPr lang="en-US" altLang="en-US" smtClean="0"/>
              <a:t>SFR can support different granularities though</a:t>
            </a:r>
          </a:p>
          <a:p>
            <a:pPr lvl="2"/>
            <a:r>
              <a:rPr lang="en-US" altLang="en-US" smtClean="0"/>
              <a:t>Host, page, directory</a:t>
            </a:r>
          </a:p>
          <a:p>
            <a:pPr lvl="1"/>
            <a:r>
              <a:rPr lang="en-US" altLang="en-US" smtClean="0"/>
              <a:t>Bootstrap by embedding SFRtags to search engines in browsers</a:t>
            </a:r>
          </a:p>
          <a:p>
            <a:pPr lvl="1"/>
            <a:r>
              <a:rPr lang="en-US" altLang="en-US" smtClean="0"/>
              <a:t>Confidence can be enhanced by third parties signing SFRtags</a:t>
            </a:r>
          </a:p>
          <a:p>
            <a:r>
              <a:rPr lang="en-US" altLang="en-US" smtClean="0"/>
              <a:t>Pragmatics</a:t>
            </a:r>
          </a:p>
          <a:p>
            <a:pPr lvl="1"/>
            <a:r>
              <a:rPr lang="en-US" altLang="en-US" smtClean="0"/>
              <a:t>Relative references: include hints for local SFRtags</a:t>
            </a:r>
          </a:p>
          <a:p>
            <a:pPr lvl="2"/>
            <a:r>
              <a:rPr lang="en-US" altLang="en-US" smtClean="0"/>
              <a:t>Avoid going through the SFR infrastructure for relative 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8A15332B-A4E3-493D-B9F8-390BC1F92E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SFR servers use DHash over Chord</a:t>
            </a:r>
          </a:p>
          <a:p>
            <a:pPr lvl="1"/>
            <a:r>
              <a:rPr lang="en-US" altLang="en-US" smtClean="0"/>
              <a:t>Applications use an SFR client to get and put o-records</a:t>
            </a:r>
          </a:p>
          <a:p>
            <a:r>
              <a:rPr lang="en-US" altLang="en-US" smtClean="0"/>
              <a:t>Web proxy to translate URLs to SFRtags</a:t>
            </a:r>
          </a:p>
          <a:p>
            <a:pPr lvl="1"/>
            <a:r>
              <a:rPr lang="en-US" altLang="en-US" smtClean="0"/>
              <a:t>The web client asks the proxy for a URL</a:t>
            </a:r>
          </a:p>
          <a:p>
            <a:pPr lvl="1"/>
            <a:r>
              <a:rPr lang="en-US" altLang="en-US" smtClean="0"/>
              <a:t>The proxy translates it to an SFRtag</a:t>
            </a:r>
          </a:p>
          <a:p>
            <a:pPr lvl="2"/>
            <a:r>
              <a:rPr lang="en-US" altLang="en-US" smtClean="0"/>
              <a:t>The salt is a hash of the URL</a:t>
            </a:r>
          </a:p>
          <a:p>
            <a:pPr lvl="1"/>
            <a:r>
              <a:rPr lang="en-US" altLang="en-US" smtClean="0"/>
              <a:t>The proxy uses the SFR client to ask for the o-record</a:t>
            </a:r>
          </a:p>
          <a:p>
            <a:pPr lvl="2"/>
            <a:r>
              <a:rPr lang="en-US" altLang="en-US" smtClean="0"/>
              <a:t>If the o-record does not exist, it is created and entered to the SFR</a:t>
            </a:r>
          </a:p>
          <a:p>
            <a:pPr lvl="2"/>
            <a:r>
              <a:rPr lang="en-US" altLang="en-US" smtClean="0"/>
              <a:t>This requires a DNS lookup to discover the information</a:t>
            </a:r>
          </a:p>
          <a:p>
            <a:pPr lvl="2"/>
            <a:r>
              <a:rPr lang="en-US" altLang="en-US" smtClean="0"/>
              <a:t>Essentially parts of the DNS are entered into SFR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CA5D91F8-7B9D-4EE6-ABC7-DF15291D2B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Experiments on PlanetLab</a:t>
            </a:r>
          </a:p>
          <a:p>
            <a:pPr lvl="1"/>
            <a:r>
              <a:rPr lang="en-US" altLang="en-US" smtClean="0"/>
              <a:t>SFR consists of 130 physical nodes, 390 virtual nodes</a:t>
            </a:r>
          </a:p>
          <a:p>
            <a:pPr lvl="1"/>
            <a:r>
              <a:rPr lang="en-US" altLang="en-US" smtClean="0"/>
              <a:t>Web proxies at 3 nodes</a:t>
            </a:r>
          </a:p>
          <a:p>
            <a:pPr lvl="1"/>
            <a:r>
              <a:rPr lang="en-US" altLang="en-US" smtClean="0"/>
              <a:t>Aggressive caching makes the DHT very fast (2-3 hops)</a:t>
            </a:r>
          </a:p>
          <a:p>
            <a:pPr lvl="1"/>
            <a:r>
              <a:rPr lang="en-US" altLang="en-US" smtClean="0"/>
              <a:t>Latency similar to DNS</a:t>
            </a:r>
          </a:p>
          <a:p>
            <a:r>
              <a:rPr lang="en-US" altLang="en-US" smtClean="0"/>
              <a:t>Simulations based on NLANR traces</a:t>
            </a:r>
          </a:p>
          <a:p>
            <a:pPr lvl="1"/>
            <a:r>
              <a:rPr lang="en-US" altLang="en-US" smtClean="0"/>
              <a:t>Simulated a 1000 node SFR</a:t>
            </a:r>
          </a:p>
          <a:p>
            <a:pPr lvl="1"/>
            <a:r>
              <a:rPr lang="en-US" altLang="en-US" smtClean="0"/>
              <a:t>2-3 hops per request (similar to DNS)</a:t>
            </a:r>
          </a:p>
          <a:p>
            <a:pPr lvl="1"/>
            <a:r>
              <a:rPr lang="en-US" altLang="en-US" smtClean="0"/>
              <a:t>Small changes with a reasonable churn rate</a:t>
            </a:r>
          </a:p>
          <a:p>
            <a:pPr lvl="2"/>
            <a:r>
              <a:rPr lang="en-US" altLang="en-US" smtClean="0"/>
              <a:t>The SFR is a managed infrastructure, not a P2P application</a:t>
            </a:r>
          </a:p>
          <a:p>
            <a:pPr lvl="2"/>
            <a:r>
              <a:rPr lang="en-US" altLang="en-US" smtClean="0"/>
              <a:t>Churn is expected to be 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0</a:t>
            </a:r>
            <a:r>
              <a:rPr lang="en-US" smtClean="0"/>
              <a:t>6a</a:t>
            </a:r>
            <a:r>
              <a:rPr lang="el-GR" smtClean="0"/>
              <a:t>-</a:t>
            </a:r>
            <a:fld id="{B7F19939-841C-45F8-B9C6-0C78C0F65023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6.1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6.1</a:t>
            </a:r>
            <a:r>
              <a:rPr lang="el-GR" b="1" dirty="0" smtClean="0"/>
              <a:t>:</a:t>
            </a:r>
            <a:r>
              <a:rPr lang="en-US" b="1" smtClean="0"/>
              <a:t> </a:t>
            </a:r>
            <a:r>
              <a:rPr lang="en-US" b="1"/>
              <a:t>Evolved Naming </a:t>
            </a:r>
            <a:r>
              <a:rPr lang="en-US" b="1"/>
              <a:t>&amp; </a:t>
            </a:r>
            <a:r>
              <a:rPr lang="en-US" b="1" smtClean="0"/>
              <a:t>Resolution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7F782778-48CE-45F1-A6D2-BA1BFDACE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6 / Paper 1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Untangling the Web from DNS</a:t>
            </a:r>
          </a:p>
          <a:p>
            <a:pPr lvl="1" eaLnBrk="1" hangingPunct="1"/>
            <a:r>
              <a:rPr lang="en-US" altLang="en-US" smtClean="0"/>
              <a:t>Michael Walfish, Hari Balakrishnan and Scott Shenker</a:t>
            </a:r>
          </a:p>
          <a:p>
            <a:pPr lvl="1" eaLnBrk="1" hangingPunct="1"/>
            <a:r>
              <a:rPr lang="en-US" altLang="en-US" smtClean="0"/>
              <a:t>Networked Systems Design and Implementation (NSDI) 2004</a:t>
            </a:r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The Web uses DNS to resolve hostnames to IP addresses</a:t>
            </a:r>
          </a:p>
          <a:p>
            <a:pPr lvl="1" eaLnBrk="1" hangingPunct="1"/>
            <a:r>
              <a:rPr lang="en-US" altLang="en-US" smtClean="0"/>
              <a:t>DNS limitations influence the Web</a:t>
            </a:r>
          </a:p>
          <a:p>
            <a:pPr lvl="1" eaLnBrk="1" hangingPunct="1"/>
            <a:r>
              <a:rPr lang="en-US" altLang="en-US" smtClean="0"/>
              <a:t>Web load hurts DS performance</a:t>
            </a:r>
          </a:p>
          <a:p>
            <a:pPr lvl="1" eaLnBrk="1" hangingPunct="1"/>
            <a:r>
              <a:rPr lang="en-US" altLang="en-US" smtClean="0"/>
              <a:t>Proposal to use semantic free references on the Web</a:t>
            </a:r>
          </a:p>
          <a:p>
            <a:pPr lvl="1" eaLnBrk="1" hangingPunct="1"/>
            <a:r>
              <a:rPr lang="en-US" altLang="en-US" smtClean="0"/>
              <a:t>Resolution infrastructure based on DHTs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DNS translates machine names to addresses</a:t>
            </a:r>
          </a:p>
          <a:p>
            <a:pPr lvl="1" eaLnBrk="1" hangingPunct="1"/>
            <a:r>
              <a:rPr lang="en-US" altLang="en-US" smtClean="0"/>
              <a:t>The commercialization of the Internet makes this complex</a:t>
            </a:r>
          </a:p>
          <a:p>
            <a:pPr lvl="2" eaLnBrk="1" hangingPunct="1"/>
            <a:r>
              <a:rPr lang="en-US" altLang="en-US" smtClean="0"/>
              <a:t>DNS has become a branding mechanism!</a:t>
            </a:r>
          </a:p>
          <a:p>
            <a:pPr lvl="1" eaLnBrk="1" hangingPunct="1"/>
            <a:r>
              <a:rPr lang="en-US" altLang="en-US" smtClean="0"/>
              <a:t>The Web simply requires a Reference Resolution Service (RRS)</a:t>
            </a:r>
          </a:p>
          <a:p>
            <a:pPr lvl="2" eaLnBrk="1" hangingPunct="1"/>
            <a:r>
              <a:rPr lang="en-US" altLang="en-US" smtClean="0"/>
              <a:t>Map references (links) to actual locations</a:t>
            </a:r>
          </a:p>
          <a:p>
            <a:pPr lvl="1" eaLnBrk="1" hangingPunct="1"/>
            <a:r>
              <a:rPr lang="en-US" altLang="en-US" smtClean="0"/>
              <a:t>DNS is not a very good RRS</a:t>
            </a:r>
          </a:p>
          <a:p>
            <a:pPr lvl="2" eaLnBrk="1" hangingPunct="1"/>
            <a:r>
              <a:rPr lang="en-US" altLang="en-US" smtClean="0"/>
              <a:t>References are tied to hosts, that is, specific machines</a:t>
            </a:r>
          </a:p>
          <a:p>
            <a:pPr lvl="2" eaLnBrk="1" hangingPunct="1"/>
            <a:r>
              <a:rPr lang="en-US" altLang="en-US" smtClean="0"/>
              <a:t>Makes replication and migration hard</a:t>
            </a:r>
          </a:p>
          <a:p>
            <a:pPr eaLnBrk="1" hangingPunct="1"/>
            <a:r>
              <a:rPr lang="en-US" altLang="en-US" smtClean="0"/>
              <a:t>What should a good RRS offer?</a:t>
            </a:r>
          </a:p>
          <a:p>
            <a:pPr lvl="1" eaLnBrk="1" hangingPunct="1"/>
            <a:r>
              <a:rPr lang="en-US" altLang="en-US" smtClean="0"/>
              <a:t>Persistent object references: not tied to administrative domains</a:t>
            </a:r>
          </a:p>
          <a:p>
            <a:pPr lvl="1" eaLnBrk="1" hangingPunct="1"/>
            <a:r>
              <a:rPr lang="en-US" altLang="en-US" smtClean="0"/>
              <a:t>Contention-free references: no legal disputes on ownership</a:t>
            </a:r>
          </a:p>
          <a:p>
            <a:pPr lvl="2" eaLnBrk="1" hangingPunct="1"/>
            <a:r>
              <a:rPr lang="en-US" altLang="en-US" smtClean="0"/>
              <a:t>Leave the human name to reference translation to others</a:t>
            </a:r>
          </a:p>
          <a:p>
            <a:pPr lvl="1" eaLnBrk="1" hangingPunct="1"/>
            <a:r>
              <a:rPr lang="en-US" altLang="en-US" smtClean="0"/>
              <a:t>General-purpose infrastructure: not only for the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FD65E537-3C8B-42EC-A31D-61E7F9D144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Semantic free referencing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key design principles</a:t>
            </a:r>
          </a:p>
          <a:p>
            <a:pPr lvl="1"/>
            <a:r>
              <a:rPr lang="en-US" altLang="en-US" smtClean="0"/>
              <a:t>Semantic-free namespace: no explicit semantics</a:t>
            </a:r>
          </a:p>
          <a:p>
            <a:pPr lvl="2"/>
            <a:r>
              <a:rPr lang="en-US" altLang="en-US" smtClean="0"/>
              <a:t>No administrative domain or other ties</a:t>
            </a:r>
          </a:p>
          <a:p>
            <a:pPr lvl="1"/>
            <a:r>
              <a:rPr lang="en-US" altLang="en-US" smtClean="0"/>
              <a:t>Minimal RRS interface and factored functionality</a:t>
            </a:r>
          </a:p>
          <a:p>
            <a:pPr lvl="2"/>
            <a:r>
              <a:rPr lang="en-US" altLang="en-US" smtClean="0"/>
              <a:t>Nothing else beyond reference resolution</a:t>
            </a:r>
          </a:p>
          <a:p>
            <a:pPr lvl="2"/>
            <a:r>
              <a:rPr lang="en-US" altLang="en-US" smtClean="0"/>
              <a:t>Human friendly names are dealt with by someone else</a:t>
            </a:r>
          </a:p>
          <a:p>
            <a:r>
              <a:rPr lang="en-US" altLang="en-US" smtClean="0"/>
              <a:t>Semantic-free references (SFRs)</a:t>
            </a:r>
          </a:p>
          <a:p>
            <a:pPr lvl="1"/>
            <a:r>
              <a:rPr lang="en-US" altLang="en-US" smtClean="0"/>
              <a:t>Today the web is based on human readable URLs</a:t>
            </a:r>
          </a:p>
          <a:p>
            <a:pPr lvl="1"/>
            <a:r>
              <a:rPr lang="en-US" altLang="en-US" smtClean="0"/>
              <a:t>With SFR we have a two step process</a:t>
            </a:r>
          </a:p>
          <a:p>
            <a:pPr lvl="1"/>
            <a:r>
              <a:rPr lang="en-US" altLang="en-US" smtClean="0"/>
              <a:t>Translate human readable names to SFRs</a:t>
            </a:r>
          </a:p>
          <a:p>
            <a:pPr lvl="1"/>
            <a:r>
              <a:rPr lang="en-US" altLang="en-US" smtClean="0"/>
              <a:t>Resolve SFRs to IP addresses or other information</a:t>
            </a:r>
          </a:p>
          <a:p>
            <a:pPr lvl="1"/>
            <a:r>
              <a:rPr lang="en-US" altLang="en-US" smtClean="0"/>
              <a:t>Allows migration without changing links</a:t>
            </a:r>
          </a:p>
          <a:p>
            <a:pPr lvl="1"/>
            <a:r>
              <a:rPr lang="en-US" altLang="en-US" smtClean="0"/>
              <a:t>Simplifies object replication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ED073254-2F57-4D59-BD18-1727E52067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SFR challenges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Scalable resolution</a:t>
            </a:r>
          </a:p>
          <a:p>
            <a:pPr lvl="1"/>
            <a:r>
              <a:rPr lang="en-US" altLang="en-US" smtClean="0"/>
              <a:t>Can be based on DHTs, modified to be faster than O(logn)</a:t>
            </a:r>
          </a:p>
          <a:p>
            <a:r>
              <a:rPr lang="en-US" altLang="en-US" smtClean="0"/>
              <a:t>Security and integrity</a:t>
            </a:r>
          </a:p>
          <a:p>
            <a:pPr lvl="1"/>
            <a:r>
              <a:rPr lang="en-US" altLang="en-US" smtClean="0"/>
              <a:t>Need to avoid collisions in a distributed manner</a:t>
            </a:r>
          </a:p>
          <a:p>
            <a:r>
              <a:rPr lang="en-US" altLang="en-US" smtClean="0"/>
              <a:t>Fate sharing</a:t>
            </a:r>
          </a:p>
          <a:p>
            <a:pPr lvl="1"/>
            <a:r>
              <a:rPr lang="en-US" altLang="en-US" smtClean="0"/>
              <a:t>Disconnected domains should still function</a:t>
            </a:r>
          </a:p>
          <a:p>
            <a:r>
              <a:rPr lang="en-US" altLang="en-US" smtClean="0"/>
              <a:t>Trust and financing</a:t>
            </a:r>
          </a:p>
          <a:p>
            <a:pPr lvl="1"/>
            <a:r>
              <a:rPr lang="en-US" altLang="en-US" smtClean="0"/>
              <a:t>Incentives for external nodes to serve my SFRs</a:t>
            </a:r>
          </a:p>
          <a:p>
            <a:r>
              <a:rPr lang="en-US" altLang="en-US" smtClean="0"/>
              <a:t>Canonical names (left to higher layers)</a:t>
            </a:r>
          </a:p>
          <a:p>
            <a:pPr lvl="1"/>
            <a:r>
              <a:rPr lang="en-US" altLang="en-US" smtClean="0"/>
              <a:t>Need names that users can remember</a:t>
            </a:r>
          </a:p>
          <a:p>
            <a:r>
              <a:rPr lang="en-US" altLang="en-US" smtClean="0"/>
              <a:t>Confidence (left to higher layers)</a:t>
            </a:r>
          </a:p>
          <a:p>
            <a:pPr lvl="1"/>
            <a:r>
              <a:rPr lang="en-US" altLang="en-US" smtClean="0"/>
              <a:t>Users expect to understand the URLs they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E20F96AE-77CC-4A80-A4A6-94B7AEBBCF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SFR design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SFR essentials</a:t>
            </a:r>
          </a:p>
          <a:p>
            <a:pPr lvl="1"/>
            <a:r>
              <a:rPr lang="en-US" altLang="en-US" smtClean="0"/>
              <a:t>Uses a DHT to map SFRtags to o-records</a:t>
            </a:r>
          </a:p>
          <a:p>
            <a:pPr lvl="1"/>
            <a:r>
              <a:rPr lang="en-US" altLang="en-US" smtClean="0"/>
              <a:t>SFRtags: 160 bit strings identifying objects</a:t>
            </a:r>
          </a:p>
          <a:p>
            <a:pPr lvl="1"/>
            <a:r>
              <a:rPr lang="en-US" altLang="en-US" smtClean="0"/>
              <a:t>O-records: metadata associated to SFRtags</a:t>
            </a:r>
          </a:p>
          <a:p>
            <a:pPr lvl="2"/>
            <a:r>
              <a:rPr lang="en-US" altLang="en-US" smtClean="0"/>
              <a:t>Location: (ip,port), (DNS,port), SFRtag</a:t>
            </a:r>
          </a:p>
          <a:p>
            <a:pPr lvl="2"/>
            <a:r>
              <a:rPr lang="en-US" altLang="en-US" smtClean="0"/>
              <a:t>Oinfo: application specific metadata</a:t>
            </a:r>
          </a:p>
          <a:p>
            <a:pPr lvl="2"/>
            <a:r>
              <a:rPr lang="en-US" altLang="en-US" smtClean="0"/>
              <a:t>TTL: time to live, a caching hint</a:t>
            </a:r>
          </a:p>
          <a:p>
            <a:pPr lvl="1"/>
            <a:r>
              <a:rPr lang="en-US" altLang="en-US" smtClean="0"/>
              <a:t>Location can contain multiple fields</a:t>
            </a:r>
          </a:p>
          <a:p>
            <a:pPr lvl="2"/>
            <a:r>
              <a:rPr lang="en-US" altLang="en-US" smtClean="0"/>
              <a:t>Either IP addresses, DNS names or other SFRtags</a:t>
            </a:r>
          </a:p>
          <a:p>
            <a:pPr lvl="2"/>
            <a:r>
              <a:rPr lang="en-US" altLang="en-US" smtClean="0"/>
              <a:t>Allows multiple degrees of indirection</a:t>
            </a:r>
          </a:p>
          <a:p>
            <a:pPr lvl="1"/>
            <a:r>
              <a:rPr lang="en-US" altLang="en-US" smtClean="0"/>
              <a:t>Oinfo: transparent to the SFR, only for applications</a:t>
            </a:r>
          </a:p>
          <a:p>
            <a:pPr lvl="2"/>
            <a:r>
              <a:rPr lang="en-US" altLang="en-US" smtClean="0"/>
              <a:t>For the web could be protocol (HTTP/HTTPS) or a pathname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BE6752A1-9421-4504-8480-B063244926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SFR model and components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DNS relies on local servers for local names</a:t>
            </a:r>
          </a:p>
          <a:p>
            <a:pPr lvl="1"/>
            <a:r>
              <a:rPr lang="en-US" altLang="en-US" smtClean="0"/>
              <a:t>Not possible to do with SFRs</a:t>
            </a:r>
          </a:p>
          <a:p>
            <a:r>
              <a:rPr lang="en-US" altLang="en-US" smtClean="0"/>
              <a:t>SFR requires a common trusted infrastructure</a:t>
            </a:r>
          </a:p>
          <a:p>
            <a:pPr lvl="1"/>
            <a:r>
              <a:rPr lang="en-US" altLang="en-US" smtClean="0"/>
              <a:t>Could be provided by NSF, EU</a:t>
            </a:r>
          </a:p>
          <a:p>
            <a:pPr lvl="1"/>
            <a:r>
              <a:rPr lang="en-US" altLang="en-US" smtClean="0"/>
              <a:t>Eventually could become commercial and competitive</a:t>
            </a:r>
          </a:p>
          <a:p>
            <a:r>
              <a:rPr lang="en-US" altLang="en-US" smtClean="0"/>
              <a:t>The infrastructure is critical</a:t>
            </a:r>
          </a:p>
          <a:p>
            <a:pPr lvl="1"/>
            <a:r>
              <a:rPr lang="en-US" altLang="en-US" smtClean="0"/>
              <a:t>Should be well managed and well connected</a:t>
            </a:r>
          </a:p>
          <a:p>
            <a:pPr lvl="1"/>
            <a:r>
              <a:rPr lang="en-US" altLang="en-US" smtClean="0"/>
              <a:t>It is not a simple P2P system!</a:t>
            </a:r>
          </a:p>
          <a:p>
            <a:r>
              <a:rPr lang="en-US" altLang="en-US" smtClean="0"/>
              <a:t>SFR components</a:t>
            </a:r>
          </a:p>
          <a:p>
            <a:pPr lvl="1"/>
            <a:r>
              <a:rPr lang="en-US" altLang="en-US" smtClean="0"/>
              <a:t>A collection of managed nodes, the SFR servers (DHT)</a:t>
            </a:r>
          </a:p>
          <a:p>
            <a:pPr lvl="1"/>
            <a:r>
              <a:rPr lang="en-US" altLang="en-US" smtClean="0"/>
              <a:t>SFR relays connect to SFR servers similarly to resolvers</a:t>
            </a:r>
          </a:p>
          <a:p>
            <a:pPr lvl="1"/>
            <a:r>
              <a:rPr lang="en-US" altLang="en-US" smtClean="0"/>
              <a:t>SFR client software uses SFR relays to resolve SFRs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06a-</a:t>
            </a:r>
            <a:fld id="{6F35B113-3DC9-4405-AF10-E90E71E90E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1277</Words>
  <Application>Microsoft Macintosh PowerPoint</Application>
  <PresentationFormat>On-screen Show (4:3)</PresentationFormat>
  <Paragraphs>197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6 / Paper 1</vt:lpstr>
      <vt:lpstr>Introduction</vt:lpstr>
      <vt:lpstr>Semantic free referencing</vt:lpstr>
      <vt:lpstr>SFR challenges</vt:lpstr>
      <vt:lpstr>SFR design</vt:lpstr>
      <vt:lpstr>SFR model and components</vt:lpstr>
      <vt:lpstr>Security and integrity</vt:lpstr>
      <vt:lpstr>Latency, fate sharing, scoping</vt:lpstr>
      <vt:lpstr>Web over SFR</vt:lpstr>
      <vt:lpstr>Human usability challenges</vt:lpstr>
      <vt:lpstr>Implementation</vt:lpstr>
      <vt:lpstr>Evaluation</vt:lpstr>
      <vt:lpstr>End of Section # 6.1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233</cp:revision>
  <dcterms:created xsi:type="dcterms:W3CDTF">2002-02-24T19:33:17Z</dcterms:created>
  <dcterms:modified xsi:type="dcterms:W3CDTF">2015-11-23T21:42:41Z</dcterms:modified>
</cp:coreProperties>
</file>