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59" r:id="rId6"/>
    <p:sldId id="260" r:id="rId7"/>
    <p:sldId id="261" r:id="rId8"/>
    <p:sldId id="267" r:id="rId9"/>
    <p:sldId id="262" r:id="rId10"/>
    <p:sldId id="268" r:id="rId11"/>
    <p:sldId id="263" r:id="rId12"/>
    <p:sldId id="269" r:id="rId13"/>
    <p:sldId id="273" r:id="rId14"/>
    <p:sldId id="264" r:id="rId15"/>
    <p:sldId id="265"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7" d="100"/>
          <a:sy n="27" d="100"/>
        </p:scale>
        <p:origin x="-1003" y="19"/>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F72F89-F8B4-4477-81C3-71AC670BF16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2438403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72F89-F8B4-4477-81C3-71AC670BF16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982875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72F89-F8B4-4477-81C3-71AC670BF16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1500520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F72F89-F8B4-4477-81C3-71AC670BF16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757662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F72F89-F8B4-4477-81C3-71AC670BF163}" type="datetimeFigureOut">
              <a:rPr lang="en-US" smtClean="0"/>
              <a:t>2/27/2018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2031048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AF72F89-F8B4-4477-81C3-71AC670BF16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2052990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2F89-F8B4-4477-81C3-71AC670BF163}" type="datetimeFigureOut">
              <a:rPr lang="en-US" smtClean="0"/>
              <a:t>2/27/2018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2292227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F72F89-F8B4-4477-81C3-71AC670BF163}" type="datetimeFigureOut">
              <a:rPr lang="en-US" smtClean="0"/>
              <a:t>2/27/2018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853038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F72F89-F8B4-4477-81C3-71AC670BF163}" type="datetimeFigureOut">
              <a:rPr lang="en-US" smtClean="0"/>
              <a:t>2/27/2018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212751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72F89-F8B4-4477-81C3-71AC670BF16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347933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F72F89-F8B4-4477-81C3-71AC670BF163}" type="datetimeFigureOut">
              <a:rPr lang="en-US" smtClean="0"/>
              <a:t>2/27/2018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CEAC25-54A1-4B42-A29C-9B2F051BFE27}" type="slidenum">
              <a:rPr lang="en-US" smtClean="0"/>
              <a:t>‹#›</a:t>
            </a:fld>
            <a:endParaRPr lang="en-US"/>
          </a:p>
        </p:txBody>
      </p:sp>
    </p:spTree>
    <p:extLst>
      <p:ext uri="{BB962C8B-B14F-4D97-AF65-F5344CB8AC3E}">
        <p14:creationId xmlns:p14="http://schemas.microsoft.com/office/powerpoint/2010/main" val="395180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F72F89-F8B4-4477-81C3-71AC670BF163}" type="datetimeFigureOut">
              <a:rPr lang="en-US" smtClean="0"/>
              <a:t>2/27/2018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EAC25-54A1-4B42-A29C-9B2F051BFE27}" type="slidenum">
              <a:rPr lang="en-US" smtClean="0"/>
              <a:t>‹#›</a:t>
            </a:fld>
            <a:endParaRPr lang="en-US"/>
          </a:p>
        </p:txBody>
      </p:sp>
    </p:spTree>
    <p:extLst>
      <p:ext uri="{BB962C8B-B14F-4D97-AF65-F5344CB8AC3E}">
        <p14:creationId xmlns:p14="http://schemas.microsoft.com/office/powerpoint/2010/main" val="726479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458200" cy="6324600"/>
          </a:xfrm>
        </p:spPr>
        <p:txBody>
          <a:bodyPr>
            <a:normAutofit/>
          </a:bodyPr>
          <a:lstStyle/>
          <a:p>
            <a:endParaRPr lang="en-US" sz="2400" b="1" dirty="0" smtClean="0"/>
          </a:p>
          <a:p>
            <a:endParaRPr lang="en-US" sz="2400" b="1" dirty="0" smtClean="0"/>
          </a:p>
          <a:p>
            <a:endParaRPr lang="en-US" sz="2400" b="1" dirty="0"/>
          </a:p>
          <a:p>
            <a:r>
              <a:rPr lang="el-GR" sz="2400" b="1" smtClean="0"/>
              <a:t>Το </a:t>
            </a:r>
            <a:r>
              <a:rPr lang="el-GR" sz="2400" b="1" dirty="0" smtClean="0"/>
              <a:t>έθνος-κράτος </a:t>
            </a:r>
          </a:p>
          <a:p>
            <a:r>
              <a:rPr lang="el-GR" sz="2400" b="1" dirty="0" smtClean="0"/>
              <a:t>στην παγκόσμια αυτορρυθμιζόμενη τάξη</a:t>
            </a:r>
            <a:endParaRPr lang="en-US" sz="2400" b="1" dirty="0" smtClean="0"/>
          </a:p>
          <a:p>
            <a:endParaRPr lang="en-US" sz="2400" dirty="0" smtClean="0">
              <a:sym typeface="Wingdings"/>
            </a:endParaRPr>
          </a:p>
          <a:p>
            <a:r>
              <a:rPr lang="en-US" sz="2400" dirty="0" smtClean="0">
                <a:sym typeface="Wingdings"/>
              </a:rPr>
              <a:t></a:t>
            </a:r>
            <a:endParaRPr lang="en-US" sz="2400" dirty="0" smtClean="0"/>
          </a:p>
          <a:p>
            <a:endParaRPr lang="en-US" sz="2400" dirty="0" smtClean="0"/>
          </a:p>
          <a:p>
            <a:pPr>
              <a:spcBef>
                <a:spcPts val="0"/>
              </a:spcBef>
            </a:pPr>
            <a:r>
              <a:rPr lang="el-GR" sz="1600" dirty="0" smtClean="0"/>
              <a:t>Γεώργιος Κ. Μπήτρος</a:t>
            </a:r>
            <a:endParaRPr lang="en-US" sz="1600" dirty="0" smtClean="0"/>
          </a:p>
          <a:p>
            <a:pPr>
              <a:spcBef>
                <a:spcPts val="0"/>
              </a:spcBef>
            </a:pPr>
            <a:r>
              <a:rPr lang="el-GR" sz="1600" dirty="0" smtClean="0"/>
              <a:t>Ομότιμος Καθηγητής Πολιτικής Οικονομίας</a:t>
            </a:r>
            <a:endParaRPr lang="en-US" sz="1600" dirty="0"/>
          </a:p>
          <a:p>
            <a:pPr>
              <a:spcBef>
                <a:spcPts val="0"/>
              </a:spcBef>
            </a:pPr>
            <a:r>
              <a:rPr lang="el-GR" sz="1600" dirty="0" smtClean="0"/>
              <a:t>Οικονομικό Πανεπιστήμιο Αθηνών</a:t>
            </a:r>
            <a:endParaRPr lang="en-US" sz="1600" dirty="0"/>
          </a:p>
          <a:p>
            <a:endParaRPr lang="en-US" sz="1900" b="1" dirty="0" smtClean="0"/>
          </a:p>
          <a:p>
            <a:endParaRPr lang="en-US" sz="1900" b="1" dirty="0" smtClean="0"/>
          </a:p>
          <a:p>
            <a:endParaRPr lang="en-US" sz="1900" b="1" dirty="0"/>
          </a:p>
          <a:p>
            <a:r>
              <a:rPr lang="el-GR" sz="1600" dirty="0" smtClean="0"/>
              <a:t>Αθήνα</a:t>
            </a:r>
            <a:r>
              <a:rPr lang="en-US" sz="1600" dirty="0" smtClean="0"/>
              <a:t>, </a:t>
            </a:r>
            <a:r>
              <a:rPr lang="el-GR" sz="1600" dirty="0" smtClean="0"/>
              <a:t>23/01/2018</a:t>
            </a:r>
            <a:endParaRPr lang="en-US" sz="1600" dirty="0"/>
          </a:p>
        </p:txBody>
      </p:sp>
    </p:spTree>
    <p:extLst>
      <p:ext uri="{BB962C8B-B14F-4D97-AF65-F5344CB8AC3E}">
        <p14:creationId xmlns:p14="http://schemas.microsoft.com/office/powerpoint/2010/main" val="870775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3447"/>
            <a:ext cx="8973671" cy="6740307"/>
          </a:xfrm>
          <a:prstGeom prst="rect">
            <a:avLst/>
          </a:prstGeom>
        </p:spPr>
        <p:txBody>
          <a:bodyPr wrap="square">
            <a:spAutoFit/>
          </a:bodyPr>
          <a:lstStyle/>
          <a:p>
            <a:pPr marL="285750" indent="-285750">
              <a:lnSpc>
                <a:spcPct val="150000"/>
              </a:lnSpc>
              <a:buFont typeface="Arial" panose="020B0604020202020204" pitchFamily="34" charset="0"/>
              <a:buChar char="•"/>
            </a:pPr>
            <a:r>
              <a:rPr lang="el-GR" sz="2400" dirty="0" smtClean="0"/>
              <a:t>Έτσι, για να παύσει η αντιπροσωπευτική δημοκρατία να λειτουργεί για τις οργανωμένες μειοψηφίες</a:t>
            </a:r>
            <a:r>
              <a:rPr lang="en-US" sz="2400" dirty="0" smtClean="0"/>
              <a:t>,</a:t>
            </a:r>
            <a:r>
              <a:rPr lang="el-GR" sz="2400" dirty="0" smtClean="0"/>
              <a:t> μια εύλογη προσδοκία είναι ότι οι  πολίτες θα αντιδράσουν και με την βοήθεια της παγκοσμιοποίησης θα καταστήσουν αναπόδραστες δύο εξελίξεις. Αυτές είναι ότι στο αναδυόμενο  έθνος-κράτος:  </a:t>
            </a:r>
          </a:p>
          <a:p>
            <a:pPr marL="571500" indent="-280988">
              <a:lnSpc>
                <a:spcPct val="150000"/>
              </a:lnSpc>
              <a:buFont typeface="Wingdings" panose="05000000000000000000" pitchFamily="2" charset="2"/>
              <a:buChar char="ü"/>
            </a:pPr>
            <a:r>
              <a:rPr lang="el-GR" sz="2400" dirty="0" smtClean="0"/>
              <a:t>Ο δημόσιος τομέας Θα συρρικνωθεί στη μικρότερη δυνατή αποτελεσματική κλίμακα</a:t>
            </a:r>
            <a:r>
              <a:rPr lang="en-US" sz="2400" dirty="0" smtClean="0"/>
              <a:t>, </a:t>
            </a:r>
            <a:r>
              <a:rPr lang="el-GR" sz="2400" dirty="0" smtClean="0"/>
              <a:t>και</a:t>
            </a:r>
          </a:p>
          <a:p>
            <a:pPr marL="571500" indent="-280988">
              <a:lnSpc>
                <a:spcPct val="150000"/>
              </a:lnSpc>
              <a:buFont typeface="Wingdings" panose="05000000000000000000" pitchFamily="2" charset="2"/>
              <a:buChar char="ü"/>
            </a:pPr>
            <a:r>
              <a:rPr lang="el-GR" sz="2400" dirty="0" smtClean="0"/>
              <a:t>Η δημόσια διοίκηση Θα αποκτήσει διάρθρωση η οποία θα προσομοιώνει πολύ πιστά την τεχνολογία διοίκησης των μεγάλων πολυεθνικών επιχειρήσεων. Αυτό σημαίνει ότι θα επικεντρώνει στα στρατηγικά ζητήματα της διακυβέρνησης και θα το κάνει με την μεγαλύτερη δυνατή ευελιξία.</a:t>
            </a:r>
            <a:endParaRPr lang="en-US" sz="2400" dirty="0" smtClean="0"/>
          </a:p>
        </p:txBody>
      </p:sp>
    </p:spTree>
    <p:extLst>
      <p:ext uri="{BB962C8B-B14F-4D97-AF65-F5344CB8AC3E}">
        <p14:creationId xmlns:p14="http://schemas.microsoft.com/office/powerpoint/2010/main" val="955804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85"/>
            <a:ext cx="8534400" cy="6740307"/>
          </a:xfrm>
          <a:prstGeom prst="rect">
            <a:avLst/>
          </a:prstGeom>
        </p:spPr>
        <p:txBody>
          <a:bodyPr wrap="square">
            <a:spAutoFit/>
          </a:bodyPr>
          <a:lstStyle/>
          <a:p>
            <a:pPr>
              <a:lnSpc>
                <a:spcPct val="150000"/>
              </a:lnSpc>
            </a:pPr>
            <a:r>
              <a:rPr lang="en-US" sz="2400" b="1" dirty="0" smtClean="0">
                <a:solidFill>
                  <a:schemeClr val="accent1"/>
                </a:solidFill>
              </a:rPr>
              <a:t>4. </a:t>
            </a:r>
            <a:r>
              <a:rPr lang="el-GR" sz="2400" b="1" dirty="0" smtClean="0">
                <a:solidFill>
                  <a:schemeClr val="accent1"/>
                </a:solidFill>
              </a:rPr>
              <a:t>Αρμοδιότητες του δημοσίου στο αναδυόμενο έθνος-κράτος</a:t>
            </a:r>
            <a:endParaRPr lang="en-US" sz="2400" b="1" dirty="0" smtClean="0">
              <a:solidFill>
                <a:schemeClr val="accent1"/>
              </a:solidFill>
            </a:endParaRPr>
          </a:p>
          <a:p>
            <a:pPr marL="342900" indent="-342900">
              <a:lnSpc>
                <a:spcPct val="150000"/>
              </a:lnSpc>
              <a:buFont typeface="Arial" panose="020B0604020202020204" pitchFamily="34" charset="0"/>
              <a:buChar char="•"/>
            </a:pPr>
            <a:r>
              <a:rPr lang="el-GR" sz="2400" dirty="0" smtClean="0"/>
              <a:t>Στις σύγχρονες δημοκρατίες το δημόσιο </a:t>
            </a:r>
            <a:r>
              <a:rPr lang="el-GR" sz="2400" b="1" i="1" dirty="0" smtClean="0"/>
              <a:t>παράγει</a:t>
            </a:r>
            <a:r>
              <a:rPr lang="el-GR" sz="2400" dirty="0" smtClean="0"/>
              <a:t>, </a:t>
            </a:r>
            <a:r>
              <a:rPr lang="el-GR" sz="2400" b="1" i="1" dirty="0" smtClean="0"/>
              <a:t>διανέμει</a:t>
            </a:r>
            <a:r>
              <a:rPr lang="el-GR" sz="2400" dirty="0" smtClean="0"/>
              <a:t> και </a:t>
            </a:r>
            <a:r>
              <a:rPr lang="el-GR" sz="2400" b="1" i="1" dirty="0" smtClean="0"/>
              <a:t>χρηματοδοτεί</a:t>
            </a:r>
            <a:r>
              <a:rPr lang="el-GR" sz="2400" dirty="0" smtClean="0"/>
              <a:t> ένα μεγάλο εύρος αγαθών και υπηρεσιών, πολλά εκ των οποίων δεν είναι δημόσια αγαθά. </a:t>
            </a:r>
            <a:endParaRPr lang="en-US" sz="2400" dirty="0" smtClean="0"/>
          </a:p>
          <a:p>
            <a:pPr marL="342900" indent="-342900">
              <a:lnSpc>
                <a:spcPct val="150000"/>
              </a:lnSpc>
              <a:buFont typeface="Arial" panose="020B0604020202020204" pitchFamily="34" charset="0"/>
              <a:buChar char="•"/>
            </a:pPr>
            <a:r>
              <a:rPr lang="el-GR" sz="2400" dirty="0" smtClean="0"/>
              <a:t>Σε αντίθεση με τη ρήση του </a:t>
            </a:r>
            <a:r>
              <a:rPr lang="en-US" sz="2400" dirty="0" smtClean="0"/>
              <a:t>Jefferson: “</a:t>
            </a:r>
            <a:r>
              <a:rPr lang="el-GR" sz="2400" dirty="0" smtClean="0"/>
              <a:t>Στις σύγχρονες δημοκρατίες οι κυβερνήσεις κυβερνούν πολύ και κυβερνούν αναποτελεσματικά.»</a:t>
            </a:r>
            <a:endParaRPr lang="en-US" sz="2400" dirty="0" smtClean="0"/>
          </a:p>
          <a:p>
            <a:pPr marL="342900" indent="-342900">
              <a:lnSpc>
                <a:spcPct val="150000"/>
              </a:lnSpc>
              <a:buFont typeface="Arial" panose="020B0604020202020204" pitchFamily="34" charset="0"/>
              <a:buChar char="•"/>
            </a:pPr>
            <a:r>
              <a:rPr lang="el-GR" sz="2400" dirty="0" smtClean="0"/>
              <a:t>Τα προσεχή χρόνια στο αναδυόμενο έθνος-κράτος το δημόσιο δεν θα παράγει και δεν θα διανέμει αυτά τα αγαθά. Το δημόσιο θα μετεξελιχθεί σε </a:t>
            </a:r>
            <a:r>
              <a:rPr lang="en-US" sz="2400" dirty="0" smtClean="0"/>
              <a:t>:</a:t>
            </a:r>
          </a:p>
          <a:p>
            <a:pPr marL="576263" indent="-350838">
              <a:lnSpc>
                <a:spcPct val="150000"/>
              </a:lnSpc>
              <a:buFont typeface="Wingdings" panose="05000000000000000000" pitchFamily="2" charset="2"/>
              <a:buChar char="ü"/>
            </a:pPr>
            <a:r>
              <a:rPr lang="el-GR" sz="2400" dirty="0" smtClean="0"/>
              <a:t>Πάροχο των νόμων και των θεσμών που είναι αναγκαίοι για την  αποτελεσματική λειτουργία της δημοκρατίας.</a:t>
            </a:r>
            <a:endParaRPr lang="en-US" sz="2400" dirty="0"/>
          </a:p>
        </p:txBody>
      </p:sp>
    </p:spTree>
    <p:extLst>
      <p:ext uri="{BB962C8B-B14F-4D97-AF65-F5344CB8AC3E}">
        <p14:creationId xmlns:p14="http://schemas.microsoft.com/office/powerpoint/2010/main" val="1704115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304800"/>
            <a:ext cx="8458200" cy="6186309"/>
          </a:xfrm>
          <a:prstGeom prst="rect">
            <a:avLst/>
          </a:prstGeom>
        </p:spPr>
        <p:txBody>
          <a:bodyPr wrap="square">
            <a:spAutoFit/>
          </a:bodyPr>
          <a:lstStyle/>
          <a:p>
            <a:pPr marL="342900" lvl="0" indent="-342900">
              <a:lnSpc>
                <a:spcPct val="150000"/>
              </a:lnSpc>
              <a:buFont typeface="Wingdings" panose="05000000000000000000" pitchFamily="2" charset="2"/>
              <a:buChar char="ü"/>
            </a:pPr>
            <a:r>
              <a:rPr lang="el-GR" sz="2400" dirty="0" smtClean="0"/>
              <a:t>Εγγυητή της επιβολής των νόμων και της τάξης  </a:t>
            </a:r>
          </a:p>
          <a:p>
            <a:pPr marL="342900" lvl="0" indent="-342900">
              <a:lnSpc>
                <a:spcPct val="150000"/>
              </a:lnSpc>
              <a:buFont typeface="Wingdings" panose="05000000000000000000" pitchFamily="2" charset="2"/>
              <a:buChar char="ü"/>
            </a:pPr>
            <a:r>
              <a:rPr lang="el-GR" sz="2400" dirty="0" smtClean="0"/>
              <a:t>Αποτελεσματικό διαχειριστή των εξωτερικοτήτων, επιδοτώντας (φορολογώντας) τις διαδικασίες που δημιουργούν εξωτερικές οικονομίες (εξωτερικές επιβαρύνσεις). </a:t>
            </a:r>
          </a:p>
          <a:p>
            <a:pPr marL="342900" lvl="0" indent="-342900">
              <a:lnSpc>
                <a:spcPct val="150000"/>
              </a:lnSpc>
              <a:buFont typeface="Wingdings" panose="05000000000000000000" pitchFamily="2" charset="2"/>
              <a:buChar char="ü"/>
            </a:pPr>
            <a:r>
              <a:rPr lang="el-GR" sz="2400" dirty="0" smtClean="0"/>
              <a:t>Ρυθμιστή του ανταγωνισμού στις αγορές και ειδικότερα στους δικτυακούς κλάδους της οικονομίας</a:t>
            </a:r>
            <a:r>
              <a:rPr lang="en-US" sz="2400" dirty="0" smtClean="0"/>
              <a:t>.</a:t>
            </a:r>
            <a:endParaRPr lang="el-GR" sz="2400" dirty="0"/>
          </a:p>
          <a:p>
            <a:pPr marL="342900" lvl="0" indent="-342900">
              <a:lnSpc>
                <a:spcPct val="150000"/>
              </a:lnSpc>
              <a:buFont typeface="Wingdings" panose="05000000000000000000" pitchFamily="2" charset="2"/>
              <a:buChar char="ü"/>
            </a:pPr>
            <a:r>
              <a:rPr lang="el-GR" sz="2400" dirty="0" smtClean="0"/>
              <a:t>Ικανό αγοραστή αγαθών και υπηρεσιών από τον ιδιωτικό τομέα.</a:t>
            </a:r>
          </a:p>
          <a:p>
            <a:pPr marL="342900" lvl="0" indent="-342900">
              <a:lnSpc>
                <a:spcPct val="150000"/>
              </a:lnSpc>
              <a:buFont typeface="Wingdings" panose="05000000000000000000" pitchFamily="2" charset="2"/>
              <a:buChar char="ü"/>
            </a:pPr>
            <a:r>
              <a:rPr lang="el-GR" sz="2400" dirty="0" smtClean="0"/>
              <a:t>Ανελαστικό ελεγκτή της ποσότητας και της ποιότητας των αγαθών που θα προμηθεύεται από τον ιδιωτικό τομέα. </a:t>
            </a:r>
          </a:p>
          <a:p>
            <a:pPr marL="342900" lvl="0" indent="-342900">
              <a:lnSpc>
                <a:spcPct val="150000"/>
              </a:lnSpc>
              <a:buFont typeface="Wingdings" panose="05000000000000000000" pitchFamily="2" charset="2"/>
              <a:buChar char="ü"/>
            </a:pPr>
            <a:r>
              <a:rPr lang="el-GR" sz="2400" dirty="0" smtClean="0"/>
              <a:t>Αποτελεσματικό συλλέκτη μέτριων φόρων.</a:t>
            </a:r>
          </a:p>
        </p:txBody>
      </p:sp>
    </p:spTree>
    <p:extLst>
      <p:ext uri="{BB962C8B-B14F-4D97-AF65-F5344CB8AC3E}">
        <p14:creationId xmlns:p14="http://schemas.microsoft.com/office/powerpoint/2010/main" val="3124961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3400"/>
            <a:ext cx="8991600" cy="5632311"/>
          </a:xfrm>
          <a:prstGeom prst="rect">
            <a:avLst/>
          </a:prstGeom>
        </p:spPr>
        <p:txBody>
          <a:bodyPr wrap="square">
            <a:spAutoFit/>
          </a:bodyPr>
          <a:lstStyle/>
          <a:p>
            <a:pPr marL="914400" indent="-346075">
              <a:lnSpc>
                <a:spcPct val="150000"/>
              </a:lnSpc>
              <a:buFont typeface="Wingdings" panose="05000000000000000000" pitchFamily="2" charset="2"/>
              <a:buChar char="ü"/>
            </a:pPr>
            <a:r>
              <a:rPr lang="el-GR" sz="2400" dirty="0" smtClean="0"/>
              <a:t>Φρουρό </a:t>
            </a:r>
            <a:r>
              <a:rPr lang="el-GR" sz="2400" dirty="0"/>
              <a:t>της δημοσιονομικής σταθερότητας και </a:t>
            </a:r>
            <a:r>
              <a:rPr lang="el-GR" sz="2400" dirty="0" smtClean="0"/>
              <a:t> διαγεννεακής </a:t>
            </a:r>
            <a:r>
              <a:rPr lang="el-GR" sz="2400" dirty="0"/>
              <a:t>δικαιοσύνης</a:t>
            </a:r>
            <a:r>
              <a:rPr lang="en-US" sz="2400" dirty="0"/>
              <a:t>. </a:t>
            </a:r>
            <a:endParaRPr lang="el-GR" sz="2400" dirty="0"/>
          </a:p>
          <a:p>
            <a:pPr marL="798513" indent="-230188">
              <a:lnSpc>
                <a:spcPct val="150000"/>
              </a:lnSpc>
              <a:buFont typeface="Wingdings" panose="05000000000000000000" pitchFamily="2" charset="2"/>
              <a:buChar char="ü"/>
            </a:pPr>
            <a:r>
              <a:rPr lang="el-GR" sz="2400" dirty="0" smtClean="0"/>
              <a:t> Πάροχο των κατ’ εξοχήν δημόσιων αγαθών όπως είναι: </a:t>
            </a:r>
          </a:p>
          <a:p>
            <a:pPr marL="911225" indent="-112713">
              <a:lnSpc>
                <a:spcPct val="150000"/>
              </a:lnSpc>
              <a:buFont typeface="Wingdings" panose="05000000000000000000" pitchFamily="2" charset="2"/>
              <a:buChar char="v"/>
            </a:pPr>
            <a:r>
              <a:rPr lang="el-GR" sz="2400" dirty="0" smtClean="0"/>
              <a:t>    Οι υπηρεσίες άμυνας </a:t>
            </a:r>
            <a:r>
              <a:rPr lang="el-GR" sz="2400" dirty="0"/>
              <a:t>έναντι </a:t>
            </a:r>
            <a:r>
              <a:rPr lang="el-GR" sz="2400" dirty="0" smtClean="0"/>
              <a:t>εξωτερικών απειλών</a:t>
            </a:r>
            <a:r>
              <a:rPr lang="en-US" sz="2400" dirty="0" smtClean="0"/>
              <a:t>.</a:t>
            </a:r>
            <a:endParaRPr lang="el-GR" sz="2400" dirty="0" smtClean="0"/>
          </a:p>
          <a:p>
            <a:pPr marL="1314450" indent="-515938">
              <a:lnSpc>
                <a:spcPct val="150000"/>
              </a:lnSpc>
              <a:buFont typeface="Wingdings" panose="05000000000000000000" pitchFamily="2" charset="2"/>
              <a:buChar char="v"/>
            </a:pPr>
            <a:r>
              <a:rPr lang="el-GR" sz="2400" dirty="0" smtClean="0"/>
              <a:t>Οι </a:t>
            </a:r>
            <a:r>
              <a:rPr lang="el-GR" sz="2400" dirty="0"/>
              <a:t>δρόμοι, οι γέφυρες, τα πάρκα</a:t>
            </a:r>
            <a:r>
              <a:rPr lang="en-US" sz="2400" dirty="0"/>
              <a:t>, </a:t>
            </a:r>
            <a:r>
              <a:rPr lang="el-GR" sz="2400" dirty="0"/>
              <a:t>και οι εμβολιασμοί πρόληψης μεταδιδόμενων ασθενειών</a:t>
            </a:r>
            <a:r>
              <a:rPr lang="el-GR" sz="2400" dirty="0" smtClean="0"/>
              <a:t>.</a:t>
            </a:r>
          </a:p>
          <a:p>
            <a:pPr marL="1314450" indent="-515938">
              <a:lnSpc>
                <a:spcPct val="150000"/>
              </a:lnSpc>
              <a:buFont typeface="Wingdings" panose="05000000000000000000" pitchFamily="2" charset="2"/>
              <a:buChar char="v"/>
            </a:pPr>
            <a:r>
              <a:rPr lang="el-GR" sz="2400" dirty="0" smtClean="0"/>
              <a:t>Η στοιχειώδης εκπαίδευση.</a:t>
            </a:r>
          </a:p>
          <a:p>
            <a:pPr marL="1314450" indent="-515938">
              <a:lnSpc>
                <a:spcPct val="150000"/>
              </a:lnSpc>
              <a:buFont typeface="Wingdings" panose="05000000000000000000" pitchFamily="2" charset="2"/>
              <a:buChar char="v"/>
            </a:pPr>
            <a:r>
              <a:rPr lang="el-GR" sz="2400" dirty="0" smtClean="0"/>
              <a:t> Οι εξωτερικές </a:t>
            </a:r>
            <a:r>
              <a:rPr lang="el-GR" sz="2400" dirty="0"/>
              <a:t>σχέσεις και </a:t>
            </a:r>
            <a:r>
              <a:rPr lang="el-GR" sz="2400" dirty="0" smtClean="0"/>
              <a:t>η </a:t>
            </a:r>
            <a:r>
              <a:rPr lang="el-GR" sz="2400" dirty="0"/>
              <a:t>προαγωγή των συμφερόντων της χώρας στους διεθνείς οργανισμούς. </a:t>
            </a:r>
            <a:endParaRPr lang="el-GR" sz="2400" dirty="0" smtClean="0"/>
          </a:p>
          <a:p>
            <a:pPr marL="1314450" indent="-515938">
              <a:lnSpc>
                <a:spcPct val="150000"/>
              </a:lnSpc>
              <a:buFont typeface="Wingdings" panose="05000000000000000000" pitchFamily="2" charset="2"/>
              <a:buChar char="v"/>
            </a:pPr>
            <a:r>
              <a:rPr lang="el-GR" sz="2400" dirty="0" smtClean="0"/>
              <a:t>Κλπ., κλπ.</a:t>
            </a:r>
            <a:endParaRPr lang="en-US" sz="2400" dirty="0"/>
          </a:p>
        </p:txBody>
      </p:sp>
    </p:spTree>
    <p:extLst>
      <p:ext uri="{BB962C8B-B14F-4D97-AF65-F5344CB8AC3E}">
        <p14:creationId xmlns:p14="http://schemas.microsoft.com/office/powerpoint/2010/main" val="1993468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3236"/>
            <a:ext cx="9220200" cy="6740307"/>
          </a:xfrm>
          <a:prstGeom prst="rect">
            <a:avLst/>
          </a:prstGeom>
        </p:spPr>
        <p:txBody>
          <a:bodyPr wrap="square">
            <a:spAutoFit/>
          </a:bodyPr>
          <a:lstStyle/>
          <a:p>
            <a:pPr marL="565150" indent="-449263">
              <a:lnSpc>
                <a:spcPct val="150000"/>
              </a:lnSpc>
            </a:pPr>
            <a:r>
              <a:rPr lang="en-US" sz="2400" b="1" dirty="0" smtClean="0">
                <a:solidFill>
                  <a:schemeClr val="accent5"/>
                </a:solidFill>
              </a:rPr>
              <a:t>5. </a:t>
            </a:r>
            <a:r>
              <a:rPr lang="el-GR" sz="2400" b="1" dirty="0" smtClean="0">
                <a:solidFill>
                  <a:schemeClr val="accent5"/>
                </a:solidFill>
              </a:rPr>
              <a:t>Ανισότητα και κοινωνική ειρήνη</a:t>
            </a:r>
            <a:endParaRPr lang="en-US" sz="2400" b="1" dirty="0" smtClean="0">
              <a:solidFill>
                <a:schemeClr val="accent5"/>
              </a:solidFill>
            </a:endParaRPr>
          </a:p>
          <a:p>
            <a:pPr marL="565150" indent="-165100">
              <a:lnSpc>
                <a:spcPct val="150000"/>
              </a:lnSpc>
              <a:buFont typeface="Arial" panose="020B0604020202020204" pitchFamily="34" charset="0"/>
              <a:buChar char="•"/>
            </a:pPr>
            <a:r>
              <a:rPr lang="el-GR" sz="2400" dirty="0" smtClean="0"/>
              <a:t>Οι αντίπαλοι της αυτορυθμιζόμενης τάξης  ισχυρίζονται ότι η ανισότητα στις ώριμες δημοκρατίες, ιδιαίτερα από το 1980, οφείλεται στην παγκοσμιοποίηση.</a:t>
            </a:r>
            <a:r>
              <a:rPr lang="en-US" sz="2400" dirty="0" smtClean="0"/>
              <a:t> </a:t>
            </a:r>
          </a:p>
          <a:p>
            <a:pPr marL="565150" indent="-165100">
              <a:lnSpc>
                <a:spcPct val="150000"/>
              </a:lnSpc>
              <a:buFont typeface="Arial" panose="020B0604020202020204" pitchFamily="34" charset="0"/>
              <a:buChar char="•"/>
            </a:pPr>
            <a:r>
              <a:rPr lang="el-GR" sz="2400" dirty="0" smtClean="0"/>
              <a:t>Χωρίς αμφιβολία, καθώς η παγκοσμιοποίηση μεταφέρει πόρους</a:t>
            </a:r>
            <a:r>
              <a:rPr lang="en-US" sz="2400" dirty="0" smtClean="0"/>
              <a:t> </a:t>
            </a:r>
            <a:endParaRPr lang="el-GR" sz="2400" dirty="0" smtClean="0"/>
          </a:p>
          <a:p>
            <a:pPr marL="568325" indent="-168275">
              <a:lnSpc>
                <a:spcPct val="150000"/>
              </a:lnSpc>
            </a:pPr>
            <a:r>
              <a:rPr lang="el-GR" sz="2400" dirty="0"/>
              <a:t> </a:t>
            </a:r>
            <a:r>
              <a:rPr lang="el-GR" sz="2400" dirty="0" smtClean="0"/>
              <a:t>  και τεχνικές γνώσεις από τις αναπτυγμένες στις αναπτυσσόμενες  χώρες, η ανισότητα στις πρώτες χειροτερεύει</a:t>
            </a:r>
            <a:r>
              <a:rPr lang="en-US" sz="2400" dirty="0" smtClean="0"/>
              <a:t>.</a:t>
            </a:r>
            <a:r>
              <a:rPr lang="el-GR" sz="2400" dirty="0" smtClean="0"/>
              <a:t> Αλλά όχι στον κόσμο.</a:t>
            </a:r>
            <a:endParaRPr lang="en-US" sz="2400" dirty="0" smtClean="0"/>
          </a:p>
          <a:p>
            <a:pPr marL="565150" indent="-165100">
              <a:lnSpc>
                <a:spcPct val="150000"/>
              </a:lnSpc>
              <a:buFont typeface="Arial" panose="020B0604020202020204" pitchFamily="34" charset="0"/>
              <a:buChar char="•"/>
            </a:pPr>
            <a:r>
              <a:rPr lang="el-GR" sz="2400" dirty="0" smtClean="0"/>
              <a:t>Από την άλλη μεριά τα οφέλη της </a:t>
            </a:r>
            <a:r>
              <a:rPr lang="el-GR" sz="2400" dirty="0" err="1" smtClean="0"/>
              <a:t>παγκοσμιοποιησης</a:t>
            </a:r>
            <a:r>
              <a:rPr lang="el-GR" sz="2400" dirty="0" smtClean="0"/>
              <a:t> για τις αναπτυγμένες χώρες είναι πολύ σημαντικά για να αγνοηθούν. </a:t>
            </a:r>
          </a:p>
          <a:p>
            <a:pPr marL="565150" indent="-165100">
              <a:lnSpc>
                <a:spcPct val="150000"/>
              </a:lnSpc>
              <a:buFont typeface="Arial" panose="020B0604020202020204" pitchFamily="34" charset="0"/>
              <a:buChar char="•"/>
            </a:pPr>
            <a:r>
              <a:rPr lang="el-GR" sz="2400" dirty="0" smtClean="0"/>
              <a:t>Συνεπώς, για να ελεγχθούν οι  διεθνείς αναταράξεις και οι μετακινήσεις πληθυσμών, απαιτείται και περισσότερη βοήθεια προς τις υπανάπτυκτες χώρες και περισσότερη παγκοσμιοποίηση. </a:t>
            </a:r>
            <a:endParaRPr lang="en-US" sz="2400" dirty="0"/>
          </a:p>
        </p:txBody>
      </p:sp>
    </p:spTree>
    <p:extLst>
      <p:ext uri="{BB962C8B-B14F-4D97-AF65-F5344CB8AC3E}">
        <p14:creationId xmlns:p14="http://schemas.microsoft.com/office/powerpoint/2010/main" val="2389709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24351"/>
            <a:ext cx="9067800" cy="6186309"/>
          </a:xfrm>
          <a:prstGeom prst="rect">
            <a:avLst/>
          </a:prstGeom>
        </p:spPr>
        <p:txBody>
          <a:bodyPr wrap="square">
            <a:spAutoFit/>
          </a:bodyPr>
          <a:lstStyle/>
          <a:p>
            <a:pPr>
              <a:lnSpc>
                <a:spcPct val="150000"/>
              </a:lnSpc>
            </a:pPr>
            <a:r>
              <a:rPr lang="en-US" sz="2400" b="1" dirty="0" smtClean="0">
                <a:solidFill>
                  <a:schemeClr val="accent1"/>
                </a:solidFill>
              </a:rPr>
              <a:t>6. </a:t>
            </a:r>
            <a:r>
              <a:rPr lang="el-GR" sz="2400" b="1" dirty="0" smtClean="0">
                <a:solidFill>
                  <a:schemeClr val="accent1"/>
                </a:solidFill>
              </a:rPr>
              <a:t>Ισότητα ευκαιριών και κοινωνική ευημερία</a:t>
            </a:r>
            <a:endParaRPr lang="en-US" sz="2400" b="1" dirty="0" smtClean="0">
              <a:solidFill>
                <a:schemeClr val="accent1"/>
              </a:solidFill>
            </a:endParaRPr>
          </a:p>
          <a:p>
            <a:pPr marL="342900" indent="-342900">
              <a:lnSpc>
                <a:spcPct val="150000"/>
              </a:lnSpc>
              <a:buFont typeface="Arial" panose="020B0604020202020204" pitchFamily="34" charset="0"/>
              <a:buChar char="•"/>
            </a:pPr>
            <a:r>
              <a:rPr lang="el-GR" sz="2400" dirty="0" smtClean="0"/>
              <a:t>Το κοινωνικό κράτος όπως διαμορφώθηκε μεταπολεμικά καταρρέει, αν δεν έχει καταρρεύσει ήδη σε πολλές επί μέρους χώρες. </a:t>
            </a:r>
          </a:p>
          <a:p>
            <a:pPr marL="342900" indent="-342900">
              <a:lnSpc>
                <a:spcPct val="150000"/>
              </a:lnSpc>
              <a:buFont typeface="Arial" panose="020B0604020202020204" pitchFamily="34" charset="0"/>
              <a:buChar char="•"/>
            </a:pPr>
            <a:r>
              <a:rPr lang="el-GR" sz="2400" dirty="0" smtClean="0"/>
              <a:t>Ο κύριος λόγος είναι ότι σε συνδυασμό με άλλες υπερβολές, το κοινωνικό κράτος οδήγησε σε μη διατηρήσιμη υπερχρέωση και άλλες ανισορροπίες οι οποίες είναι αδύνατο να αντιμετωπιστούν.</a:t>
            </a:r>
          </a:p>
          <a:p>
            <a:pPr marL="342900" indent="-342900">
              <a:lnSpc>
                <a:spcPct val="150000"/>
              </a:lnSpc>
              <a:buFont typeface="Arial" panose="020B0604020202020204" pitchFamily="34" charset="0"/>
              <a:buChar char="•"/>
            </a:pPr>
            <a:r>
              <a:rPr lang="el-GR" sz="2400" dirty="0" smtClean="0"/>
              <a:t>Εξαιτίας αυτών των εξελίξεων το νέο έθνος-κράτος μεταστρέφεται, από τις μονομερείς παροχές, σε θεσμούς μέσα από τους οποίους επιδιώκεται η παροχή ισότητας ευκαιριών και η προαγωγή της ατομικής  ευθύνης ως μοχλών ανάπτυξης στους πολίτες πνεύματος ανάληψης επενδυτικών κινδύνων και επιχειρηματικότητας.</a:t>
            </a:r>
            <a:endParaRPr lang="en-US" sz="2400" dirty="0" smtClean="0"/>
          </a:p>
        </p:txBody>
      </p:sp>
    </p:spTree>
    <p:extLst>
      <p:ext uri="{BB962C8B-B14F-4D97-AF65-F5344CB8AC3E}">
        <p14:creationId xmlns:p14="http://schemas.microsoft.com/office/powerpoint/2010/main" val="26737381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7045" y="76200"/>
            <a:ext cx="8839200" cy="6740307"/>
          </a:xfrm>
          <a:prstGeom prst="rect">
            <a:avLst/>
          </a:prstGeom>
        </p:spPr>
        <p:txBody>
          <a:bodyPr wrap="square">
            <a:spAutoFit/>
          </a:bodyPr>
          <a:lstStyle/>
          <a:p>
            <a:pPr marL="284163" indent="-284163">
              <a:lnSpc>
                <a:spcPct val="150000"/>
              </a:lnSpc>
              <a:buFont typeface="Arial" panose="020B0604020202020204" pitchFamily="34" charset="0"/>
              <a:buChar char="•"/>
            </a:pPr>
            <a:r>
              <a:rPr lang="el-GR" sz="2400" dirty="0" smtClean="0"/>
              <a:t>Ειδικότερα</a:t>
            </a:r>
            <a:r>
              <a:rPr lang="en-US" sz="2400" dirty="0" smtClean="0"/>
              <a:t>, </a:t>
            </a:r>
            <a:r>
              <a:rPr lang="el-GR" sz="2400" dirty="0" smtClean="0"/>
              <a:t>οι κοινωνικές δραστηριότητας του δημοσίου στο αναδυόμενο έθνος-κράτος θα κατευθυνθούν:</a:t>
            </a:r>
            <a:endParaRPr lang="en-US" sz="2400" dirty="0"/>
          </a:p>
          <a:p>
            <a:pPr marL="630238" indent="-346075">
              <a:lnSpc>
                <a:spcPct val="150000"/>
              </a:lnSpc>
              <a:buFont typeface="Wingdings" panose="05000000000000000000" pitchFamily="2" charset="2"/>
              <a:buChar char="ü"/>
            </a:pPr>
            <a:r>
              <a:rPr lang="el-GR" sz="2400" dirty="0" smtClean="0"/>
              <a:t>Στους τομείς της εκπαίδευσης και της εκμάθησης δεξιοτήτων. </a:t>
            </a:r>
          </a:p>
          <a:p>
            <a:pPr marL="630238" indent="-346075">
              <a:lnSpc>
                <a:spcPct val="150000"/>
              </a:lnSpc>
              <a:buFont typeface="Wingdings" panose="05000000000000000000" pitchFamily="2" charset="2"/>
              <a:buChar char="ü"/>
            </a:pPr>
            <a:r>
              <a:rPr lang="el-GR" sz="2400" dirty="0" smtClean="0"/>
              <a:t>Της ίσης προσπέλασης όλων των πολιτών στις υπηρεσίες του κράτους και των αγορών. </a:t>
            </a:r>
          </a:p>
          <a:p>
            <a:pPr marL="630238" indent="-346075">
              <a:lnSpc>
                <a:spcPct val="150000"/>
              </a:lnSpc>
              <a:buFont typeface="Wingdings" panose="05000000000000000000" pitchFamily="2" charset="2"/>
              <a:buChar char="ü"/>
            </a:pPr>
            <a:r>
              <a:rPr lang="el-GR" sz="2400" dirty="0" smtClean="0"/>
              <a:t>Της κάλυψης μη ασφαλίσιμων κινδύνων και αβεβαιότητας, και</a:t>
            </a:r>
          </a:p>
          <a:p>
            <a:pPr marL="630238" indent="-346075">
              <a:lnSpc>
                <a:spcPct val="150000"/>
              </a:lnSpc>
              <a:buFont typeface="Wingdings" panose="05000000000000000000" pitchFamily="2" charset="2"/>
              <a:buChar char="ü"/>
            </a:pPr>
            <a:r>
              <a:rPr lang="el-GR" sz="2400" dirty="0" smtClean="0"/>
              <a:t>Στην παροχή ενός ελάχιστου εγγυημένου εισοδήματος για όσους αποδεδειγμένα δεν μπορούν να εργαστούν ή μένουν προσωρινά άνεργοι, κάτω από δύο όρους: (α)</a:t>
            </a:r>
            <a:r>
              <a:rPr lang="en-US" sz="2400" dirty="0" smtClean="0"/>
              <a:t> </a:t>
            </a:r>
            <a:r>
              <a:rPr lang="el-GR" sz="2400" dirty="0" smtClean="0"/>
              <a:t>οι πολίτες που πληρώνουν τους φόρους συναινούν, και (β) η οικονομία είναι εύρωστη ώστε να αποφευχθεί η δημιουργία υπερβολικού χρέους σε βάρος των μελλοντικών γενεών. </a:t>
            </a:r>
            <a:endParaRPr lang="en-US" sz="2400" dirty="0"/>
          </a:p>
        </p:txBody>
      </p:sp>
    </p:spTree>
    <p:extLst>
      <p:ext uri="{BB962C8B-B14F-4D97-AF65-F5344CB8AC3E}">
        <p14:creationId xmlns:p14="http://schemas.microsoft.com/office/powerpoint/2010/main" val="2272772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1" y="48699"/>
            <a:ext cx="8839198" cy="2308324"/>
          </a:xfrm>
          <a:prstGeom prst="rect">
            <a:avLst/>
          </a:prstGeom>
        </p:spPr>
        <p:txBody>
          <a:bodyPr wrap="square">
            <a:spAutoFit/>
          </a:bodyPr>
          <a:lstStyle/>
          <a:p>
            <a:pPr marL="457200" indent="-457200">
              <a:lnSpc>
                <a:spcPct val="150000"/>
              </a:lnSpc>
              <a:buAutoNum type="arabicPeriod"/>
            </a:pPr>
            <a:r>
              <a:rPr lang="el-GR" sz="2400" b="1" dirty="0" smtClean="0">
                <a:solidFill>
                  <a:srgbClr val="0070C0"/>
                </a:solidFill>
              </a:rPr>
              <a:t>Εισαγωγικές παρατηρήσεις</a:t>
            </a:r>
            <a:endParaRPr lang="en-US" sz="2400" b="1" dirty="0" smtClean="0">
              <a:solidFill>
                <a:srgbClr val="0070C0"/>
              </a:solidFill>
            </a:endParaRPr>
          </a:p>
          <a:p>
            <a:pPr>
              <a:lnSpc>
                <a:spcPct val="150000"/>
              </a:lnSpc>
            </a:pPr>
            <a:r>
              <a:rPr lang="el-GR" sz="2400" dirty="0" smtClean="0"/>
              <a:t>Ακόμη και μια πρόχειρη αναζήτηση στη σχετική  βιβλιογραφία θα αρκούσε για να καταδείξει ότι η διεθνοποίηση  προάγεται από τις επτά διαδικασίες που παρουσιάζονται στο ακόλουθο πίνακα .</a:t>
            </a:r>
            <a:r>
              <a:rPr lang="en-US" sz="2400" dirty="0" smtClean="0"/>
              <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438400"/>
            <a:ext cx="6400800" cy="4191000"/>
          </a:xfrm>
          <a:prstGeom prst="rect">
            <a:avLst/>
          </a:prstGeom>
        </p:spPr>
      </p:pic>
    </p:spTree>
    <p:extLst>
      <p:ext uri="{BB962C8B-B14F-4D97-AF65-F5344CB8AC3E}">
        <p14:creationId xmlns:p14="http://schemas.microsoft.com/office/powerpoint/2010/main" val="23639102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792"/>
            <a:ext cx="8839200" cy="6740307"/>
          </a:xfrm>
          <a:prstGeom prst="rect">
            <a:avLst/>
          </a:prstGeom>
        </p:spPr>
        <p:txBody>
          <a:bodyPr wrap="square">
            <a:spAutoFit/>
          </a:bodyPr>
          <a:lstStyle/>
          <a:p>
            <a:pPr marL="230188" indent="-230188">
              <a:lnSpc>
                <a:spcPct val="150000"/>
              </a:lnSpc>
              <a:buFont typeface="Arial" panose="020B0604020202020204" pitchFamily="34" charset="0"/>
              <a:buChar char="•"/>
            </a:pPr>
            <a:r>
              <a:rPr lang="el-GR" sz="2400" dirty="0"/>
              <a:t>Επιτρέψτε μου </a:t>
            </a:r>
            <a:r>
              <a:rPr lang="el-GR" sz="2400" dirty="0" smtClean="0"/>
              <a:t>λοιπόν να </a:t>
            </a:r>
            <a:r>
              <a:rPr lang="el-GR" sz="2400" dirty="0"/>
              <a:t>εξηγήσω γιατί </a:t>
            </a:r>
            <a:r>
              <a:rPr lang="el-GR" sz="2400" dirty="0" smtClean="0"/>
              <a:t>θεωρώ ότι είναι εξαιρετικά δύσκολο</a:t>
            </a:r>
            <a:r>
              <a:rPr lang="el-GR" sz="2400" dirty="0"/>
              <a:t>, αν όχι εντελώς αδύνατο, </a:t>
            </a:r>
            <a:r>
              <a:rPr lang="el-GR" sz="2400" dirty="0" smtClean="0"/>
              <a:t>σε μια χώρα, όσο μεγάλη και δυνατή αν είναι ,</a:t>
            </a:r>
            <a:r>
              <a:rPr lang="en-US" sz="2400" dirty="0" smtClean="0"/>
              <a:t> </a:t>
            </a:r>
            <a:r>
              <a:rPr lang="el-GR" sz="2400" dirty="0" smtClean="0"/>
              <a:t>να </a:t>
            </a:r>
            <a:r>
              <a:rPr lang="el-GR" sz="2400" dirty="0"/>
              <a:t>φρενάρει </a:t>
            </a:r>
            <a:r>
              <a:rPr lang="el-GR" sz="2400" dirty="0" smtClean="0"/>
              <a:t>τη </a:t>
            </a:r>
            <a:r>
              <a:rPr lang="el-GR" sz="2400" dirty="0"/>
              <a:t>διάχυσή της</a:t>
            </a:r>
            <a:r>
              <a:rPr lang="en-US" sz="2400" dirty="0"/>
              <a:t>. </a:t>
            </a:r>
          </a:p>
          <a:p>
            <a:pPr marL="230188" indent="-230188">
              <a:lnSpc>
                <a:spcPct val="150000"/>
              </a:lnSpc>
              <a:buFont typeface="Arial" panose="020B0604020202020204" pitchFamily="34" charset="0"/>
              <a:buChar char="•"/>
            </a:pPr>
            <a:r>
              <a:rPr lang="el-GR" sz="2400" b="1" dirty="0" smtClean="0"/>
              <a:t>Πολλοί σοβαροί παρατηρητές διατείνονται ότι η διεθνοποίηση ή παγκοσμιοποίηση</a:t>
            </a:r>
            <a:r>
              <a:rPr lang="en-US" sz="2400" b="1" dirty="0" smtClean="0"/>
              <a:t>, </a:t>
            </a:r>
            <a:r>
              <a:rPr lang="el-GR" sz="2400" b="1" dirty="0" smtClean="0"/>
              <a:t>μειώνει την εθνική κυριαρχία των επί μέρους χωρών. Είναι βάσιμος αυτός ο ισχυρισμός; Η απάντηση είναι εμφαντικά όχι</a:t>
            </a:r>
            <a:r>
              <a:rPr lang="en-US" sz="2400" b="1" dirty="0" smtClean="0"/>
              <a:t>. </a:t>
            </a:r>
          </a:p>
          <a:p>
            <a:pPr marL="457200" indent="-280988">
              <a:lnSpc>
                <a:spcPct val="150000"/>
              </a:lnSpc>
              <a:buFont typeface="+mj-lt"/>
              <a:buAutoNum type="arabicPeriod"/>
            </a:pPr>
            <a:r>
              <a:rPr lang="el-GR" sz="2400" dirty="0" smtClean="0"/>
              <a:t>Οι μεγάλες χρηματοοικονομικές κρίσεις π.χ. σε κάποιες χώρες της  Νοτιοανατολικής Ασίας τα έτη </a:t>
            </a:r>
            <a:r>
              <a:rPr lang="en-US" sz="2400" dirty="0" smtClean="0"/>
              <a:t>1997-1999</a:t>
            </a:r>
            <a:r>
              <a:rPr lang="en-US" sz="2400" dirty="0"/>
              <a:t>, </a:t>
            </a:r>
            <a:r>
              <a:rPr lang="el-GR" sz="2400" dirty="0" smtClean="0"/>
              <a:t> στην Τουρκία λίγο αργότερα και στην Ελλάδα τα τελευταία χρόνια, συνοδεύτηκαν από μεγάλες μετακινήσεις βραχυπρόθεσμων χρηματικών κεφαλαίων. </a:t>
            </a:r>
            <a:endParaRPr lang="en-US" sz="2400" dirty="0"/>
          </a:p>
        </p:txBody>
      </p:sp>
    </p:spTree>
    <p:extLst>
      <p:ext uri="{BB962C8B-B14F-4D97-AF65-F5344CB8AC3E}">
        <p14:creationId xmlns:p14="http://schemas.microsoft.com/office/powerpoint/2010/main" val="51532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
            <a:ext cx="8915400" cy="6740307"/>
          </a:xfrm>
          <a:prstGeom prst="rect">
            <a:avLst/>
          </a:prstGeom>
        </p:spPr>
        <p:txBody>
          <a:bodyPr wrap="square">
            <a:spAutoFit/>
          </a:bodyPr>
          <a:lstStyle/>
          <a:p>
            <a:pPr marL="457200" indent="-457200">
              <a:lnSpc>
                <a:spcPct val="150000"/>
              </a:lnSpc>
              <a:buAutoNum type="arabicPeriod" startAt="2"/>
            </a:pPr>
            <a:r>
              <a:rPr lang="el-GR" sz="2400" dirty="0" smtClean="0"/>
              <a:t>Αυτές οι μετακινήσεις, αλλά κυρίως οι συνέπειες που προκαλούν στις χώρες από τις οποίες ξεκινούν, έδωσαν </a:t>
            </a:r>
            <a:r>
              <a:rPr lang="el-GR" sz="2400" dirty="0"/>
              <a:t>στους εν λόγω παρατηρητές το έναυσμα να ισχυρισθούν ότι η διεθνοποίηση επιτρέπει στους διαχειριστές </a:t>
            </a:r>
            <a:r>
              <a:rPr lang="el-GR" sz="2400" dirty="0" smtClean="0"/>
              <a:t>μεγάλων </a:t>
            </a:r>
            <a:r>
              <a:rPr lang="el-GR" sz="2400" dirty="0"/>
              <a:t>βραχυπρόθεσμων </a:t>
            </a:r>
            <a:r>
              <a:rPr lang="el-GR" sz="2400" dirty="0" smtClean="0"/>
              <a:t>κεφαλαίων </a:t>
            </a:r>
            <a:r>
              <a:rPr lang="el-GR" sz="2400" dirty="0"/>
              <a:t>να εκβιάζουν τις κυβερνήσεις </a:t>
            </a:r>
            <a:r>
              <a:rPr lang="el-GR" sz="2400" dirty="0" smtClean="0"/>
              <a:t>των φτωχών χωρών, </a:t>
            </a:r>
            <a:r>
              <a:rPr lang="el-GR" sz="2400" dirty="0"/>
              <a:t>υποκινώντας το Διεθνές Νομισματικό Ταμείο </a:t>
            </a:r>
            <a:r>
              <a:rPr lang="el-GR" sz="2400" dirty="0" smtClean="0"/>
              <a:t>(ΔΝΤ) να τους επιβάλλει αυστηρά </a:t>
            </a:r>
            <a:r>
              <a:rPr lang="el-GR" sz="2400" dirty="0"/>
              <a:t>προγράμματα λιτότητας τα οποία μειώνουν σοβαρά την εθνική τους κυριαρχία</a:t>
            </a:r>
            <a:r>
              <a:rPr lang="el-GR" sz="2400" dirty="0" smtClean="0"/>
              <a:t>.</a:t>
            </a:r>
          </a:p>
          <a:p>
            <a:pPr marL="457200" indent="-457200">
              <a:lnSpc>
                <a:spcPct val="150000"/>
              </a:lnSpc>
              <a:buFontTx/>
              <a:buAutoNum type="arabicPeriod" startAt="2"/>
            </a:pPr>
            <a:r>
              <a:rPr lang="el-GR" sz="2400" dirty="0" smtClean="0"/>
              <a:t>Αλλά οι φτωχές χώρες δεν μπορούν από την μια μεριά να αποδύονται σε κάθε προσπάθεια προκειμένου να προσελκύσουν Άμεσες Ξένες Επενδύσεις και από την άλλη να αναζητούν προστασία από την κινητικότητα του κεφαλαίου. </a:t>
            </a:r>
            <a:endParaRPr lang="en-US" sz="2400" dirty="0"/>
          </a:p>
        </p:txBody>
      </p:sp>
    </p:spTree>
    <p:extLst>
      <p:ext uri="{BB962C8B-B14F-4D97-AF65-F5344CB8AC3E}">
        <p14:creationId xmlns:p14="http://schemas.microsoft.com/office/powerpoint/2010/main" val="409156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2324" y="0"/>
            <a:ext cx="8931676" cy="6740307"/>
          </a:xfrm>
          <a:prstGeom prst="rect">
            <a:avLst/>
          </a:prstGeom>
        </p:spPr>
        <p:txBody>
          <a:bodyPr wrap="square">
            <a:spAutoFit/>
          </a:bodyPr>
          <a:lstStyle/>
          <a:p>
            <a:pPr marL="400050" indent="-400050">
              <a:lnSpc>
                <a:spcPct val="150000"/>
              </a:lnSpc>
              <a:buAutoNum type="arabicPeriod" startAt="2"/>
            </a:pPr>
            <a:r>
              <a:rPr lang="el-GR" sz="2400" dirty="0" smtClean="0"/>
              <a:t>Ούτε είναι δυνατό το ΔΝΤ να παρεμβαίνει και να διασώζει από τη χρεωκοπία χώρες με απερίσκεπτες και σπάταλες κυβερνήσεις. Το ΔΝΤ δεν διαθέτει τους τεράστιους χρηματικούς πόρους που θα απαιτούνταν και συνάμα εγείρεται ένα πολύ σοβαρό θέμα «Ηθικού κινδύνου». Δηλαδή, διασώζοντας μια χώρα, δημιουργούνται κίνητρα στις κυβερνήσεις των ίδιων και πολλών άλλων χωρών να συνεχίσουν να είναι απερίσκεπτες και σπάταλες. </a:t>
            </a:r>
            <a:endParaRPr lang="en-US" sz="2400" dirty="0" smtClean="0"/>
          </a:p>
          <a:p>
            <a:pPr marL="400050" indent="-400050">
              <a:lnSpc>
                <a:spcPct val="150000"/>
              </a:lnSpc>
              <a:buAutoNum type="arabicPeriod" startAt="2"/>
            </a:pPr>
            <a:r>
              <a:rPr lang="el-GR" sz="2400" dirty="0" smtClean="0"/>
              <a:t>Επομένως, αν κάποιες χώρες οδηγούνται σε πτώχευση και χάνουν την εθνική τους κυριαρχία, η ευθύνη δεν είναι λογικό να αποδίδεται στη διεθνοποίηση και στην κινητικότητα των χρηματικών κεφαλαίων, αλλά στις κυβερνήσεις τους που σπαταλούν τα δάνεια από το εξωτερικό. </a:t>
            </a:r>
            <a:endParaRPr lang="en-US" sz="2400" dirty="0" smtClean="0"/>
          </a:p>
        </p:txBody>
      </p:sp>
    </p:spTree>
    <p:extLst>
      <p:ext uri="{BB962C8B-B14F-4D97-AF65-F5344CB8AC3E}">
        <p14:creationId xmlns:p14="http://schemas.microsoft.com/office/powerpoint/2010/main" val="2734777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763000" cy="6740307"/>
          </a:xfrm>
          <a:prstGeom prst="rect">
            <a:avLst/>
          </a:prstGeom>
        </p:spPr>
        <p:txBody>
          <a:bodyPr wrap="square">
            <a:spAutoFit/>
          </a:bodyPr>
          <a:lstStyle/>
          <a:p>
            <a:pPr marL="342900" indent="-342900" algn="just">
              <a:lnSpc>
                <a:spcPct val="150000"/>
              </a:lnSpc>
            </a:pPr>
            <a:r>
              <a:rPr lang="el-GR" sz="2400" dirty="0" smtClean="0"/>
              <a:t>4</a:t>
            </a:r>
            <a:r>
              <a:rPr lang="en-US" sz="2400" dirty="0" smtClean="0"/>
              <a:t>. </a:t>
            </a:r>
            <a:r>
              <a:rPr lang="el-GR" sz="2400" dirty="0" smtClean="0"/>
              <a:t>Επιπλέον, οι κρίσεις δεν διαδόθηκαν σε παγκόσμια κλίμακα. Η κρίση στην Ν.Α. Ασία σταμάτησε. Η Τουρκία μπήκε σε μια περίοδο εύρωστης ανάπτυξης και αποπλήρωσε το ΔΝΤ, και οι προβλέψεις μου είναι ότι Ε.Ε. θα βρει λύση στο πρόβλημα του υπερβολικού χρέους της χώρας μας, αλλά όχι στο χαρακτήρα των κυβερνήσεων που εκλέγουμε ως πολίτες. Έτσι, καθώς</a:t>
            </a:r>
          </a:p>
          <a:p>
            <a:pPr algn="just">
              <a:lnSpc>
                <a:spcPct val="150000"/>
              </a:lnSpc>
            </a:pPr>
            <a:r>
              <a:rPr lang="el-GR" sz="2400" dirty="0" smtClean="0">
                <a:solidFill>
                  <a:schemeClr val="accent2"/>
                </a:solidFill>
              </a:rPr>
              <a:t>οι δυνάμεις που ωθούν στην παγκοσμιοποίηση δεν ποδηγετούνται, διαμορφώνεται ένα περιβάλλον αυτορρυθμιζόμενης τάξης. Σ’ αυτήν το παραδοσιακό έθνος-κράτος ξεπερνιέται καθώς η διακυβέρνηση που διαθέτει  εμποδίζει την ανάπτυξη των ανταγωνιστικών πλεονεκτημάτων των επί μέρους χωρών</a:t>
            </a:r>
            <a:r>
              <a:rPr lang="en-US" sz="2400" dirty="0" smtClean="0">
                <a:solidFill>
                  <a:schemeClr val="accent2"/>
                </a:solidFill>
              </a:rPr>
              <a:t>. </a:t>
            </a:r>
            <a:r>
              <a:rPr lang="el-GR" sz="2400" dirty="0" smtClean="0">
                <a:solidFill>
                  <a:schemeClr val="accent2"/>
                </a:solidFill>
              </a:rPr>
              <a:t>Οπότε το βασικό ερώτημα έχει να κάνει με τις αναγκαίες μεταρρυθμίσεις. </a:t>
            </a:r>
            <a:endParaRPr lang="en-US" sz="2400" dirty="0">
              <a:solidFill>
                <a:schemeClr val="accent2"/>
              </a:solidFill>
            </a:endParaRPr>
          </a:p>
        </p:txBody>
      </p:sp>
    </p:spTree>
    <p:extLst>
      <p:ext uri="{BB962C8B-B14F-4D97-AF65-F5344CB8AC3E}">
        <p14:creationId xmlns:p14="http://schemas.microsoft.com/office/powerpoint/2010/main" val="332232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76200"/>
            <a:ext cx="9067800" cy="6555641"/>
          </a:xfrm>
          <a:prstGeom prst="rect">
            <a:avLst/>
          </a:prstGeom>
        </p:spPr>
        <p:txBody>
          <a:bodyPr wrap="square">
            <a:spAutoFit/>
          </a:bodyPr>
          <a:lstStyle/>
          <a:p>
            <a:pPr lvl="0"/>
            <a:r>
              <a:rPr lang="en-US" sz="2400" b="1" dirty="0" smtClean="0">
                <a:solidFill>
                  <a:schemeClr val="accent1"/>
                </a:solidFill>
              </a:rPr>
              <a:t>2. </a:t>
            </a:r>
            <a:r>
              <a:rPr lang="el-GR" sz="2400" b="1" dirty="0" smtClean="0">
                <a:solidFill>
                  <a:schemeClr val="accent1"/>
                </a:solidFill>
              </a:rPr>
              <a:t>Ανάκτηση από τους πολίτες της κυριαρχίας τους </a:t>
            </a:r>
            <a:endParaRPr lang="en-US" sz="2400" b="1" dirty="0" smtClean="0">
              <a:solidFill>
                <a:schemeClr val="accent1"/>
              </a:solidFill>
            </a:endParaRPr>
          </a:p>
          <a:p>
            <a:pPr marL="285750" lvl="0" indent="-285750">
              <a:lnSpc>
                <a:spcPct val="150000"/>
              </a:lnSpc>
              <a:buFont typeface="Arial" panose="020B0604020202020204" pitchFamily="34" charset="0"/>
              <a:buChar char="•"/>
            </a:pPr>
            <a:r>
              <a:rPr lang="el-GR" sz="2400" dirty="0" smtClean="0"/>
              <a:t>Κατά κανόνα, σε δημοκρατίες όπως πχ. των ΗΠΑ και της Αγγλίας, οι κυβερνήσεις σπάνια εκπροσωπούν πάνω από 30% των ψηφοφόρων. </a:t>
            </a:r>
            <a:endParaRPr lang="en-US" sz="2400" dirty="0" smtClean="0"/>
          </a:p>
          <a:p>
            <a:pPr marL="285750" lvl="0" indent="-285750">
              <a:lnSpc>
                <a:spcPct val="150000"/>
              </a:lnSpc>
              <a:buFont typeface="Arial" panose="020B0604020202020204" pitchFamily="34" charset="0"/>
              <a:buChar char="•"/>
            </a:pPr>
            <a:r>
              <a:rPr lang="el-GR" sz="2400" dirty="0" smtClean="0"/>
              <a:t>Υπεύθυνα γι’ αυτό το έλλειμμα αντιπροσώπευσης είναι κυρίως τα κόμματα τα οποία ενεργούν ιδιοτελώς. </a:t>
            </a:r>
          </a:p>
          <a:p>
            <a:pPr marL="285750" lvl="0" indent="-285750">
              <a:lnSpc>
                <a:spcPct val="150000"/>
              </a:lnSpc>
              <a:buFont typeface="Arial" panose="020B0604020202020204" pitchFamily="34" charset="0"/>
              <a:buChar char="•"/>
            </a:pPr>
            <a:r>
              <a:rPr lang="el-GR" sz="2400" dirty="0" smtClean="0"/>
              <a:t>Τέτοια είναι η φύση των κυβερνήσεων τώρα ώστε εκδίδουν επιταγές οι οποίες δεν μπορούν και δεν θα καλυφθούν από τις νεώτερες και τις μελλοντικές γενεές. </a:t>
            </a:r>
          </a:p>
          <a:p>
            <a:pPr marL="285750" lvl="0" indent="-285750">
              <a:lnSpc>
                <a:spcPct val="150000"/>
              </a:lnSpc>
              <a:buFont typeface="Arial" panose="020B0604020202020204" pitchFamily="34" charset="0"/>
              <a:buChar char="•"/>
            </a:pPr>
            <a:r>
              <a:rPr lang="el-GR" sz="2400" dirty="0" smtClean="0"/>
              <a:t>Έτσι, αναγκαστικά, καθώς ο διεθνής ανταγωνισμός θα οξύνεται</a:t>
            </a:r>
            <a:r>
              <a:rPr lang="en-US" sz="2400" dirty="0" smtClean="0"/>
              <a:t>, </a:t>
            </a:r>
            <a:r>
              <a:rPr lang="el-GR" sz="2400" dirty="0" smtClean="0"/>
              <a:t>οι πολίτες στις δημοκρατίες είτε θα ανακτήσουν την κυριαρχία τους επί της πολιτικής, είτε θα οδηγηθούμε σε ανελεύθερες μορφές διακυβέρνησης. Ευελπιστώ ότι θα συμβεί το πρώτο.</a:t>
            </a:r>
            <a:endParaRPr lang="en-US" sz="2400" dirty="0" smtClean="0"/>
          </a:p>
        </p:txBody>
      </p:sp>
    </p:spTree>
    <p:extLst>
      <p:ext uri="{BB962C8B-B14F-4D97-AF65-F5344CB8AC3E}">
        <p14:creationId xmlns:p14="http://schemas.microsoft.com/office/powerpoint/2010/main" val="1582565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0717"/>
            <a:ext cx="8991600" cy="6740307"/>
          </a:xfrm>
          <a:prstGeom prst="rect">
            <a:avLst/>
          </a:prstGeom>
        </p:spPr>
        <p:txBody>
          <a:bodyPr wrap="square">
            <a:spAutoFit/>
          </a:bodyPr>
          <a:lstStyle/>
          <a:p>
            <a:pPr marL="342900" lvl="0" indent="-342900">
              <a:lnSpc>
                <a:spcPct val="150000"/>
              </a:lnSpc>
              <a:buFont typeface="Arial" panose="020B0604020202020204" pitchFamily="34" charset="0"/>
              <a:buChar char="•"/>
            </a:pPr>
            <a:r>
              <a:rPr lang="el-GR" sz="2400" dirty="0" smtClean="0"/>
              <a:t>Οι πολίτες εκτιμώ ότι θα το κατορθώσουν μέσω ψηφιακών και άλλων μέσων άμεσης δημοκρατίας όπως: </a:t>
            </a:r>
          </a:p>
          <a:p>
            <a:pPr marL="573088" lvl="0" indent="-285750">
              <a:lnSpc>
                <a:spcPct val="150000"/>
              </a:lnSpc>
              <a:buFont typeface="Wingdings" panose="05000000000000000000" pitchFamily="2" charset="2"/>
              <a:buChar char="ü"/>
            </a:pPr>
            <a:r>
              <a:rPr lang="el-GR" sz="2400" dirty="0" smtClean="0"/>
              <a:t>Υποκατάσταση σε όλες τις εφικτές περιπτώσεις έμμεσων με άμεσες μορφές λήψης αποφάσεων</a:t>
            </a:r>
            <a:r>
              <a:rPr lang="en-US" sz="2400" dirty="0" smtClean="0"/>
              <a:t>.</a:t>
            </a:r>
          </a:p>
          <a:p>
            <a:pPr marL="573088" indent="-285750">
              <a:lnSpc>
                <a:spcPct val="150000"/>
              </a:lnSpc>
              <a:buFont typeface="Wingdings" panose="05000000000000000000" pitchFamily="2" charset="2"/>
              <a:buChar char="ü"/>
            </a:pPr>
            <a:r>
              <a:rPr lang="el-GR" sz="2400" dirty="0" smtClean="0"/>
              <a:t>Αποκέντρωση των αποφάσεων (Αρχή επικουρικότητας).</a:t>
            </a:r>
          </a:p>
          <a:p>
            <a:pPr marL="573088" indent="-285750">
              <a:lnSpc>
                <a:spcPct val="150000"/>
              </a:lnSpc>
              <a:buFont typeface="Wingdings" panose="05000000000000000000" pitchFamily="2" charset="2"/>
              <a:buChar char="ü"/>
            </a:pPr>
            <a:r>
              <a:rPr lang="el-GR" sz="2400" dirty="0" smtClean="0"/>
              <a:t>Ανάθεσης έργων από το δημόσιο στον ιδιωτικό τομέα. </a:t>
            </a:r>
          </a:p>
          <a:p>
            <a:pPr marL="573088" indent="-285750">
              <a:lnSpc>
                <a:spcPct val="150000"/>
              </a:lnSpc>
              <a:buFont typeface="Wingdings" panose="05000000000000000000" pitchFamily="2" charset="2"/>
              <a:buChar char="ü"/>
            </a:pPr>
            <a:r>
              <a:rPr lang="el-GR" sz="2400" dirty="0" smtClean="0"/>
              <a:t>Αποκρατικοποιήσεις μέσω ιδιωτικοποιήσεων και άλλων μορφών παραγωγής και διάθεσης αγαθών και υπηρεσιών.</a:t>
            </a:r>
          </a:p>
          <a:p>
            <a:pPr marL="573088" indent="-285750">
              <a:lnSpc>
                <a:spcPct val="150000"/>
              </a:lnSpc>
              <a:buFont typeface="Wingdings" panose="05000000000000000000" pitchFamily="2" charset="2"/>
              <a:buChar char="ü"/>
            </a:pPr>
            <a:r>
              <a:rPr lang="el-GR" sz="2400" dirty="0" smtClean="0"/>
              <a:t> Εντατικοποίηση στη χρήση αυτόματων και απρόσωπων μηχανισμών. </a:t>
            </a:r>
            <a:endParaRPr lang="en-US" sz="2400" dirty="0" smtClean="0"/>
          </a:p>
          <a:p>
            <a:pPr marL="573088" indent="-285750">
              <a:lnSpc>
                <a:spcPct val="150000"/>
              </a:lnSpc>
              <a:buFont typeface="Wingdings" panose="05000000000000000000" pitchFamily="2" charset="2"/>
              <a:buChar char="ü"/>
            </a:pPr>
            <a:r>
              <a:rPr lang="el-GR" sz="2400" dirty="0" smtClean="0"/>
              <a:t>Επικέντρωση του κράτους στις ρυθμιστικές του λειτουργίες καθώς και τη χρηματοδότηση της παροχής δημόσιων αγαθών. </a:t>
            </a:r>
            <a:endParaRPr lang="en-US" sz="2400" dirty="0"/>
          </a:p>
        </p:txBody>
      </p:sp>
    </p:spTree>
    <p:extLst>
      <p:ext uri="{BB962C8B-B14F-4D97-AF65-F5344CB8AC3E}">
        <p14:creationId xmlns:p14="http://schemas.microsoft.com/office/powerpoint/2010/main" val="1895090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0"/>
            <a:ext cx="8915400" cy="6740307"/>
          </a:xfrm>
          <a:prstGeom prst="rect">
            <a:avLst/>
          </a:prstGeom>
        </p:spPr>
        <p:txBody>
          <a:bodyPr wrap="square">
            <a:spAutoFit/>
          </a:bodyPr>
          <a:lstStyle/>
          <a:p>
            <a:pPr lvl="0">
              <a:lnSpc>
                <a:spcPct val="150000"/>
              </a:lnSpc>
            </a:pPr>
            <a:r>
              <a:rPr lang="en-US" sz="2400" b="1" dirty="0" smtClean="0">
                <a:solidFill>
                  <a:schemeClr val="accent5"/>
                </a:solidFill>
              </a:rPr>
              <a:t>3. </a:t>
            </a:r>
            <a:r>
              <a:rPr lang="el-GR" sz="2400" b="1" dirty="0" smtClean="0">
                <a:solidFill>
                  <a:schemeClr val="accent5"/>
                </a:solidFill>
              </a:rPr>
              <a:t>Ευέλικτη και στρατηγική δημόσια διοίκηση </a:t>
            </a:r>
          </a:p>
          <a:p>
            <a:pPr marL="287338" lvl="0" indent="-287338">
              <a:lnSpc>
                <a:spcPct val="150000"/>
              </a:lnSpc>
              <a:buFont typeface="Arial" panose="020B0604020202020204" pitchFamily="34" charset="0"/>
              <a:buChar char="•"/>
            </a:pPr>
            <a:r>
              <a:rPr lang="el-GR" sz="2400" dirty="0" smtClean="0"/>
              <a:t>Οι δημοκρατίες έχουν απαχθεί από τα κόμματα και τις οργανωμένες μειοψηφίες μέσω μηχανισμών όπως</a:t>
            </a:r>
            <a:r>
              <a:rPr lang="en-US" sz="2400" dirty="0" smtClean="0"/>
              <a:t>:</a:t>
            </a:r>
          </a:p>
          <a:p>
            <a:pPr marL="568325" lvl="0" indent="-280988">
              <a:lnSpc>
                <a:spcPct val="150000"/>
              </a:lnSpc>
              <a:buFont typeface="Wingdings" panose="05000000000000000000" pitchFamily="2" charset="2"/>
              <a:buChar char="ü"/>
            </a:pPr>
            <a:r>
              <a:rPr lang="el-GR" sz="2400" dirty="0" smtClean="0"/>
              <a:t>Η έγερση εμποδίων στην ελεύθερη είσοδο στην πολιτική αγορά και η ενδυνάμωση των μηχανισμών «αυτοεπιλογής»</a:t>
            </a:r>
            <a:r>
              <a:rPr lang="en-US" sz="2400" dirty="0" smtClean="0"/>
              <a:t>. </a:t>
            </a:r>
          </a:p>
          <a:p>
            <a:pPr marL="568325" lvl="0" indent="-280988">
              <a:lnSpc>
                <a:spcPct val="150000"/>
              </a:lnSpc>
              <a:buFont typeface="Wingdings" panose="05000000000000000000" pitchFamily="2" charset="2"/>
              <a:buChar char="ü"/>
              <a:tabLst>
                <a:tab pos="627063" algn="l"/>
              </a:tabLst>
            </a:pPr>
            <a:r>
              <a:rPr lang="el-GR" sz="2400" dirty="0" smtClean="0"/>
              <a:t>Η διαπλοκή με οργανωμένες μειοψηφίες, με αποτέλεσμα να καλλιεργούνται η προσοδοθηρία και η διαφθορά</a:t>
            </a:r>
            <a:r>
              <a:rPr lang="en-US" sz="2400" dirty="0" smtClean="0"/>
              <a:t>.</a:t>
            </a:r>
          </a:p>
          <a:p>
            <a:pPr marL="568325" lvl="0" indent="-280988">
              <a:lnSpc>
                <a:spcPct val="150000"/>
              </a:lnSpc>
              <a:buFont typeface="Wingdings" panose="05000000000000000000" pitchFamily="2" charset="2"/>
              <a:buChar char="ü"/>
              <a:tabLst>
                <a:tab pos="627063" algn="l"/>
              </a:tabLst>
            </a:pPr>
            <a:r>
              <a:rPr lang="el-GR" sz="2400" dirty="0" smtClean="0"/>
              <a:t>Η επέκταση της γραφειοκρατίας, ο υποχειριασμός της δημόσιας διοίκησης, και η συνεχής επέκταση των  δημόσιων προγραμμάτων προκειμένου να διορίζουν στρατούς δημόσιων υπαλλήλων και μη εκλεγμένους συμβούλους</a:t>
            </a:r>
            <a:r>
              <a:rPr lang="en-US" sz="2400" dirty="0" smtClean="0"/>
              <a:t>.</a:t>
            </a:r>
          </a:p>
          <a:p>
            <a:pPr marL="568325" lvl="0" indent="-280988">
              <a:lnSpc>
                <a:spcPct val="150000"/>
              </a:lnSpc>
              <a:buFont typeface="Wingdings" panose="05000000000000000000" pitchFamily="2" charset="2"/>
              <a:buChar char="ü"/>
              <a:tabLst>
                <a:tab pos="627063" algn="l"/>
              </a:tabLst>
            </a:pPr>
            <a:r>
              <a:rPr lang="el-GR" sz="2400" dirty="0" smtClean="0"/>
              <a:t>Η δημιουργία μηχανισμών ασύμμετρης πληροφόρησης, κλπ., </a:t>
            </a:r>
            <a:endParaRPr lang="en-US" sz="2400" dirty="0"/>
          </a:p>
        </p:txBody>
      </p:sp>
    </p:spTree>
    <p:extLst>
      <p:ext uri="{BB962C8B-B14F-4D97-AF65-F5344CB8AC3E}">
        <p14:creationId xmlns:p14="http://schemas.microsoft.com/office/powerpoint/2010/main" val="3947996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2478</TotalTime>
  <Words>1396</Words>
  <Application>Microsoft Office PowerPoint</Application>
  <PresentationFormat>Προβολή στην οθόνη (4:3)</PresentationFormat>
  <Paragraphs>80</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Office Theme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C. Bitros</dc:creator>
  <cp:lastModifiedBy>Kalli</cp:lastModifiedBy>
  <cp:revision>111</cp:revision>
  <dcterms:created xsi:type="dcterms:W3CDTF">2017-04-25T12:20:46Z</dcterms:created>
  <dcterms:modified xsi:type="dcterms:W3CDTF">2018-02-27T10:30:03Z</dcterms:modified>
</cp:coreProperties>
</file>