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1045" r:id="rId2"/>
    <p:sldId id="1181" r:id="rId3"/>
    <p:sldId id="1182" r:id="rId4"/>
    <p:sldId id="1048" r:id="rId5"/>
    <p:sldId id="1049" r:id="rId6"/>
    <p:sldId id="1276" r:id="rId7"/>
    <p:sldId id="1277" r:id="rId8"/>
    <p:sldId id="1302" r:id="rId9"/>
    <p:sldId id="1303" r:id="rId10"/>
    <p:sldId id="1304" r:id="rId11"/>
    <p:sldId id="1305" r:id="rId12"/>
    <p:sldId id="1306" r:id="rId13"/>
    <p:sldId id="1307" r:id="rId14"/>
    <p:sldId id="1308" r:id="rId15"/>
    <p:sldId id="1309" r:id="rId16"/>
    <p:sldId id="1310" r:id="rId17"/>
    <p:sldId id="1311" r:id="rId18"/>
    <p:sldId id="1312" r:id="rId19"/>
    <p:sldId id="1313" r:id="rId20"/>
    <p:sldId id="1314" r:id="rId21"/>
    <p:sldId id="1315" r:id="rId22"/>
    <p:sldId id="1316" r:id="rId23"/>
    <p:sldId id="1317" r:id="rId24"/>
    <p:sldId id="1318" r:id="rId25"/>
    <p:sldId id="1319" r:id="rId26"/>
    <p:sldId id="1320" r:id="rId27"/>
    <p:sldId id="1321" r:id="rId28"/>
    <p:sldId id="1322" r:id="rId29"/>
    <p:sldId id="1323" r:id="rId30"/>
    <p:sldId id="1324" r:id="rId31"/>
    <p:sldId id="1325" r:id="rId32"/>
    <p:sldId id="1326" r:id="rId33"/>
    <p:sldId id="1327" r:id="rId34"/>
    <p:sldId id="1328" r:id="rId35"/>
    <p:sldId id="1329" r:id="rId36"/>
    <p:sldId id="1330" r:id="rId37"/>
    <p:sldId id="1331" r:id="rId38"/>
    <p:sldId id="1332" r:id="rId39"/>
    <p:sldId id="1333" r:id="rId40"/>
    <p:sldId id="1334" r:id="rId41"/>
    <p:sldId id="1335" r:id="rId42"/>
    <p:sldId id="1336" r:id="rId43"/>
    <p:sldId id="1338" r:id="rId44"/>
    <p:sldId id="1337" r:id="rId45"/>
    <p:sldId id="1339" r:id="rId46"/>
    <p:sldId id="1340" r:id="rId47"/>
    <p:sldId id="1343" r:id="rId48"/>
    <p:sldId id="1344" r:id="rId49"/>
    <p:sldId id="1345" r:id="rId50"/>
    <p:sldId id="1346" r:id="rId51"/>
    <p:sldId id="1347" r:id="rId52"/>
    <p:sldId id="1348" r:id="rId53"/>
    <p:sldId id="1349" r:id="rId54"/>
    <p:sldId id="1350" r:id="rId55"/>
    <p:sldId id="1351" r:id="rId56"/>
    <p:sldId id="1352" r:id="rId57"/>
    <p:sldId id="1353" r:id="rId58"/>
    <p:sldId id="1354" r:id="rId59"/>
    <p:sldId id="1355" r:id="rId60"/>
    <p:sldId id="1341" r:id="rId61"/>
    <p:sldId id="1356" r:id="rId62"/>
    <p:sldId id="1357" r:id="rId63"/>
    <p:sldId id="1358" r:id="rId64"/>
    <p:sldId id="1359" r:id="rId65"/>
    <p:sldId id="1360" r:id="rId66"/>
    <p:sldId id="1361" r:id="rId67"/>
    <p:sldId id="1362" r:id="rId68"/>
    <p:sldId id="1363" r:id="rId69"/>
    <p:sldId id="1342" r:id="rId70"/>
    <p:sldId id="1364" r:id="rId71"/>
    <p:sldId id="1365" r:id="rId72"/>
    <p:sldId id="1371" r:id="rId73"/>
    <p:sldId id="1372" r:id="rId74"/>
    <p:sldId id="1366" r:id="rId75"/>
    <p:sldId id="1367" r:id="rId76"/>
    <p:sldId id="1368" r:id="rId77"/>
    <p:sldId id="1369" r:id="rId78"/>
    <p:sldId id="1370" r:id="rId79"/>
    <p:sldId id="1180" r:id="rId8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5246" autoAdjust="0"/>
  </p:normalViewPr>
  <p:slideViewPr>
    <p:cSldViewPr>
      <p:cViewPr varScale="1">
        <p:scale>
          <a:sx n="85" d="100"/>
          <a:sy n="85" d="100"/>
        </p:scale>
        <p:origin x="672" y="58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4/11/2015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01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42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7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56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94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Ενότητα # 11:</a:t>
            </a:r>
            <a:r>
              <a:rPr lang="en-US" sz="2800" dirty="0" smtClean="0"/>
              <a:t> </a:t>
            </a:r>
            <a:r>
              <a:rPr lang="el-GR" sz="2800" dirty="0" smtClean="0"/>
              <a:t>Σχεδίαση λειτουργικών συστημάτων</a:t>
            </a:r>
            <a:endParaRPr lang="en-US" sz="2800" dirty="0" smtClean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Ξυλωμένος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7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Παροχή πρωτογενών </a:t>
            </a:r>
            <a:r>
              <a:rPr lang="el-GR" altLang="el-GR" dirty="0" smtClean="0"/>
              <a:t>λειτουργιών</a:t>
            </a:r>
          </a:p>
          <a:p>
            <a:pPr lvl="1"/>
            <a:r>
              <a:rPr lang="el-GR" altLang="el-GR" dirty="0" smtClean="0"/>
              <a:t>Χειρίζονται τις αφαιρέσεις</a:t>
            </a:r>
          </a:p>
          <a:p>
            <a:pPr lvl="2"/>
            <a:r>
              <a:rPr lang="el-GR" altLang="el-GR" dirty="0" smtClean="0"/>
              <a:t>Για την ακρίβεια, τις δομές που τις παριστάνουν</a:t>
            </a:r>
          </a:p>
          <a:p>
            <a:pPr lvl="2"/>
            <a:r>
              <a:rPr lang="el-GR" altLang="el-GR" dirty="0" smtClean="0"/>
              <a:t>Δημιουργία, διαγραφή, τροποποίηση</a:t>
            </a:r>
          </a:p>
          <a:p>
            <a:pPr lvl="1"/>
            <a:r>
              <a:rPr lang="el-GR" altLang="el-GR" dirty="0" smtClean="0"/>
              <a:t>Υλοποιούνται ως κλήσεις συστήματος</a:t>
            </a:r>
          </a:p>
          <a:p>
            <a:r>
              <a:rPr lang="el-GR" altLang="el-GR" dirty="0" smtClean="0"/>
              <a:t>Διαχείριση του υλικού</a:t>
            </a:r>
          </a:p>
          <a:p>
            <a:pPr lvl="1"/>
            <a:r>
              <a:rPr lang="el-GR" altLang="el-GR" dirty="0" smtClean="0"/>
              <a:t>Έλεγχος υλικού σε χαμηλό επίπεδο</a:t>
            </a:r>
          </a:p>
          <a:p>
            <a:pPr lvl="1"/>
            <a:r>
              <a:rPr lang="el-GR" altLang="el-GR" dirty="0" smtClean="0"/>
              <a:t>Περιβάλλον λειτουργίας οδηγών συσκευών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5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Εξασφάλιση </a:t>
            </a:r>
            <a:r>
              <a:rPr lang="el-GR" altLang="el-GR" dirty="0"/>
              <a:t>της </a:t>
            </a:r>
            <a:r>
              <a:rPr lang="el-GR" altLang="el-GR" dirty="0" smtClean="0"/>
              <a:t>απομόνωσης</a:t>
            </a:r>
          </a:p>
          <a:p>
            <a:pPr lvl="1"/>
            <a:r>
              <a:rPr lang="el-GR" altLang="el-GR" dirty="0" smtClean="0"/>
              <a:t>Διάκριση των εργασιών των διάφορων χρηστών</a:t>
            </a:r>
          </a:p>
          <a:p>
            <a:pPr lvl="2"/>
            <a:r>
              <a:rPr lang="el-GR" altLang="el-GR" dirty="0" smtClean="0"/>
              <a:t>Χρήση διεργασιών για ομαδοποίηση πόρων</a:t>
            </a:r>
          </a:p>
          <a:p>
            <a:pPr lvl="2"/>
            <a:r>
              <a:rPr lang="el-GR" altLang="el-GR" dirty="0" smtClean="0"/>
              <a:t>Προστασία αρχείων και δομών δεδομένων</a:t>
            </a:r>
          </a:p>
          <a:p>
            <a:pPr lvl="1"/>
            <a:r>
              <a:rPr lang="el-GR" altLang="el-GR" dirty="0" smtClean="0"/>
              <a:t>Ελεγχόμενος καταμερισμός πόρων</a:t>
            </a:r>
          </a:p>
          <a:p>
            <a:pPr lvl="2"/>
            <a:r>
              <a:rPr lang="el-GR" altLang="el-GR" dirty="0" smtClean="0"/>
              <a:t>Επικοινωνία και συγχρονισμός διεργασιών</a:t>
            </a:r>
          </a:p>
          <a:p>
            <a:pPr lvl="1"/>
            <a:r>
              <a:rPr lang="el-GR" altLang="el-GR" dirty="0" smtClean="0"/>
              <a:t>Απομόνωση των αστοχιών</a:t>
            </a:r>
          </a:p>
          <a:p>
            <a:pPr lvl="2"/>
            <a:r>
              <a:rPr lang="el-GR" altLang="el-GR" dirty="0" smtClean="0"/>
              <a:t>Κάθε διεργασία αποτυγχάνει αυτόνομα</a:t>
            </a:r>
          </a:p>
          <a:p>
            <a:pPr lvl="2"/>
            <a:r>
              <a:rPr lang="el-GR" altLang="el-GR" dirty="0" smtClean="0"/>
              <a:t>Ιδανικό, το ίδιο ισχύει και για τα </a:t>
            </a:r>
            <a:r>
              <a:rPr lang="el-GR" altLang="el-GR" dirty="0" smtClean="0"/>
              <a:t>τμήματα </a:t>
            </a:r>
            <a:r>
              <a:rPr lang="el-GR" altLang="el-GR" dirty="0" smtClean="0"/>
              <a:t>του ΛΣ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87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Δυσκολίες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Γιατί τα ΛΣ δεν βελτιώνονται όπως το υλικό;</a:t>
            </a:r>
          </a:p>
          <a:p>
            <a:pPr lvl="1"/>
            <a:r>
              <a:rPr lang="el-GR" altLang="el-GR" dirty="0" smtClean="0"/>
              <a:t>Επιθυμία για συμβατότητα με προβληματικά ΛΣ</a:t>
            </a:r>
          </a:p>
          <a:p>
            <a:pPr lvl="1"/>
            <a:r>
              <a:rPr lang="el-GR" altLang="el-GR" dirty="0" smtClean="0"/>
              <a:t>Κακή σχεδίαση και </a:t>
            </a:r>
            <a:r>
              <a:rPr lang="el-GR" altLang="el-GR" dirty="0" smtClean="0"/>
              <a:t>ανεπαρκής συντήρηση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Υπάρχουν όμως και θεμελιώδεις δυσκολίες</a:t>
            </a:r>
          </a:p>
          <a:p>
            <a:r>
              <a:rPr lang="el-GR" altLang="el-GR" dirty="0" smtClean="0"/>
              <a:t>Τα ΛΣ είναι τεράστια</a:t>
            </a:r>
          </a:p>
          <a:p>
            <a:pPr lvl="1"/>
            <a:r>
              <a:rPr lang="el-GR" altLang="el-GR" dirty="0" smtClean="0"/>
              <a:t>Πολλά εκατομμύρια γραμμές κώδικα</a:t>
            </a:r>
          </a:p>
          <a:p>
            <a:pPr lvl="1"/>
            <a:r>
              <a:rPr lang="el-GR" altLang="el-GR" dirty="0" smtClean="0"/>
              <a:t>Αδύνατον να τα κατανοήσει ένας σχεδιαστής</a:t>
            </a:r>
          </a:p>
          <a:p>
            <a:pPr lvl="1"/>
            <a:r>
              <a:rPr lang="el-GR" altLang="el-GR" dirty="0" smtClean="0"/>
              <a:t>Τα τμήματά τους δεν απομονώνονται εύκολα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7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Δυσκολίες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ταυτοχρονισμός είναι περίπλοκος</a:t>
            </a:r>
          </a:p>
          <a:p>
            <a:pPr lvl="1"/>
            <a:r>
              <a:rPr lang="el-GR" dirty="0" smtClean="0"/>
              <a:t>Σε κάθε στιγμή μπορεί να έχουμε διακοπές</a:t>
            </a:r>
          </a:p>
          <a:p>
            <a:pPr lvl="1"/>
            <a:r>
              <a:rPr lang="el-GR" dirty="0" smtClean="0"/>
              <a:t>Κίνδυνος αδιεξόδων και αγώνων δρόμου</a:t>
            </a:r>
          </a:p>
          <a:p>
            <a:r>
              <a:rPr lang="el-GR" dirty="0" smtClean="0"/>
              <a:t>Οι χρήστες μπορεί να είναι εχθρικοί</a:t>
            </a:r>
          </a:p>
          <a:p>
            <a:pPr lvl="1"/>
            <a:r>
              <a:rPr lang="el-GR" dirty="0" smtClean="0"/>
              <a:t>Κλοπή ή αλλοίωση στοιχείων άλλων χρηστών</a:t>
            </a:r>
          </a:p>
          <a:p>
            <a:pPr lvl="1"/>
            <a:r>
              <a:rPr lang="el-GR" dirty="0" smtClean="0"/>
              <a:t>Κάθε χρήστης πρέπει να θεωρείται επικίνδυνος</a:t>
            </a:r>
          </a:p>
          <a:p>
            <a:r>
              <a:rPr lang="el-GR" dirty="0" smtClean="0"/>
              <a:t>Πρέπει να επιτρέπεται ο καταμερισμός πόρων</a:t>
            </a:r>
          </a:p>
          <a:p>
            <a:pPr lvl="1"/>
            <a:r>
              <a:rPr lang="el-GR" dirty="0" smtClean="0"/>
              <a:t>Παρά το ότι οι χρήστες μπορεί να είναι εχθρικοί!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58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Δυσκολίες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Μεγάλη διάρκεια ζωής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Windows (NT)</a:t>
            </a:r>
            <a:r>
              <a:rPr lang="el-GR" dirty="0" smtClean="0"/>
              <a:t> έκλεισαν 2 δεκαετίες</a:t>
            </a:r>
          </a:p>
          <a:p>
            <a:pPr lvl="1"/>
            <a:r>
              <a:rPr lang="el-GR" dirty="0" smtClean="0"/>
              <a:t>Οι παραλλαγές του </a:t>
            </a:r>
            <a:r>
              <a:rPr lang="en-US" dirty="0" smtClean="0"/>
              <a:t>UNIX</a:t>
            </a:r>
            <a:r>
              <a:rPr lang="el-GR" dirty="0" smtClean="0"/>
              <a:t> ακόμη περισσότερες</a:t>
            </a:r>
          </a:p>
          <a:p>
            <a:pPr lvl="1"/>
            <a:r>
              <a:rPr lang="el-GR" dirty="0" smtClean="0"/>
              <a:t>Κανείς δεν μπορεί να προβλέψει το μέλλον</a:t>
            </a:r>
          </a:p>
          <a:p>
            <a:r>
              <a:rPr lang="el-GR" dirty="0" smtClean="0"/>
              <a:t>Ο τρόπος χρήσης είναι απρόβλεπτος</a:t>
            </a:r>
          </a:p>
          <a:p>
            <a:pPr lvl="1"/>
            <a:r>
              <a:rPr lang="en-US" dirty="0" smtClean="0"/>
              <a:t>Windows </a:t>
            </a:r>
            <a:r>
              <a:rPr lang="el-GR" dirty="0" smtClean="0"/>
              <a:t>και </a:t>
            </a:r>
            <a:r>
              <a:rPr lang="en-US" dirty="0" smtClean="0"/>
              <a:t>UNIX</a:t>
            </a:r>
            <a:r>
              <a:rPr lang="el-GR" dirty="0" smtClean="0"/>
              <a:t> δεν σχεδιάστηκαν για </a:t>
            </a:r>
            <a:r>
              <a:rPr lang="en-US" dirty="0" smtClean="0"/>
              <a:t>WWW</a:t>
            </a:r>
          </a:p>
          <a:p>
            <a:pPr lvl="1"/>
            <a:r>
              <a:rPr lang="el-GR" dirty="0" smtClean="0"/>
              <a:t>Οι ανάγκες και οι κίνδυνοι αλλάζουν συνεχώς</a:t>
            </a:r>
          </a:p>
          <a:p>
            <a:pPr lvl="2"/>
            <a:r>
              <a:rPr lang="el-GR" dirty="0" smtClean="0"/>
              <a:t>Δεν βοηθάει και η μακροβιότητα των συστημάτων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3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Δυσκολίες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Ανάγκη </a:t>
            </a:r>
            <a:r>
              <a:rPr lang="el-GR" dirty="0" smtClean="0"/>
              <a:t>συμβατότητας με υλικό</a:t>
            </a:r>
            <a:endParaRPr lang="el-GR" dirty="0" smtClean="0"/>
          </a:p>
          <a:p>
            <a:pPr lvl="1"/>
            <a:r>
              <a:rPr lang="el-GR" dirty="0" smtClean="0"/>
              <a:t>Χιλιάδες συσκευές εισόδου / εξόδου</a:t>
            </a:r>
          </a:p>
          <a:p>
            <a:pPr lvl="1"/>
            <a:r>
              <a:rPr lang="el-GR" dirty="0"/>
              <a:t>Αλλαγή </a:t>
            </a:r>
            <a:r>
              <a:rPr lang="el-GR" dirty="0" smtClean="0"/>
              <a:t>του βασικού υλικού του συστήματος</a:t>
            </a:r>
            <a:endParaRPr lang="el-GR" dirty="0"/>
          </a:p>
          <a:p>
            <a:pPr lvl="1"/>
            <a:r>
              <a:rPr lang="el-GR" dirty="0" smtClean="0"/>
              <a:t>Μόνο η </a:t>
            </a:r>
            <a:r>
              <a:rPr lang="en-US" dirty="0" smtClean="0"/>
              <a:t>Apple</a:t>
            </a:r>
            <a:r>
              <a:rPr lang="el-GR" dirty="0" smtClean="0"/>
              <a:t> ελέγχει στενά το υλικό</a:t>
            </a:r>
          </a:p>
          <a:p>
            <a:pPr lvl="2"/>
            <a:r>
              <a:rPr lang="el-GR" dirty="0" smtClean="0"/>
              <a:t>Εν </a:t>
            </a:r>
            <a:r>
              <a:rPr lang="el-GR" dirty="0" smtClean="0"/>
              <a:t>μέρει, </a:t>
            </a:r>
            <a:r>
              <a:rPr lang="el-GR" dirty="0" smtClean="0"/>
              <a:t>αυτό εξηγεί τη σταθερότητα του </a:t>
            </a:r>
            <a:r>
              <a:rPr lang="en-US" dirty="0" smtClean="0"/>
              <a:t>OS X</a:t>
            </a:r>
          </a:p>
          <a:p>
            <a:r>
              <a:rPr lang="el-GR" dirty="0" smtClean="0"/>
              <a:t>Ανάγκη αναδρομικής συμβατότητας</a:t>
            </a:r>
          </a:p>
          <a:p>
            <a:pPr lvl="1"/>
            <a:r>
              <a:rPr lang="el-GR" dirty="0" smtClean="0"/>
              <a:t>Υποστήριξη </a:t>
            </a:r>
            <a:r>
              <a:rPr lang="el-GR" dirty="0" smtClean="0"/>
              <a:t>παρωχημένων αφαιρέσεων</a:t>
            </a:r>
          </a:p>
          <a:p>
            <a:pPr lvl="1"/>
            <a:r>
              <a:rPr lang="el-GR" dirty="0" smtClean="0"/>
              <a:t>Αύξηση </a:t>
            </a:r>
            <a:r>
              <a:rPr lang="el-GR" dirty="0" smtClean="0"/>
              <a:t>μεγέθους </a:t>
            </a:r>
            <a:r>
              <a:rPr lang="el-GR" dirty="0" smtClean="0"/>
              <a:t>και </a:t>
            </a:r>
            <a:r>
              <a:rPr lang="el-GR" dirty="0" smtClean="0"/>
              <a:t>πολυπλοκότητας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4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Σχεδίαση διασυνδέσεων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9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Διασυνδέσεις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ΛΣ καθορίζεται από τις διασυνδέσεις του</a:t>
            </a:r>
          </a:p>
          <a:p>
            <a:pPr lvl="1"/>
            <a:r>
              <a:rPr lang="el-GR" dirty="0" smtClean="0"/>
              <a:t>Διασυνδέσεις για προγραμματιστές</a:t>
            </a:r>
          </a:p>
          <a:p>
            <a:pPr lvl="2"/>
            <a:r>
              <a:rPr lang="el-GR" dirty="0"/>
              <a:t>Η γραφική </a:t>
            </a:r>
            <a:r>
              <a:rPr lang="el-GR" dirty="0" err="1"/>
              <a:t>διεπαφή</a:t>
            </a:r>
            <a:r>
              <a:rPr lang="el-GR" dirty="0"/>
              <a:t> δεν </a:t>
            </a:r>
            <a:r>
              <a:rPr lang="el-GR" dirty="0" smtClean="0"/>
              <a:t>περιλαμβάνεται</a:t>
            </a:r>
            <a:endParaRPr lang="el-GR" dirty="0"/>
          </a:p>
          <a:p>
            <a:pPr lvl="2"/>
            <a:r>
              <a:rPr lang="el-GR" dirty="0"/>
              <a:t>Μπορεί να αλλάζει ανάλογα με τον </a:t>
            </a:r>
            <a:r>
              <a:rPr lang="el-GR" dirty="0" smtClean="0"/>
              <a:t>χρήστη</a:t>
            </a:r>
            <a:endParaRPr lang="el-GR" dirty="0" smtClean="0"/>
          </a:p>
          <a:p>
            <a:pPr lvl="1"/>
            <a:r>
              <a:rPr lang="el-GR" dirty="0" smtClean="0"/>
              <a:t>Διασυνδέσεις υψηλού επιπέδου</a:t>
            </a:r>
            <a:endParaRPr lang="en-US" dirty="0" smtClean="0"/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</a:t>
            </a:r>
            <a:r>
              <a:rPr lang="en-US" dirty="0" err="1" smtClean="0"/>
              <a:t>glibc</a:t>
            </a:r>
            <a:r>
              <a:rPr lang="en-US" dirty="0" smtClean="0"/>
              <a:t>, Win32, DirectX</a:t>
            </a:r>
          </a:p>
          <a:p>
            <a:pPr lvl="1"/>
            <a:r>
              <a:rPr lang="el-GR" dirty="0" smtClean="0"/>
              <a:t>Διασυνδέσεις οδηγών συσκευών</a:t>
            </a:r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</a:t>
            </a:r>
            <a:r>
              <a:rPr lang="en-US" dirty="0" err="1" smtClean="0"/>
              <a:t>VxD</a:t>
            </a:r>
            <a:r>
              <a:rPr lang="en-US" dirty="0" smtClean="0"/>
              <a:t>, </a:t>
            </a:r>
            <a:r>
              <a:rPr lang="en-US" dirty="0" smtClean="0"/>
              <a:t>WDM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4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Καθοδηγητικές αρχές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Απλότητα</a:t>
            </a:r>
          </a:p>
          <a:p>
            <a:pPr lvl="1"/>
            <a:r>
              <a:rPr lang="el-GR" dirty="0" smtClean="0"/>
              <a:t>Βοηθούν την κατανόηση και την υλοποίηση</a:t>
            </a:r>
          </a:p>
          <a:p>
            <a:r>
              <a:rPr lang="el-GR" dirty="0" smtClean="0"/>
              <a:t>Πληρότητα</a:t>
            </a:r>
          </a:p>
          <a:p>
            <a:pPr lvl="1"/>
            <a:r>
              <a:rPr lang="el-GR" dirty="0" smtClean="0"/>
              <a:t>Καλύπτουν όλες τις ανάγκες των χρηστών</a:t>
            </a:r>
          </a:p>
          <a:p>
            <a:pPr lvl="1"/>
            <a:r>
              <a:rPr lang="el-GR" dirty="0" smtClean="0"/>
              <a:t>Αλλά: με τον ελάχιστον δυνατό μηχανισμό</a:t>
            </a:r>
          </a:p>
          <a:p>
            <a:pPr lvl="2"/>
            <a:r>
              <a:rPr lang="el-GR" dirty="0" smtClean="0"/>
              <a:t>Υπάρχουν και βιβλιοθήκες επιπέδου χρήστη!</a:t>
            </a:r>
          </a:p>
          <a:p>
            <a:r>
              <a:rPr lang="el-GR" dirty="0" smtClean="0"/>
              <a:t>Αποδοτικότητα</a:t>
            </a:r>
          </a:p>
          <a:p>
            <a:pPr lvl="1"/>
            <a:r>
              <a:rPr lang="el-GR" dirty="0" smtClean="0"/>
              <a:t>Μόνο λειτουργίες </a:t>
            </a:r>
            <a:r>
              <a:rPr lang="el-GR" dirty="0" smtClean="0"/>
              <a:t>με αποδοτική υλοποίηση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7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Δύο κατηγορίες πελατών</a:t>
            </a:r>
          </a:p>
          <a:p>
            <a:pPr lvl="1"/>
            <a:r>
              <a:rPr lang="el-GR" dirty="0" smtClean="0"/>
              <a:t>Χρήστες προγραμμάτων εφαρμογών</a:t>
            </a:r>
          </a:p>
          <a:p>
            <a:pPr lvl="1"/>
            <a:r>
              <a:rPr lang="el-GR" dirty="0" smtClean="0"/>
              <a:t>Προγραμματιστές εφαρμογών</a:t>
            </a:r>
          </a:p>
          <a:p>
            <a:r>
              <a:rPr lang="el-GR" dirty="0" smtClean="0"/>
              <a:t>Σχεδίαση με βάση γραφική </a:t>
            </a:r>
            <a:r>
              <a:rPr lang="el-GR" dirty="0" err="1" smtClean="0"/>
              <a:t>διεπαφή</a:t>
            </a:r>
            <a:r>
              <a:rPr lang="el-GR" dirty="0" smtClean="0"/>
              <a:t> (</a:t>
            </a:r>
            <a:r>
              <a:rPr lang="en-US" dirty="0" smtClean="0"/>
              <a:t>Mac OS)</a:t>
            </a:r>
            <a:endParaRPr lang="el-GR" dirty="0" smtClean="0"/>
          </a:p>
          <a:p>
            <a:pPr lvl="1"/>
            <a:r>
              <a:rPr lang="el-GR" dirty="0" smtClean="0"/>
              <a:t>Ξεκινάμε από τις λειτουργίες του χρήστη</a:t>
            </a:r>
          </a:p>
          <a:p>
            <a:pPr lvl="2"/>
            <a:r>
              <a:rPr lang="el-GR" dirty="0" smtClean="0"/>
              <a:t>Καταλήγουμε σε μοντέλο οδηγούμενο από γεγονότα</a:t>
            </a:r>
          </a:p>
          <a:p>
            <a:r>
              <a:rPr lang="el-GR" dirty="0" smtClean="0"/>
              <a:t>Σχεδίαση με βάση κλήσεις συστήματος (</a:t>
            </a:r>
            <a:r>
              <a:rPr lang="en-US" dirty="0" smtClean="0"/>
              <a:t>UNIX)</a:t>
            </a:r>
            <a:endParaRPr lang="el-GR" dirty="0" smtClean="0"/>
          </a:p>
          <a:p>
            <a:pPr lvl="1"/>
            <a:r>
              <a:rPr lang="el-GR" dirty="0" smtClean="0"/>
              <a:t>Ξεκινάμε από τις ανάγκες των προγραμματιστών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95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Υποδείγματα διασυνδέσεων χρήστη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Ποιο είναι το βασικό παράδειγμα/μεταφορά;</a:t>
            </a:r>
          </a:p>
          <a:p>
            <a:pPr lvl="1"/>
            <a:r>
              <a:rPr lang="el-GR" dirty="0" smtClean="0"/>
              <a:t>Πρέπει να υποστηρίζεται από βιβλιοθήκες</a:t>
            </a:r>
          </a:p>
          <a:p>
            <a:pPr lvl="2"/>
            <a:r>
              <a:rPr lang="el-GR" dirty="0" smtClean="0"/>
              <a:t>Ώστε όλες οι εφαρμογές να το υπηρετούν</a:t>
            </a:r>
          </a:p>
          <a:p>
            <a:r>
              <a:rPr lang="el-GR" dirty="0" smtClean="0"/>
              <a:t>Διασύνδεση επιφάνειας </a:t>
            </a:r>
            <a:r>
              <a:rPr lang="el-GR" dirty="0" smtClean="0"/>
              <a:t>γραφείου</a:t>
            </a:r>
          </a:p>
          <a:p>
            <a:pPr lvl="1"/>
            <a:r>
              <a:rPr lang="el-GR" dirty="0" smtClean="0"/>
              <a:t>Υλοποιείται με το μοντέλο </a:t>
            </a:r>
            <a:r>
              <a:rPr lang="en-US" dirty="0" smtClean="0"/>
              <a:t>WIMP</a:t>
            </a:r>
            <a:endParaRPr lang="el-GR" dirty="0" smtClean="0"/>
          </a:p>
          <a:p>
            <a:pPr lvl="1"/>
            <a:r>
              <a:rPr lang="el-GR" dirty="0" smtClean="0"/>
              <a:t>Βασίζεται στο ποντίκι</a:t>
            </a:r>
            <a:endParaRPr lang="en-US" dirty="0" smtClean="0"/>
          </a:p>
          <a:p>
            <a:r>
              <a:rPr lang="el-GR" dirty="0" smtClean="0"/>
              <a:t>Διασύνδεση αφής</a:t>
            </a:r>
            <a:endParaRPr lang="en-US" dirty="0" smtClean="0"/>
          </a:p>
          <a:p>
            <a:r>
              <a:rPr lang="el-GR" dirty="0" smtClean="0"/>
              <a:t>Διασύνδεση φωνής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4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Υποδείγματα εκτέλεσης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el-GR" dirty="0" smtClean="0"/>
              <a:t>Αλγοριθμικό υπόδειγμα</a:t>
            </a:r>
          </a:p>
          <a:p>
            <a:pPr lvl="1"/>
            <a:r>
              <a:rPr lang="el-GR" dirty="0" smtClean="0"/>
              <a:t>Είσοδος, επεξεργασία, έξοδος</a:t>
            </a:r>
          </a:p>
          <a:p>
            <a:pPr lvl="1"/>
            <a:r>
              <a:rPr lang="el-GR" dirty="0" smtClean="0"/>
              <a:t>Κλήσεις συστήματος για επικοινωνία με ΛΣ</a:t>
            </a:r>
          </a:p>
          <a:p>
            <a:pPr lvl="1"/>
            <a:endParaRPr lang="el-GR" dirty="0"/>
          </a:p>
        </p:txBody>
      </p:sp>
      <p:pic>
        <p:nvPicPr>
          <p:cNvPr id="5" name="Picture 8" descr="Παράδειγμα αλγοριθμικής εκτέλεση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4" b="16458"/>
          <a:stretch/>
        </p:blipFill>
        <p:spPr bwMode="auto">
          <a:xfrm>
            <a:off x="2915816" y="3573016"/>
            <a:ext cx="1902910" cy="247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9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Υποδείγματα εκτέλεσης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l-GR" dirty="0" smtClean="0"/>
              <a:t>Οδηγούμενο από συμβάντα υπόδειγμα</a:t>
            </a:r>
          </a:p>
          <a:p>
            <a:pPr lvl="1"/>
            <a:r>
              <a:rPr lang="el-GR" dirty="0" smtClean="0"/>
              <a:t>Αρχικοποίηση, αναμονή, εξυπηρέτηση</a:t>
            </a:r>
          </a:p>
          <a:p>
            <a:pPr lvl="1"/>
            <a:r>
              <a:rPr lang="el-GR" dirty="0" smtClean="0"/>
              <a:t>Το ΛΣ παρέχει τα συμβάντα</a:t>
            </a:r>
          </a:p>
          <a:p>
            <a:pPr lvl="1"/>
            <a:endParaRPr lang="el-GR" dirty="0"/>
          </a:p>
        </p:txBody>
      </p:sp>
      <p:pic>
        <p:nvPicPr>
          <p:cNvPr id="5" name="Picture 8" descr="Παράδειγμα εκτέλεσης οδηγούμενης από συμβάντ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4" b="10185"/>
          <a:stretch/>
        </p:blipFill>
        <p:spPr bwMode="auto">
          <a:xfrm>
            <a:off x="2843808" y="3435242"/>
            <a:ext cx="2563356" cy="265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9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Υποδείγματα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</a:t>
            </a:r>
            <a:r>
              <a:rPr lang="el-GR" dirty="0" smtClean="0"/>
              <a:t>αινίες </a:t>
            </a:r>
            <a:r>
              <a:rPr lang="el-GR" dirty="0" smtClean="0"/>
              <a:t>με εγγραφές (</a:t>
            </a:r>
            <a:r>
              <a:rPr lang="en-US" dirty="0" smtClean="0"/>
              <a:t>FORTRAN)</a:t>
            </a:r>
          </a:p>
          <a:p>
            <a:pPr lvl="1"/>
            <a:r>
              <a:rPr lang="el-GR" dirty="0" smtClean="0"/>
              <a:t>Αντιστοίχιση συσκευών σε λογικές ταινίες</a:t>
            </a:r>
          </a:p>
          <a:p>
            <a:r>
              <a:rPr lang="el-GR" dirty="0" smtClean="0"/>
              <a:t>Αρχεία </a:t>
            </a:r>
            <a:r>
              <a:rPr lang="en-US" dirty="0" smtClean="0"/>
              <a:t>byte (UNIX)</a:t>
            </a:r>
            <a:endParaRPr lang="el-GR" dirty="0" smtClean="0"/>
          </a:p>
          <a:p>
            <a:pPr lvl="1"/>
            <a:r>
              <a:rPr lang="el-GR" dirty="0" smtClean="0"/>
              <a:t>Σωληνώσεις, συσκευές, αρχεία</a:t>
            </a:r>
          </a:p>
          <a:p>
            <a:r>
              <a:rPr lang="el-GR" dirty="0" smtClean="0"/>
              <a:t>Αντικείμενα (</a:t>
            </a:r>
            <a:r>
              <a:rPr lang="en-US" dirty="0" smtClean="0"/>
              <a:t>Windows)</a:t>
            </a:r>
          </a:p>
          <a:p>
            <a:pPr lvl="1"/>
            <a:r>
              <a:rPr lang="el-GR" dirty="0" smtClean="0"/>
              <a:t>Χειριστήρια αντικειμένων με μεθόδους</a:t>
            </a:r>
          </a:p>
          <a:p>
            <a:r>
              <a:rPr lang="el-GR" dirty="0" smtClean="0"/>
              <a:t>Έγγραφα (Παγκόσμιος Ιστός)</a:t>
            </a:r>
          </a:p>
          <a:p>
            <a:pPr lvl="1"/>
            <a:r>
              <a:rPr lang="el-GR" dirty="0" smtClean="0"/>
              <a:t>Προσδιορίζονται με </a:t>
            </a:r>
            <a:r>
              <a:rPr lang="en-US" dirty="0" smtClean="0"/>
              <a:t>URL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Διασύνδεση κλήσεων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υπόδειγμα δεδομένων είναι σημαντικό</a:t>
            </a:r>
          </a:p>
          <a:p>
            <a:pPr lvl="1"/>
            <a:r>
              <a:rPr lang="el-GR" dirty="0"/>
              <a:t>Αν τα πάντα είναι αρχεία, χρειαζόμαστε</a:t>
            </a:r>
            <a:r>
              <a:rPr lang="en-US" dirty="0"/>
              <a:t> </a:t>
            </a:r>
            <a:r>
              <a:rPr lang="el-GR" dirty="0"/>
              <a:t>μία </a:t>
            </a:r>
            <a:r>
              <a:rPr lang="en-US" dirty="0"/>
              <a:t>read</a:t>
            </a:r>
          </a:p>
          <a:p>
            <a:r>
              <a:rPr lang="el-GR" dirty="0" smtClean="0"/>
              <a:t>Πρέπει να είναι οι ελάχιστες δυνατές</a:t>
            </a:r>
          </a:p>
          <a:p>
            <a:pPr lvl="1"/>
            <a:r>
              <a:rPr lang="el-GR" dirty="0" smtClean="0"/>
              <a:t>Η βιβλιοθήκη μπορεί να παρέχει παραλλαγές</a:t>
            </a:r>
          </a:p>
          <a:p>
            <a:pPr lvl="2"/>
            <a:r>
              <a:rPr lang="el-GR" dirty="0" smtClean="0"/>
              <a:t>Οι </a:t>
            </a:r>
            <a:r>
              <a:rPr lang="en-US" dirty="0" err="1" smtClean="0"/>
              <a:t>execl</a:t>
            </a:r>
            <a:r>
              <a:rPr lang="en-US" dirty="0" smtClean="0"/>
              <a:t>/</a:t>
            </a:r>
            <a:r>
              <a:rPr lang="en-US" dirty="0" err="1" smtClean="0"/>
              <a:t>lp</a:t>
            </a:r>
            <a:r>
              <a:rPr lang="en-US" dirty="0" smtClean="0"/>
              <a:t>/le/v/</a:t>
            </a:r>
            <a:r>
              <a:rPr lang="en-US" dirty="0" err="1" smtClean="0"/>
              <a:t>vp</a:t>
            </a:r>
            <a:r>
              <a:rPr lang="en-US" dirty="0" smtClean="0"/>
              <a:t>/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l-GR" dirty="0" smtClean="0"/>
              <a:t>υλοποιούνται από την </a:t>
            </a:r>
            <a:r>
              <a:rPr lang="en-US" dirty="0" smtClean="0"/>
              <a:t>exec</a:t>
            </a:r>
            <a:endParaRPr lang="el-GR" dirty="0" smtClean="0"/>
          </a:p>
          <a:p>
            <a:pPr lvl="1"/>
            <a:r>
              <a:rPr lang="el-GR" dirty="0" smtClean="0"/>
              <a:t>Γιατί να μην είναι περισσότερες;</a:t>
            </a:r>
          </a:p>
          <a:p>
            <a:pPr lvl="2"/>
            <a:r>
              <a:rPr lang="el-GR" dirty="0" smtClean="0"/>
              <a:t>Παραπάνω κώδικας σημαίνει παραπάνω σφάλματα</a:t>
            </a:r>
          </a:p>
          <a:p>
            <a:pPr lvl="1"/>
            <a:r>
              <a:rPr lang="el-GR" dirty="0" smtClean="0"/>
              <a:t>Αν είναι πολύ περίπλοκες, πρέπει να σπάσουν</a:t>
            </a:r>
          </a:p>
          <a:p>
            <a:pPr lvl="2"/>
            <a:r>
              <a:rPr lang="en-US" dirty="0" err="1" smtClean="0"/>
              <a:t>CreateProcess</a:t>
            </a:r>
            <a:r>
              <a:rPr lang="el-GR" dirty="0" smtClean="0"/>
              <a:t> ή </a:t>
            </a:r>
            <a:r>
              <a:rPr lang="en-US" dirty="0" smtClean="0"/>
              <a:t>fork()/exec()</a:t>
            </a:r>
            <a:r>
              <a:rPr lang="el-GR" dirty="0"/>
              <a:t>;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Διασύνδεση κλήσεων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Δεν κρύβουμε την υπολογιστική ισχύ</a:t>
            </a:r>
          </a:p>
          <a:p>
            <a:pPr lvl="1"/>
            <a:r>
              <a:rPr lang="el-GR" dirty="0" smtClean="0"/>
              <a:t>Οι αφαιρέσεις κρύβουν μόνο τα ανεπιθύμητα!</a:t>
            </a:r>
          </a:p>
          <a:p>
            <a:pPr lvl="1"/>
            <a:r>
              <a:rPr lang="el-GR" dirty="0" smtClean="0"/>
              <a:t>Τα δυνατά χαρακτηριστικά πρέπει να εκτίθενται</a:t>
            </a:r>
          </a:p>
          <a:p>
            <a:r>
              <a:rPr lang="el-GR" dirty="0" err="1" smtClean="0"/>
              <a:t>Συνδεσμοστρεφείς</a:t>
            </a:r>
            <a:r>
              <a:rPr lang="el-GR" dirty="0" smtClean="0"/>
              <a:t> ή </a:t>
            </a:r>
            <a:r>
              <a:rPr lang="el-GR" dirty="0" err="1" smtClean="0"/>
              <a:t>ασυνδεσμικές</a:t>
            </a:r>
            <a:r>
              <a:rPr lang="el-GR" dirty="0" smtClean="0"/>
              <a:t> κλήσεις;</a:t>
            </a:r>
          </a:p>
          <a:p>
            <a:pPr lvl="1"/>
            <a:r>
              <a:rPr lang="el-GR" dirty="0" smtClean="0"/>
              <a:t>Η χρήση συνδέσεων έχει κόστος</a:t>
            </a:r>
          </a:p>
          <a:p>
            <a:pPr lvl="1"/>
            <a:r>
              <a:rPr lang="el-GR" dirty="0" smtClean="0"/>
              <a:t>Πρέπει να οδηγεί σε μεταγενέστερο κέρδος</a:t>
            </a:r>
          </a:p>
          <a:p>
            <a:pPr lvl="2"/>
            <a:r>
              <a:rPr lang="el-GR" dirty="0" smtClean="0"/>
              <a:t>Παράδειγμα: άνοιγμα τοπικών αρχείων</a:t>
            </a:r>
          </a:p>
          <a:p>
            <a:pPr lvl="2"/>
            <a:r>
              <a:rPr lang="el-GR" dirty="0" smtClean="0"/>
              <a:t>Επιτρέπει απλούστερες κλήσεις στη συνέχεια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0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0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συστήματος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el-GR" dirty="0" err="1" smtClean="0"/>
              <a:t>Πολυεπίπεδα</a:t>
            </a:r>
            <a:r>
              <a:rPr lang="el-GR" dirty="0" smtClean="0"/>
              <a:t> συστήματα</a:t>
            </a:r>
          </a:p>
          <a:p>
            <a:pPr lvl="1"/>
            <a:r>
              <a:rPr lang="el-GR" dirty="0" smtClean="0"/>
              <a:t>Ποια πρέπει να είναι τα επίπεδα;</a:t>
            </a:r>
          </a:p>
          <a:p>
            <a:pPr lvl="1"/>
            <a:r>
              <a:rPr lang="el-GR" dirty="0" smtClean="0"/>
              <a:t>Οδηγοί συσκευών ως ανεξάρτητα νήματα</a:t>
            </a:r>
          </a:p>
          <a:p>
            <a:pPr lvl="1"/>
            <a:r>
              <a:rPr lang="el-GR" dirty="0" smtClean="0"/>
              <a:t>Αρχεία πάνω από εικονική μνήμη</a:t>
            </a:r>
            <a:endParaRPr lang="el-GR" dirty="0"/>
          </a:p>
        </p:txBody>
      </p:sp>
      <p:pic>
        <p:nvPicPr>
          <p:cNvPr id="5" name="Picture 8" descr="Κατανομή λειτουργιών σε πολυεπίπεδο σύστημ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57011"/>
            <a:ext cx="5545848" cy="27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6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συστήματος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Εξωπυρήνες</a:t>
            </a:r>
            <a:endParaRPr lang="el-GR" dirty="0" smtClean="0"/>
          </a:p>
          <a:p>
            <a:pPr lvl="1"/>
            <a:r>
              <a:rPr lang="el-GR" dirty="0" smtClean="0"/>
              <a:t>Βασίζονται στο επιχείρημα των άκρων</a:t>
            </a:r>
          </a:p>
          <a:p>
            <a:pPr lvl="2"/>
            <a:r>
              <a:rPr lang="el-GR" dirty="0" smtClean="0"/>
              <a:t>Αν κάτι θα γίνει από τα άκρα, μην το κάνεις ενδιάμεσα</a:t>
            </a:r>
          </a:p>
          <a:p>
            <a:pPr lvl="2"/>
            <a:r>
              <a:rPr lang="el-GR" dirty="0" smtClean="0"/>
              <a:t>Εκτός αν έτσι κερδίζεις σε απόδοση</a:t>
            </a:r>
          </a:p>
          <a:p>
            <a:pPr lvl="1"/>
            <a:r>
              <a:rPr lang="el-GR" dirty="0" smtClean="0"/>
              <a:t>Το ΛΣ αρκεί να κατανέμει τους πόρους</a:t>
            </a:r>
          </a:p>
          <a:p>
            <a:pPr lvl="2"/>
            <a:r>
              <a:rPr lang="el-GR" dirty="0" smtClean="0"/>
              <a:t>Παράδειγμα: να δίνει μπλοκ δίσκου στους χρήστες</a:t>
            </a:r>
          </a:p>
          <a:p>
            <a:pPr lvl="1"/>
            <a:r>
              <a:rPr lang="el-GR" dirty="0" smtClean="0"/>
              <a:t>Οι αφαιρέσεις </a:t>
            </a:r>
            <a:r>
              <a:rPr lang="el-GR" dirty="0" smtClean="0"/>
              <a:t>παρέχονται </a:t>
            </a:r>
            <a:r>
              <a:rPr lang="el-GR" dirty="0" smtClean="0"/>
              <a:t>από βιβλιοθήκες</a:t>
            </a:r>
          </a:p>
          <a:p>
            <a:pPr lvl="2"/>
            <a:r>
              <a:rPr lang="el-GR" dirty="0" smtClean="0"/>
              <a:t>Παράδειγμα: σύστημα αρχείων επιπέδου χρήστη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0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συστήματος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4413"/>
            <a:ext cx="8229600" cy="311175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 smtClean="0"/>
              <a:t>Μικροπυρήνας</a:t>
            </a:r>
            <a:endParaRPr lang="el-GR" dirty="0" smtClean="0"/>
          </a:p>
          <a:p>
            <a:pPr lvl="1"/>
            <a:r>
              <a:rPr lang="el-GR" dirty="0" smtClean="0"/>
              <a:t>Ο πυρήνας παρέχει ελάχιστη λειτουργικότητα</a:t>
            </a:r>
          </a:p>
          <a:p>
            <a:pPr lvl="1"/>
            <a:r>
              <a:rPr lang="el-GR" dirty="0" smtClean="0"/>
              <a:t>Όλες οι υπηρεσίες παρέχονται από διεργασίες</a:t>
            </a:r>
          </a:p>
          <a:p>
            <a:pPr lvl="2"/>
            <a:r>
              <a:rPr lang="el-GR" dirty="0" smtClean="0"/>
              <a:t>Οι οποίες λειτουργούν σε επίπεδο χρήστη για ασφάλεια</a:t>
            </a:r>
          </a:p>
          <a:p>
            <a:pPr lvl="1"/>
            <a:r>
              <a:rPr lang="el-GR" dirty="0" smtClean="0"/>
              <a:t>Το πρόβλημα είναι η μείωση της απόδοσης</a:t>
            </a:r>
          </a:p>
          <a:p>
            <a:pPr lvl="2"/>
            <a:r>
              <a:rPr lang="el-GR" dirty="0" smtClean="0"/>
              <a:t>Πολλές εναλλαγές περιεχομένου</a:t>
            </a:r>
          </a:p>
        </p:txBody>
      </p:sp>
      <p:pic>
        <p:nvPicPr>
          <p:cNvPr id="5" name="Picture 8" descr="Δομή συστήματος που βασίζεται σε μικροπυρή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70013"/>
            <a:ext cx="6587503" cy="16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/>
              <a:t>, Εκδόσεις Κλειδάριθμος</a:t>
            </a:r>
            <a:r>
              <a:rPr lang="el-GR" smtClean="0"/>
              <a:t>.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συστήματος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Επεκτάσιμα συστήματα</a:t>
            </a:r>
          </a:p>
          <a:p>
            <a:pPr lvl="1"/>
            <a:r>
              <a:rPr lang="el-GR" dirty="0" smtClean="0"/>
              <a:t>Προσθήκη </a:t>
            </a:r>
            <a:r>
              <a:rPr lang="el-GR" dirty="0" err="1" smtClean="0"/>
              <a:t>υπομονάδων</a:t>
            </a:r>
            <a:r>
              <a:rPr lang="el-GR" dirty="0" smtClean="0"/>
              <a:t> στον πυρήνα</a:t>
            </a:r>
          </a:p>
          <a:p>
            <a:pPr lvl="2"/>
            <a:r>
              <a:rPr lang="el-GR" dirty="0" smtClean="0"/>
              <a:t>Το ΛΣ εξειδικεύεται σε συγκεκριμένη εφαρμογή</a:t>
            </a:r>
          </a:p>
          <a:p>
            <a:pPr lvl="1"/>
            <a:r>
              <a:rPr lang="el-GR" dirty="0" smtClean="0"/>
              <a:t>Απαιτείται προστατευμένος τρόπος εκτέλεσης</a:t>
            </a:r>
          </a:p>
          <a:p>
            <a:pPr lvl="2"/>
            <a:r>
              <a:rPr lang="el-GR" dirty="0" err="1" smtClean="0"/>
              <a:t>Αμμοπαγίδες</a:t>
            </a:r>
            <a:r>
              <a:rPr lang="el-GR" dirty="0"/>
              <a:t> </a:t>
            </a:r>
            <a:r>
              <a:rPr lang="el-GR" dirty="0" smtClean="0"/>
              <a:t>ή υπογραφή κώδικα</a:t>
            </a:r>
          </a:p>
          <a:p>
            <a:r>
              <a:rPr lang="el-GR" dirty="0" smtClean="0"/>
              <a:t>Νήματα πυρήνα</a:t>
            </a:r>
          </a:p>
          <a:p>
            <a:pPr lvl="1"/>
            <a:r>
              <a:rPr lang="el-GR" dirty="0" smtClean="0"/>
              <a:t>Δεν ανήκουν σε διεργασίες χρήστη</a:t>
            </a:r>
          </a:p>
          <a:p>
            <a:pPr lvl="1"/>
            <a:r>
              <a:rPr lang="el-GR" dirty="0" smtClean="0"/>
              <a:t>Επιτρέπουν καλύτερη δόμηση του πυρήνα</a:t>
            </a:r>
          </a:p>
          <a:p>
            <a:pPr lvl="2"/>
            <a:r>
              <a:rPr lang="el-GR" dirty="0" smtClean="0"/>
              <a:t>Κατάλληλα για πολλά μοντέλα οργάνωσης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3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Μηχανισμός και πολιτική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πολιτική πρέπει να μπορεί να αλλάξει</a:t>
            </a:r>
          </a:p>
          <a:p>
            <a:pPr lvl="1"/>
            <a:r>
              <a:rPr lang="el-GR" dirty="0" smtClean="0"/>
              <a:t>Είτε αφήνεται στο επίπεδο χρήστη</a:t>
            </a:r>
          </a:p>
          <a:p>
            <a:pPr lvl="1"/>
            <a:r>
              <a:rPr lang="el-GR" dirty="0" smtClean="0"/>
              <a:t>Είτε </a:t>
            </a:r>
            <a:r>
              <a:rPr lang="el-GR" dirty="0" err="1" smtClean="0"/>
              <a:t>παραμετροποιείται</a:t>
            </a:r>
            <a:r>
              <a:rPr lang="el-GR" dirty="0" smtClean="0"/>
              <a:t> από τον χρήστη</a:t>
            </a:r>
          </a:p>
          <a:p>
            <a:pPr lvl="1"/>
            <a:r>
              <a:rPr lang="el-GR" dirty="0" smtClean="0"/>
              <a:t>Μεγαλύτερη ευελιξία και δυνατότητα εξέλιξης</a:t>
            </a:r>
          </a:p>
          <a:p>
            <a:r>
              <a:rPr lang="el-GR" dirty="0" smtClean="0"/>
              <a:t>Χρονοπρογραμματισμός νημάτων</a:t>
            </a:r>
          </a:p>
          <a:p>
            <a:pPr lvl="1"/>
            <a:r>
              <a:rPr lang="el-GR" dirty="0" smtClean="0"/>
              <a:t>Μηχανισμός: ουρές πολλών επιπέδων</a:t>
            </a:r>
          </a:p>
          <a:p>
            <a:pPr lvl="1"/>
            <a:r>
              <a:rPr lang="el-GR" dirty="0" smtClean="0"/>
              <a:t>Πολιτική: προτεραιότητες χρηστών</a:t>
            </a:r>
            <a:endParaRPr lang="el-GR" dirty="0"/>
          </a:p>
          <a:p>
            <a:pPr lvl="2"/>
            <a:r>
              <a:rPr lang="el-GR" dirty="0" smtClean="0"/>
              <a:t>Αρχική προτεραιότητα και δυνατότητα αλλαγής της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17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Μηχανισμός και πολιτική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Σελιδοποίηση</a:t>
            </a:r>
          </a:p>
          <a:p>
            <a:pPr lvl="1"/>
            <a:r>
              <a:rPr lang="el-GR" dirty="0" smtClean="0"/>
              <a:t>Μηχανισμός: διαχείριση σφαλμάτων και δομών</a:t>
            </a:r>
          </a:p>
          <a:p>
            <a:pPr lvl="1"/>
            <a:r>
              <a:rPr lang="el-GR" dirty="0" smtClean="0"/>
              <a:t>Πολιτική: αλγόριθμος αντικατάστασης</a:t>
            </a:r>
          </a:p>
          <a:p>
            <a:pPr lvl="2"/>
            <a:r>
              <a:rPr lang="el-GR" dirty="0" smtClean="0"/>
              <a:t>Τοπικός ή καθολικός, </a:t>
            </a:r>
            <a:r>
              <a:rPr lang="en-US" dirty="0" smtClean="0"/>
              <a:t>LRU, FIFO, …</a:t>
            </a:r>
          </a:p>
          <a:p>
            <a:r>
              <a:rPr lang="el-GR" dirty="0" err="1" smtClean="0"/>
              <a:t>Υπομονάδες</a:t>
            </a:r>
            <a:endParaRPr lang="el-GR" dirty="0" smtClean="0"/>
          </a:p>
          <a:p>
            <a:pPr lvl="1"/>
            <a:r>
              <a:rPr lang="el-GR" dirty="0" smtClean="0"/>
              <a:t>Μηχανισμός: τρόπος φόρτωσης στον πυρήνα</a:t>
            </a:r>
          </a:p>
          <a:p>
            <a:pPr lvl="1"/>
            <a:r>
              <a:rPr lang="el-GR" dirty="0" smtClean="0"/>
              <a:t>Πολιτική: ποιος μπορεί να φορτώσει μονάδες</a:t>
            </a:r>
          </a:p>
          <a:p>
            <a:pPr lvl="2"/>
            <a:r>
              <a:rPr lang="el-GR" dirty="0" smtClean="0"/>
              <a:t>Και ποιες μονάδες μπορεί να φορτώσει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67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Ορθογωνικότητα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Ελεύθερος συνδυασμός ανεξάρτητων εννοιών</a:t>
            </a:r>
          </a:p>
          <a:p>
            <a:pPr lvl="1"/>
            <a:r>
              <a:rPr lang="el-GR" dirty="0" smtClean="0"/>
              <a:t>Παράδειγμα: βασικοί και δομημένοι τύποι</a:t>
            </a:r>
          </a:p>
          <a:p>
            <a:r>
              <a:rPr lang="el-GR" dirty="0" smtClean="0"/>
              <a:t>Κλήση </a:t>
            </a:r>
            <a:r>
              <a:rPr lang="en-US" dirty="0" smtClean="0"/>
              <a:t>clone() </a:t>
            </a:r>
            <a:r>
              <a:rPr lang="el-GR" dirty="0" smtClean="0"/>
              <a:t>στο </a:t>
            </a:r>
            <a:r>
              <a:rPr lang="en-US" dirty="0" smtClean="0"/>
              <a:t>Linux</a:t>
            </a:r>
          </a:p>
          <a:p>
            <a:pPr lvl="1"/>
            <a:r>
              <a:rPr lang="el-GR" dirty="0" smtClean="0"/>
              <a:t>Ορίζουμε χωριστά τι θα γίνει για κάθε δομή</a:t>
            </a:r>
          </a:p>
          <a:p>
            <a:r>
              <a:rPr lang="el-GR" dirty="0" smtClean="0"/>
              <a:t>Διεργασίες και νήματα στα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Διεργασία: πόροι, Νήμα: εκτέλεση</a:t>
            </a:r>
          </a:p>
          <a:p>
            <a:r>
              <a:rPr lang="en-US" dirty="0" smtClean="0"/>
              <a:t>Fork()</a:t>
            </a:r>
            <a:r>
              <a:rPr lang="el-GR" dirty="0" smtClean="0"/>
              <a:t> και </a:t>
            </a:r>
            <a:r>
              <a:rPr lang="en-US" dirty="0" smtClean="0"/>
              <a:t>exec()</a:t>
            </a:r>
            <a:r>
              <a:rPr lang="el-GR" dirty="0" smtClean="0"/>
              <a:t> στο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Δημιουργία νέου και φόρτωση χώρου διευθύνσεων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66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Ονομασία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περισσότερες δομές έχουν κάποιο όνομα</a:t>
            </a:r>
          </a:p>
          <a:p>
            <a:pPr lvl="1"/>
            <a:r>
              <a:rPr lang="el-GR" dirty="0" smtClean="0"/>
              <a:t>Αρχεία, διεργασίες, συσκευές</a:t>
            </a:r>
          </a:p>
          <a:p>
            <a:r>
              <a:rPr lang="el-GR" dirty="0" smtClean="0"/>
              <a:t>Εξωτερικά ονόματα: συμβολοσειρές</a:t>
            </a:r>
          </a:p>
          <a:p>
            <a:pPr lvl="1"/>
            <a:r>
              <a:rPr lang="el-GR" dirty="0" smtClean="0"/>
              <a:t>Παράδειγμα: </a:t>
            </a:r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/home/</a:t>
            </a:r>
            <a:r>
              <a:rPr lang="en-US" dirty="0" err="1" smtClean="0"/>
              <a:t>xgeorge</a:t>
            </a:r>
            <a:endParaRPr lang="en-US" dirty="0" smtClean="0"/>
          </a:p>
          <a:p>
            <a:r>
              <a:rPr lang="el-GR" dirty="0" smtClean="0"/>
              <a:t>Εσωτερικά ονόματα: αριθμοί</a:t>
            </a:r>
          </a:p>
          <a:p>
            <a:pPr lvl="1"/>
            <a:r>
              <a:rPr lang="el-GR" dirty="0" smtClean="0"/>
              <a:t>Παράδειγμα:</a:t>
            </a:r>
            <a:r>
              <a:rPr lang="en-US" dirty="0" smtClean="0"/>
              <a:t> </a:t>
            </a:r>
            <a:r>
              <a:rPr lang="el-GR" dirty="0" smtClean="0"/>
              <a:t>κόμβος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/home/</a:t>
            </a:r>
            <a:r>
              <a:rPr lang="en-US" dirty="0" err="1" smtClean="0"/>
              <a:t>xgeorge</a:t>
            </a:r>
            <a:endParaRPr lang="en-US" dirty="0" smtClean="0"/>
          </a:p>
          <a:p>
            <a:pPr lvl="1"/>
            <a:r>
              <a:rPr lang="el-GR" dirty="0" smtClean="0"/>
              <a:t>Τυπικά δείχνουν σε έναν πίνακα δομών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Ονομασία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4834"/>
            <a:ext cx="8229600" cy="218132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Κατάλογοι: εξωτερικά σε εσωτερικά ονόματα</a:t>
            </a:r>
          </a:p>
          <a:p>
            <a:r>
              <a:rPr lang="el-GR" dirty="0" smtClean="0"/>
              <a:t>Πολλαπλοί χώροι ονομάτων</a:t>
            </a:r>
          </a:p>
          <a:p>
            <a:pPr lvl="1"/>
            <a:r>
              <a:rPr lang="en-US" dirty="0" smtClean="0"/>
              <a:t>Windows:</a:t>
            </a:r>
            <a:r>
              <a:rPr lang="el-GR" dirty="0" smtClean="0"/>
              <a:t> αρχεία, αντικείμενα, μητρώο</a:t>
            </a:r>
          </a:p>
          <a:p>
            <a:pPr lvl="1"/>
            <a:r>
              <a:rPr lang="en-US" dirty="0" smtClean="0"/>
              <a:t>UNIX:</a:t>
            </a:r>
            <a:r>
              <a:rPr lang="el-GR" dirty="0" smtClean="0"/>
              <a:t> αρχεία, διεργασίες</a:t>
            </a:r>
            <a:endParaRPr lang="el-GR" dirty="0"/>
          </a:p>
        </p:txBody>
      </p:sp>
      <p:pic>
        <p:nvPicPr>
          <p:cNvPr id="5" name="Picture 8" descr="Τρόπος μετάφρασης ονόματος καταλόγου σε κόμβο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73915" cy="27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6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δέσμευσης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Πότε δεσμεύεται το όνομα με αντικείμενο;</a:t>
            </a:r>
          </a:p>
          <a:p>
            <a:pPr lvl="1"/>
            <a:r>
              <a:rPr lang="el-GR" dirty="0" smtClean="0"/>
              <a:t>Παράδειγμα: μεταβλητές στη </a:t>
            </a:r>
            <a:r>
              <a:rPr lang="en-US" dirty="0" smtClean="0"/>
              <a:t>C</a:t>
            </a:r>
            <a:endParaRPr lang="el-GR" dirty="0" smtClean="0"/>
          </a:p>
          <a:p>
            <a:pPr lvl="2"/>
            <a:r>
              <a:rPr lang="el-GR" dirty="0" smtClean="0"/>
              <a:t>Καθολικές: πρώιμη, τοπικές: όψιμη</a:t>
            </a:r>
            <a:endParaRPr lang="en-US" dirty="0" smtClean="0"/>
          </a:p>
          <a:p>
            <a:r>
              <a:rPr lang="el-GR" dirty="0" smtClean="0"/>
              <a:t>Κατανομή μνήμης</a:t>
            </a:r>
          </a:p>
          <a:p>
            <a:pPr lvl="1"/>
            <a:r>
              <a:rPr lang="el-GR" dirty="0" smtClean="0"/>
              <a:t>Παλιά κάθε πρόγραμμα δέσμευε στατικά μνήμη</a:t>
            </a:r>
          </a:p>
          <a:p>
            <a:pPr lvl="1"/>
            <a:r>
              <a:rPr lang="el-GR" dirty="0" smtClean="0"/>
              <a:t>Με τη σελιδοποίηση η δέσμευση είναι δυναμική</a:t>
            </a:r>
          </a:p>
          <a:p>
            <a:r>
              <a:rPr lang="el-GR" dirty="0" err="1" smtClean="0"/>
              <a:t>Παραθυρικά</a:t>
            </a:r>
            <a:r>
              <a:rPr lang="el-GR" dirty="0" smtClean="0"/>
              <a:t> συστήματα</a:t>
            </a:r>
          </a:p>
          <a:p>
            <a:pPr lvl="1"/>
            <a:r>
              <a:rPr lang="el-GR" dirty="0" smtClean="0"/>
              <a:t>Οι συντεταγμένες σχεδίασης είναι σχετικές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2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Στατικές ή δυναμικές δομές;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9378"/>
            <a:ext cx="8229600" cy="326678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Στατικός πίνακας διεργασιών</a:t>
            </a:r>
          </a:p>
          <a:p>
            <a:pPr lvl="1"/>
            <a:r>
              <a:rPr lang="el-GR" dirty="0" smtClean="0"/>
              <a:t>Περιορίζει το πλήθος εκτελούμενων διεργασιών</a:t>
            </a:r>
          </a:p>
          <a:p>
            <a:pPr lvl="2"/>
            <a:r>
              <a:rPr lang="el-GR" dirty="0" smtClean="0"/>
              <a:t>Πρέπει να έχουμε μια καλή ιδέα για το πλήθος τους</a:t>
            </a:r>
          </a:p>
          <a:p>
            <a:pPr lvl="1"/>
            <a:r>
              <a:rPr lang="el-GR" dirty="0" smtClean="0"/>
              <a:t>Απλός και αποδοτικός κώδικας</a:t>
            </a:r>
          </a:p>
          <a:p>
            <a:r>
              <a:rPr lang="el-GR" dirty="0" smtClean="0"/>
              <a:t>Δυναμικός πίνακας διεργασιών</a:t>
            </a:r>
          </a:p>
          <a:p>
            <a:pPr lvl="1"/>
            <a:r>
              <a:rPr lang="el-GR" dirty="0" smtClean="0"/>
              <a:t>Λίστα πινάκων: δύσκολη αναζήτηση</a:t>
            </a:r>
          </a:p>
          <a:p>
            <a:pPr lvl="1"/>
            <a:r>
              <a:rPr lang="el-GR" dirty="0" smtClean="0"/>
              <a:t>Διπλασιασμός πίνακα: ανάγκη αντιγραφής</a:t>
            </a:r>
          </a:p>
          <a:p>
            <a:pPr lvl="1"/>
            <a:endParaRPr lang="el-GR" dirty="0"/>
          </a:p>
        </p:txBody>
      </p:sp>
      <p:pic>
        <p:nvPicPr>
          <p:cNvPr id="5" name="Picture 8" descr="Πρόγραμμα εντοπισμού διεργασίας σε πίνακα διεργασιώ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65" y="1196752"/>
            <a:ext cx="5895670" cy="16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9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Στατικές ή δυναμικές δομές;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Στοίβα πυρήνα</a:t>
            </a:r>
          </a:p>
          <a:p>
            <a:pPr lvl="1"/>
            <a:r>
              <a:rPr lang="el-GR" dirty="0" smtClean="0"/>
              <a:t>Πρέπει να καταχωρηθεί εκ των προτέρων</a:t>
            </a:r>
          </a:p>
          <a:p>
            <a:pPr lvl="1"/>
            <a:r>
              <a:rPr lang="el-GR" dirty="0" smtClean="0"/>
              <a:t>Καταναλώνει χώρο μνήμης πυρήνα</a:t>
            </a:r>
          </a:p>
          <a:p>
            <a:r>
              <a:rPr lang="el-GR" dirty="0" smtClean="0"/>
              <a:t>Χρονοπρογραμματισμός διεργασιών</a:t>
            </a:r>
          </a:p>
          <a:p>
            <a:pPr lvl="1"/>
            <a:r>
              <a:rPr lang="el-GR" dirty="0" smtClean="0"/>
              <a:t>Στατικός σε συστήματα πραγματικού χρόνου</a:t>
            </a:r>
          </a:p>
          <a:p>
            <a:pPr lvl="1"/>
            <a:r>
              <a:rPr lang="el-GR" dirty="0" smtClean="0"/>
              <a:t>Δυναμικός σε όλα τα άλλα</a:t>
            </a:r>
          </a:p>
          <a:p>
            <a:r>
              <a:rPr lang="el-GR" dirty="0" smtClean="0"/>
              <a:t>Δομή πυρήνα</a:t>
            </a:r>
          </a:p>
          <a:p>
            <a:pPr lvl="1"/>
            <a:r>
              <a:rPr lang="el-GR" dirty="0" smtClean="0"/>
              <a:t>Δυναμική προσθήκη ενοτήτων</a:t>
            </a:r>
          </a:p>
          <a:p>
            <a:pPr lvl="1"/>
            <a:r>
              <a:rPr lang="el-GR" dirty="0" smtClean="0"/>
              <a:t>Εισάγει πρόσθετη πολυπλοκότητα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3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Αναλυτική ή συνθετική υλοποίηση;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Αναλυτική υλοποίηση</a:t>
            </a:r>
          </a:p>
          <a:p>
            <a:pPr lvl="1"/>
            <a:r>
              <a:rPr lang="el-GR" dirty="0" smtClean="0"/>
              <a:t>Ξεκινάμε από κλήσεις συστήματος</a:t>
            </a:r>
          </a:p>
          <a:p>
            <a:pPr lvl="1"/>
            <a:r>
              <a:rPr lang="el-GR" dirty="0" smtClean="0"/>
              <a:t>Καταλήγουμε στο υλικό</a:t>
            </a:r>
          </a:p>
          <a:p>
            <a:pPr lvl="1"/>
            <a:r>
              <a:rPr lang="el-GR" dirty="0" smtClean="0"/>
              <a:t>Δύσκολο να δοκιμάσουμε οτιδήποτε</a:t>
            </a:r>
          </a:p>
          <a:p>
            <a:r>
              <a:rPr lang="el-GR" dirty="0" smtClean="0"/>
              <a:t>Συνθετική υλοποίηση</a:t>
            </a:r>
          </a:p>
          <a:p>
            <a:pPr lvl="1"/>
            <a:r>
              <a:rPr lang="el-GR" dirty="0" smtClean="0"/>
              <a:t>Ξεκινάμε από υλικό και διακοπές</a:t>
            </a:r>
          </a:p>
          <a:p>
            <a:pPr lvl="1"/>
            <a:r>
              <a:rPr lang="el-GR" dirty="0" smtClean="0"/>
              <a:t>Προχωράμε σε </a:t>
            </a:r>
            <a:r>
              <a:rPr lang="el-GR" dirty="0" err="1" smtClean="0"/>
              <a:t>πολυπρογραμματισμό</a:t>
            </a:r>
            <a:endParaRPr lang="el-GR" dirty="0" smtClean="0"/>
          </a:p>
          <a:p>
            <a:pPr lvl="1"/>
            <a:r>
              <a:rPr lang="el-GR" dirty="0" smtClean="0"/>
              <a:t>Καταλήγουμε σε μνήμη και συστήματα αρχείων</a:t>
            </a:r>
          </a:p>
          <a:p>
            <a:pPr lvl="1"/>
            <a:r>
              <a:rPr lang="el-GR" dirty="0" smtClean="0"/>
              <a:t>Δεν αντιστοιχεί στη μέθοδο σχεδίασης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19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Κατανόηση των ιδιαιτεροτήτων της σχεδίασης ΛΣ και των βασικών διασυνδέσεων που πρέπει να σχεδιαστούν.</a:t>
            </a:r>
          </a:p>
          <a:p>
            <a:r>
              <a:rPr lang="el-GR" dirty="0" smtClean="0"/>
              <a:t>Εξοικείωση με τα βασικά ζητήματα υλοποίησης και τα κύρια προβλήματα απόδοσης στα ΛΣ.</a:t>
            </a:r>
          </a:p>
          <a:p>
            <a:r>
              <a:rPr lang="el-GR" dirty="0" smtClean="0"/>
              <a:t>Εισαγωγή στη διαχείριση έργων λογισμικού μεγάλης κλίμακας και στις σχεδιαστικές τάσεις των ΛΣ.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20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τεχνικές (1 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Απόκρυψη του υλικού</a:t>
            </a:r>
          </a:p>
          <a:p>
            <a:pPr lvl="1"/>
            <a:r>
              <a:rPr lang="el-GR" dirty="0" smtClean="0"/>
              <a:t>Πώς κάνουμε το υλικό να φαίνεται πιο απλό;</a:t>
            </a:r>
          </a:p>
          <a:p>
            <a:r>
              <a:rPr lang="el-GR" dirty="0" smtClean="0"/>
              <a:t>Διαχείριση διακοπών</a:t>
            </a:r>
          </a:p>
          <a:p>
            <a:pPr lvl="1"/>
            <a:r>
              <a:rPr lang="el-GR" dirty="0" smtClean="0"/>
              <a:t>Δημιουργία αναδυόμενου νήματος σε διακοπή</a:t>
            </a:r>
          </a:p>
          <a:p>
            <a:pPr lvl="1"/>
            <a:r>
              <a:rPr lang="el-GR" dirty="0" smtClean="0"/>
              <a:t>Μετατροπή διακοπής σε </a:t>
            </a:r>
            <a:r>
              <a:rPr lang="en-US" dirty="0" err="1" smtClean="0"/>
              <a:t>mutex</a:t>
            </a:r>
            <a:r>
              <a:rPr lang="en-US" dirty="0" smtClean="0"/>
              <a:t> unlock</a:t>
            </a:r>
            <a:endParaRPr lang="el-GR" dirty="0" smtClean="0"/>
          </a:p>
          <a:p>
            <a:pPr lvl="1"/>
            <a:r>
              <a:rPr lang="el-GR" dirty="0" smtClean="0"/>
              <a:t>Μετατροπή διακοπής σε μήνυμα προς νήμα</a:t>
            </a:r>
          </a:p>
          <a:p>
            <a:pPr lvl="1"/>
            <a:r>
              <a:rPr lang="el-GR" dirty="0" smtClean="0"/>
              <a:t>Στόχος: χειρισμός διακοπών από σωστά νήματα</a:t>
            </a:r>
          </a:p>
          <a:p>
            <a:pPr lvl="2"/>
            <a:r>
              <a:rPr lang="el-GR" dirty="0" smtClean="0"/>
              <a:t>Όχι από ό,τι έτυχε να εκτελείται εκείνη τη στιγμή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28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τεχνικές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Χρήση ενιαίων αρχείων πηγαίου κώδικα</a:t>
            </a:r>
          </a:p>
          <a:p>
            <a:pPr lvl="1"/>
            <a:r>
              <a:rPr lang="el-GR" dirty="0" smtClean="0"/>
              <a:t>Επιτρέπει τη διόρθωση σφαλμάτων μία φορά</a:t>
            </a:r>
          </a:p>
          <a:p>
            <a:pPr lvl="1"/>
            <a:r>
              <a:rPr lang="el-GR" dirty="0" smtClean="0"/>
              <a:t>Ορισμένες διαφορές κρύβονται εύκολα</a:t>
            </a:r>
          </a:p>
          <a:p>
            <a:pPr lvl="2"/>
            <a:r>
              <a:rPr lang="el-GR" dirty="0" smtClean="0"/>
              <a:t>Υπολογισμός μεγέθους μνήμης στην εκκίνηση</a:t>
            </a:r>
          </a:p>
          <a:p>
            <a:pPr lvl="2"/>
            <a:r>
              <a:rPr lang="el-GR" dirty="0" smtClean="0"/>
              <a:t>Ρύθμιση δομών ανάλογα με τη μνήμη</a:t>
            </a:r>
          </a:p>
          <a:p>
            <a:pPr lvl="1"/>
            <a:r>
              <a:rPr lang="el-GR" dirty="0" smtClean="0"/>
              <a:t>Άλλες είναι πιο δύσκολες</a:t>
            </a:r>
          </a:p>
          <a:p>
            <a:pPr lvl="2"/>
            <a:r>
              <a:rPr lang="el-GR" dirty="0" smtClean="0"/>
              <a:t>Διάφοροι επεξεργαστές θέλουν διαφορετικό κώδικα</a:t>
            </a:r>
          </a:p>
          <a:p>
            <a:pPr lvl="2"/>
            <a:r>
              <a:rPr lang="el-GR" dirty="0" smtClean="0"/>
              <a:t>Χρήση μεταγλώττισης υπό συνθήκη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14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τεχνικές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Παράδειγμα:</a:t>
            </a:r>
            <a:r>
              <a:rPr lang="en-US" dirty="0" smtClean="0"/>
              <a:t> Pentium </a:t>
            </a:r>
            <a:r>
              <a:rPr lang="el-GR" dirty="0" smtClean="0"/>
              <a:t>και </a:t>
            </a:r>
            <a:r>
              <a:rPr lang="en-US" dirty="0" err="1" smtClean="0"/>
              <a:t>UltraSPARC</a:t>
            </a:r>
            <a:endParaRPr lang="en-US" dirty="0" smtClean="0"/>
          </a:p>
          <a:p>
            <a:pPr lvl="1"/>
            <a:r>
              <a:rPr lang="el-GR" dirty="0" smtClean="0"/>
              <a:t>Επιλογή με σημαία ή αρχείο </a:t>
            </a:r>
            <a:r>
              <a:rPr lang="en-US" dirty="0" err="1" smtClean="0"/>
              <a:t>config.h</a:t>
            </a:r>
            <a:endParaRPr lang="el-GR" dirty="0" smtClean="0"/>
          </a:p>
          <a:p>
            <a:pPr lvl="2"/>
            <a:r>
              <a:rPr lang="el-GR" dirty="0" smtClean="0"/>
              <a:t>Διαφορετικός κώδικας αρχικοποίησης</a:t>
            </a:r>
          </a:p>
          <a:p>
            <a:pPr lvl="2"/>
            <a:r>
              <a:rPr lang="el-GR" dirty="0" smtClean="0"/>
              <a:t>Ορισμός κατάλληλων βασικών τύπων</a:t>
            </a:r>
            <a:endParaRPr lang="en-US" dirty="0" smtClean="0"/>
          </a:p>
          <a:p>
            <a:pPr lvl="2"/>
            <a:r>
              <a:rPr lang="el-GR" dirty="0" smtClean="0"/>
              <a:t>Δεν μπλέκουμε το σύνολο εντολών με το μέγεθος λέξης!</a:t>
            </a:r>
            <a:endParaRPr lang="el-GR" dirty="0"/>
          </a:p>
        </p:txBody>
      </p:sp>
      <p:pic>
        <p:nvPicPr>
          <p:cNvPr id="5" name="Picture 8" descr="Δείγμα προγράμματος με μεταγλώττιση υπό συνθήκη για τον τύπο επεξεργαστή και το μέγεθος λέξ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93" y="1162091"/>
            <a:ext cx="6514167" cy="26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0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τεχνικές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Εμμεσότητα</a:t>
            </a:r>
            <a:endParaRPr lang="el-GR" dirty="0" smtClean="0"/>
          </a:p>
          <a:p>
            <a:pPr lvl="1"/>
            <a:r>
              <a:rPr lang="el-GR" dirty="0" smtClean="0"/>
              <a:t>Το πληκτρολόγιο παράγει κωδικό </a:t>
            </a:r>
            <a:r>
              <a:rPr lang="en-US" dirty="0" smtClean="0"/>
              <a:t>press/release</a:t>
            </a:r>
          </a:p>
          <a:p>
            <a:pPr lvl="2"/>
            <a:r>
              <a:rPr lang="el-GR" dirty="0" smtClean="0"/>
              <a:t>Αντιστοίχιση σε διάφορα σετ χαρακτήρων</a:t>
            </a:r>
          </a:p>
          <a:p>
            <a:pPr lvl="2"/>
            <a:r>
              <a:rPr lang="el-GR" dirty="0" smtClean="0"/>
              <a:t>Δυνατότητα αυθαίρετων συνδυασμών πλήκτρων</a:t>
            </a:r>
          </a:p>
          <a:p>
            <a:pPr lvl="1"/>
            <a:r>
              <a:rPr lang="el-GR" dirty="0" smtClean="0"/>
              <a:t>Στην οθόνη στέλνουμε κωδικούς χαρακτήρων</a:t>
            </a:r>
          </a:p>
          <a:p>
            <a:pPr lvl="2"/>
            <a:r>
              <a:rPr lang="el-GR" dirty="0" smtClean="0"/>
              <a:t>Το αποτέλεσμα εξαρτάται από τη γραμματοσειρά</a:t>
            </a:r>
          </a:p>
          <a:p>
            <a:pPr lvl="1"/>
            <a:r>
              <a:rPr lang="el-GR" dirty="0" smtClean="0"/>
              <a:t>Αριθμοί συσκευών στο </a:t>
            </a:r>
            <a:r>
              <a:rPr lang="en-US" dirty="0" smtClean="0"/>
              <a:t>UNIX</a:t>
            </a:r>
            <a:endParaRPr lang="el-GR" dirty="0" smtClean="0"/>
          </a:p>
          <a:p>
            <a:pPr lvl="2"/>
            <a:r>
              <a:rPr lang="el-GR" dirty="0" smtClean="0"/>
              <a:t>Δείχνουν σε πίνακα οδηγών (χαρακτήρων ή μπλοκ)</a:t>
            </a:r>
          </a:p>
          <a:p>
            <a:pPr lvl="2"/>
            <a:r>
              <a:rPr lang="el-GR" dirty="0" smtClean="0"/>
              <a:t>Επιτρέπουν πολλές συσκευές του ίδιου τύπου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6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τεχνικές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Δυνατότητα επαναχρησιμοποίησης</a:t>
            </a:r>
            <a:endParaRPr lang="en-US" dirty="0" smtClean="0"/>
          </a:p>
          <a:p>
            <a:pPr lvl="1"/>
            <a:r>
              <a:rPr lang="el-GR" dirty="0" smtClean="0"/>
              <a:t>Η διαχείριση χαρτών </a:t>
            </a:r>
            <a:r>
              <a:rPr lang="en-US" dirty="0" smtClean="0"/>
              <a:t>bit</a:t>
            </a:r>
            <a:r>
              <a:rPr lang="el-GR" dirty="0" smtClean="0"/>
              <a:t> χρειάζεται παντού</a:t>
            </a:r>
          </a:p>
          <a:p>
            <a:pPr lvl="2"/>
            <a:r>
              <a:rPr lang="el-GR" dirty="0" smtClean="0"/>
              <a:t>Διαχείριση μπλοκ δίσκου, σελίδων μνήμης, κόμβων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l-GR" dirty="0" smtClean="0"/>
          </a:p>
          <a:p>
            <a:r>
              <a:rPr lang="el-GR" dirty="0" smtClean="0"/>
              <a:t>Δυνατότητα </a:t>
            </a:r>
            <a:r>
              <a:rPr lang="el-GR" dirty="0" err="1" smtClean="0"/>
              <a:t>επανεισόδου</a:t>
            </a:r>
            <a:endParaRPr lang="en-US" dirty="0" smtClean="0"/>
          </a:p>
          <a:p>
            <a:pPr lvl="1"/>
            <a:r>
              <a:rPr lang="el-GR" dirty="0" smtClean="0"/>
              <a:t>Ορθή ταυτόχρονη εκτέλεση του ίδιου κώδικα</a:t>
            </a:r>
          </a:p>
          <a:p>
            <a:pPr lvl="2"/>
            <a:r>
              <a:rPr lang="el-GR" dirty="0" smtClean="0"/>
              <a:t>Απαιτεί προστασία των κοινών δομών</a:t>
            </a:r>
          </a:p>
          <a:p>
            <a:pPr lvl="2"/>
            <a:r>
              <a:rPr lang="el-GR" dirty="0" smtClean="0"/>
              <a:t>Ελαχιστοποίηση απενεργοποίησης διακοπών</a:t>
            </a:r>
          </a:p>
          <a:p>
            <a:pPr lvl="1"/>
            <a:r>
              <a:rPr lang="el-GR" dirty="0" smtClean="0"/>
              <a:t>Διευκολύνει την εκτέλεση με πολλούς πυρήνες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00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τεχνικές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Ωμή βία</a:t>
            </a:r>
          </a:p>
          <a:p>
            <a:pPr lvl="1"/>
            <a:r>
              <a:rPr lang="el-GR" dirty="0" smtClean="0"/>
              <a:t>Οι κατάλογοι γενικά δεν είναι ταξινομημένοι</a:t>
            </a:r>
          </a:p>
          <a:p>
            <a:pPr lvl="2"/>
            <a:r>
              <a:rPr lang="el-GR" dirty="0" smtClean="0"/>
              <a:t>Σε μικρούς καταλόγους συμφέρει γραμμική αναζήτηση</a:t>
            </a:r>
          </a:p>
          <a:p>
            <a:pPr lvl="1"/>
            <a:r>
              <a:rPr lang="el-GR" dirty="0" smtClean="0"/>
              <a:t>Πολυπλοκότητα μόνο όπου αξίζει πραγματικά</a:t>
            </a:r>
          </a:p>
          <a:p>
            <a:r>
              <a:rPr lang="el-GR" dirty="0" smtClean="0"/>
              <a:t>Πρώτα έλεγχος για σφάλματα</a:t>
            </a:r>
          </a:p>
          <a:p>
            <a:pPr lvl="1"/>
            <a:r>
              <a:rPr lang="el-GR" dirty="0" smtClean="0"/>
              <a:t>Πρώτα ελέγχουμε αν η κλήση μπορεί να γίνει</a:t>
            </a:r>
          </a:p>
          <a:p>
            <a:pPr lvl="1"/>
            <a:r>
              <a:rPr lang="el-GR" dirty="0" smtClean="0"/>
              <a:t>Μετά δεσμεύουμε τους απαιτούμενους πόρους</a:t>
            </a:r>
          </a:p>
          <a:p>
            <a:pPr lvl="1"/>
            <a:r>
              <a:rPr lang="el-GR" dirty="0" smtClean="0"/>
              <a:t>Επιστροφή πόρων σε περίπτωση προβλήματος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Απόδοση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7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</a:t>
            </a:r>
            <a:r>
              <a:rPr lang="el-GR" dirty="0" smtClean="0"/>
              <a:t>αργά τα </a:t>
            </a:r>
            <a:r>
              <a:rPr lang="el-GR" dirty="0" smtClean="0"/>
              <a:t>ΛΣ;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Γιατί το </a:t>
            </a:r>
            <a:r>
              <a:rPr lang="en-US" dirty="0" smtClean="0"/>
              <a:t>Linux </a:t>
            </a:r>
            <a:r>
              <a:rPr lang="el-GR" dirty="0" smtClean="0"/>
              <a:t>είναι πιο αργό από το </a:t>
            </a:r>
            <a:r>
              <a:rPr lang="en-US" dirty="0" smtClean="0"/>
              <a:t>Unix V7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Γιατί κάνει πολύ περισσότερα πράγματα</a:t>
            </a:r>
          </a:p>
          <a:p>
            <a:pPr lvl="1"/>
            <a:r>
              <a:rPr lang="el-GR" dirty="0" smtClean="0"/>
              <a:t>Είναι όμως όλα απαραίτητα;</a:t>
            </a:r>
          </a:p>
          <a:p>
            <a:pPr lvl="2"/>
            <a:r>
              <a:rPr lang="el-GR" dirty="0" smtClean="0"/>
              <a:t>Το </a:t>
            </a:r>
            <a:r>
              <a:rPr lang="en-US" dirty="0" smtClean="0"/>
              <a:t>PnP</a:t>
            </a:r>
            <a:r>
              <a:rPr lang="el-GR" dirty="0" smtClean="0"/>
              <a:t> ελέγχει για νέο υλικό σε κάθε εκκίνηση</a:t>
            </a:r>
          </a:p>
          <a:p>
            <a:pPr lvl="2"/>
            <a:r>
              <a:rPr lang="el-GR" dirty="0" smtClean="0"/>
              <a:t>Δεν αρκεί να γίνεται έλεγχος μόνο όποτε το ζητάμε;</a:t>
            </a:r>
          </a:p>
          <a:p>
            <a:pPr lvl="2"/>
            <a:r>
              <a:rPr lang="el-GR" dirty="0" smtClean="0"/>
              <a:t>Δυνατότητα που παρέχεται έτσι κι αλλιώς!</a:t>
            </a:r>
          </a:p>
          <a:p>
            <a:pPr lvl="1"/>
            <a:r>
              <a:rPr lang="el-GR" dirty="0" smtClean="0"/>
              <a:t>Αξίζει να βάλουμε ένα νέο χαρακτηριστικό;</a:t>
            </a:r>
          </a:p>
          <a:p>
            <a:pPr lvl="2"/>
            <a:r>
              <a:rPr lang="el-GR" dirty="0" smtClean="0"/>
              <a:t>Ή μήπως μπαίνει για να έχουμε νέα χαρακτηριστικά;</a:t>
            </a:r>
          </a:p>
          <a:p>
            <a:pPr lvl="2"/>
            <a:r>
              <a:rPr lang="el-GR" dirty="0" smtClean="0"/>
              <a:t>Ενώ κάνει το σύστημα πιο αργό και επιρρεπή σε </a:t>
            </a:r>
            <a:r>
              <a:rPr lang="el-GR" dirty="0" smtClean="0"/>
              <a:t>σφάλματα;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87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να βελτιστοποιήσουμε;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Αρχικά, μόνο τα προφανή!</a:t>
            </a:r>
          </a:p>
          <a:p>
            <a:pPr lvl="1"/>
            <a:r>
              <a:rPr lang="el-GR" dirty="0" smtClean="0"/>
              <a:t>Παράδειγμα: να έχουμε κρυφή μνήμη μπλοκ</a:t>
            </a:r>
          </a:p>
          <a:p>
            <a:r>
              <a:rPr lang="el-GR" dirty="0" smtClean="0"/>
              <a:t>Όταν λειτουργεί το σύστημα το μετράμε</a:t>
            </a:r>
          </a:p>
          <a:p>
            <a:pPr lvl="1"/>
            <a:r>
              <a:rPr lang="el-GR" dirty="0" smtClean="0"/>
              <a:t>Πόσο γρήγορο και πόσο αποδοτικό είναι;</a:t>
            </a:r>
          </a:p>
          <a:p>
            <a:pPr lvl="1"/>
            <a:r>
              <a:rPr lang="el-GR" dirty="0" smtClean="0"/>
              <a:t>Πόσο δύσκολο είναι να βελτιωθεί;</a:t>
            </a:r>
          </a:p>
          <a:p>
            <a:pPr lvl="1"/>
            <a:r>
              <a:rPr lang="el-GR" dirty="0" smtClean="0"/>
              <a:t>Πόση βελτίωση περιμένουμε;</a:t>
            </a:r>
          </a:p>
          <a:p>
            <a:pPr lvl="1"/>
            <a:r>
              <a:rPr lang="el-GR" dirty="0" smtClean="0"/>
              <a:t>Παράδειγμα: μορφοποίηση σκληρού δίσκου</a:t>
            </a:r>
          </a:p>
          <a:p>
            <a:pPr lvl="2"/>
            <a:r>
              <a:rPr lang="el-GR" dirty="0" smtClean="0"/>
              <a:t>Εκτελείται τόσο σπάνια, που δεν αξίζει βελτιστοποίηση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0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να βελτιστοποιήσουμε;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Υπάρχουν σημεία βελτιστοποίησης</a:t>
            </a:r>
          </a:p>
          <a:p>
            <a:pPr lvl="1"/>
            <a:r>
              <a:rPr lang="el-GR" dirty="0" err="1" smtClean="0"/>
              <a:t>Χρονοπρογραμματιστής</a:t>
            </a:r>
            <a:endParaRPr lang="el-GR" dirty="0" smtClean="0"/>
          </a:p>
          <a:p>
            <a:pPr lvl="2"/>
            <a:r>
              <a:rPr lang="el-GR" dirty="0" smtClean="0"/>
              <a:t>Εκτελείται μετά από κάθε διακοπή</a:t>
            </a:r>
          </a:p>
          <a:p>
            <a:pPr lvl="1"/>
            <a:r>
              <a:rPr lang="el-GR" dirty="0" smtClean="0"/>
              <a:t>Αλγόριθμος προσκόμισης σελίδων</a:t>
            </a:r>
          </a:p>
          <a:p>
            <a:pPr lvl="2"/>
            <a:r>
              <a:rPr lang="el-GR" dirty="0" smtClean="0"/>
              <a:t>Εκτελείται σε κάθε σφάλμα σελίδας</a:t>
            </a:r>
          </a:p>
          <a:p>
            <a:pPr lvl="1"/>
            <a:r>
              <a:rPr lang="el-GR" dirty="0" smtClean="0"/>
              <a:t>Αλγόριθμος αντικατάστασης σελίδων</a:t>
            </a:r>
          </a:p>
          <a:p>
            <a:pPr lvl="2"/>
            <a:r>
              <a:rPr lang="el-GR" dirty="0" smtClean="0"/>
              <a:t>Εκτελείται περιοδικά (όχι σε κάθε σφάλμα!)</a:t>
            </a:r>
          </a:p>
          <a:p>
            <a:pPr lvl="1"/>
            <a:r>
              <a:rPr lang="el-GR" dirty="0" smtClean="0"/>
              <a:t>Αν είναι αρκετά καλοί, αυτό αρκεί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πρόβλημα σχεδίασης</a:t>
            </a:r>
          </a:p>
          <a:p>
            <a:r>
              <a:rPr lang="el-GR" dirty="0" smtClean="0"/>
              <a:t>Σχεδίαση διασυνδέσεων</a:t>
            </a:r>
          </a:p>
          <a:p>
            <a:r>
              <a:rPr lang="el-GR" dirty="0" smtClean="0"/>
              <a:t>Υλοποίηση</a:t>
            </a:r>
          </a:p>
          <a:p>
            <a:r>
              <a:rPr lang="el-GR" dirty="0" smtClean="0"/>
              <a:t>Απόδοση</a:t>
            </a:r>
          </a:p>
          <a:p>
            <a:r>
              <a:rPr lang="el-GR" dirty="0" smtClean="0"/>
              <a:t>Διαχείριση έργων</a:t>
            </a:r>
          </a:p>
          <a:p>
            <a:r>
              <a:rPr lang="el-GR" dirty="0" smtClean="0"/>
              <a:t>Σχεδιαστικές τάσεις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1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Χώρος έναντι χρόνου (1 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l-GR" dirty="0" smtClean="0"/>
              <a:t>Κλασικό παράδειγμα: μακροεντολές</a:t>
            </a:r>
          </a:p>
          <a:p>
            <a:pPr lvl="1"/>
            <a:r>
              <a:rPr lang="el-GR" dirty="0" smtClean="0"/>
              <a:t>Μέτρηση των </a:t>
            </a:r>
            <a:r>
              <a:rPr lang="en-US" dirty="0" smtClean="0"/>
              <a:t>bit </a:t>
            </a:r>
            <a:r>
              <a:rPr lang="el-GR" dirty="0" smtClean="0"/>
              <a:t>ενός </a:t>
            </a:r>
            <a:r>
              <a:rPr lang="en-US" dirty="0" smtClean="0"/>
              <a:t>byte</a:t>
            </a:r>
          </a:p>
          <a:p>
            <a:pPr lvl="2"/>
            <a:r>
              <a:rPr lang="el-GR" dirty="0" smtClean="0"/>
              <a:t>Συχνή χρήση όταν έχουμε χάρτες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Ορίζουμε μία διαδικασία για τη μέτρηση</a:t>
            </a:r>
          </a:p>
          <a:p>
            <a:pPr lvl="1"/>
            <a:r>
              <a:rPr lang="el-GR" dirty="0" smtClean="0"/>
              <a:t>Η διαδικασία χρησιμοποιεί έναν βρόχο</a:t>
            </a:r>
          </a:p>
          <a:p>
            <a:pPr lvl="2"/>
            <a:r>
              <a:rPr lang="el-GR" dirty="0" smtClean="0"/>
              <a:t>Σε κάθε βήμα ελέγχει ένα </a:t>
            </a:r>
            <a:r>
              <a:rPr lang="en-US" dirty="0" smtClean="0"/>
              <a:t>bit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pic>
        <p:nvPicPr>
          <p:cNvPr id="5" name="Picture 8" descr="Υποπρόγραμμα μέτρησης μονάδων σε μία λέξη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0"/>
          <a:stretch/>
        </p:blipFill>
        <p:spPr bwMode="auto">
          <a:xfrm>
            <a:off x="1691680" y="1268760"/>
            <a:ext cx="54764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8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Χώρος έναντι χρόνου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8889"/>
            <a:ext cx="8229600" cy="3197274"/>
          </a:xfrm>
        </p:spPr>
        <p:txBody>
          <a:bodyPr/>
          <a:lstStyle/>
          <a:p>
            <a:r>
              <a:rPr lang="el-GR" dirty="0" smtClean="0"/>
              <a:t>Βήμα 1: αντικατάσταση με μακροεντολή</a:t>
            </a:r>
          </a:p>
          <a:p>
            <a:pPr lvl="1"/>
            <a:r>
              <a:rPr lang="el-GR" dirty="0" smtClean="0"/>
              <a:t>Γλυτώνουμε την κλήση διαδικασίας</a:t>
            </a:r>
          </a:p>
          <a:p>
            <a:pPr lvl="1"/>
            <a:r>
              <a:rPr lang="el-GR" dirty="0" smtClean="0"/>
              <a:t>Γλυτώνουμε την επιβάρυνση του βρόχου</a:t>
            </a:r>
          </a:p>
          <a:p>
            <a:r>
              <a:rPr lang="el-GR" dirty="0" smtClean="0"/>
              <a:t>Βήμα 2: η μακροεντολή χρησιμοποιεί πίνακα</a:t>
            </a:r>
          </a:p>
          <a:p>
            <a:pPr lvl="1"/>
            <a:r>
              <a:rPr lang="el-GR" dirty="0" smtClean="0"/>
              <a:t>Γλυτώνουμε όλους τους υπολογισμούς</a:t>
            </a:r>
            <a:endParaRPr lang="en-US" dirty="0"/>
          </a:p>
        </p:txBody>
      </p:sp>
      <p:pic>
        <p:nvPicPr>
          <p:cNvPr id="5" name="Picture 8" descr="Μακροεντολές μέτρησης μονάδων σε μία λέξη με επεξεργασία ή πίνακ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4"/>
          <a:stretch/>
        </p:blipFill>
        <p:spPr bwMode="auto">
          <a:xfrm>
            <a:off x="1691680" y="1196752"/>
            <a:ext cx="5476425" cy="17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0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Χώρος έναντι χρόνου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3181"/>
            <a:ext cx="8229600" cy="226298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Πίνακες αναζήτησης χρωμάτων</a:t>
            </a:r>
          </a:p>
          <a:p>
            <a:pPr lvl="1"/>
            <a:r>
              <a:rPr lang="el-GR" dirty="0" smtClean="0"/>
              <a:t>Έστω ότι θέλω χρώμα 24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Αποθηκεύω δείκτες στα χρώματα της εικόνας</a:t>
            </a:r>
          </a:p>
          <a:p>
            <a:pPr lvl="1"/>
            <a:r>
              <a:rPr lang="el-GR" dirty="0" smtClean="0"/>
              <a:t>Τα χρώματα αποθηκεύονται σε χωριστό πίνακα</a:t>
            </a:r>
            <a:endParaRPr lang="en-US" dirty="0"/>
          </a:p>
        </p:txBody>
      </p:sp>
      <p:pic>
        <p:nvPicPr>
          <p:cNvPr id="5" name="Picture 8" descr="Πίνακας αναζήτησης χρωμάτω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2909"/>
            <a:ext cx="5703113" cy="26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έναντι χρόνου 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Γλώσσα </a:t>
            </a:r>
            <a:r>
              <a:rPr lang="en-US" dirty="0" smtClean="0"/>
              <a:t>PostScript</a:t>
            </a:r>
          </a:p>
          <a:p>
            <a:pPr lvl="1"/>
            <a:r>
              <a:rPr lang="el-GR" dirty="0" smtClean="0"/>
              <a:t>Αντί να στέλνω χάρτες </a:t>
            </a:r>
            <a:r>
              <a:rPr lang="en-US" dirty="0" smtClean="0"/>
              <a:t>bit</a:t>
            </a:r>
            <a:r>
              <a:rPr lang="el-GR" dirty="0" smtClean="0"/>
              <a:t>, στέλνω πρόγραμμα</a:t>
            </a:r>
          </a:p>
          <a:p>
            <a:pPr lvl="1"/>
            <a:r>
              <a:rPr lang="el-GR" dirty="0" smtClean="0"/>
              <a:t>Το πρόγραμμα περιγράφει την εικόνα</a:t>
            </a:r>
          </a:p>
          <a:p>
            <a:pPr lvl="1"/>
            <a:r>
              <a:rPr lang="el-GR" dirty="0" smtClean="0"/>
              <a:t>Πρέπει όμως να εκτελείται στη συσκευή</a:t>
            </a:r>
          </a:p>
          <a:p>
            <a:r>
              <a:rPr lang="el-GR" dirty="0" smtClean="0"/>
              <a:t>Πίνακες κατακερματισμού</a:t>
            </a:r>
          </a:p>
          <a:p>
            <a:pPr lvl="1"/>
            <a:r>
              <a:rPr lang="el-GR" dirty="0" smtClean="0"/>
              <a:t>Πολύ γρήγορη δομή αναζήτησης</a:t>
            </a:r>
          </a:p>
          <a:p>
            <a:pPr lvl="1"/>
            <a:r>
              <a:rPr lang="el-GR" dirty="0" smtClean="0"/>
              <a:t>Έχει όμως πάντα κενό χώρο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9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Κρυφή μνήμη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5076"/>
            <a:ext cx="8229600" cy="285108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Αποθηκεύω </a:t>
            </a:r>
            <a:r>
              <a:rPr lang="el-GR" dirty="0" smtClean="0"/>
              <a:t>τα αποτελέσματα που υπολογίζω</a:t>
            </a:r>
          </a:p>
          <a:p>
            <a:pPr lvl="1"/>
            <a:r>
              <a:rPr lang="el-GR" dirty="0" smtClean="0"/>
              <a:t>Αν  τα χρειαστώ ξανά, δεν τα υπολογίζω ξανά</a:t>
            </a:r>
          </a:p>
          <a:p>
            <a:pPr lvl="1"/>
            <a:r>
              <a:rPr lang="el-GR" dirty="0" smtClean="0"/>
              <a:t>Παράδειγμα: ανάλυση ονομάτων καταλόγων</a:t>
            </a:r>
          </a:p>
          <a:p>
            <a:pPr lvl="2"/>
            <a:r>
              <a:rPr lang="el-GR" dirty="0" smtClean="0"/>
              <a:t>Κάθε τμήμα του ονόματος κοστίζει 2 αναγνώσεις</a:t>
            </a:r>
          </a:p>
          <a:p>
            <a:pPr lvl="2"/>
            <a:r>
              <a:rPr lang="el-GR" dirty="0" smtClean="0"/>
              <a:t>Διαβάζουμε και τον </a:t>
            </a:r>
            <a:r>
              <a:rPr lang="el-GR" dirty="0" smtClean="0"/>
              <a:t>κόμβο </a:t>
            </a:r>
            <a:r>
              <a:rPr lang="en-US" dirty="0" err="1" smtClean="0"/>
              <a:t>i</a:t>
            </a:r>
            <a:r>
              <a:rPr lang="el-GR" dirty="0" smtClean="0"/>
              <a:t> και </a:t>
            </a:r>
            <a:r>
              <a:rPr lang="el-GR" dirty="0" smtClean="0"/>
              <a:t>το μπλοκ δεδομένων</a:t>
            </a:r>
            <a:endParaRPr lang="el-GR" dirty="0" smtClean="0"/>
          </a:p>
          <a:p>
            <a:pPr lvl="2"/>
            <a:r>
              <a:rPr lang="el-GR" dirty="0" smtClean="0"/>
              <a:t>Χρήση κρυφής μνήμης </a:t>
            </a:r>
            <a:r>
              <a:rPr lang="el-GR" dirty="0" smtClean="0"/>
              <a:t>μετάφρασης </a:t>
            </a:r>
            <a:r>
              <a:rPr lang="el-GR" dirty="0" smtClean="0"/>
              <a:t>ονομάτων </a:t>
            </a:r>
            <a:r>
              <a:rPr lang="el-GR" dirty="0" smtClean="0"/>
              <a:t>σε κόμβους </a:t>
            </a:r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5" name="Picture 8" descr="Κρυφή μνήμη μετάφρασης ονομάτων καταλόγων σε κόμβους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3667"/>
            <a:ext cx="5539602" cy="21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39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Κρυφή μνήμη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κρυφή μνήμη θέλει διαχείριση</a:t>
            </a:r>
          </a:p>
          <a:p>
            <a:pPr lvl="1"/>
            <a:r>
              <a:rPr lang="el-GR" dirty="0" smtClean="0"/>
              <a:t>Πρέπει να διαγράφουμε άκυρες τιμές</a:t>
            </a:r>
          </a:p>
          <a:p>
            <a:pPr lvl="1"/>
            <a:r>
              <a:rPr lang="el-GR" dirty="0" smtClean="0"/>
              <a:t>Παράδειγμα: </a:t>
            </a:r>
            <a:r>
              <a:rPr lang="el-GR" dirty="0" smtClean="0"/>
              <a:t>διαγραμμένοι </a:t>
            </a:r>
            <a:r>
              <a:rPr lang="el-GR" dirty="0" smtClean="0"/>
              <a:t>κατάλογοι</a:t>
            </a:r>
          </a:p>
          <a:p>
            <a:pPr lvl="2"/>
            <a:r>
              <a:rPr lang="el-GR" dirty="0" smtClean="0"/>
              <a:t>Ο κόμβος </a:t>
            </a:r>
            <a:r>
              <a:rPr lang="en-US" dirty="0" err="1" smtClean="0"/>
              <a:t>i</a:t>
            </a:r>
            <a:r>
              <a:rPr lang="el-GR" dirty="0" smtClean="0"/>
              <a:t> μπορεί να </a:t>
            </a:r>
            <a:r>
              <a:rPr lang="el-GR" dirty="0" smtClean="0"/>
              <a:t>χρησιμοποιηθεί αλλού</a:t>
            </a:r>
            <a:endParaRPr lang="el-GR" dirty="0" smtClean="0"/>
          </a:p>
          <a:p>
            <a:pPr lvl="2"/>
            <a:r>
              <a:rPr lang="el-GR" dirty="0" smtClean="0"/>
              <a:t>Αν ξαναφτιαχτεί το </a:t>
            </a:r>
            <a:r>
              <a:rPr lang="el-GR" dirty="0" smtClean="0"/>
              <a:t>όνομα, </a:t>
            </a:r>
            <a:r>
              <a:rPr lang="el-GR" dirty="0" smtClean="0"/>
              <a:t>θα δείχνει σε άλλο κόμβο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l-GR" dirty="0" smtClean="0"/>
              <a:t>Πολλές χρήσεις της κρυφής μνήμης στο ΛΣ</a:t>
            </a:r>
          </a:p>
          <a:p>
            <a:pPr lvl="1"/>
            <a:r>
              <a:rPr lang="el-GR" dirty="0" smtClean="0"/>
              <a:t>Κρυφή μνήμη μπλοκ</a:t>
            </a:r>
          </a:p>
          <a:p>
            <a:pPr lvl="1"/>
            <a:r>
              <a:rPr lang="el-GR" dirty="0" smtClean="0"/>
              <a:t>Κρυφή μνήμη κόμβων </a:t>
            </a:r>
            <a:r>
              <a:rPr lang="en-US" dirty="0" err="1"/>
              <a:t>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43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Υποδείξεις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Σαν κρυφή μνήμη, αλλά χωρίς συντήρηση</a:t>
            </a:r>
          </a:p>
          <a:p>
            <a:pPr lvl="1"/>
            <a:r>
              <a:rPr lang="el-GR" dirty="0" smtClean="0"/>
              <a:t>Δεν είναι εγγυημένα σωστές</a:t>
            </a:r>
          </a:p>
          <a:p>
            <a:pPr lvl="1"/>
            <a:r>
              <a:rPr lang="el-GR" dirty="0" smtClean="0"/>
              <a:t>Αν είναι όμως, γλυτώνουμε χρόνο</a:t>
            </a:r>
          </a:p>
          <a:p>
            <a:pPr lvl="1"/>
            <a:r>
              <a:rPr lang="el-GR" dirty="0" smtClean="0"/>
              <a:t>Παράδειγμα: σύνδεσμοι σε ιστοσελίδες</a:t>
            </a:r>
          </a:p>
          <a:p>
            <a:pPr lvl="2"/>
            <a:r>
              <a:rPr lang="el-GR" dirty="0" smtClean="0"/>
              <a:t>Αν αλλάξει μια ιστοσελίδα, δεν αλλάζουν οι σύνδεσμοι</a:t>
            </a:r>
          </a:p>
          <a:p>
            <a:pPr lvl="2"/>
            <a:r>
              <a:rPr lang="el-GR" dirty="0" smtClean="0"/>
              <a:t>Σε κάποια στιγμή θα παρατηρήσουμε το πρόβλημα</a:t>
            </a:r>
          </a:p>
          <a:p>
            <a:pPr lvl="2"/>
            <a:r>
              <a:rPr lang="el-GR" dirty="0" smtClean="0"/>
              <a:t>Θα το επιδιορθώσουμε με το χέρι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Εκμετάλλευση της </a:t>
            </a:r>
            <a:r>
              <a:rPr lang="el-GR" dirty="0" err="1" smtClean="0"/>
              <a:t>τοπικότητας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/>
              <a:t>Τοπικότητα</a:t>
            </a:r>
            <a:r>
              <a:rPr lang="el-GR" dirty="0" smtClean="0"/>
              <a:t> εκτέλεσης</a:t>
            </a:r>
          </a:p>
          <a:p>
            <a:pPr lvl="1"/>
            <a:r>
              <a:rPr lang="el-GR" dirty="0" smtClean="0"/>
              <a:t>Κάθε διεργασία χρησιμοποιεί μέρος των σελίδων</a:t>
            </a:r>
          </a:p>
          <a:p>
            <a:pPr lvl="1"/>
            <a:r>
              <a:rPr lang="el-GR" dirty="0" smtClean="0"/>
              <a:t>Οι σελίδες αυτές είναι το σύνολο εργασίας</a:t>
            </a:r>
          </a:p>
          <a:p>
            <a:pPr lvl="1"/>
            <a:r>
              <a:rPr lang="el-GR" dirty="0" smtClean="0"/>
              <a:t>Αρκεί να κρατάμε το σύνολο εργασίας στη μνήμη</a:t>
            </a:r>
          </a:p>
          <a:p>
            <a:r>
              <a:rPr lang="el-GR" dirty="0" err="1" smtClean="0"/>
              <a:t>Τοπικότητα</a:t>
            </a:r>
            <a:r>
              <a:rPr lang="el-GR" dirty="0" smtClean="0"/>
              <a:t> καταλόγων</a:t>
            </a:r>
          </a:p>
          <a:p>
            <a:pPr lvl="1"/>
            <a:r>
              <a:rPr lang="el-GR" dirty="0" smtClean="0"/>
              <a:t>Συχνά δουλεύουμε σε </a:t>
            </a:r>
            <a:r>
              <a:rPr lang="el-GR" dirty="0" smtClean="0"/>
              <a:t>έναν </a:t>
            </a:r>
            <a:r>
              <a:rPr lang="el-GR" dirty="0" smtClean="0"/>
              <a:t>κατάλογο</a:t>
            </a:r>
          </a:p>
          <a:p>
            <a:pPr lvl="1"/>
            <a:r>
              <a:rPr lang="el-GR" dirty="0" smtClean="0"/>
              <a:t>Συμφέρει τα αρχεία και οι κόμβοι </a:t>
            </a:r>
            <a:r>
              <a:rPr lang="en-US" dirty="0" err="1" smtClean="0"/>
              <a:t>i</a:t>
            </a:r>
            <a:r>
              <a:rPr lang="el-GR" dirty="0" smtClean="0"/>
              <a:t> να είναι κοντά</a:t>
            </a:r>
          </a:p>
          <a:p>
            <a:pPr lvl="1"/>
            <a:r>
              <a:rPr lang="el-GR" dirty="0" smtClean="0"/>
              <a:t>Αξιοποίηση με τις ομάδες κυλίνδρων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5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Βελτιστοποίηση πιθανού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Πόσο πιθανό είναι κάθε αποτέλεσμα;</a:t>
            </a:r>
          </a:p>
          <a:p>
            <a:pPr lvl="1"/>
            <a:r>
              <a:rPr lang="el-GR" dirty="0" smtClean="0"/>
              <a:t>Αξίζει να βελτιστοποιήσουμε το πιο πιθανό</a:t>
            </a:r>
          </a:p>
          <a:p>
            <a:pPr lvl="1"/>
            <a:r>
              <a:rPr lang="el-GR" dirty="0" smtClean="0"/>
              <a:t>Τα ελάχιστα πιθανά δεν αξίζουν τον κόπο</a:t>
            </a:r>
          </a:p>
          <a:p>
            <a:r>
              <a:rPr lang="el-GR" dirty="0" smtClean="0"/>
              <a:t>Κρίσιμες περιοχές σε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err="1" smtClean="0"/>
              <a:t>EnterCriticalSection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Win32</a:t>
            </a:r>
            <a:endParaRPr lang="el-GR" dirty="0" smtClean="0"/>
          </a:p>
          <a:p>
            <a:pPr lvl="2"/>
            <a:r>
              <a:rPr lang="el-GR" dirty="0" smtClean="0"/>
              <a:t>Τις περισσότερες φορές πετυχαίνει άμεσα</a:t>
            </a:r>
            <a:endParaRPr lang="en-US" dirty="0" smtClean="0"/>
          </a:p>
          <a:p>
            <a:pPr lvl="2"/>
            <a:r>
              <a:rPr lang="el-GR" dirty="0" smtClean="0"/>
              <a:t>Αρχικά κάνει έλεγχο σε επίπεδο χρήστη με </a:t>
            </a:r>
            <a:r>
              <a:rPr lang="en-US" dirty="0" smtClean="0"/>
              <a:t>TSL</a:t>
            </a:r>
          </a:p>
          <a:p>
            <a:pPr lvl="2"/>
            <a:r>
              <a:rPr lang="el-GR" dirty="0" smtClean="0"/>
              <a:t>Αν δεν πετύχει, κάνει</a:t>
            </a:r>
            <a:r>
              <a:rPr lang="en-US" dirty="0" smtClean="0"/>
              <a:t> down </a:t>
            </a:r>
            <a:r>
              <a:rPr lang="el-GR" dirty="0" smtClean="0"/>
              <a:t>σε σηματοφόρο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4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Βελτιστοποίηση πιθανού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Χρονόμετρα σε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Κλήση </a:t>
            </a:r>
            <a:r>
              <a:rPr lang="en-US" dirty="0" smtClean="0"/>
              <a:t>alarm()</a:t>
            </a:r>
            <a:r>
              <a:rPr lang="el-GR" dirty="0" smtClean="0"/>
              <a:t> για χρονόμετρο</a:t>
            </a:r>
          </a:p>
          <a:p>
            <a:pPr lvl="1"/>
            <a:r>
              <a:rPr lang="el-GR" dirty="0" smtClean="0"/>
              <a:t>Αν εκκρεμεί ήδη, ακυρώνεται το παλιό</a:t>
            </a:r>
          </a:p>
          <a:p>
            <a:pPr lvl="2"/>
            <a:r>
              <a:rPr lang="el-GR" dirty="0" smtClean="0"/>
              <a:t>Η κλήση δεν μας λέει αν εκκρεμεί</a:t>
            </a:r>
          </a:p>
          <a:p>
            <a:pPr lvl="2"/>
            <a:r>
              <a:rPr lang="el-GR" dirty="0" smtClean="0"/>
              <a:t>Πρέπει να ψάξουμε όλη τη λίστα χρονομέτρων</a:t>
            </a:r>
          </a:p>
          <a:p>
            <a:pPr lvl="1"/>
            <a:r>
              <a:rPr lang="el-GR" dirty="0" smtClean="0"/>
              <a:t>Τυπικά όμως δεν εκκρεμεί</a:t>
            </a:r>
          </a:p>
          <a:p>
            <a:pPr lvl="2"/>
            <a:r>
              <a:rPr lang="el-GR" dirty="0" smtClean="0"/>
              <a:t>Προσθέτουμε σημαία στον πίνακα διεργασιών</a:t>
            </a:r>
          </a:p>
          <a:p>
            <a:pPr lvl="2"/>
            <a:r>
              <a:rPr lang="el-GR" dirty="0" smtClean="0"/>
              <a:t>Σε κάθε </a:t>
            </a:r>
            <a:r>
              <a:rPr lang="en-US" dirty="0" smtClean="0"/>
              <a:t>alarm()</a:t>
            </a:r>
            <a:r>
              <a:rPr lang="el-GR" dirty="0" smtClean="0"/>
              <a:t> θέτουμε τη σημαία</a:t>
            </a:r>
          </a:p>
          <a:p>
            <a:pPr lvl="2"/>
            <a:r>
              <a:rPr lang="el-GR" dirty="0" smtClean="0"/>
              <a:t>Αν είναι ενεργή, ψάχνουμε για το </a:t>
            </a:r>
            <a:r>
              <a:rPr lang="el-GR" dirty="0" smtClean="0"/>
              <a:t>εκκρεμές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πρόβλημα σχεδίασης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2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έργων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7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μυθικός ανθρωπομήνας (1 από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Κλασικό βιβλίο του </a:t>
            </a:r>
            <a:r>
              <a:rPr lang="en-US" dirty="0" smtClean="0"/>
              <a:t>Fred Brooks</a:t>
            </a:r>
          </a:p>
          <a:p>
            <a:pPr lvl="1"/>
            <a:r>
              <a:rPr lang="el-GR" dirty="0" smtClean="0"/>
              <a:t>Περιγράφει την εμπειρία υλοποίησης του </a:t>
            </a:r>
            <a:r>
              <a:rPr lang="en-US" dirty="0" smtClean="0"/>
              <a:t>OS/360</a:t>
            </a:r>
          </a:p>
          <a:p>
            <a:pPr lvl="1"/>
            <a:r>
              <a:rPr lang="el-GR" dirty="0" smtClean="0"/>
              <a:t>Δείχνει τη δυσκολία των έργων με ΛΣ</a:t>
            </a:r>
          </a:p>
          <a:p>
            <a:pPr lvl="2"/>
            <a:r>
              <a:rPr lang="el-GR" dirty="0" smtClean="0"/>
              <a:t>Πόσο κώδικα έγραφε ένας προγραμματιστής;</a:t>
            </a:r>
          </a:p>
          <a:p>
            <a:pPr lvl="2"/>
            <a:r>
              <a:rPr lang="el-GR" dirty="0" smtClean="0"/>
              <a:t>1000 γραμμές το χρόνο (ελεγμένες, τεκμηριωμένες)</a:t>
            </a:r>
          </a:p>
          <a:p>
            <a:pPr lvl="1"/>
            <a:r>
              <a:rPr lang="el-GR" dirty="0" smtClean="0"/>
              <a:t>Τα μεγάλα έργα είναι εγγενώς δύσκολα</a:t>
            </a:r>
          </a:p>
          <a:p>
            <a:pPr lvl="2"/>
            <a:r>
              <a:rPr lang="el-GR" dirty="0" smtClean="0"/>
              <a:t>Προδιαγραφές, σχεδίαση, </a:t>
            </a:r>
            <a:r>
              <a:rPr lang="el-GR" dirty="0" err="1" smtClean="0"/>
              <a:t>τμηματοποίηση</a:t>
            </a:r>
            <a:endParaRPr lang="el-GR" dirty="0" smtClean="0"/>
          </a:p>
          <a:p>
            <a:pPr lvl="2"/>
            <a:r>
              <a:rPr lang="el-GR" dirty="0" smtClean="0"/>
              <a:t>Έλεγχος κώδικα σε μονάδες και συνολικά</a:t>
            </a:r>
          </a:p>
          <a:p>
            <a:pPr lvl="2"/>
            <a:r>
              <a:rPr lang="el-GR" dirty="0" smtClean="0"/>
              <a:t>Απρόσμενες αλληλεπιδράσεις μεταξύ τους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8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μυθικός ανθρωπομήνας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Κατανομή χρόνου υλοποίησης ΛΣ</a:t>
            </a:r>
          </a:p>
          <a:p>
            <a:pPr lvl="1"/>
            <a:r>
              <a:rPr lang="el-GR" dirty="0" smtClean="0"/>
              <a:t>1/3 σχεδίαση</a:t>
            </a:r>
          </a:p>
          <a:p>
            <a:pPr lvl="1"/>
            <a:r>
              <a:rPr lang="el-GR" dirty="0" smtClean="0"/>
              <a:t>1/6 κωδικοποίηση</a:t>
            </a:r>
          </a:p>
          <a:p>
            <a:pPr lvl="1"/>
            <a:r>
              <a:rPr lang="el-GR" dirty="0" smtClean="0"/>
              <a:t>1/4 έλεγχος μονάδων</a:t>
            </a:r>
          </a:p>
          <a:p>
            <a:pPr lvl="1"/>
            <a:r>
              <a:rPr lang="el-GR" dirty="0" smtClean="0"/>
              <a:t>1/4 έλεγχος συστήματος</a:t>
            </a:r>
          </a:p>
          <a:p>
            <a:pPr lvl="1"/>
            <a:r>
              <a:rPr lang="el-GR" dirty="0" smtClean="0"/>
              <a:t>Το κόστος δεν είναι η κωδικοποίηση!</a:t>
            </a:r>
          </a:p>
          <a:p>
            <a:r>
              <a:rPr lang="el-GR" dirty="0"/>
              <a:t>Ο χρόνος δεν είναι εναλλάξιμος με ανθρώπους</a:t>
            </a:r>
          </a:p>
          <a:p>
            <a:pPr lvl="1"/>
            <a:r>
              <a:rPr lang="el-GR" dirty="0"/>
              <a:t>Έστω ότι ένα έργο θέλει 10 άτομα για 2 χρόνια</a:t>
            </a:r>
          </a:p>
          <a:p>
            <a:pPr lvl="1"/>
            <a:r>
              <a:rPr lang="el-GR" dirty="0"/>
              <a:t>Δεν σημαίνει ότι γίνεται με 20 άτομα σε 1 </a:t>
            </a:r>
            <a:r>
              <a:rPr lang="el-GR" dirty="0" smtClean="0"/>
              <a:t>χρόνο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5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μυθικός ανθρωπομήνας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 δεν ισχύει η </a:t>
            </a:r>
            <a:r>
              <a:rPr lang="el-GR" dirty="0" err="1" smtClean="0"/>
              <a:t>εναλλαξιμότητα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Το έργο δεν γίνεται όλο παράλληλα</a:t>
            </a:r>
          </a:p>
          <a:p>
            <a:pPr lvl="2"/>
            <a:r>
              <a:rPr lang="el-GR" dirty="0" smtClean="0"/>
              <a:t>Δεν μπορούμε να γράψουμε κώδικα πριν τη σχεδίαση</a:t>
            </a:r>
          </a:p>
          <a:p>
            <a:pPr lvl="1"/>
            <a:r>
              <a:rPr lang="el-GR" dirty="0" smtClean="0"/>
              <a:t>Τα καθήκοντα δεν παραλληλίζονται πλήρως</a:t>
            </a:r>
          </a:p>
          <a:p>
            <a:pPr lvl="2"/>
            <a:r>
              <a:rPr lang="el-GR" dirty="0" smtClean="0"/>
              <a:t>Δεν μπορούμε να σπάσουμε τις ενότητες αυθαίρετα</a:t>
            </a:r>
          </a:p>
          <a:p>
            <a:pPr lvl="1"/>
            <a:r>
              <a:rPr lang="el-GR" dirty="0" smtClean="0"/>
              <a:t>Η </a:t>
            </a:r>
            <a:r>
              <a:rPr lang="el-GR" dirty="0" err="1" smtClean="0"/>
              <a:t>εκσφαλμάτωση</a:t>
            </a:r>
            <a:r>
              <a:rPr lang="el-GR" dirty="0" smtClean="0"/>
              <a:t> είναι βασικά σειριακή</a:t>
            </a:r>
          </a:p>
          <a:p>
            <a:pPr lvl="2"/>
            <a:r>
              <a:rPr lang="el-GR" dirty="0" smtClean="0"/>
              <a:t>Ο έλεγχος γίνεται με κάποια σειρά</a:t>
            </a:r>
          </a:p>
          <a:p>
            <a:r>
              <a:rPr lang="el-GR" dirty="0" smtClean="0"/>
              <a:t>Η προσθήκη ανθρώπων, καθυστερεί το έργο</a:t>
            </a:r>
          </a:p>
          <a:p>
            <a:pPr lvl="1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68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ομάδας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9202"/>
            <a:ext cx="8229600" cy="1836961"/>
          </a:xfrm>
        </p:spPr>
        <p:txBody>
          <a:bodyPr/>
          <a:lstStyle/>
          <a:p>
            <a:r>
              <a:rPr lang="el-GR" dirty="0" smtClean="0"/>
              <a:t>Υπάρχουν λίγο εξαιρετικοί προγραμματιστές</a:t>
            </a:r>
          </a:p>
          <a:p>
            <a:pPr lvl="1"/>
            <a:r>
              <a:rPr lang="el-GR" dirty="0" smtClean="0"/>
              <a:t>Χρειαζόμαστε μια δομή που να τους υποστηρίζει</a:t>
            </a:r>
          </a:p>
          <a:p>
            <a:pPr lvl="2"/>
            <a:r>
              <a:rPr lang="el-GR" dirty="0" smtClean="0"/>
              <a:t>Ο </a:t>
            </a:r>
            <a:r>
              <a:rPr lang="el-GR" dirty="0" err="1" smtClean="0"/>
              <a:t>αρχιπρογραμματιστής</a:t>
            </a:r>
            <a:r>
              <a:rPr lang="el-GR" dirty="0"/>
              <a:t> </a:t>
            </a:r>
            <a:r>
              <a:rPr lang="el-GR" dirty="0" smtClean="0"/>
              <a:t>είναι ο ένας αρχιτέκτονας</a:t>
            </a:r>
          </a:p>
        </p:txBody>
      </p:sp>
      <p:pic>
        <p:nvPicPr>
          <p:cNvPr id="5" name="Picture 8" descr="Πίνακας περιγραφής καθηκόντων σε ομάδα με βάση το αρχιπρογραμματιστ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1278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ομάδας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δομή αυτή ισχύει ακόμη</a:t>
            </a:r>
          </a:p>
          <a:p>
            <a:pPr lvl="1"/>
            <a:r>
              <a:rPr lang="el-GR" dirty="0" smtClean="0"/>
              <a:t>Ίσως με κάπως μικρότερη ομάδα</a:t>
            </a:r>
          </a:p>
          <a:p>
            <a:pPr lvl="2"/>
            <a:r>
              <a:rPr lang="el-GR" dirty="0" smtClean="0"/>
              <a:t>Λόγω αξιοποίησης αυτοματοποιημένων εργαλείων</a:t>
            </a:r>
          </a:p>
          <a:p>
            <a:r>
              <a:rPr lang="el-GR" dirty="0" smtClean="0"/>
              <a:t>Γενίκευση σε μεγάλα έργα</a:t>
            </a:r>
          </a:p>
          <a:p>
            <a:pPr lvl="1"/>
            <a:r>
              <a:rPr lang="el-GR" dirty="0" smtClean="0"/>
              <a:t>Οι ομάδες οργανώνονται ιεραρχικά</a:t>
            </a:r>
          </a:p>
          <a:p>
            <a:pPr lvl="1"/>
            <a:r>
              <a:rPr lang="el-GR" dirty="0" smtClean="0"/>
              <a:t>Ο προϊστάμενος έχει έως 10 υφιστάμενους</a:t>
            </a:r>
          </a:p>
          <a:p>
            <a:r>
              <a:rPr lang="el-GR" dirty="0" smtClean="0"/>
              <a:t>Ισχύει και στο ανοιχτό λογισμικό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Linus Torvalds </a:t>
            </a:r>
            <a:r>
              <a:rPr lang="el-GR" dirty="0" smtClean="0"/>
              <a:t>ελέγχει τον πυρήνα του </a:t>
            </a:r>
            <a:r>
              <a:rPr lang="en-US" dirty="0" smtClean="0"/>
              <a:t>Linux</a:t>
            </a:r>
          </a:p>
          <a:p>
            <a:pPr lvl="1"/>
            <a:r>
              <a:rPr lang="el-GR" dirty="0" smtClean="0"/>
              <a:t>Μικρές ομάδες ελέγχουν τους πυρήνες </a:t>
            </a:r>
            <a:r>
              <a:rPr lang="en-US" dirty="0" err="1" smtClean="0"/>
              <a:t>xBSD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4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της </a:t>
            </a:r>
            <a:r>
              <a:rPr lang="el-GR" dirty="0" smtClean="0"/>
              <a:t>πείρας (1 </a:t>
            </a:r>
            <a:r>
              <a:rPr lang="el-GR" dirty="0" smtClean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περισσότερα λάθη είναι στη σχεδίαση</a:t>
            </a:r>
          </a:p>
          <a:p>
            <a:pPr lvl="1"/>
            <a:r>
              <a:rPr lang="el-GR" dirty="0" smtClean="0"/>
              <a:t>Και τα δυσκολότερα να εντοπιστούν</a:t>
            </a:r>
          </a:p>
          <a:p>
            <a:pPr lvl="2"/>
            <a:r>
              <a:rPr lang="el-GR" dirty="0" smtClean="0"/>
              <a:t>Οι προγραμματιστές υλοποιούν το λάθος πράγμα</a:t>
            </a:r>
          </a:p>
          <a:p>
            <a:pPr lvl="2"/>
            <a:r>
              <a:rPr lang="el-GR" dirty="0" smtClean="0"/>
              <a:t>Αλλά εντοπίζεται μόνο στον έλεγχο συστήματος</a:t>
            </a:r>
          </a:p>
          <a:p>
            <a:pPr lvl="1"/>
            <a:r>
              <a:rPr lang="el-GR" dirty="0" smtClean="0"/>
              <a:t>Προτείνεται υλοποίηση ενδιάμεσων συστημάτων</a:t>
            </a:r>
          </a:p>
          <a:p>
            <a:pPr lvl="1"/>
            <a:endParaRPr lang="en-US" dirty="0"/>
          </a:p>
        </p:txBody>
      </p:sp>
      <p:pic>
        <p:nvPicPr>
          <p:cNvPr id="5" name="Picture 9" descr="Μοντέλα υλοποίησης συστημάτων: Καταράκτη και πρωτοτύπω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8"/>
          <a:stretch/>
        </p:blipFill>
        <p:spPr bwMode="auto">
          <a:xfrm>
            <a:off x="1369458" y="1254176"/>
            <a:ext cx="6217006" cy="2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2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ρόλος της </a:t>
            </a:r>
            <a:r>
              <a:rPr lang="el-GR" dirty="0" smtClean="0"/>
              <a:t>πείρας 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πρόβλημα του δεύτερου συστήματος</a:t>
            </a:r>
          </a:p>
          <a:p>
            <a:pPr lvl="1"/>
            <a:r>
              <a:rPr lang="el-GR" dirty="0" smtClean="0"/>
              <a:t>Ενίοτε το πρώτο σύστημα είναι καλό </a:t>
            </a:r>
            <a:r>
              <a:rPr lang="en-US" dirty="0" smtClean="0"/>
              <a:t>(CTSS)</a:t>
            </a:r>
            <a:endParaRPr lang="el-GR" dirty="0" smtClean="0"/>
          </a:p>
          <a:p>
            <a:pPr lvl="2"/>
            <a:r>
              <a:rPr lang="el-GR" dirty="0" smtClean="0"/>
              <a:t>Οι σχεδιαστές είναι συγκρατημένοι</a:t>
            </a:r>
          </a:p>
          <a:p>
            <a:pPr lvl="2"/>
            <a:r>
              <a:rPr lang="el-GR" dirty="0" smtClean="0"/>
              <a:t>Αποφεύγουν την πολυπλοκότητα</a:t>
            </a:r>
          </a:p>
          <a:p>
            <a:pPr lvl="1"/>
            <a:r>
              <a:rPr lang="el-GR" dirty="0" smtClean="0"/>
              <a:t>Το δεύτερο όμως αποτυγχάνει</a:t>
            </a:r>
            <a:r>
              <a:rPr lang="en-US" dirty="0" smtClean="0"/>
              <a:t> (MULTICS)</a:t>
            </a:r>
            <a:endParaRPr lang="el-GR" dirty="0" smtClean="0"/>
          </a:p>
          <a:p>
            <a:pPr lvl="2"/>
            <a:r>
              <a:rPr lang="el-GR" dirty="0" smtClean="0"/>
              <a:t>Η επιτυχία του πρώτου τους ενθαρρύνει </a:t>
            </a:r>
            <a:endParaRPr lang="en-US" dirty="0" smtClean="0"/>
          </a:p>
          <a:p>
            <a:pPr lvl="2"/>
            <a:r>
              <a:rPr lang="el-GR" dirty="0" smtClean="0"/>
              <a:t>Βάζουν στο δεύτερο τα πάντα</a:t>
            </a:r>
            <a:endParaRPr lang="en-US" dirty="0" smtClean="0"/>
          </a:p>
          <a:p>
            <a:pPr lvl="1"/>
            <a:r>
              <a:rPr lang="el-GR" dirty="0" smtClean="0"/>
              <a:t>Στο τρίτο έχουν μάθει το μάθημά τους (</a:t>
            </a:r>
            <a:r>
              <a:rPr lang="en-US" dirty="0" smtClean="0"/>
              <a:t>UNIX)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4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Όχι ασημένιες </a:t>
            </a:r>
            <a:r>
              <a:rPr lang="el-GR" dirty="0" smtClean="0"/>
              <a:t>σφαίρες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Κλασικό άρθρο του </a:t>
            </a:r>
            <a:r>
              <a:rPr lang="en-US" dirty="0" smtClean="0"/>
              <a:t>Fred Brooks</a:t>
            </a:r>
          </a:p>
          <a:p>
            <a:pPr lvl="1"/>
            <a:r>
              <a:rPr lang="el-GR" dirty="0" smtClean="0"/>
              <a:t>Συνέχεια προτείνονται «λύσεις» για το λογισμικό</a:t>
            </a:r>
          </a:p>
          <a:p>
            <a:pPr lvl="2"/>
            <a:r>
              <a:rPr lang="el-GR" dirty="0" smtClean="0"/>
              <a:t>Γλώσσες υψηλότερου επιπέδου</a:t>
            </a:r>
          </a:p>
          <a:p>
            <a:pPr lvl="2"/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</a:p>
          <a:p>
            <a:pPr lvl="2"/>
            <a:r>
              <a:rPr lang="el-GR" dirty="0" smtClean="0"/>
              <a:t>Επαλήθευση λογισμικού</a:t>
            </a:r>
          </a:p>
          <a:p>
            <a:pPr lvl="1"/>
            <a:r>
              <a:rPr lang="el-GR" dirty="0" smtClean="0"/>
              <a:t>Καμία δεν έχει βελτιώσει θεαματικά τα πράγματα</a:t>
            </a:r>
          </a:p>
          <a:p>
            <a:pPr lvl="2"/>
            <a:r>
              <a:rPr lang="el-GR" dirty="0" smtClean="0"/>
              <a:t>Δεν είναι ασημένια σφαίρα που θα σκοτώσει το τέρας!</a:t>
            </a:r>
          </a:p>
          <a:p>
            <a:pPr lvl="1"/>
            <a:r>
              <a:rPr lang="el-GR" dirty="0" smtClean="0"/>
              <a:t>Οι βελτιώσεις είναι πολύ πιο σταδιακές</a:t>
            </a:r>
          </a:p>
          <a:p>
            <a:pPr lvl="2"/>
            <a:r>
              <a:rPr lang="el-GR" dirty="0" smtClean="0"/>
              <a:t>Αυτό δεν σημαίνει ότι δεν τις θέλουμε!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2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Σχεδιαστικές τάσεις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Στόχοι (1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Ποιος είναι ο στόχος ενός νέου ΛΣ;</a:t>
            </a:r>
            <a:endParaRPr lang="en-US" dirty="0" smtClean="0"/>
          </a:p>
          <a:p>
            <a:pPr lvl="1"/>
            <a:r>
              <a:rPr lang="el-GR" dirty="0" smtClean="0"/>
              <a:t>Ένα μάθημα από τις γλώσσες προγραμματισμού</a:t>
            </a:r>
          </a:p>
          <a:p>
            <a:pPr lvl="1"/>
            <a:r>
              <a:rPr lang="el-GR" dirty="0" smtClean="0"/>
              <a:t>Κακό παράδειγμα:</a:t>
            </a:r>
            <a:r>
              <a:rPr lang="en-US" dirty="0" smtClean="0"/>
              <a:t> PL/I</a:t>
            </a:r>
          </a:p>
          <a:p>
            <a:pPr lvl="2"/>
            <a:r>
              <a:rPr lang="el-GR" dirty="0" smtClean="0"/>
              <a:t>Θα αντικαθιστούσε </a:t>
            </a:r>
            <a:r>
              <a:rPr lang="en-US" dirty="0" smtClean="0"/>
              <a:t>FORTRAN</a:t>
            </a:r>
            <a:r>
              <a:rPr lang="el-GR" dirty="0" smtClean="0"/>
              <a:t>, </a:t>
            </a:r>
            <a:r>
              <a:rPr lang="en-US" dirty="0" smtClean="0"/>
              <a:t>COBOL</a:t>
            </a:r>
            <a:r>
              <a:rPr lang="el-GR" dirty="0" smtClean="0"/>
              <a:t> και </a:t>
            </a:r>
            <a:r>
              <a:rPr lang="en-US" dirty="0" smtClean="0"/>
              <a:t>Algol</a:t>
            </a:r>
          </a:p>
          <a:p>
            <a:pPr lvl="2"/>
            <a:r>
              <a:rPr lang="el-GR" dirty="0" smtClean="0"/>
              <a:t>Εξαφανίστηκε πριν από όλες αυτές</a:t>
            </a:r>
          </a:p>
          <a:p>
            <a:pPr lvl="2"/>
            <a:r>
              <a:rPr lang="el-GR" dirty="0" smtClean="0"/>
              <a:t>Δεν υπήρχε ένα ενιαίο όραμα σχεδίασης</a:t>
            </a:r>
          </a:p>
          <a:p>
            <a:pPr lvl="1"/>
            <a:r>
              <a:rPr lang="el-GR" dirty="0" smtClean="0"/>
              <a:t>Καλό παράδειγμα:</a:t>
            </a:r>
            <a:r>
              <a:rPr lang="en-US" dirty="0" smtClean="0"/>
              <a:t> C</a:t>
            </a:r>
          </a:p>
          <a:p>
            <a:pPr lvl="2"/>
            <a:r>
              <a:rPr lang="el-GR" dirty="0" smtClean="0"/>
              <a:t>Δημιουργήθηκε μόνο για προγραμματισμό ΛΣ</a:t>
            </a:r>
          </a:p>
          <a:p>
            <a:pPr lvl="2"/>
            <a:r>
              <a:rPr lang="el-GR" dirty="0" smtClean="0"/>
              <a:t>Επιβίωσε περισσότερο από τις σύγχρονές της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65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Εικονικοποίηση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9456"/>
            <a:ext cx="8229600" cy="2406707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εικονικοποίηση</a:t>
            </a:r>
            <a:r>
              <a:rPr lang="el-GR" dirty="0" smtClean="0"/>
              <a:t> κυριαρχεί</a:t>
            </a:r>
          </a:p>
          <a:p>
            <a:pPr lvl="1"/>
            <a:r>
              <a:rPr lang="el-GR" dirty="0" smtClean="0"/>
              <a:t>Μεγάλη εξέλιξη σε </a:t>
            </a:r>
            <a:r>
              <a:rPr lang="el-GR" dirty="0" err="1" smtClean="0"/>
              <a:t>υπερεπόπτες</a:t>
            </a:r>
            <a:r>
              <a:rPr lang="el-GR" dirty="0" smtClean="0"/>
              <a:t> γυμνού υλικού</a:t>
            </a:r>
          </a:p>
          <a:p>
            <a:pPr lvl="1"/>
            <a:r>
              <a:rPr lang="el-GR" dirty="0" smtClean="0"/>
              <a:t>Τροποποίηση των ΛΣ ώστε να </a:t>
            </a:r>
            <a:r>
              <a:rPr lang="el-GR" dirty="0" err="1" smtClean="0"/>
              <a:t>εικονικοποιούνται</a:t>
            </a:r>
            <a:endParaRPr lang="el-GR" dirty="0" smtClean="0"/>
          </a:p>
          <a:p>
            <a:pPr lvl="1"/>
            <a:r>
              <a:rPr lang="el-GR" dirty="0" smtClean="0"/>
              <a:t>Προσθήκη υλικού ειδικά για </a:t>
            </a:r>
            <a:r>
              <a:rPr lang="el-GR" dirty="0" err="1" smtClean="0"/>
              <a:t>εικονικοποίηση</a:t>
            </a:r>
            <a:endParaRPr lang="en-US" dirty="0"/>
          </a:p>
        </p:txBody>
      </p:sp>
      <p:pic>
        <p:nvPicPr>
          <p:cNvPr id="5" name="Picture 8" descr="Παράδειγμα συστήματος με υπερεπόπτη γυμνού υλικο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575"/>
            <a:ext cx="6179224" cy="23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74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Πολυπύρηνοι επεξεργαστές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παραδοσιακά ΛΣ υποθέτουν έναν πυρήνα</a:t>
            </a:r>
          </a:p>
          <a:p>
            <a:pPr lvl="1"/>
            <a:r>
              <a:rPr lang="el-GR" dirty="0" smtClean="0"/>
              <a:t>Κλειδώνουν μεγάλα μέρη του ΛΣ</a:t>
            </a:r>
          </a:p>
          <a:p>
            <a:pPr lvl="1"/>
            <a:r>
              <a:rPr lang="el-GR" dirty="0" smtClean="0"/>
              <a:t>Δεν είναι επανεισαγόμενα σε μεγάλο βαθμό</a:t>
            </a:r>
          </a:p>
          <a:p>
            <a:pPr lvl="1"/>
            <a:r>
              <a:rPr lang="el-GR" dirty="0" smtClean="0"/>
              <a:t>Χρειάζεται πολύ δουλειά για να βελτιωθούν</a:t>
            </a:r>
          </a:p>
          <a:p>
            <a:r>
              <a:rPr lang="el-GR" dirty="0" smtClean="0"/>
              <a:t>Αξιοποίηση πυρήνων για </a:t>
            </a:r>
            <a:r>
              <a:rPr lang="el-GR" dirty="0" err="1" smtClean="0"/>
              <a:t>εικονικοποίηση</a:t>
            </a:r>
            <a:endParaRPr lang="el-GR" dirty="0"/>
          </a:p>
          <a:p>
            <a:pPr lvl="1"/>
            <a:r>
              <a:rPr lang="el-GR" dirty="0" smtClean="0"/>
              <a:t>Ένα ΛΣ είναι δύσκολο να αξιοποιήσει 64 πυρήνες</a:t>
            </a:r>
          </a:p>
          <a:p>
            <a:pPr lvl="1"/>
            <a:r>
              <a:rPr lang="el-GR" dirty="0" smtClean="0"/>
              <a:t>Μπορούν να καταμεριστούν σε εικονικές μηχανές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43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Μεγάλοι χώροι διευθύνσεων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Τι μπορεί να γίνει με διευθύνσεις 64 </a:t>
            </a:r>
            <a:r>
              <a:rPr lang="en-US" dirty="0" smtClean="0"/>
              <a:t>bit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Κατάργηση του συστήματος αρχείων</a:t>
            </a:r>
          </a:p>
          <a:p>
            <a:pPr lvl="2"/>
            <a:r>
              <a:rPr lang="el-GR" dirty="0" smtClean="0"/>
              <a:t>Όλα τα δεδομένα είναι στην εικονική μνήμη</a:t>
            </a:r>
          </a:p>
          <a:p>
            <a:pPr lvl="2"/>
            <a:r>
              <a:rPr lang="el-GR" dirty="0" smtClean="0"/>
              <a:t>Η αποθήκευση είναι μόνο χώρος ανταλλαγής</a:t>
            </a:r>
          </a:p>
          <a:p>
            <a:pPr lvl="1"/>
            <a:r>
              <a:rPr lang="el-GR" dirty="0" smtClean="0"/>
              <a:t>Μόνιμη αποθήκη αντικειμένων</a:t>
            </a:r>
          </a:p>
          <a:p>
            <a:pPr lvl="2"/>
            <a:r>
              <a:rPr lang="el-GR" dirty="0" smtClean="0"/>
              <a:t>Διατήρηση όλων στην εικονική μνήμη</a:t>
            </a:r>
          </a:p>
          <a:p>
            <a:pPr lvl="2"/>
            <a:r>
              <a:rPr lang="el-GR" dirty="0" smtClean="0"/>
              <a:t>Διαγραφή όταν δεν αναφέρονται πια</a:t>
            </a:r>
          </a:p>
          <a:p>
            <a:pPr lvl="1"/>
            <a:r>
              <a:rPr lang="el-GR" dirty="0" smtClean="0"/>
              <a:t>Χρειάζονται όμως και νέες υλοποιήσεις</a:t>
            </a:r>
          </a:p>
          <a:p>
            <a:pPr lvl="2"/>
            <a:r>
              <a:rPr lang="el-GR" dirty="0" smtClean="0"/>
              <a:t>Όπως οι ανεστραμμένοι πίνακες σελίδων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6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Δικτύωση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δικτύωση προστίθεται εκ των υστέρων</a:t>
            </a:r>
          </a:p>
          <a:p>
            <a:pPr lvl="1"/>
            <a:r>
              <a:rPr lang="el-GR" dirty="0" smtClean="0"/>
              <a:t>Σαφής διάκριση τοπικών/μη τοπικών δεδομένων</a:t>
            </a:r>
          </a:p>
          <a:p>
            <a:pPr lvl="2"/>
            <a:r>
              <a:rPr lang="el-GR" dirty="0" smtClean="0"/>
              <a:t>Ανάγκη χρήσης διαφορετικών πρωτοκόλλων</a:t>
            </a:r>
          </a:p>
          <a:p>
            <a:r>
              <a:rPr lang="el-GR" dirty="0" smtClean="0"/>
              <a:t>Θα μπορούσαμε να έχουμε δικτυακά ΛΣ</a:t>
            </a:r>
          </a:p>
          <a:p>
            <a:pPr lvl="1"/>
            <a:r>
              <a:rPr lang="el-GR" dirty="0" smtClean="0"/>
              <a:t>Που δεν θα λειτουργούν χωρίς δίκτυο</a:t>
            </a:r>
          </a:p>
          <a:p>
            <a:pPr lvl="1"/>
            <a:r>
              <a:rPr lang="el-GR" dirty="0" smtClean="0"/>
              <a:t>Ενιαίος χειρισμός όλων των δεδομένων</a:t>
            </a:r>
          </a:p>
          <a:p>
            <a:pPr lvl="1"/>
            <a:r>
              <a:rPr lang="el-GR" dirty="0" smtClean="0"/>
              <a:t>Απευθείας πρόσβαση σε όλο τον ιστό</a:t>
            </a:r>
          </a:p>
          <a:p>
            <a:pPr lvl="1"/>
            <a:r>
              <a:rPr lang="el-GR" dirty="0" smtClean="0"/>
              <a:t>Οργάνωση των δεδομένων ως ιστοσελίδες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80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Παράλληλα και κατανεμημένα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Παράλληλα συστήματα</a:t>
            </a:r>
          </a:p>
          <a:p>
            <a:pPr lvl="1"/>
            <a:r>
              <a:rPr lang="el-GR" dirty="0" smtClean="0"/>
              <a:t>Τα πολυπύρηνα συστήματα είναι παράλληλα</a:t>
            </a:r>
          </a:p>
          <a:p>
            <a:pPr lvl="1"/>
            <a:r>
              <a:rPr lang="el-GR" dirty="0" smtClean="0"/>
              <a:t>Ακόμη πιο σύνθετη η διαχείριση πολλών ΚΜΕ</a:t>
            </a:r>
          </a:p>
          <a:p>
            <a:pPr lvl="1"/>
            <a:r>
              <a:rPr lang="el-GR" dirty="0" smtClean="0"/>
              <a:t>Χρειάζεται δουλειά σε ΛΣ και εφαρμογές</a:t>
            </a:r>
          </a:p>
          <a:p>
            <a:r>
              <a:rPr lang="el-GR" dirty="0" smtClean="0"/>
              <a:t>Κατανεμημένα συστήματα</a:t>
            </a:r>
          </a:p>
          <a:p>
            <a:pPr lvl="1"/>
            <a:r>
              <a:rPr lang="el-GR" dirty="0" smtClean="0"/>
              <a:t>Καταμερισμός έργου σε πολλές μηχανές</a:t>
            </a:r>
          </a:p>
          <a:p>
            <a:pPr lvl="1"/>
            <a:r>
              <a:rPr lang="el-GR" dirty="0" smtClean="0"/>
              <a:t>Απόκρυψη καθυστερήσεων και σφαλμάτων</a:t>
            </a:r>
          </a:p>
          <a:p>
            <a:pPr lvl="1"/>
            <a:r>
              <a:rPr lang="el-GR" dirty="0" smtClean="0"/>
              <a:t>Ενσωμάτωση κατανεμημένων μηχανισμών στο ΛΣ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1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Πολυμέσα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συσκευές πολυμέσων γίνονται έξυπνες</a:t>
            </a:r>
          </a:p>
          <a:p>
            <a:pPr lvl="1"/>
            <a:r>
              <a:rPr lang="el-GR" dirty="0" smtClean="0"/>
              <a:t>Τηλεοράσεις, </a:t>
            </a:r>
            <a:r>
              <a:rPr lang="en-US" dirty="0" smtClean="0"/>
              <a:t>media players</a:t>
            </a:r>
            <a:endParaRPr lang="el-GR" dirty="0" smtClean="0"/>
          </a:p>
          <a:p>
            <a:r>
              <a:rPr lang="el-GR" dirty="0" smtClean="0"/>
              <a:t>Αλλά και οι υπολογιστές γίνονται </a:t>
            </a:r>
            <a:r>
              <a:rPr lang="el-GR" dirty="0" err="1" smtClean="0"/>
              <a:t>πολυμεσικοί</a:t>
            </a:r>
            <a:endParaRPr lang="el-GR" dirty="0" smtClean="0"/>
          </a:p>
          <a:p>
            <a:pPr lvl="1"/>
            <a:r>
              <a:rPr lang="en-US" dirty="0" smtClean="0"/>
              <a:t>Home theater PCs</a:t>
            </a:r>
          </a:p>
          <a:p>
            <a:r>
              <a:rPr lang="el-GR" dirty="0" smtClean="0"/>
              <a:t>Και τα δύο θέλουν δουλειά</a:t>
            </a:r>
          </a:p>
          <a:p>
            <a:pPr lvl="1"/>
            <a:r>
              <a:rPr lang="el-GR" dirty="0" smtClean="0"/>
              <a:t>Διαχείριση τεράστιων όγκων δεδομένων</a:t>
            </a:r>
          </a:p>
          <a:p>
            <a:pPr lvl="1"/>
            <a:r>
              <a:rPr lang="el-GR" dirty="0" smtClean="0"/>
              <a:t>Μικτός χρονοπρογραμματισμούς</a:t>
            </a:r>
          </a:p>
          <a:p>
            <a:pPr lvl="2"/>
            <a:r>
              <a:rPr lang="el-GR" dirty="0" smtClean="0"/>
              <a:t>Πραγματικού και μη πραγματικού χρόνου</a:t>
            </a:r>
          </a:p>
          <a:p>
            <a:pPr lvl="1"/>
            <a:r>
              <a:rPr lang="el-GR" dirty="0" smtClean="0"/>
              <a:t>Βελτίωση αξιοπιστίας και ανθεκτικότητας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2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Υπολογιστές με μπαταρία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ΛΣ για πραγματικά φορητές συσκευές</a:t>
            </a:r>
          </a:p>
          <a:p>
            <a:pPr lvl="1"/>
            <a:r>
              <a:rPr lang="en-US" dirty="0" smtClean="0"/>
              <a:t>Android, iOS, Chrome OS</a:t>
            </a:r>
            <a:endParaRPr lang="el-GR" dirty="0" smtClean="0"/>
          </a:p>
          <a:p>
            <a:pPr lvl="1"/>
            <a:r>
              <a:rPr lang="el-GR" dirty="0" smtClean="0"/>
              <a:t>Παρόμοια αλλά όχι ίδια με </a:t>
            </a:r>
            <a:r>
              <a:rPr lang="en-US" dirty="0" smtClean="0"/>
              <a:t>Linux </a:t>
            </a:r>
            <a:r>
              <a:rPr lang="el-GR" dirty="0" smtClean="0"/>
              <a:t>και </a:t>
            </a:r>
            <a:r>
              <a:rPr lang="en-US" dirty="0" smtClean="0"/>
              <a:t>OS X</a:t>
            </a:r>
          </a:p>
          <a:p>
            <a:pPr lvl="1"/>
            <a:r>
              <a:rPr lang="el-GR" dirty="0" smtClean="0"/>
              <a:t>Διαφορετικά μοντέλα λειτουργίας</a:t>
            </a:r>
          </a:p>
          <a:p>
            <a:pPr lvl="2"/>
            <a:r>
              <a:rPr lang="el-GR" dirty="0" smtClean="0"/>
              <a:t>Μία ενεργή εφαρμογή στην οθόνη</a:t>
            </a:r>
          </a:p>
          <a:p>
            <a:pPr lvl="2"/>
            <a:r>
              <a:rPr lang="el-GR" dirty="0" smtClean="0"/>
              <a:t>Γρήγορο πάγωμα και </a:t>
            </a:r>
            <a:r>
              <a:rPr lang="el-GR" dirty="0" err="1" smtClean="0"/>
              <a:t>ξεπάγωμα</a:t>
            </a:r>
            <a:r>
              <a:rPr lang="el-GR" dirty="0" smtClean="0"/>
              <a:t> εργασιών</a:t>
            </a:r>
          </a:p>
          <a:p>
            <a:pPr lvl="2"/>
            <a:r>
              <a:rPr lang="el-GR" dirty="0" smtClean="0"/>
              <a:t>Υποβάθμιση λειτουργίας για οικονομία</a:t>
            </a:r>
          </a:p>
          <a:p>
            <a:pPr lvl="2"/>
            <a:r>
              <a:rPr lang="el-GR" dirty="0" smtClean="0"/>
              <a:t>Λειτουργία με ή χωρίς 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5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Ενσωματωμένα συστήματα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Συστήματα με συγκεκριμένο σκοπό</a:t>
            </a:r>
          </a:p>
          <a:p>
            <a:pPr lvl="1"/>
            <a:r>
              <a:rPr lang="el-GR" dirty="0" smtClean="0"/>
              <a:t>Δεν επεκτείνονται με συσκευές</a:t>
            </a:r>
          </a:p>
          <a:p>
            <a:pPr lvl="1"/>
            <a:r>
              <a:rPr lang="el-GR" dirty="0" smtClean="0"/>
              <a:t>Δεν εκτελούν τυχαίες διεργασίες</a:t>
            </a:r>
          </a:p>
          <a:p>
            <a:pPr lvl="1"/>
            <a:r>
              <a:rPr lang="el-GR" dirty="0" smtClean="0"/>
              <a:t>Χαμηλό κόστος αλλά προβλέψιμη απόδοση</a:t>
            </a:r>
          </a:p>
          <a:p>
            <a:r>
              <a:rPr lang="el-GR" dirty="0" smtClean="0"/>
              <a:t>Πώς θα διευκολυνθεί η συγγραφή τους;</a:t>
            </a:r>
          </a:p>
          <a:p>
            <a:pPr lvl="1"/>
            <a:r>
              <a:rPr lang="el-GR" dirty="0" err="1" smtClean="0"/>
              <a:t>Εξωπυρήνες</a:t>
            </a:r>
            <a:r>
              <a:rPr lang="el-GR" dirty="0" smtClean="0"/>
              <a:t>: πολύ ελαφρά ΛΣ</a:t>
            </a:r>
          </a:p>
          <a:p>
            <a:pPr lvl="1"/>
            <a:r>
              <a:rPr lang="el-GR" dirty="0" smtClean="0"/>
              <a:t>Επεκτάσιμα συστήματα με βάση </a:t>
            </a:r>
            <a:r>
              <a:rPr lang="el-GR" dirty="0" err="1" smtClean="0"/>
              <a:t>μικροπυρήνες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8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Κόμβοι αισθητήρων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Εξαιρετικά απλά συστήματα</a:t>
            </a:r>
          </a:p>
          <a:p>
            <a:r>
              <a:rPr lang="el-GR" dirty="0" smtClean="0"/>
              <a:t>Ανάγκη για μεγάλη διάρκεια μπαταρίας</a:t>
            </a:r>
          </a:p>
          <a:p>
            <a:r>
              <a:rPr lang="el-GR" dirty="0" smtClean="0"/>
              <a:t>Χρησιμοποιούν πολύ απλά ΛΣ</a:t>
            </a:r>
          </a:p>
          <a:p>
            <a:pPr lvl="1"/>
            <a:r>
              <a:rPr lang="el-GR" dirty="0" smtClean="0"/>
              <a:t>Εξειδικευμένα ΛΣ αισθητήρων (</a:t>
            </a:r>
            <a:r>
              <a:rPr lang="en-US" dirty="0" smtClean="0"/>
              <a:t>Tiny OS)</a:t>
            </a:r>
          </a:p>
          <a:p>
            <a:r>
              <a:rPr lang="el-GR" dirty="0" smtClean="0"/>
              <a:t>Σταδιακά θα περάσουν σε άλλα ΛΣ</a:t>
            </a:r>
          </a:p>
          <a:p>
            <a:pPr lvl="1"/>
            <a:r>
              <a:rPr lang="el-GR" dirty="0" smtClean="0"/>
              <a:t>Πιθανόν </a:t>
            </a:r>
            <a:r>
              <a:rPr lang="el-GR" dirty="0" err="1" smtClean="0"/>
              <a:t>εξωπυρήνες</a:t>
            </a:r>
            <a:r>
              <a:rPr lang="el-GR" dirty="0" smtClean="0"/>
              <a:t> και επεκτάσιμα ΛΣ</a:t>
            </a:r>
          </a:p>
          <a:p>
            <a:pPr lvl="1"/>
            <a:r>
              <a:rPr lang="el-GR" dirty="0" smtClean="0"/>
              <a:t>Ιδέες από ενσωματωμένα και φορητά ΛΣ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9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11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#11:</a:t>
            </a:r>
            <a:r>
              <a:rPr lang="en-US" b="1" dirty="0" smtClean="0"/>
              <a:t> </a:t>
            </a:r>
            <a:r>
              <a:rPr lang="el-GR" dirty="0" smtClean="0"/>
              <a:t>Σχεδίαση λειτουργικών συστημάτων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Στόχοι ενός ΛΣ γενικής χρήσης</a:t>
            </a:r>
          </a:p>
          <a:p>
            <a:pPr lvl="1"/>
            <a:r>
              <a:rPr lang="el-GR" altLang="el-GR" dirty="0" smtClean="0"/>
              <a:t>Ορισμός αφαιρέσεων</a:t>
            </a:r>
          </a:p>
          <a:p>
            <a:pPr lvl="1"/>
            <a:r>
              <a:rPr lang="el-GR" altLang="el-GR" dirty="0" smtClean="0"/>
              <a:t>Παροχή πρωτογενών λειτουργιών</a:t>
            </a:r>
          </a:p>
          <a:p>
            <a:pPr lvl="1"/>
            <a:r>
              <a:rPr lang="el-GR" altLang="el-GR" dirty="0" smtClean="0"/>
              <a:t>Εξασφάλιση της απομόνωσης</a:t>
            </a:r>
          </a:p>
          <a:p>
            <a:pPr lvl="1"/>
            <a:r>
              <a:rPr lang="el-GR" altLang="el-GR" dirty="0" smtClean="0"/>
              <a:t>Διαχείριση του υλικού</a:t>
            </a:r>
          </a:p>
          <a:p>
            <a:r>
              <a:rPr lang="el-GR" dirty="0" smtClean="0"/>
              <a:t>Μπορεί να υπάρχουν και πιο ειδικοί στόχοι</a:t>
            </a:r>
          </a:p>
          <a:p>
            <a:pPr lvl="1"/>
            <a:r>
              <a:rPr lang="el-GR" dirty="0" smtClean="0"/>
              <a:t>Παράδειγμα: ΛΣ πραγματικού χρόνου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59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Ορισμός αφαιρέσεων</a:t>
            </a:r>
          </a:p>
          <a:p>
            <a:pPr lvl="1"/>
            <a:r>
              <a:rPr lang="el-GR" dirty="0" smtClean="0"/>
              <a:t>Οι βασικές αφαιρέσεις είναι γνωστές</a:t>
            </a:r>
          </a:p>
          <a:p>
            <a:pPr lvl="1"/>
            <a:r>
              <a:rPr lang="el-GR" dirty="0" smtClean="0"/>
              <a:t>Διεργασίες, χώροι διευθύνσεων, αρχεία</a:t>
            </a:r>
          </a:p>
          <a:p>
            <a:pPr lvl="1"/>
            <a:r>
              <a:rPr lang="el-GR" dirty="0" smtClean="0"/>
              <a:t>Αλλά και νήματα, συγχρονισμός, επικοινωνία</a:t>
            </a:r>
          </a:p>
          <a:p>
            <a:pPr lvl="1"/>
            <a:r>
              <a:rPr lang="el-GR" dirty="0" smtClean="0"/>
              <a:t>Ο ακριβής ορισμός δεν είναι προφανής</a:t>
            </a:r>
          </a:p>
          <a:p>
            <a:pPr lvl="2"/>
            <a:r>
              <a:rPr lang="el-GR" dirty="0" smtClean="0"/>
              <a:t>Παράδειγμα: χειρισμός νημάτων μετά από </a:t>
            </a:r>
            <a:r>
              <a:rPr lang="en-US" dirty="0" smtClean="0"/>
              <a:t>fork()</a:t>
            </a:r>
            <a:endParaRPr lang="el-GR" dirty="0" smtClean="0"/>
          </a:p>
          <a:p>
            <a:pPr lvl="2"/>
            <a:r>
              <a:rPr lang="el-GR" dirty="0" smtClean="0"/>
              <a:t>Αντιγράφονται τα νήματα</a:t>
            </a:r>
            <a:r>
              <a:rPr lang="el-GR" dirty="0"/>
              <a:t>;</a:t>
            </a:r>
            <a:endParaRPr lang="el-GR" dirty="0" smtClean="0"/>
          </a:p>
          <a:p>
            <a:pPr lvl="2"/>
            <a:r>
              <a:rPr lang="el-GR" dirty="0" smtClean="0"/>
              <a:t>Αντιγράφονται τα εκκρεμή σήματα;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59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3433</Words>
  <Application>Microsoft Office PowerPoint</Application>
  <PresentationFormat>On-screen Show (4:3)</PresentationFormat>
  <Paragraphs>694</Paragraphs>
  <Slides>79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Arial</vt:lpstr>
      <vt:lpstr>Calibri</vt:lpstr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Το πρόβλημα σχεδίασης</vt:lpstr>
      <vt:lpstr>Στόχοι (1 από 5)</vt:lpstr>
      <vt:lpstr>Στόχοι (2 από 5)</vt:lpstr>
      <vt:lpstr>Στόχοι (3 από 5)</vt:lpstr>
      <vt:lpstr>Στόχοι (4 από 5)</vt:lpstr>
      <vt:lpstr>Στόχοι (5 από 5)</vt:lpstr>
      <vt:lpstr>Δυσκολίες (1 από 4)</vt:lpstr>
      <vt:lpstr>Δυσκολίες (2 από 4)</vt:lpstr>
      <vt:lpstr>Δυσκολίες (3 από 4)</vt:lpstr>
      <vt:lpstr>Δυσκολίες (4 από 4)</vt:lpstr>
      <vt:lpstr>Σχεδίαση διασυνδέσεων</vt:lpstr>
      <vt:lpstr>Διασυνδέσεις</vt:lpstr>
      <vt:lpstr>Καθοδηγητικές αρχές</vt:lpstr>
      <vt:lpstr>Υποδείγματα</vt:lpstr>
      <vt:lpstr>Υποδείγματα διασυνδέσεων χρήστη</vt:lpstr>
      <vt:lpstr>Υποδείγματα εκτέλεσης (1 από 2)</vt:lpstr>
      <vt:lpstr>Υποδείγματα εκτέλεσης (2 από 2)</vt:lpstr>
      <vt:lpstr>Υποδείγματα δεδομένων</vt:lpstr>
      <vt:lpstr>Διασύνδεση κλήσεων (1 από 2)</vt:lpstr>
      <vt:lpstr>Διασύνδεση κλήσεων (2 από 2)</vt:lpstr>
      <vt:lpstr>Υλοποίηση</vt:lpstr>
      <vt:lpstr>Δομή συστήματος (1 από 4)</vt:lpstr>
      <vt:lpstr>Δομή συστήματος (2 από 4)</vt:lpstr>
      <vt:lpstr>Δομή συστήματος (3 από 4)</vt:lpstr>
      <vt:lpstr>Δομή συστήματος (4 από 4)</vt:lpstr>
      <vt:lpstr>Μηχανισμός και πολιτική (1 από 2)</vt:lpstr>
      <vt:lpstr>Μηχανισμός και πολιτική (2 από 2)</vt:lpstr>
      <vt:lpstr>Ορθογωνικότητα</vt:lpstr>
      <vt:lpstr>Ονομασία (1 από 2)</vt:lpstr>
      <vt:lpstr>Ονομασία (2 από 2)</vt:lpstr>
      <vt:lpstr>Χρόνος δέσμευσης</vt:lpstr>
      <vt:lpstr>Στατικές ή δυναμικές δομές; (1 από 2)</vt:lpstr>
      <vt:lpstr>Στατικές ή δυναμικές δομές; (2 από 2)</vt:lpstr>
      <vt:lpstr>Αναλυτική ή συνθετική υλοποίηση;</vt:lpstr>
      <vt:lpstr>Χρήσιμες τεχνικές (1 από 6)</vt:lpstr>
      <vt:lpstr>Χρήσιμες τεχνικές (2 από 6)</vt:lpstr>
      <vt:lpstr>Χρήσιμες τεχνικές (3 από 6)</vt:lpstr>
      <vt:lpstr>Χρήσιμες τεχνικές (4 από 6)</vt:lpstr>
      <vt:lpstr>Χρήσιμες τεχνικές (5 από 6)</vt:lpstr>
      <vt:lpstr>Χρήσιμες τεχνικές (6 από 6)</vt:lpstr>
      <vt:lpstr>Απόδοση</vt:lpstr>
      <vt:lpstr>Γιατί είναι αργά τα ΛΣ;</vt:lpstr>
      <vt:lpstr>Τι να βελτιστοποιήσουμε; (1 από 2)</vt:lpstr>
      <vt:lpstr>Τι να βελτιστοποιήσουμε; (2 από 2)</vt:lpstr>
      <vt:lpstr>Χώρος έναντι χρόνου (1 από 4)</vt:lpstr>
      <vt:lpstr>Χώρος έναντι χρόνου (2 από 4)</vt:lpstr>
      <vt:lpstr>Χώρος έναντι χρόνου (3 από 4)</vt:lpstr>
      <vt:lpstr>Χώρος έναντι χρόνου (4 από 4)</vt:lpstr>
      <vt:lpstr>Κρυφή μνήμη (1 από 2)</vt:lpstr>
      <vt:lpstr>Κρυφή μνήμη (2 από 2)</vt:lpstr>
      <vt:lpstr>Υποδείξεις</vt:lpstr>
      <vt:lpstr>Εκμετάλλευση της τοπικότητας</vt:lpstr>
      <vt:lpstr>Βελτιστοποίηση πιθανού (1 από 2)</vt:lpstr>
      <vt:lpstr>Βελτιστοποίηση πιθανού (2 από 2)</vt:lpstr>
      <vt:lpstr>Διαχείριση έργων</vt:lpstr>
      <vt:lpstr>Ο μυθικός ανθρωπομήνας (1 από 3)</vt:lpstr>
      <vt:lpstr>Ο μυθικός ανθρωπομήνας (2 από 3)</vt:lpstr>
      <vt:lpstr>Ο μυθικός ανθρωπομήνας (3 από 3)</vt:lpstr>
      <vt:lpstr>Δομή ομάδας (1 από 2)</vt:lpstr>
      <vt:lpstr>Δομή ομάδας (2 από 2)</vt:lpstr>
      <vt:lpstr>Ο ρόλος της πείρας (1 από 2)</vt:lpstr>
      <vt:lpstr>Ο ρόλος της πείρας (2 από 2)</vt:lpstr>
      <vt:lpstr>Όχι ασημένιες σφαίρες</vt:lpstr>
      <vt:lpstr>Σχεδιαστικές τάσεις</vt:lpstr>
      <vt:lpstr>Εικονικοποίηση</vt:lpstr>
      <vt:lpstr>Πολυπύρηνοι επεξεργαστές</vt:lpstr>
      <vt:lpstr>Μεγάλοι χώροι διευθύνσεων</vt:lpstr>
      <vt:lpstr>Δικτύωση</vt:lpstr>
      <vt:lpstr>Παράλληλα και κατανεμημένα</vt:lpstr>
      <vt:lpstr>Πολυμέσα</vt:lpstr>
      <vt:lpstr>Υπολογιστές με μπαταρία</vt:lpstr>
      <vt:lpstr>Ενσωματωμένα συστήματα</vt:lpstr>
      <vt:lpstr>Κόμβοι αισθητήρων</vt:lpstr>
      <vt:lpstr>Τέλος Ενότητας # 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Σχεδίαση λειτουργικών συστημάτων</dc:title>
  <dc:subject>Λειτουργικά Συστήματα</dc:subject>
  <dc:creator>Γεώργιος Ξυλωμένος</dc:creator>
  <cp:keywords>Διασυνδέσεις, υλοποίηση, απόδοση, διαχείριση έργων</cp:keywords>
  <cp:lastModifiedBy>georgex</cp:lastModifiedBy>
  <cp:revision>308</cp:revision>
  <dcterms:created xsi:type="dcterms:W3CDTF">2012-09-06T09:03:05Z</dcterms:created>
  <dcterms:modified xsi:type="dcterms:W3CDTF">2015-11-04T14:07:06Z</dcterms:modified>
</cp:coreProperties>
</file>