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713" r:id="rId2"/>
    <p:sldMasterId id="2147483725" r:id="rId3"/>
  </p:sldMasterIdLst>
  <p:notesMasterIdLst>
    <p:notesMasterId r:id="rId46"/>
  </p:notesMasterIdLst>
  <p:handoutMasterIdLst>
    <p:handoutMasterId r:id="rId47"/>
  </p:handoutMasterIdLst>
  <p:sldIdLst>
    <p:sldId id="311" r:id="rId4"/>
    <p:sldId id="25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1" r:id="rId15"/>
    <p:sldId id="282" r:id="rId16"/>
    <p:sldId id="283" r:id="rId17"/>
    <p:sldId id="284" r:id="rId18"/>
    <p:sldId id="286" r:id="rId19"/>
    <p:sldId id="285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2" r:id="rId45"/>
  </p:sldIdLst>
  <p:sldSz cx="9144000" cy="6858000" type="screen4x3"/>
  <p:notesSz cx="6797675" cy="987425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F7C2"/>
    <a:srgbClr val="FFDBB7"/>
    <a:srgbClr val="C9CFB5"/>
    <a:srgbClr val="000000"/>
    <a:srgbClr val="77212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C07C6-CDB4-1F4A-8098-826AB2A21ECB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03DA8-1728-E74C-A840-A1CBE448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20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675BB-4EF7-498A-B19F-65DBDB95DF4D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23AFB-225A-4F1E-8FBE-B804C43BAF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021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l-GR" altLang="el-GR" noProof="0" dirty="0" smtClean="0"/>
              <a:t>Κάντε κλικ για επεξεργασία του τίτλου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CA54-203B-4326-AB96-7C2D9C725F4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8894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24C9-AA8E-4D16-90E8-952A9F3FE4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2462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9D73D-A80B-40EC-A87A-9AC863969C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8949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1521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784"/>
            <a:ext cx="4038600" cy="4535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535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BB05-A5CD-4CB8-BBCF-BCD884400E6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28009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3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6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9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4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8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142195"/>
            <a:ext cx="7937574" cy="1126565"/>
          </a:xfrm>
        </p:spPr>
        <p:txBody>
          <a:bodyPr/>
          <a:lstStyle>
            <a:lvl1pPr>
              <a:defRPr sz="40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5CC8-CBD6-42AC-87E1-F4A3667498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28618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151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377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7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04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96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97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8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77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07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2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77212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DCDE4-A2CB-4978-B505-1724DFF9556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44306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4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22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9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31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45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35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03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21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03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3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B76-FACC-4CEF-9D12-5579EAB5F2A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99528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6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42B3C-6ABD-4878-BEB5-62C131ABAC5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1868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13A8-45B5-431E-994D-1697EFF057B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3009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06C72-7C26-4369-BBDA-6DBE7A4984A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5173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81337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2BC6-4DF5-40F3-A922-E86F2DAD3D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9330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2FA1-2732-4078-BE45-C03CD50F781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4179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700" y="-19050"/>
            <a:ext cx="9156700" cy="1359818"/>
          </a:xfrm>
          <a:prstGeom prst="rect">
            <a:avLst/>
          </a:prstGeom>
          <a:solidFill>
            <a:srgbClr val="7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776"/>
            <a:ext cx="83632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dirty="0" smtClean="0"/>
              <a:t>Δεύτερου επιπέδου</a:t>
            </a:r>
          </a:p>
          <a:p>
            <a:pPr lvl="2"/>
            <a:r>
              <a:rPr lang="el-GR" altLang="el-GR" dirty="0" smtClean="0"/>
              <a:t>Τρίτου επιπέδου</a:t>
            </a:r>
          </a:p>
          <a:p>
            <a:pPr lvl="3"/>
            <a:r>
              <a:rPr lang="el-GR" altLang="el-GR" dirty="0" smtClean="0"/>
              <a:t>Τέταρτου επιπέδου</a:t>
            </a:r>
          </a:p>
          <a:p>
            <a:pPr lvl="4"/>
            <a:r>
              <a:rPr lang="el-GR" altLang="el-GR" dirty="0" smtClean="0"/>
              <a:t>Πέμπτου επιπέδου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l-GR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61EF33-CBB9-4625-A526-46E2E46C8D62}" type="slidenum">
              <a:rPr lang="el-GR" altLang="el-GR" smtClean="0"/>
              <a:pPr>
                <a:defRPr/>
              </a:pPr>
              <a:t>‹#›</a:t>
            </a:fld>
            <a:endParaRPr lang="el-GR" altLang="el-GR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1030"/>
            <a:ext cx="7931224" cy="116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Κάντε κλικ για επεξεργασία του τίτλου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245" y="246058"/>
            <a:ext cx="575567" cy="104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rgbClr val="16161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rgbClr val="161616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rgbClr val="161616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3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5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Δίκτυα Επικοινωνιών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/>
              <a:t>6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Επίπεδο Μεταφοράς </a:t>
            </a:r>
            <a:r>
              <a:rPr lang="en-US" sz="2800" b="1" dirty="0" smtClean="0"/>
              <a:t>TCP/UDP</a:t>
            </a:r>
            <a:endParaRPr lang="en-US" sz="2800" b="1" dirty="0"/>
          </a:p>
          <a:p>
            <a:r>
              <a:rPr lang="el-GR" sz="2800" b="1" dirty="0"/>
              <a:t>Διδάσκων: </a:t>
            </a:r>
            <a:r>
              <a:rPr lang="el-GR" sz="2800" dirty="0" smtClean="0"/>
              <a:t>Θεόδωρος Αποστολόπουλος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56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Θεμελιώδεις λειτουργίες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</a:t>
            </a:fld>
            <a:endParaRPr lang="el-GR" altLang="el-GR"/>
          </a:p>
        </p:txBody>
      </p:sp>
      <p:pic>
        <p:nvPicPr>
          <p:cNvPr id="6" name="Picture 8" descr="06-03.jpg θεμελιώδεις λειτουργίε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30508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Θεμελιώδεις λειτουργίες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82453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Χρήση υπηρεσίας μεταφοράς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Τμήμα: μονάδα μετάδοσης επιπέδου μεταφοράς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Μπαίνει σε πακέτο που μπαίνει σε πλαίσιο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Εξυπηρετητής: </a:t>
            </a:r>
            <a:r>
              <a:rPr lang="en-US" dirty="0" smtClean="0"/>
              <a:t>LISTEN</a:t>
            </a:r>
            <a:r>
              <a:rPr lang="el-GR" dirty="0" smtClean="0"/>
              <a:t> / Πελάτης: </a:t>
            </a:r>
            <a:r>
              <a:rPr lang="en-US" dirty="0" smtClean="0"/>
              <a:t>CONNECT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 πελάτης στέλνει ένα τμήμα αίτησης σύνδεσης</a:t>
            </a:r>
            <a:endParaRPr lang="en-US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 εξυπηρετητής απαντά με ένα τμήμα αποδοχής σύνδεσης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Ανταλλαγή δεδομένων με </a:t>
            </a:r>
            <a:r>
              <a:rPr lang="en-US" dirty="0" smtClean="0"/>
              <a:t>SEND</a:t>
            </a:r>
            <a:r>
              <a:rPr lang="el-GR" dirty="0" smtClean="0"/>
              <a:t> και </a:t>
            </a:r>
            <a:r>
              <a:rPr lang="en-US" dirty="0" smtClean="0"/>
              <a:t>RECEIVE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Στέλνεται ένα τμήμα δεδομένων, το οποίο επιβεβαιώνεται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Τερματισμός σύνδεσης με</a:t>
            </a:r>
            <a:r>
              <a:rPr lang="en-US" dirty="0" smtClean="0"/>
              <a:t> DISCONNECT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Στέλνεται ένα τμήμα τερματισμού σύνδεσης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</a:t>
            </a:fld>
            <a:endParaRPr lang="el-GR" alt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Υποδοχές (</a:t>
            </a:r>
            <a:r>
              <a:rPr lang="en-US" dirty="0" smtClean="0"/>
              <a:t>sockets) Berkeley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12</a:t>
            </a:fld>
            <a:endParaRPr lang="el-GR" altLang="el-GR"/>
          </a:p>
        </p:txBody>
      </p:sp>
      <p:pic>
        <p:nvPicPr>
          <p:cNvPr id="6" name="Picture 8" descr="06-05.jpg berkeley socket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52033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Υποδοχές </a:t>
            </a:r>
            <a:r>
              <a:rPr lang="en-US" dirty="0" smtClean="0"/>
              <a:t>Berkeley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Η «πρότυπη» διεπαφή των </a:t>
            </a:r>
            <a:r>
              <a:rPr lang="en-US" dirty="0" smtClean="0"/>
              <a:t>UDP</a:t>
            </a:r>
            <a:r>
              <a:rPr lang="el-GR" dirty="0" smtClean="0"/>
              <a:t> και </a:t>
            </a:r>
            <a:r>
              <a:rPr lang="en-US" dirty="0" smtClean="0"/>
              <a:t>TCP</a:t>
            </a:r>
          </a:p>
          <a:p>
            <a:pPr lvl="1" eaLnBrk="1" hangingPunct="1"/>
            <a:r>
              <a:rPr lang="el-GR" dirty="0" smtClean="0"/>
              <a:t>Σχεδιάστηκε για συνεργασία με οποιοδήποτε πρωτόκολλο</a:t>
            </a:r>
          </a:p>
          <a:p>
            <a:pPr lvl="1" eaLnBrk="1" hangingPunct="1"/>
            <a:r>
              <a:rPr lang="el-GR" dirty="0" smtClean="0"/>
              <a:t>Στην πράξη σχεδόν πάντα χρησιμοποιείται με </a:t>
            </a:r>
            <a:r>
              <a:rPr lang="en-US" dirty="0" smtClean="0"/>
              <a:t>UDP</a:t>
            </a:r>
            <a:r>
              <a:rPr lang="el-GR" dirty="0" smtClean="0"/>
              <a:t> και </a:t>
            </a:r>
            <a:r>
              <a:rPr lang="en-US" dirty="0" smtClean="0"/>
              <a:t>TCP</a:t>
            </a:r>
            <a:endParaRPr lang="el-GR" dirty="0" smtClean="0"/>
          </a:p>
          <a:p>
            <a:pPr lvl="2" eaLnBrk="1" hangingPunct="1"/>
            <a:r>
              <a:rPr lang="en-US" dirty="0" smtClean="0"/>
              <a:t>UDP</a:t>
            </a:r>
            <a:r>
              <a:rPr lang="el-GR" dirty="0" smtClean="0"/>
              <a:t>: ανταλλαγή μεμονωμένων μηνυμάτων</a:t>
            </a:r>
          </a:p>
          <a:p>
            <a:pPr lvl="2" eaLnBrk="1" hangingPunct="1"/>
            <a:r>
              <a:rPr lang="en-US" dirty="0" smtClean="0"/>
              <a:t>TCP:</a:t>
            </a:r>
            <a:r>
              <a:rPr lang="el-GR" dirty="0" smtClean="0"/>
              <a:t> ανταλλαγή ροής από </a:t>
            </a:r>
            <a:r>
              <a:rPr lang="en-US" dirty="0" smtClean="0"/>
              <a:t>byte</a:t>
            </a:r>
            <a:endParaRPr lang="el-GR" dirty="0" smtClean="0"/>
          </a:p>
          <a:p>
            <a:pPr lvl="1" eaLnBrk="1" hangingPunct="1"/>
            <a:r>
              <a:rPr lang="el-GR" dirty="0" smtClean="0"/>
              <a:t>Παράδειγμα με </a:t>
            </a:r>
            <a:r>
              <a:rPr lang="en-US" dirty="0" smtClean="0"/>
              <a:t>TCP</a:t>
            </a:r>
            <a:r>
              <a:rPr lang="el-GR" dirty="0" smtClean="0"/>
              <a:t>, το </a:t>
            </a:r>
            <a:r>
              <a:rPr lang="en-US" dirty="0" smtClean="0"/>
              <a:t>UDP </a:t>
            </a:r>
            <a:r>
              <a:rPr lang="el-GR" dirty="0" smtClean="0"/>
              <a:t>είναι πιο απλό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13</a:t>
            </a:fld>
            <a:endParaRPr lang="el-GR" alt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Υποδοχές </a:t>
            </a:r>
            <a:r>
              <a:rPr lang="en-US" dirty="0" smtClean="0"/>
              <a:t>Berkeley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752528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Χρήση υποδοχών </a:t>
            </a:r>
            <a:r>
              <a:rPr lang="en-US" dirty="0" smtClean="0"/>
              <a:t>Berkeley</a:t>
            </a:r>
            <a:r>
              <a:rPr lang="el-GR" dirty="0" smtClean="0"/>
              <a:t> με το </a:t>
            </a:r>
            <a:r>
              <a:rPr lang="en-US" dirty="0" smtClean="0"/>
              <a:t>TCP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Εγκαθίδρυση σύνδεσης: εξυπηρετητής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/>
              <a:t>SOCKET:</a:t>
            </a:r>
            <a:r>
              <a:rPr lang="el-GR" dirty="0" smtClean="0"/>
              <a:t> δημιουργία μίας υποδοχής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/>
              <a:t>BIND:</a:t>
            </a:r>
            <a:r>
              <a:rPr lang="el-GR" dirty="0" smtClean="0"/>
              <a:t> απόδοση διεύθυνσης στην υποδοχή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/>
              <a:t>LISTEN:</a:t>
            </a:r>
            <a:r>
              <a:rPr lang="el-GR" dirty="0" smtClean="0"/>
              <a:t> δέσμευση πόρων για αποδοχή συνδέσεων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/>
              <a:t>ACCEPT:</a:t>
            </a:r>
            <a:r>
              <a:rPr lang="el-GR" dirty="0" smtClean="0"/>
              <a:t> αναμονή μέχρι να έχουμε σύνδεση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Εγκαθίδρυση σύνδεσης: πελάτης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/>
              <a:t>SOCKET:</a:t>
            </a:r>
            <a:r>
              <a:rPr lang="el-GR" dirty="0" smtClean="0"/>
              <a:t> δημιουργία μίας υποδοχής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/>
              <a:t>CONNECT:</a:t>
            </a:r>
            <a:r>
              <a:rPr lang="el-GR" dirty="0" smtClean="0"/>
              <a:t> σύνδεση με τον εξυπηρετητή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14</a:t>
            </a:fld>
            <a:endParaRPr lang="el-GR" alt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Υποδοχές </a:t>
            </a:r>
            <a:r>
              <a:rPr lang="en-US" dirty="0" smtClean="0"/>
              <a:t>Berkeley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752528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Χρήση υποδοχών </a:t>
            </a:r>
            <a:r>
              <a:rPr lang="en-US" dirty="0" smtClean="0"/>
              <a:t>Berkeley</a:t>
            </a:r>
            <a:r>
              <a:rPr lang="el-GR" dirty="0" smtClean="0"/>
              <a:t> με το </a:t>
            </a:r>
            <a:r>
              <a:rPr lang="en-US" dirty="0" smtClean="0"/>
              <a:t>TCP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Ανταλλαγή δεδομένων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/>
              <a:t>SEND/WRITE:</a:t>
            </a:r>
            <a:r>
              <a:rPr lang="el-GR" dirty="0" smtClean="0"/>
              <a:t> αποστολή δεδομένων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/>
              <a:t>RECEIVE/READ:</a:t>
            </a:r>
            <a:r>
              <a:rPr lang="el-GR" dirty="0" smtClean="0"/>
              <a:t> λήψη δεδομένων</a:t>
            </a:r>
            <a:endParaRPr lang="en-US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Απελευθέρωση σύνδεσης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/>
              <a:t>CLOSE:</a:t>
            </a:r>
            <a:r>
              <a:rPr lang="el-GR" dirty="0" smtClean="0"/>
              <a:t> συμμετρική απελευθέρωση σύνδεσης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15</a:t>
            </a:fld>
            <a:endParaRPr lang="el-GR" alt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UDP (User Datagram Protocol)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363272" cy="3384376"/>
          </a:xfrm>
        </p:spPr>
        <p:txBody>
          <a:bodyPr/>
          <a:lstStyle/>
          <a:p>
            <a:pPr eaLnBrk="1" hangingPunct="1"/>
            <a:r>
              <a:rPr lang="en-US" dirty="0" smtClean="0"/>
              <a:t>UDP</a:t>
            </a:r>
            <a:r>
              <a:rPr lang="el-GR" dirty="0" smtClean="0"/>
              <a:t>: ασυνδεσμικό πρωτόκολλο επιπέδου μεταφοράς</a:t>
            </a:r>
          </a:p>
          <a:p>
            <a:pPr lvl="1" eaLnBrk="1" hangingPunct="1"/>
            <a:r>
              <a:rPr lang="el-GR" dirty="0" smtClean="0"/>
              <a:t>Παρέχει την ίδια ακριβώς υπηρεσία με το </a:t>
            </a:r>
            <a:r>
              <a:rPr lang="en-US" dirty="0" smtClean="0"/>
              <a:t>IP</a:t>
            </a:r>
            <a:r>
              <a:rPr lang="el-GR" dirty="0" smtClean="0"/>
              <a:t> (αναξιόπιστη)</a:t>
            </a:r>
            <a:endParaRPr lang="en-US" dirty="0" smtClean="0"/>
          </a:p>
          <a:p>
            <a:pPr lvl="1" eaLnBrk="1" hangingPunct="1"/>
            <a:r>
              <a:rPr lang="el-GR" dirty="0" smtClean="0"/>
              <a:t>Αποστολή τεμαχίων χωρίς εγκαθίδρυση σύνδεσης</a:t>
            </a:r>
          </a:p>
          <a:p>
            <a:pPr lvl="2" eaLnBrk="1" hangingPunct="1"/>
            <a:r>
              <a:rPr lang="el-GR" dirty="0" smtClean="0"/>
              <a:t>Ουσιαστικά στέλνονται πακέτα </a:t>
            </a:r>
            <a:r>
              <a:rPr lang="en-US" dirty="0" smtClean="0"/>
              <a:t>IP</a:t>
            </a:r>
            <a:r>
              <a:rPr lang="el-GR" dirty="0" smtClean="0"/>
              <a:t> με μία πρόσθετη κεφαλίδα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16</a:t>
            </a:fld>
            <a:endParaRPr lang="el-GR" altLang="el-GR"/>
          </a:p>
        </p:txBody>
      </p:sp>
      <p:pic>
        <p:nvPicPr>
          <p:cNvPr id="6" name="Picture 19" descr="06-27.jpg UDP Protocol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92238"/>
            <a:ext cx="6223446" cy="110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UDP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680520"/>
          </a:xfrm>
        </p:spPr>
        <p:txBody>
          <a:bodyPr/>
          <a:lstStyle/>
          <a:p>
            <a:pPr eaLnBrk="1" hangingPunct="1"/>
            <a:r>
              <a:rPr lang="en-US" dirty="0" smtClean="0"/>
              <a:t>UDP</a:t>
            </a:r>
            <a:r>
              <a:rPr lang="el-GR" dirty="0" smtClean="0"/>
              <a:t>: ασυνδεσμικό πρωτόκολλο επιπέδου μεταφοράς</a:t>
            </a:r>
          </a:p>
          <a:p>
            <a:pPr lvl="1" eaLnBrk="1" hangingPunct="1"/>
            <a:r>
              <a:rPr lang="el-GR" dirty="0" smtClean="0"/>
              <a:t>Θύρες </a:t>
            </a:r>
            <a:r>
              <a:rPr lang="en-US" dirty="0" smtClean="0"/>
              <a:t>UDP </a:t>
            </a:r>
            <a:r>
              <a:rPr lang="el-GR" dirty="0" smtClean="0"/>
              <a:t>προέλευσης και προορισμού</a:t>
            </a:r>
            <a:endParaRPr lang="en-US" dirty="0" smtClean="0"/>
          </a:p>
          <a:p>
            <a:pPr lvl="2" eaLnBrk="1" hangingPunct="1"/>
            <a:r>
              <a:rPr lang="el-GR" dirty="0" smtClean="0"/>
              <a:t>Η θύρα προσδιορίζει μία εφαρμογή σε ένα μηχάνημα</a:t>
            </a:r>
          </a:p>
          <a:p>
            <a:pPr lvl="2" eaLnBrk="1" hangingPunct="1"/>
            <a:r>
              <a:rPr lang="el-GR" dirty="0" smtClean="0"/>
              <a:t>Οι θύρες </a:t>
            </a:r>
            <a:r>
              <a:rPr lang="en-US" dirty="0" smtClean="0"/>
              <a:t>UDP</a:t>
            </a:r>
            <a:r>
              <a:rPr lang="el-GR" dirty="0" smtClean="0"/>
              <a:t> είναι ανεξάρτητες από τις</a:t>
            </a:r>
            <a:r>
              <a:rPr lang="en-US" dirty="0" smtClean="0"/>
              <a:t> </a:t>
            </a:r>
            <a:r>
              <a:rPr lang="el-GR" dirty="0" smtClean="0"/>
              <a:t>θύρες </a:t>
            </a:r>
            <a:r>
              <a:rPr lang="en-US" dirty="0" smtClean="0"/>
              <a:t>TCP</a:t>
            </a:r>
            <a:endParaRPr lang="el-GR" dirty="0" smtClean="0"/>
          </a:p>
          <a:p>
            <a:pPr lvl="1" eaLnBrk="1" hangingPunct="1"/>
            <a:r>
              <a:rPr lang="el-GR" dirty="0" smtClean="0"/>
              <a:t>Μήκος πακέτου: σε </a:t>
            </a:r>
            <a:r>
              <a:rPr lang="en-US" dirty="0" smtClean="0"/>
              <a:t>byte, </a:t>
            </a:r>
            <a:r>
              <a:rPr lang="el-GR" dirty="0" smtClean="0"/>
              <a:t>περιλαμβάνει και την κεφαλίδα</a:t>
            </a:r>
          </a:p>
          <a:p>
            <a:pPr lvl="1" eaLnBrk="1" hangingPunct="1"/>
            <a:r>
              <a:rPr lang="el-GR" dirty="0" smtClean="0"/>
              <a:t>Άθροισμα ελέγχου: προαιρετικό</a:t>
            </a:r>
            <a:endParaRPr lang="en-US" dirty="0" smtClean="0"/>
          </a:p>
          <a:p>
            <a:pPr lvl="2" eaLnBrk="1" hangingPunct="1"/>
            <a:r>
              <a:rPr lang="el-GR" dirty="0" smtClean="0"/>
              <a:t>Όταν έχει την τιμή 000… δεν έχει υπολογιστεί</a:t>
            </a:r>
          </a:p>
          <a:p>
            <a:pPr lvl="2" eaLnBrk="1" hangingPunct="1"/>
            <a:r>
              <a:rPr lang="el-GR" dirty="0" smtClean="0"/>
              <a:t>Περιλαμβάνει και μια ψευδοκεφαλίδα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17</a:t>
            </a:fld>
            <a:endParaRPr lang="el-GR" alt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UDP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363272" cy="2664296"/>
          </a:xfrm>
        </p:spPr>
        <p:txBody>
          <a:bodyPr/>
          <a:lstStyle/>
          <a:p>
            <a:pPr eaLnBrk="1" hangingPunct="1"/>
            <a:r>
              <a:rPr lang="el-GR" dirty="0" smtClean="0"/>
              <a:t>Άθροισμα ελέγχου</a:t>
            </a:r>
          </a:p>
          <a:p>
            <a:pPr lvl="1" eaLnBrk="1" hangingPunct="1"/>
            <a:r>
              <a:rPr lang="el-GR" dirty="0" smtClean="0"/>
              <a:t>Καλύπτει ολόκληρο το τμήμα και μια ψευδοκεφαλίδα</a:t>
            </a:r>
            <a:endParaRPr lang="en-US" dirty="0" smtClean="0"/>
          </a:p>
          <a:p>
            <a:pPr lvl="2" eaLnBrk="1" hangingPunct="1"/>
            <a:r>
              <a:rPr lang="el-GR" dirty="0" smtClean="0"/>
              <a:t>Η κεφαλίδα </a:t>
            </a:r>
            <a:r>
              <a:rPr lang="en-US" dirty="0" smtClean="0"/>
              <a:t>IP</a:t>
            </a:r>
            <a:r>
              <a:rPr lang="el-GR" dirty="0" smtClean="0"/>
              <a:t> δεν περιλαμβάνει άθροισμα ελέγχου του πακέτου</a:t>
            </a:r>
            <a:endParaRPr lang="en-US" dirty="0" smtClean="0"/>
          </a:p>
          <a:p>
            <a:pPr lvl="2" eaLnBrk="1" hangingPunct="1"/>
            <a:r>
              <a:rPr lang="el-GR" dirty="0" smtClean="0"/>
              <a:t>Ανάμιξη επιπέδου δικτύου με επίπεδο μεταφοράς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18</a:t>
            </a:fld>
            <a:endParaRPr lang="el-GR" altLang="el-GR"/>
          </a:p>
        </p:txBody>
      </p:sp>
      <p:pic>
        <p:nvPicPr>
          <p:cNvPr id="6" name="Picture 16" descr="06-28.jpg UDP Protocol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464" y="1395413"/>
            <a:ext cx="6504896" cy="196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UDP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536504"/>
          </a:xfrm>
        </p:spPr>
        <p:txBody>
          <a:bodyPr/>
          <a:lstStyle/>
          <a:p>
            <a:pPr eaLnBrk="1" hangingPunct="1"/>
            <a:r>
              <a:rPr lang="el-GR" dirty="0" smtClean="0"/>
              <a:t>Άθροισμα ελέγχου</a:t>
            </a:r>
          </a:p>
          <a:p>
            <a:pPr lvl="1" eaLnBrk="1" hangingPunct="1"/>
            <a:r>
              <a:rPr lang="el-GR" dirty="0" smtClean="0"/>
              <a:t>Υπολογισμός αθροίσματος ελέγχου</a:t>
            </a:r>
          </a:p>
          <a:p>
            <a:pPr lvl="2" eaLnBrk="1" hangingPunct="1"/>
            <a:r>
              <a:rPr lang="el-GR" dirty="0" smtClean="0"/>
              <a:t>Αν το πακέτο έχει περιττό μήκος, προστίθεται ένα κενό </a:t>
            </a:r>
            <a:r>
              <a:rPr lang="en-US" dirty="0" smtClean="0"/>
              <a:t>byte</a:t>
            </a:r>
            <a:endParaRPr lang="el-GR" dirty="0" smtClean="0"/>
          </a:p>
          <a:p>
            <a:pPr lvl="2" eaLnBrk="1" hangingPunct="1"/>
            <a:r>
              <a:rPr lang="el-GR" dirty="0" smtClean="0"/>
              <a:t>Μηδενίζεται το πεδίο αθροίσματος ελέγχου</a:t>
            </a:r>
            <a:endParaRPr lang="en-US" dirty="0" smtClean="0"/>
          </a:p>
          <a:p>
            <a:pPr lvl="2" eaLnBrk="1" hangingPunct="1"/>
            <a:r>
              <a:rPr lang="el-GR" dirty="0" smtClean="0"/>
              <a:t>Άθροιση ανά 16</a:t>
            </a:r>
            <a:r>
              <a:rPr lang="en-US" dirty="0" smtClean="0"/>
              <a:t> bit</a:t>
            </a:r>
            <a:r>
              <a:rPr lang="el-GR" dirty="0" smtClean="0"/>
              <a:t> με συμπλήρωμα ως προς ένα</a:t>
            </a:r>
          </a:p>
          <a:p>
            <a:pPr lvl="2" eaLnBrk="1" hangingPunct="1"/>
            <a:r>
              <a:rPr lang="el-GR" dirty="0" smtClean="0"/>
              <a:t>Αποθηκεύουμε το συμπλήρωμα ως προς ένα του αθροίσματος</a:t>
            </a:r>
          </a:p>
          <a:p>
            <a:pPr lvl="1" eaLnBrk="1" hangingPunct="1"/>
            <a:r>
              <a:rPr lang="el-GR" dirty="0" smtClean="0"/>
              <a:t>Ακριβώς ίδιος αλγόριθμος και για το </a:t>
            </a:r>
            <a:r>
              <a:rPr lang="en-US" dirty="0" smtClean="0"/>
              <a:t>TCP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19</a:t>
            </a:fld>
            <a:endParaRPr lang="el-GR" alt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ΕΠΙΠΕΔΟ ΜΕΤΑΦΟΡΑΣ</a:t>
            </a:r>
            <a:br>
              <a:rPr lang="el-GR" dirty="0" smtClean="0"/>
            </a:br>
            <a:r>
              <a:rPr lang="en-US" dirty="0" smtClean="0"/>
              <a:t>TCP/UDP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DCDE4-A2CB-4978-B505-1724DFF9556C}" type="slidenum">
              <a:rPr lang="el-GR" altLang="el-GR" smtClean="0"/>
              <a:pPr>
                <a:defRPr/>
              </a:pPr>
              <a:t>2</a:t>
            </a:fld>
            <a:endParaRPr lang="el-GR" alt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UDP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Χρήσεις του </a:t>
            </a:r>
            <a:r>
              <a:rPr lang="en-US" dirty="0" smtClean="0"/>
              <a:t>UDP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UDP</a:t>
            </a:r>
            <a:r>
              <a:rPr lang="el-GR" dirty="0" smtClean="0"/>
              <a:t> είναι σχεδόν ίδιο με το </a:t>
            </a:r>
            <a:r>
              <a:rPr lang="en-US" dirty="0" smtClean="0"/>
              <a:t>IP</a:t>
            </a:r>
            <a:endParaRPr lang="el-GR" dirty="0" smtClean="0"/>
          </a:p>
          <a:p>
            <a:pPr lvl="2"/>
            <a:r>
              <a:rPr lang="el-GR" dirty="0" smtClean="0"/>
              <a:t>Δεν κάνει έλεγχο ροής, συμφόρησης ή σφαλμάτων</a:t>
            </a:r>
          </a:p>
          <a:p>
            <a:pPr lvl="1"/>
            <a:r>
              <a:rPr lang="el-GR" dirty="0" smtClean="0"/>
              <a:t>Επιτρέπει την πολύπλεξη μέσω των θυρών</a:t>
            </a:r>
          </a:p>
          <a:p>
            <a:pPr lvl="2"/>
            <a:r>
              <a:rPr lang="el-GR" dirty="0" smtClean="0"/>
              <a:t>Κάθε διεργασία χρησιμοποιεί μία ή περισσότερες θύρες</a:t>
            </a:r>
          </a:p>
          <a:p>
            <a:pPr lvl="1"/>
            <a:r>
              <a:rPr lang="el-GR" dirty="0" smtClean="0"/>
              <a:t>Επιτρέπει τον εντοπισμό σφαλμάτων</a:t>
            </a:r>
          </a:p>
          <a:p>
            <a:pPr lvl="2"/>
            <a:r>
              <a:rPr lang="el-GR" dirty="0" smtClean="0"/>
              <a:t>Μόνο αν χρησιμοποιείται το προαιρετικό άθροισμα ελέγχου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20</a:t>
            </a:fld>
            <a:endParaRPr lang="el-GR" alt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UDP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Χρήσεις του </a:t>
            </a:r>
            <a:r>
              <a:rPr lang="en-US" dirty="0" smtClean="0"/>
              <a:t>UDP</a:t>
            </a:r>
          </a:p>
          <a:p>
            <a:pPr lvl="1"/>
            <a:r>
              <a:rPr lang="el-GR" dirty="0" smtClean="0"/>
              <a:t>Δίνει πλήρη έλεγχο στις εφαρμογές</a:t>
            </a:r>
          </a:p>
          <a:p>
            <a:pPr lvl="2"/>
            <a:r>
              <a:rPr lang="el-GR" dirty="0" smtClean="0"/>
              <a:t>Μπορούν να υλοποιήσουν τις δικές τους πολιτικές</a:t>
            </a:r>
          </a:p>
          <a:p>
            <a:pPr lvl="2"/>
            <a:r>
              <a:rPr lang="el-GR" dirty="0" smtClean="0"/>
              <a:t>Παράδειγμα: μεταφορά φωνής ή πολυμέσων</a:t>
            </a:r>
          </a:p>
          <a:p>
            <a:pPr lvl="1"/>
            <a:r>
              <a:rPr lang="el-GR" dirty="0" smtClean="0"/>
              <a:t>Είναι πάρα πολύ απλό και γρήγορο</a:t>
            </a:r>
          </a:p>
          <a:p>
            <a:pPr lvl="2"/>
            <a:r>
              <a:rPr lang="el-GR" dirty="0" smtClean="0"/>
              <a:t>Δεν χρειάζεται εγκαθίδρυση και τερματισμό συνδέσεων</a:t>
            </a:r>
          </a:p>
          <a:p>
            <a:pPr lvl="2"/>
            <a:r>
              <a:rPr lang="el-GR" dirty="0" smtClean="0"/>
              <a:t>Κατάλληλο για σύντομες αλληλεπιδράσεις</a:t>
            </a:r>
          </a:p>
          <a:p>
            <a:pPr lvl="2"/>
            <a:r>
              <a:rPr lang="el-GR" dirty="0" smtClean="0"/>
              <a:t>Παράδειγμα: ερωτήματα στο </a:t>
            </a:r>
            <a:r>
              <a:rPr lang="en-US" dirty="0" smtClean="0"/>
              <a:t>DNS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21</a:t>
            </a:fld>
            <a:endParaRPr lang="el-GR" alt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TCP (Transmission Control Protocol)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Υπηρεσίες του </a:t>
            </a:r>
            <a:r>
              <a:rPr lang="en-US" dirty="0" smtClean="0"/>
              <a:t>TCP</a:t>
            </a:r>
          </a:p>
          <a:p>
            <a:pPr lvl="1" eaLnBrk="1" hangingPunct="1"/>
            <a:r>
              <a:rPr lang="el-GR" dirty="0" smtClean="0"/>
              <a:t>Αξιόπιστη αμφίδρομη ροή </a:t>
            </a:r>
            <a:r>
              <a:rPr lang="en-US" dirty="0" smtClean="0"/>
              <a:t>byte</a:t>
            </a:r>
            <a:r>
              <a:rPr lang="el-GR" dirty="0" smtClean="0"/>
              <a:t> ανάμεσα σε δύο διεργασίες</a:t>
            </a:r>
          </a:p>
          <a:p>
            <a:pPr lvl="1" eaLnBrk="1" hangingPunct="1"/>
            <a:r>
              <a:rPr lang="el-GR" dirty="0" smtClean="0"/>
              <a:t>Προσαρμογή στις ιδιαιτερότητες των ενδιάμεσων δικτύων</a:t>
            </a:r>
            <a:endParaRPr lang="en-US" dirty="0" smtClean="0"/>
          </a:p>
          <a:p>
            <a:pPr lvl="1" eaLnBrk="1" hangingPunct="1"/>
            <a:r>
              <a:rPr lang="el-GR" dirty="0" smtClean="0"/>
              <a:t>Απόκρυψη των προβλημάτων του </a:t>
            </a:r>
            <a:r>
              <a:rPr lang="en-US" dirty="0" smtClean="0"/>
              <a:t>IP</a:t>
            </a:r>
            <a:endParaRPr lang="el-GR" dirty="0" smtClean="0"/>
          </a:p>
          <a:p>
            <a:pPr lvl="2" eaLnBrk="1" hangingPunct="1"/>
            <a:r>
              <a:rPr lang="el-GR" dirty="0" smtClean="0"/>
              <a:t>Αναμετάδοση χαμένων πακέτων</a:t>
            </a:r>
          </a:p>
          <a:p>
            <a:pPr lvl="2" eaLnBrk="1" hangingPunct="1"/>
            <a:r>
              <a:rPr lang="el-GR" dirty="0" smtClean="0"/>
              <a:t>Τοποθέτηση πακέτων στη σωστή σειρά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22</a:t>
            </a:fld>
            <a:endParaRPr lang="el-GR" alt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TCP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Λειτουργία του </a:t>
            </a:r>
            <a:r>
              <a:rPr lang="en-US" dirty="0" smtClean="0"/>
              <a:t>TCP</a:t>
            </a:r>
          </a:p>
          <a:p>
            <a:pPr lvl="1" eaLnBrk="1" hangingPunct="1"/>
            <a:r>
              <a:rPr lang="el-GR" dirty="0" smtClean="0"/>
              <a:t>Αποδοχή ροής δεδομένων από διεργασία αποστολέα</a:t>
            </a:r>
            <a:endParaRPr lang="en-US" dirty="0" smtClean="0"/>
          </a:p>
          <a:p>
            <a:pPr lvl="1" eaLnBrk="1" hangingPunct="1"/>
            <a:r>
              <a:rPr lang="el-GR" dirty="0" smtClean="0"/>
              <a:t>Τεμαχισμός δεδομένων σε τμήματα έως </a:t>
            </a:r>
            <a:r>
              <a:rPr lang="en-US" dirty="0" smtClean="0"/>
              <a:t>64 KB</a:t>
            </a:r>
          </a:p>
          <a:p>
            <a:pPr lvl="2" eaLnBrk="1" hangingPunct="1"/>
            <a:r>
              <a:rPr lang="el-GR" dirty="0" smtClean="0"/>
              <a:t>Συνήθως μικρότερα τμήματα (</a:t>
            </a:r>
            <a:r>
              <a:rPr lang="en-US" dirty="0" smtClean="0"/>
              <a:t>1</a:t>
            </a:r>
            <a:r>
              <a:rPr lang="el-GR" dirty="0" smtClean="0"/>
              <a:t>460</a:t>
            </a:r>
            <a:r>
              <a:rPr lang="en-US" dirty="0" smtClean="0"/>
              <a:t> byte </a:t>
            </a:r>
            <a:r>
              <a:rPr lang="el-GR" dirty="0" smtClean="0"/>
              <a:t>λόγω </a:t>
            </a:r>
            <a:r>
              <a:rPr lang="en-US" dirty="0" smtClean="0"/>
              <a:t>Ethernet)</a:t>
            </a:r>
            <a:endParaRPr lang="el-GR" dirty="0" smtClean="0"/>
          </a:p>
          <a:p>
            <a:pPr lvl="1" eaLnBrk="1" hangingPunct="1"/>
            <a:r>
              <a:rPr lang="el-GR" dirty="0" smtClean="0"/>
              <a:t>Κάθε τμήμα στέλνεται μέσα σε ένα πακέτο </a:t>
            </a:r>
            <a:r>
              <a:rPr lang="en-US" dirty="0" smtClean="0"/>
              <a:t>IP</a:t>
            </a:r>
            <a:endParaRPr lang="el-GR" dirty="0" smtClean="0"/>
          </a:p>
          <a:p>
            <a:pPr lvl="1" eaLnBrk="1" hangingPunct="1"/>
            <a:r>
              <a:rPr lang="el-GR" dirty="0" smtClean="0"/>
              <a:t>Τα τμήματα συναρμολογούνται κατά την παραλαβή</a:t>
            </a:r>
          </a:p>
          <a:p>
            <a:pPr lvl="1" eaLnBrk="1" hangingPunct="1"/>
            <a:r>
              <a:rPr lang="el-GR" dirty="0" smtClean="0"/>
              <a:t>Η διεργασία παραλήπτης βλέπει ακριβώς την ίδια ροή δεδομένων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23</a:t>
            </a:fld>
            <a:endParaRPr lang="el-GR" alt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υπηρεσίας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Υποδοχές και θύρες </a:t>
            </a:r>
            <a:r>
              <a:rPr lang="en-US" dirty="0" smtClean="0"/>
              <a:t>TCP</a:t>
            </a:r>
            <a:endParaRPr lang="el-GR" dirty="0" smtClean="0"/>
          </a:p>
          <a:p>
            <a:pPr lvl="1" eaLnBrk="1" hangingPunct="1"/>
            <a:r>
              <a:rPr lang="el-GR" dirty="0" smtClean="0"/>
              <a:t>Κάθε διεργασία δημιουργεί μία υποδοχή για επικοινωνία</a:t>
            </a:r>
          </a:p>
          <a:p>
            <a:pPr lvl="1" eaLnBrk="1" hangingPunct="1"/>
            <a:r>
              <a:rPr lang="el-GR" dirty="0" smtClean="0"/>
              <a:t>Η διεύθυνση μιας υποδοχής αποτελείται από δύο μέρη</a:t>
            </a:r>
          </a:p>
          <a:p>
            <a:pPr lvl="2" eaLnBrk="1" hangingPunct="1"/>
            <a:r>
              <a:rPr lang="el-GR" dirty="0" smtClean="0"/>
              <a:t>Διεύθυνση </a:t>
            </a:r>
            <a:r>
              <a:rPr lang="en-US" dirty="0" smtClean="0"/>
              <a:t>IP</a:t>
            </a:r>
            <a:r>
              <a:rPr lang="el-GR" dirty="0" smtClean="0"/>
              <a:t>: προσδιορίζει την τοπική μηχανή</a:t>
            </a:r>
          </a:p>
          <a:p>
            <a:pPr lvl="2" eaLnBrk="1" hangingPunct="1"/>
            <a:r>
              <a:rPr lang="el-GR" dirty="0" smtClean="0"/>
              <a:t>Θύρα </a:t>
            </a:r>
            <a:r>
              <a:rPr lang="en-US" dirty="0" smtClean="0"/>
              <a:t>TCP</a:t>
            </a:r>
            <a:r>
              <a:rPr lang="el-GR" dirty="0" smtClean="0"/>
              <a:t>: προσδιορίζει την τοπική διεργασία στη μηχανή</a:t>
            </a:r>
          </a:p>
          <a:p>
            <a:pPr lvl="1" eaLnBrk="1" hangingPunct="1"/>
            <a:r>
              <a:rPr lang="el-GR" dirty="0" smtClean="0"/>
              <a:t>Η σύνδεση προσδιορίζεται και από τις δύο διευθύνσεις υποδοχών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24</a:t>
            </a:fld>
            <a:endParaRPr lang="el-GR" alt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υπηρεσίας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Ευρέως γνωστές θύρες (0-1023)</a:t>
            </a:r>
          </a:p>
          <a:p>
            <a:pPr lvl="1" eaLnBrk="1" hangingPunct="1"/>
            <a:r>
              <a:rPr lang="el-GR" dirty="0" smtClean="0"/>
              <a:t>Θύρες που αντιστοιχούν σε συνήθεις υπηρεσίες</a:t>
            </a:r>
          </a:p>
          <a:p>
            <a:pPr lvl="2" eaLnBrk="1" hangingPunct="1"/>
            <a:r>
              <a:rPr lang="en-US" dirty="0" smtClean="0"/>
              <a:t>FTP (21), Telnet (23), SMTP (25), TFTP (69), HTTP (80)</a:t>
            </a:r>
            <a:endParaRPr lang="el-GR" dirty="0" smtClean="0"/>
          </a:p>
          <a:p>
            <a:pPr lvl="1" eaLnBrk="1" hangingPunct="1"/>
            <a:r>
              <a:rPr lang="el-GR" dirty="0" smtClean="0"/>
              <a:t>Απόδοση αριθμών σε υπηρεσίες από την </a:t>
            </a:r>
            <a:r>
              <a:rPr lang="en-US" dirty="0" smtClean="0"/>
              <a:t>IANA</a:t>
            </a:r>
            <a:endParaRPr lang="el-GR" dirty="0" smtClean="0"/>
          </a:p>
          <a:p>
            <a:pPr eaLnBrk="1" hangingPunct="1"/>
            <a:r>
              <a:rPr lang="el-GR" dirty="0" smtClean="0"/>
              <a:t>Δαίμονας </a:t>
            </a:r>
            <a:r>
              <a:rPr lang="en-US" dirty="0" err="1" smtClean="0"/>
              <a:t>inetd</a:t>
            </a:r>
            <a:r>
              <a:rPr lang="el-GR" dirty="0" smtClean="0"/>
              <a:t> (</a:t>
            </a:r>
            <a:r>
              <a:rPr lang="en-US" dirty="0" smtClean="0"/>
              <a:t>UNIX/Linux)</a:t>
            </a:r>
            <a:endParaRPr lang="el-GR" dirty="0" smtClean="0"/>
          </a:p>
          <a:p>
            <a:pPr lvl="1" eaLnBrk="1" hangingPunct="1"/>
            <a:r>
              <a:rPr lang="el-GR" dirty="0" smtClean="0"/>
              <a:t>Ακούει σε πολλές ευρέως γνωστές θύρες</a:t>
            </a:r>
          </a:p>
          <a:p>
            <a:pPr lvl="1" eaLnBrk="1" hangingPunct="1"/>
            <a:r>
              <a:rPr lang="el-GR" dirty="0" smtClean="0"/>
              <a:t>Ενεργοποιεί την κατάλληλη διεργασία ανάλογα με την αίτηση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25</a:t>
            </a:fld>
            <a:endParaRPr lang="el-GR" alt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υπηρεσίας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363272" cy="3024336"/>
          </a:xfrm>
        </p:spPr>
        <p:txBody>
          <a:bodyPr/>
          <a:lstStyle/>
          <a:p>
            <a:pPr eaLnBrk="1" hangingPunct="1"/>
            <a:r>
              <a:rPr lang="el-GR" dirty="0" smtClean="0"/>
              <a:t>Συνδέσεις </a:t>
            </a:r>
            <a:r>
              <a:rPr lang="en-US" dirty="0" smtClean="0"/>
              <a:t>TCP</a:t>
            </a:r>
            <a:r>
              <a:rPr lang="el-GR" dirty="0" smtClean="0"/>
              <a:t>: αμφίδρομη επικοινωνία</a:t>
            </a:r>
            <a:endParaRPr lang="en-US" dirty="0" smtClean="0"/>
          </a:p>
          <a:p>
            <a:pPr lvl="1" eaLnBrk="1" hangingPunct="1"/>
            <a:r>
              <a:rPr lang="el-GR" dirty="0" smtClean="0"/>
              <a:t>Η ροή δεδομένων δεν διακρίνει όρια μηνυμάτων</a:t>
            </a:r>
          </a:p>
          <a:p>
            <a:pPr lvl="2" eaLnBrk="1" hangingPunct="1"/>
            <a:r>
              <a:rPr lang="el-GR" dirty="0" smtClean="0"/>
              <a:t>Παράδειγμα: ο αποστολέας γράφει 4 </a:t>
            </a:r>
            <a:r>
              <a:rPr lang="en-US" dirty="0" smtClean="0"/>
              <a:t>x 512 byte</a:t>
            </a:r>
            <a:r>
              <a:rPr lang="el-GR" dirty="0" smtClean="0"/>
              <a:t> στη ροή</a:t>
            </a:r>
          </a:p>
          <a:p>
            <a:pPr lvl="2" eaLnBrk="1" hangingPunct="1"/>
            <a:r>
              <a:rPr lang="el-GR" dirty="0" smtClean="0"/>
              <a:t>Ο παραλήπτης βλέπει 2048 </a:t>
            </a:r>
            <a:r>
              <a:rPr lang="en-US" dirty="0" smtClean="0"/>
              <a:t>byte</a:t>
            </a:r>
            <a:r>
              <a:rPr lang="el-GR" dirty="0" smtClean="0"/>
              <a:t> χωρίς όρια μεταξύ τους</a:t>
            </a:r>
          </a:p>
          <a:p>
            <a:pPr lvl="2" eaLnBrk="1" hangingPunct="1"/>
            <a:r>
              <a:rPr lang="el-GR" dirty="0" smtClean="0"/>
              <a:t>Η διάκριση πρέπει να γίνει σε ανώτερο επίπεδο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26</a:t>
            </a:fld>
            <a:endParaRPr lang="el-GR" altLang="el-GR"/>
          </a:p>
        </p:txBody>
      </p:sp>
      <p:pic>
        <p:nvPicPr>
          <p:cNvPr id="6" name="Picture 4" descr="6-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28411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υπηρεσίας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536504"/>
          </a:xfrm>
        </p:spPr>
        <p:txBody>
          <a:bodyPr/>
          <a:lstStyle/>
          <a:p>
            <a:pPr eaLnBrk="1" hangingPunct="1"/>
            <a:r>
              <a:rPr lang="el-GR" dirty="0" smtClean="0"/>
              <a:t>Συνδέσεις </a:t>
            </a:r>
            <a:r>
              <a:rPr lang="en-US" dirty="0" smtClean="0"/>
              <a:t>TCP</a:t>
            </a:r>
            <a:r>
              <a:rPr lang="el-GR" dirty="0" smtClean="0"/>
              <a:t>: αμφίδρομη επικοινωνία</a:t>
            </a:r>
            <a:endParaRPr lang="en-US" dirty="0" smtClean="0"/>
          </a:p>
          <a:p>
            <a:pPr lvl="1" eaLnBrk="1" hangingPunct="1"/>
            <a:r>
              <a:rPr lang="el-GR" dirty="0" smtClean="0"/>
              <a:t>Η πολιτική αποστολής είναι θέμα του </a:t>
            </a:r>
            <a:r>
              <a:rPr lang="en-US" dirty="0" smtClean="0"/>
              <a:t>TCP</a:t>
            </a:r>
          </a:p>
          <a:p>
            <a:pPr lvl="2" eaLnBrk="1" hangingPunct="1"/>
            <a:r>
              <a:rPr lang="el-GR" dirty="0" smtClean="0"/>
              <a:t>Παράδειγμα: το </a:t>
            </a:r>
            <a:r>
              <a:rPr lang="en-US" dirty="0" smtClean="0"/>
              <a:t>TCP</a:t>
            </a:r>
            <a:r>
              <a:rPr lang="el-GR" dirty="0" smtClean="0"/>
              <a:t> μπορεί να στείλει 1, 2, 3, 4, … πακέτα</a:t>
            </a:r>
          </a:p>
          <a:p>
            <a:pPr lvl="2" eaLnBrk="1" hangingPunct="1"/>
            <a:r>
              <a:rPr lang="el-GR" dirty="0" smtClean="0"/>
              <a:t>Ο χρόνος αποστολής εξαρτάται από το </a:t>
            </a:r>
            <a:r>
              <a:rPr lang="en-US" dirty="0" smtClean="0"/>
              <a:t>TCP</a:t>
            </a:r>
          </a:p>
          <a:p>
            <a:pPr lvl="1" eaLnBrk="1" hangingPunct="1"/>
            <a:r>
              <a:rPr lang="el-GR" dirty="0" smtClean="0"/>
              <a:t>Σημαίες </a:t>
            </a:r>
            <a:r>
              <a:rPr lang="en-US" dirty="0" smtClean="0"/>
              <a:t>PUSH </a:t>
            </a:r>
            <a:r>
              <a:rPr lang="el-GR" dirty="0" smtClean="0"/>
              <a:t>και </a:t>
            </a:r>
            <a:r>
              <a:rPr lang="en-US" dirty="0" smtClean="0"/>
              <a:t>URGENT</a:t>
            </a:r>
            <a:r>
              <a:rPr lang="el-GR" dirty="0" smtClean="0"/>
              <a:t> (δεν χρησιμοποιείται)</a:t>
            </a:r>
            <a:endParaRPr lang="en-US" dirty="0" smtClean="0"/>
          </a:p>
          <a:p>
            <a:pPr lvl="2" eaLnBrk="1" hangingPunct="1"/>
            <a:r>
              <a:rPr lang="en-US" dirty="0" smtClean="0"/>
              <a:t>PUSH:</a:t>
            </a:r>
            <a:r>
              <a:rPr lang="el-GR" dirty="0" smtClean="0"/>
              <a:t> άμεση αποστολή κανονικών δεδομένων</a:t>
            </a:r>
          </a:p>
          <a:p>
            <a:pPr lvl="2" eaLnBrk="1" hangingPunct="1"/>
            <a:r>
              <a:rPr lang="en-US" dirty="0" smtClean="0"/>
              <a:t>URGENT:</a:t>
            </a:r>
            <a:r>
              <a:rPr lang="el-GR" dirty="0" smtClean="0"/>
              <a:t> άμεση αποστολή δεδομένων, διακοπή παραλήπτη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27</a:t>
            </a:fld>
            <a:endParaRPr lang="el-GR" alt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Λειτουργία </a:t>
            </a:r>
            <a:r>
              <a:rPr lang="en-US" dirty="0" smtClean="0"/>
              <a:t>TCP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Αρίθμηση δεδομένων και επιβεβαιώσεων</a:t>
            </a:r>
          </a:p>
          <a:p>
            <a:pPr lvl="1" eaLnBrk="1" hangingPunct="1"/>
            <a:r>
              <a:rPr lang="el-GR" dirty="0" smtClean="0"/>
              <a:t>Κάθε </a:t>
            </a:r>
            <a:r>
              <a:rPr lang="en-US" dirty="0" smtClean="0"/>
              <a:t>byte</a:t>
            </a:r>
            <a:r>
              <a:rPr lang="el-GR" dirty="0" smtClean="0"/>
              <a:t> της ροής έχει έναν αριθμό σειράς 32 </a:t>
            </a:r>
            <a:r>
              <a:rPr lang="en-US" dirty="0" smtClean="0"/>
              <a:t>bit</a:t>
            </a:r>
          </a:p>
          <a:p>
            <a:pPr lvl="2" eaLnBrk="1" hangingPunct="1"/>
            <a:r>
              <a:rPr lang="el-GR" dirty="0" smtClean="0"/>
              <a:t>Οι αριθμοί σειράς είναι ανεπαρκείς για πολύ γρήγορα δίκτυα</a:t>
            </a:r>
          </a:p>
          <a:p>
            <a:pPr lvl="1" eaLnBrk="1" hangingPunct="1"/>
            <a:r>
              <a:rPr lang="el-GR" dirty="0" smtClean="0"/>
              <a:t>Οι επιβεβαιώσεις αναφέρονται σε </a:t>
            </a:r>
            <a:r>
              <a:rPr lang="en-US" dirty="0" smtClean="0"/>
              <a:t>byte</a:t>
            </a:r>
            <a:r>
              <a:rPr lang="el-GR" dirty="0" smtClean="0"/>
              <a:t> της ροής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28</a:t>
            </a:fld>
            <a:endParaRPr lang="el-GR" alt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Λειτουργία </a:t>
            </a:r>
            <a:r>
              <a:rPr lang="en-US" dirty="0" smtClean="0"/>
              <a:t>TCP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 eaLnBrk="1" hangingPunct="1"/>
            <a:r>
              <a:rPr lang="el-GR" dirty="0" smtClean="0"/>
              <a:t>Τμήματα </a:t>
            </a:r>
            <a:r>
              <a:rPr lang="en-US" dirty="0" smtClean="0"/>
              <a:t>TCP</a:t>
            </a:r>
          </a:p>
          <a:p>
            <a:pPr marL="450850" lvl="1" indent="-269875" eaLnBrk="1" hangingPunct="1"/>
            <a:r>
              <a:rPr lang="el-GR" dirty="0" smtClean="0"/>
              <a:t>Σταθερή κεφαλίδα (20 </a:t>
            </a:r>
            <a:r>
              <a:rPr lang="en-US" dirty="0" smtClean="0"/>
              <a:t>byte</a:t>
            </a:r>
            <a:r>
              <a:rPr lang="el-GR" dirty="0" smtClean="0"/>
              <a:t>) και προαιρετικές επιλογές </a:t>
            </a:r>
          </a:p>
          <a:p>
            <a:pPr marL="450850" lvl="1" indent="-269875" eaLnBrk="1" hangingPunct="1"/>
            <a:r>
              <a:rPr lang="el-GR" dirty="0" smtClean="0"/>
              <a:t>Δεδομένα από 0 έως </a:t>
            </a:r>
            <a:r>
              <a:rPr lang="en-US" dirty="0" smtClean="0"/>
              <a:t>n byte</a:t>
            </a:r>
          </a:p>
          <a:p>
            <a:pPr marL="450850" lvl="1" indent="-269875" eaLnBrk="1" hangingPunct="1"/>
            <a:r>
              <a:rPr lang="el-GR" dirty="0" smtClean="0"/>
              <a:t>Κάθε τμήμα πρέπει να χωράει σε ένα πακέτο </a:t>
            </a:r>
            <a:r>
              <a:rPr lang="en-US" dirty="0" smtClean="0"/>
              <a:t>IP</a:t>
            </a:r>
            <a:endParaRPr lang="el-GR" dirty="0" smtClean="0"/>
          </a:p>
          <a:p>
            <a:pPr marL="720725" lvl="2" indent="-269875" eaLnBrk="1" hangingPunct="1"/>
            <a:r>
              <a:rPr lang="el-GR" dirty="0" smtClean="0"/>
              <a:t>Το μέγιστο πακέτο </a:t>
            </a:r>
            <a:r>
              <a:rPr lang="en-US" dirty="0" smtClean="0"/>
              <a:t>IP</a:t>
            </a:r>
            <a:r>
              <a:rPr lang="el-GR" dirty="0" smtClean="0"/>
              <a:t> είναι 65535 </a:t>
            </a:r>
            <a:r>
              <a:rPr lang="en-US" dirty="0" smtClean="0"/>
              <a:t>byte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με την κεφαλίδα</a:t>
            </a:r>
            <a:r>
              <a:rPr lang="en-US" dirty="0" smtClean="0"/>
              <a:t> IP)</a:t>
            </a:r>
            <a:endParaRPr lang="el-GR" dirty="0" smtClean="0"/>
          </a:p>
          <a:p>
            <a:pPr marL="450850" lvl="1" indent="-269875" eaLnBrk="1" hangingPunct="1"/>
            <a:r>
              <a:rPr lang="el-GR" dirty="0" smtClean="0"/>
              <a:t>Κάθε τμήμα δεν πρέπει να υπερβαίνει το </a:t>
            </a:r>
            <a:r>
              <a:rPr lang="en-US" dirty="0" smtClean="0"/>
              <a:t>MTU</a:t>
            </a:r>
            <a:r>
              <a:rPr lang="el-GR" dirty="0" smtClean="0"/>
              <a:t> του δικτύου</a:t>
            </a:r>
          </a:p>
          <a:p>
            <a:pPr marL="720725" lvl="2" indent="-269875" eaLnBrk="1" hangingPunct="1"/>
            <a:r>
              <a:rPr lang="el-GR" dirty="0" smtClean="0"/>
              <a:t>Συνήθως χρησιμοποιείται το </a:t>
            </a:r>
            <a:r>
              <a:rPr lang="en-US" dirty="0" smtClean="0"/>
              <a:t>MTU </a:t>
            </a:r>
            <a:r>
              <a:rPr lang="el-GR" dirty="0" smtClean="0"/>
              <a:t>του </a:t>
            </a:r>
            <a:r>
              <a:rPr lang="en-US" dirty="0" smtClean="0"/>
              <a:t>Ethernet</a:t>
            </a:r>
            <a:r>
              <a:rPr lang="el-GR" dirty="0" smtClean="0"/>
              <a:t> (1500 </a:t>
            </a:r>
            <a:r>
              <a:rPr lang="en-US" dirty="0" smtClean="0"/>
              <a:t>byte)</a:t>
            </a:r>
            <a:endParaRPr lang="el-GR" dirty="0" smtClean="0"/>
          </a:p>
          <a:p>
            <a:pPr marL="450850" lvl="1" indent="-269875" eaLnBrk="1" hangingPunct="1"/>
            <a:r>
              <a:rPr lang="el-GR" dirty="0" smtClean="0"/>
              <a:t>Το κυλιόμενο παράθυρο λειτουργεί σε επίπεδο </a:t>
            </a:r>
            <a:r>
              <a:rPr lang="en-US" dirty="0" smtClean="0"/>
              <a:t>byte</a:t>
            </a:r>
          </a:p>
          <a:p>
            <a:pPr marL="720725" lvl="2" indent="-269875" eaLnBrk="1" hangingPunct="1"/>
            <a:r>
              <a:rPr lang="el-GR" dirty="0" smtClean="0"/>
              <a:t>Επιτρέπονται τμήματα με διάφορα μεγέθη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29</a:t>
            </a:fld>
            <a:endParaRPr lang="el-GR" alt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Επίπεδο μεταφοράς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Παρεχόμενες υπηρεσίες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Θεμελιώδεις λειτουργίες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Υποδοχές Berkeley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Πρωτόκολλο UDP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Πρωτόκολλο TCP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Μοντέλο υπηρεσίας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Λειτουργία TCP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Κεφαλίδα τεμαχίων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Εγκαθίδρυση συνδέσεων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Αποδέσμευση συνδέσεων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</a:t>
            </a:fld>
            <a:endParaRPr lang="el-GR" alt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Κεφαλίδα τμημάτων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30</a:t>
            </a:fld>
            <a:endParaRPr lang="el-GR" altLang="el-GR"/>
          </a:p>
        </p:txBody>
      </p:sp>
      <p:pic>
        <p:nvPicPr>
          <p:cNvPr id="6" name="Picture 8" descr="06-36.jpg Κεφαλίδα Τμημάτων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967" y="1484784"/>
            <a:ext cx="759044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Κεφαλίδα τμημάτων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Πεδία κεφαλίδας τεμαχίων</a:t>
            </a:r>
            <a:r>
              <a:rPr lang="en-US" dirty="0" smtClean="0"/>
              <a:t> TCP</a:t>
            </a:r>
            <a:endParaRPr lang="el-GR" dirty="0" smtClean="0"/>
          </a:p>
          <a:p>
            <a:pPr lvl="1" eaLnBrk="1" hangingPunct="1"/>
            <a:r>
              <a:rPr lang="el-GR" dirty="0" smtClean="0"/>
              <a:t>Θύρες </a:t>
            </a:r>
            <a:r>
              <a:rPr lang="en-US" dirty="0" smtClean="0"/>
              <a:t>TCP </a:t>
            </a:r>
            <a:r>
              <a:rPr lang="el-GR" dirty="0" smtClean="0"/>
              <a:t>προέλευσης και προορισμού</a:t>
            </a:r>
          </a:p>
          <a:p>
            <a:pPr lvl="1" eaLnBrk="1" hangingPunct="1"/>
            <a:r>
              <a:rPr lang="el-GR" dirty="0" smtClean="0"/>
              <a:t>Αριθμός ακολουθίας: αναφέρεται στο πρώτο </a:t>
            </a:r>
            <a:r>
              <a:rPr lang="en-US" dirty="0" smtClean="0"/>
              <a:t>byte</a:t>
            </a:r>
            <a:r>
              <a:rPr lang="el-GR" dirty="0" smtClean="0"/>
              <a:t> του τεμαχίου</a:t>
            </a:r>
          </a:p>
          <a:p>
            <a:pPr lvl="1" eaLnBrk="1" hangingPunct="1"/>
            <a:r>
              <a:rPr lang="el-GR" dirty="0" smtClean="0"/>
              <a:t>Αριθμός επιβεβαίωσης: δείχνει το επόμενο </a:t>
            </a:r>
            <a:r>
              <a:rPr lang="en-US" dirty="0" smtClean="0"/>
              <a:t>byte</a:t>
            </a:r>
            <a:r>
              <a:rPr lang="el-GR" dirty="0" smtClean="0"/>
              <a:t> που αναμένεται</a:t>
            </a:r>
          </a:p>
          <a:p>
            <a:pPr lvl="1" eaLnBrk="1" hangingPunct="1"/>
            <a:r>
              <a:rPr lang="el-GR" dirty="0" smtClean="0"/>
              <a:t>Μήκος κεφαλίδας </a:t>
            </a:r>
            <a:r>
              <a:rPr lang="en-US" dirty="0" smtClean="0"/>
              <a:t>TCP </a:t>
            </a:r>
            <a:r>
              <a:rPr lang="el-GR" dirty="0" smtClean="0"/>
              <a:t>σε λέξεις των 32 </a:t>
            </a:r>
            <a:r>
              <a:rPr lang="en-US" dirty="0" smtClean="0"/>
              <a:t>bit</a:t>
            </a:r>
            <a:r>
              <a:rPr lang="el-GR" dirty="0" smtClean="0"/>
              <a:t> (με επιλογές)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31</a:t>
            </a:fld>
            <a:endParaRPr lang="el-GR" alt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Κεφαλίδα τμημάτων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Σημαίες κεφαλίδας τεμαχίων</a:t>
            </a:r>
            <a:r>
              <a:rPr lang="en-US" dirty="0" smtClean="0"/>
              <a:t> TCP</a:t>
            </a:r>
            <a:endParaRPr lang="el-GR" dirty="0" smtClean="0"/>
          </a:p>
          <a:p>
            <a:pPr lvl="1" eaLnBrk="1" hangingPunct="1"/>
            <a:r>
              <a:rPr lang="en-US" dirty="0" smtClean="0"/>
              <a:t>URG:</a:t>
            </a:r>
            <a:r>
              <a:rPr lang="el-GR" dirty="0" smtClean="0"/>
              <a:t> υπάρχουν επείγοντα δεδομένα</a:t>
            </a:r>
          </a:p>
          <a:p>
            <a:pPr lvl="2" eaLnBrk="1" hangingPunct="1"/>
            <a:r>
              <a:rPr lang="el-GR" dirty="0" smtClean="0"/>
              <a:t>Το πεδίο Δείκτης επειγόντων δείχνει σε ποιο σημείο αρχίζουν</a:t>
            </a:r>
            <a:endParaRPr lang="en-US" dirty="0" smtClean="0"/>
          </a:p>
          <a:p>
            <a:pPr lvl="1" eaLnBrk="1" hangingPunct="1"/>
            <a:r>
              <a:rPr lang="en-US" dirty="0" smtClean="0"/>
              <a:t>ACK</a:t>
            </a:r>
            <a:r>
              <a:rPr lang="el-GR" dirty="0" smtClean="0"/>
              <a:t>: χρησιμοποιείται το πεδίο επιβεβαίωσης</a:t>
            </a:r>
            <a:endParaRPr lang="en-US" dirty="0" smtClean="0"/>
          </a:p>
          <a:p>
            <a:pPr lvl="1" eaLnBrk="1" hangingPunct="1"/>
            <a:r>
              <a:rPr lang="en-US" dirty="0" smtClean="0"/>
              <a:t>PSH</a:t>
            </a:r>
            <a:r>
              <a:rPr lang="el-GR" dirty="0" smtClean="0"/>
              <a:t>: ο παραλήπτης πρέπει να παραδώσει άμεσα τα δεδομένα</a:t>
            </a:r>
            <a:endParaRPr lang="en-US" dirty="0" smtClean="0"/>
          </a:p>
          <a:p>
            <a:pPr lvl="1" eaLnBrk="1" hangingPunct="1"/>
            <a:r>
              <a:rPr lang="en-US" dirty="0" smtClean="0"/>
              <a:t>RST</a:t>
            </a:r>
            <a:r>
              <a:rPr lang="el-GR" dirty="0" smtClean="0"/>
              <a:t>: επαναφορά σε αρχική κατάσταση </a:t>
            </a:r>
            <a:r>
              <a:rPr lang="en-US" dirty="0" smtClean="0"/>
              <a:t>(reset)</a:t>
            </a:r>
            <a:endParaRPr lang="el-GR" dirty="0" smtClean="0"/>
          </a:p>
          <a:p>
            <a:pPr lvl="1" eaLnBrk="1" hangingPunct="1"/>
            <a:r>
              <a:rPr lang="en-US" dirty="0" smtClean="0"/>
              <a:t>SYN</a:t>
            </a:r>
            <a:r>
              <a:rPr lang="el-GR" dirty="0" smtClean="0"/>
              <a:t>: εγκαθίδρυση ή αποδοχή σύνδεσης</a:t>
            </a:r>
          </a:p>
          <a:p>
            <a:pPr lvl="2" eaLnBrk="1" hangingPunct="1"/>
            <a:r>
              <a:rPr lang="en-US" dirty="0" smtClean="0"/>
              <a:t>SYN=1/ACK=0:</a:t>
            </a:r>
            <a:r>
              <a:rPr lang="el-GR" dirty="0" smtClean="0"/>
              <a:t> εγκαθίδρυση, </a:t>
            </a:r>
            <a:r>
              <a:rPr lang="en-US" dirty="0" smtClean="0"/>
              <a:t>SYN=1/ACK=1</a:t>
            </a:r>
            <a:r>
              <a:rPr lang="el-GR" dirty="0" smtClean="0"/>
              <a:t>: αποδοχή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32</a:t>
            </a:fld>
            <a:endParaRPr lang="el-GR" altLang="el-G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Κεφαλίδα τμημάτων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Σημαίες κεφαλίδας τεμαχίων</a:t>
            </a:r>
            <a:r>
              <a:rPr lang="en-US" dirty="0" smtClean="0"/>
              <a:t> TCP</a:t>
            </a:r>
            <a:endParaRPr lang="el-GR" dirty="0" smtClean="0"/>
          </a:p>
          <a:p>
            <a:pPr lvl="1" eaLnBrk="1" hangingPunct="1"/>
            <a:r>
              <a:rPr lang="en-US" dirty="0" smtClean="0"/>
              <a:t>FIN</a:t>
            </a:r>
            <a:r>
              <a:rPr lang="el-GR" dirty="0" smtClean="0"/>
              <a:t>: τερματισμός σύνδεσης (προς μία κατεύθυνση)</a:t>
            </a:r>
          </a:p>
          <a:p>
            <a:pPr lvl="2" eaLnBrk="1" hangingPunct="1"/>
            <a:r>
              <a:rPr lang="el-GR" dirty="0" smtClean="0"/>
              <a:t>Η άλλη κατεύθυνση τερματίζεται με χωριστό </a:t>
            </a:r>
            <a:r>
              <a:rPr lang="en-US" dirty="0" smtClean="0"/>
              <a:t>FIN</a:t>
            </a:r>
          </a:p>
          <a:p>
            <a:pPr eaLnBrk="1" hangingPunct="1"/>
            <a:r>
              <a:rPr lang="el-GR" dirty="0" smtClean="0"/>
              <a:t>Μέγεθος παραθύρου (για έλεγχο ροής)</a:t>
            </a:r>
          </a:p>
          <a:p>
            <a:pPr lvl="1" eaLnBrk="1" hangingPunct="1"/>
            <a:r>
              <a:rPr lang="el-GR" dirty="0" smtClean="0"/>
              <a:t>Πόσα </a:t>
            </a:r>
            <a:r>
              <a:rPr lang="en-US" dirty="0" smtClean="0"/>
              <a:t>byte</a:t>
            </a:r>
            <a:r>
              <a:rPr lang="el-GR" dirty="0" smtClean="0"/>
              <a:t> μπορούν να σταλούν μετά το </a:t>
            </a:r>
            <a:r>
              <a:rPr lang="en-US" dirty="0" smtClean="0"/>
              <a:t>byte </a:t>
            </a:r>
            <a:r>
              <a:rPr lang="el-GR" dirty="0" smtClean="0"/>
              <a:t>που επιβεβαιώνεται</a:t>
            </a:r>
          </a:p>
          <a:p>
            <a:pPr lvl="1" eaLnBrk="1" hangingPunct="1"/>
            <a:r>
              <a:rPr lang="el-GR" dirty="0" smtClean="0"/>
              <a:t>Ο έλεγχος ροής είναι ανεξάρτητος από το κυλιόμενο παράθυρο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33</a:t>
            </a:fld>
            <a:endParaRPr lang="el-GR" altLang="el-G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Κεφαλίδα τμημάτων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Προαιρετικές επιλογές κεφαλίδας</a:t>
            </a:r>
          </a:p>
          <a:p>
            <a:pPr lvl="1" eaLnBrk="1" hangingPunct="1"/>
            <a:r>
              <a:rPr lang="el-GR" dirty="0" smtClean="0"/>
              <a:t>Ακολουθούν τα σταθερά πεδία της κεφαλίδας</a:t>
            </a:r>
          </a:p>
          <a:p>
            <a:pPr eaLnBrk="1" hangingPunct="1"/>
            <a:r>
              <a:rPr lang="el-GR" dirty="0" smtClean="0"/>
              <a:t>Μέγιστο αποδεκτό μέγεθος τμημάτων </a:t>
            </a:r>
            <a:r>
              <a:rPr lang="en-US" dirty="0" smtClean="0"/>
              <a:t>TCP (MSS)</a:t>
            </a:r>
          </a:p>
          <a:p>
            <a:pPr lvl="1" eaLnBrk="1" hangingPunct="1"/>
            <a:r>
              <a:rPr lang="el-GR" dirty="0" smtClean="0"/>
              <a:t>Κάθε πλευρά επιλέγει και ανακοινώνει το </a:t>
            </a:r>
            <a:r>
              <a:rPr lang="en-US" dirty="0" smtClean="0"/>
              <a:t>MSS </a:t>
            </a:r>
            <a:r>
              <a:rPr lang="el-GR" dirty="0" smtClean="0"/>
              <a:t>της</a:t>
            </a:r>
          </a:p>
          <a:p>
            <a:pPr lvl="1" eaLnBrk="1" hangingPunct="1"/>
            <a:r>
              <a:rPr lang="el-GR" dirty="0" smtClean="0"/>
              <a:t>Το </a:t>
            </a:r>
            <a:r>
              <a:rPr lang="en-US" dirty="0" smtClean="0"/>
              <a:t>MSS</a:t>
            </a:r>
            <a:r>
              <a:rPr lang="el-GR" dirty="0" smtClean="0"/>
              <a:t> πρέπει να είναι τουλάχιστον 536 </a:t>
            </a:r>
            <a:r>
              <a:rPr lang="en-US" dirty="0" smtClean="0"/>
              <a:t>byte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34</a:t>
            </a:fld>
            <a:endParaRPr lang="el-GR" altLang="el-G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Κεφαλίδα τμημάτων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Κλιμάκωση παραθύρου</a:t>
            </a:r>
            <a:endParaRPr lang="en-US" dirty="0" smtClean="0"/>
          </a:p>
          <a:p>
            <a:pPr lvl="1" eaLnBrk="1" hangingPunct="1"/>
            <a:r>
              <a:rPr lang="el-GR" dirty="0" smtClean="0"/>
              <a:t>Το πεδίο Μέγεθος παραθύρου είναι 16 </a:t>
            </a:r>
            <a:r>
              <a:rPr lang="en-US" dirty="0" smtClean="0"/>
              <a:t>bit</a:t>
            </a:r>
          </a:p>
          <a:p>
            <a:pPr lvl="1" eaLnBrk="1" hangingPunct="1"/>
            <a:r>
              <a:rPr lang="el-GR" dirty="0" smtClean="0"/>
              <a:t>Το παράθυρο των 64 </a:t>
            </a:r>
            <a:r>
              <a:rPr lang="en-US" dirty="0" smtClean="0"/>
              <a:t>KB</a:t>
            </a:r>
            <a:r>
              <a:rPr lang="el-GR" dirty="0" smtClean="0"/>
              <a:t> είναι μικρό για ορισμένες συνδέσεις</a:t>
            </a:r>
          </a:p>
          <a:p>
            <a:pPr lvl="2" eaLnBrk="1" hangingPunct="1"/>
            <a:r>
              <a:rPr lang="el-GR" dirty="0" smtClean="0"/>
              <a:t>Μεγάλο γινόμενο εύρους ζώνης </a:t>
            </a:r>
            <a:r>
              <a:rPr lang="en-US" dirty="0" smtClean="0"/>
              <a:t>x</a:t>
            </a:r>
            <a:r>
              <a:rPr lang="el-GR" dirty="0" smtClean="0"/>
              <a:t> καθυστέρησης</a:t>
            </a:r>
          </a:p>
          <a:p>
            <a:pPr lvl="1" eaLnBrk="1" hangingPunct="1"/>
            <a:r>
              <a:rPr lang="el-GR" dirty="0" smtClean="0"/>
              <a:t>Προαιρετική χρήση παράγοντα κλιμάκωσης</a:t>
            </a:r>
            <a:r>
              <a:rPr lang="en-US" dirty="0" smtClean="0"/>
              <a:t> n</a:t>
            </a:r>
            <a:endParaRPr lang="el-GR" dirty="0" smtClean="0"/>
          </a:p>
          <a:p>
            <a:pPr lvl="2" eaLnBrk="1" hangingPunct="1"/>
            <a:r>
              <a:rPr lang="el-GR" dirty="0" smtClean="0"/>
              <a:t>Το πεδίο Μέγεθος παραθύρου ολισθαίνει</a:t>
            </a:r>
            <a:r>
              <a:rPr lang="en-US" dirty="0" smtClean="0"/>
              <a:t> </a:t>
            </a:r>
            <a:r>
              <a:rPr lang="el-GR" dirty="0" smtClean="0"/>
              <a:t>αριστερά κατά </a:t>
            </a:r>
            <a:r>
              <a:rPr lang="en-US" dirty="0" smtClean="0"/>
              <a:t>n bit</a:t>
            </a:r>
          </a:p>
          <a:p>
            <a:pPr eaLnBrk="1" hangingPunct="1"/>
            <a:r>
              <a:rPr lang="el-GR" dirty="0" smtClean="0"/>
              <a:t>Επιλεκτική επανάληψη</a:t>
            </a:r>
          </a:p>
          <a:p>
            <a:pPr lvl="1" eaLnBrk="1" hangingPunct="1"/>
            <a:r>
              <a:rPr lang="el-GR" dirty="0" smtClean="0"/>
              <a:t>Επιβεβαίωση για μη συνεχόμενα τμήματα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35</a:t>
            </a:fld>
            <a:endParaRPr lang="el-GR" altLang="el-G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Εγκαθίδρυση συνδέσεων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36</a:t>
            </a:fld>
            <a:endParaRPr lang="el-GR" altLang="el-GR"/>
          </a:p>
        </p:txBody>
      </p:sp>
      <p:pic>
        <p:nvPicPr>
          <p:cNvPr id="6" name="Picture 9" descr="06-37.jpg Εγκαθίδρυση Συνδέσεων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37083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Εγκαθίδρυση συνδέσεων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Εγκαθίδρυση συνδέσεων: τριπλή χειραψία</a:t>
            </a:r>
            <a:endParaRPr lang="en-US" dirty="0" smtClean="0"/>
          </a:p>
          <a:p>
            <a:pPr lvl="1" eaLnBrk="1" hangingPunct="1"/>
            <a:r>
              <a:rPr lang="el-GR" dirty="0" smtClean="0"/>
              <a:t>Ο πελάτης στέλνει ένα τμήμα με </a:t>
            </a:r>
            <a:r>
              <a:rPr lang="en-US" dirty="0" smtClean="0"/>
              <a:t>SYN=1 </a:t>
            </a:r>
            <a:r>
              <a:rPr lang="el-GR" dirty="0" smtClean="0"/>
              <a:t>και </a:t>
            </a:r>
            <a:r>
              <a:rPr lang="en-US" dirty="0" smtClean="0"/>
              <a:t>ACK=0</a:t>
            </a:r>
          </a:p>
          <a:p>
            <a:pPr lvl="1" eaLnBrk="1" hangingPunct="1"/>
            <a:r>
              <a:rPr lang="en-US" dirty="0" smtClean="0"/>
              <a:t>O </a:t>
            </a:r>
            <a:r>
              <a:rPr lang="el-GR" dirty="0" smtClean="0"/>
              <a:t>εξυπηρετητής απαντά με </a:t>
            </a:r>
            <a:r>
              <a:rPr lang="en-US" dirty="0" smtClean="0"/>
              <a:t>SYN=1 </a:t>
            </a:r>
            <a:r>
              <a:rPr lang="el-GR" dirty="0" smtClean="0"/>
              <a:t>και </a:t>
            </a:r>
            <a:r>
              <a:rPr lang="en-US" dirty="0" smtClean="0"/>
              <a:t>ACK=1</a:t>
            </a:r>
          </a:p>
          <a:p>
            <a:pPr lvl="1" eaLnBrk="1" hangingPunct="1"/>
            <a:r>
              <a:rPr lang="el-GR" dirty="0" smtClean="0"/>
              <a:t>Ο πελάτης ολοκληρώνει με </a:t>
            </a:r>
            <a:r>
              <a:rPr lang="en-US" dirty="0" smtClean="0"/>
              <a:t>ACK=1</a:t>
            </a:r>
            <a:endParaRPr lang="el-GR" dirty="0" smtClean="0"/>
          </a:p>
          <a:p>
            <a:pPr lvl="2" eaLnBrk="1" hangingPunct="1"/>
            <a:r>
              <a:rPr lang="el-GR" dirty="0" smtClean="0"/>
              <a:t>Κάθε σημαία </a:t>
            </a:r>
            <a:r>
              <a:rPr lang="en-US" dirty="0" smtClean="0"/>
              <a:t>SYN </a:t>
            </a:r>
            <a:r>
              <a:rPr lang="el-GR" dirty="0" smtClean="0"/>
              <a:t>έχει αριθμό ακολουθίας και επιβεβαιώνεται</a:t>
            </a:r>
          </a:p>
          <a:p>
            <a:pPr lvl="1" eaLnBrk="1" hangingPunct="1"/>
            <a:r>
              <a:rPr lang="el-GR" dirty="0" smtClean="0"/>
              <a:t>Λειτουργεί και με ταυτόχρονες απόπειρες σύνδεσης</a:t>
            </a:r>
          </a:p>
          <a:p>
            <a:pPr lvl="2" eaLnBrk="1" hangingPunct="1"/>
            <a:r>
              <a:rPr lang="el-GR" dirty="0" smtClean="0"/>
              <a:t>Και τα δύο άκρα καταλήγουν στους ίδιους αριθμούς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37</a:t>
            </a:fld>
            <a:endParaRPr lang="el-GR" altLang="el-G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Αποδέσμευση συνδέσεων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4896544"/>
          </a:xfrm>
        </p:spPr>
        <p:txBody>
          <a:bodyPr/>
          <a:lstStyle/>
          <a:p>
            <a:pPr eaLnBrk="1" hangingPunct="1"/>
            <a:r>
              <a:rPr lang="el-GR" dirty="0" smtClean="0"/>
              <a:t>Επιλογή αρχικού αριθμού ακολουθίας</a:t>
            </a:r>
          </a:p>
          <a:p>
            <a:pPr lvl="1" eaLnBrk="1" hangingPunct="1"/>
            <a:r>
              <a:rPr lang="el-GR" dirty="0" smtClean="0"/>
              <a:t>Οι αριθμοί ακολουθίας δεν ξεκινάνε από το 0</a:t>
            </a:r>
          </a:p>
          <a:p>
            <a:pPr lvl="2" eaLnBrk="1" hangingPunct="1"/>
            <a:r>
              <a:rPr lang="el-GR" dirty="0" smtClean="0"/>
              <a:t>Δεν μπορούμε να ξεχωρίσουμε νέες από παλιές συνδέσεις</a:t>
            </a:r>
          </a:p>
          <a:p>
            <a:pPr lvl="1" eaLnBrk="1" hangingPunct="1"/>
            <a:r>
              <a:rPr lang="el-GR" dirty="0" smtClean="0"/>
              <a:t>Ο αρχικός αριθμός ακολουθίας επιλέγεται με βάση το ρολόι</a:t>
            </a:r>
          </a:p>
          <a:p>
            <a:pPr eaLnBrk="1" hangingPunct="1"/>
            <a:r>
              <a:rPr lang="el-GR" dirty="0" smtClean="0"/>
              <a:t>Συμμετρική αποδέσμευση συνδέσεων</a:t>
            </a:r>
          </a:p>
          <a:p>
            <a:pPr lvl="1" eaLnBrk="1" hangingPunct="1"/>
            <a:r>
              <a:rPr lang="el-GR" dirty="0" smtClean="0"/>
              <a:t>Το ένα άκρο στέλνει ένα τμήμα με </a:t>
            </a:r>
            <a:r>
              <a:rPr lang="en-US" dirty="0" smtClean="0"/>
              <a:t>FIN=1</a:t>
            </a:r>
          </a:p>
          <a:p>
            <a:pPr lvl="1" eaLnBrk="1" hangingPunct="1"/>
            <a:r>
              <a:rPr lang="el-GR" dirty="0" smtClean="0"/>
              <a:t>Το άλλο άκρο αποκρίνεται με </a:t>
            </a:r>
            <a:r>
              <a:rPr lang="en-US" dirty="0" smtClean="0"/>
              <a:t>ACK=1</a:t>
            </a:r>
            <a:endParaRPr lang="el-GR" dirty="0" smtClean="0"/>
          </a:p>
          <a:p>
            <a:pPr lvl="1" eaLnBrk="1" hangingPunct="1"/>
            <a:r>
              <a:rPr lang="el-GR" dirty="0" smtClean="0"/>
              <a:t>Η κατεύθυνση αυτή κλείνει (δεν στέλνονται άλλα δεδομένα)</a:t>
            </a:r>
          </a:p>
          <a:p>
            <a:pPr lvl="1" eaLnBrk="1" hangingPunct="1"/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38</a:t>
            </a:fld>
            <a:endParaRPr lang="el-GR" altLang="el-G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Αποδέσμευση συνδέσεων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Συμμετρική αποδέσμευση συνδέσεων</a:t>
            </a:r>
          </a:p>
          <a:p>
            <a:pPr lvl="1" eaLnBrk="1" hangingPunct="1"/>
            <a:r>
              <a:rPr lang="el-GR" dirty="0" smtClean="0"/>
              <a:t>Η άλλη κατεύθυνση συνεχίζει μέχρι να σταλεί νέο </a:t>
            </a:r>
            <a:r>
              <a:rPr lang="en-US" dirty="0" smtClean="0"/>
              <a:t>FIN</a:t>
            </a:r>
            <a:endParaRPr lang="el-GR" dirty="0" smtClean="0"/>
          </a:p>
          <a:p>
            <a:pPr lvl="1" eaLnBrk="1" hangingPunct="1"/>
            <a:r>
              <a:rPr lang="el-GR" dirty="0" smtClean="0"/>
              <a:t>Ουσιαστικά κάθε κατεύθυνση λειτουργεί αυτόνομα</a:t>
            </a:r>
          </a:p>
          <a:p>
            <a:pPr lvl="1" eaLnBrk="1" hangingPunct="1"/>
            <a:r>
              <a:rPr lang="el-GR" dirty="0" smtClean="0"/>
              <a:t>Αν το </a:t>
            </a:r>
            <a:r>
              <a:rPr lang="en-US" dirty="0" smtClean="0"/>
              <a:t>FIN</a:t>
            </a:r>
            <a:r>
              <a:rPr lang="el-GR" dirty="0" smtClean="0"/>
              <a:t> δεν επιβεβαιωθεί εγκαίρως η σύνδεση κλείνει</a:t>
            </a:r>
          </a:p>
          <a:p>
            <a:pPr lvl="2" eaLnBrk="1" hangingPunct="1"/>
            <a:r>
              <a:rPr lang="el-GR" dirty="0" smtClean="0"/>
              <a:t>Περιμένουμε 2 μέγιστους χρόνους ζωής πακέτου</a:t>
            </a:r>
          </a:p>
          <a:p>
            <a:pPr lvl="2" eaLnBrk="1" hangingPunct="1"/>
            <a:r>
              <a:rPr lang="el-GR" dirty="0" smtClean="0"/>
              <a:t>Δεν έχουμε άλλη επικοινωνία με το άλλο άκρο</a:t>
            </a:r>
          </a:p>
          <a:p>
            <a:pPr lvl="2" eaLnBrk="1" hangingPunct="1"/>
            <a:r>
              <a:rPr lang="el-GR" dirty="0" smtClean="0"/>
              <a:t>Τελικά το άλλο άκρο θα κλείσει και αυτό τη σύνδεση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39</a:t>
            </a:fld>
            <a:endParaRPr lang="el-GR" alt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Παρεχόμενες υπηρεσίες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</a:t>
            </a:fld>
            <a:endParaRPr lang="el-GR" altLang="el-GR"/>
          </a:p>
        </p:txBody>
      </p:sp>
      <p:pic>
        <p:nvPicPr>
          <p:cNvPr id="6" name="Picture 8" descr="06-01.jpg παρεχόμενες υπηρεσίε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3239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Αλγοριθμοι του </a:t>
            </a:r>
            <a:r>
              <a:rPr lang="en-US" dirty="0" smtClean="0"/>
              <a:t>TCP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n-US" dirty="0" smtClean="0"/>
              <a:t>TCP</a:t>
            </a:r>
            <a:r>
              <a:rPr lang="el-GR" dirty="0" smtClean="0"/>
              <a:t> χρησιμοποιεί μια σειρά από αλγόριθμους</a:t>
            </a:r>
          </a:p>
          <a:p>
            <a:pPr lvl="1"/>
            <a:r>
              <a:rPr lang="el-GR" dirty="0" smtClean="0"/>
              <a:t>Καλύπτονται στο μάθημα Δίκτυα Υπολογιστών</a:t>
            </a:r>
          </a:p>
          <a:p>
            <a:r>
              <a:rPr lang="el-GR" dirty="0" smtClean="0"/>
              <a:t>Πολιτική επιβεβαίωσης</a:t>
            </a:r>
          </a:p>
          <a:p>
            <a:pPr lvl="1"/>
            <a:r>
              <a:rPr lang="el-GR" dirty="0" smtClean="0"/>
              <a:t>Καθυστερημένες επιβεβαιώσεις για μείωση κόστους</a:t>
            </a:r>
          </a:p>
          <a:p>
            <a:r>
              <a:rPr lang="el-GR" dirty="0" smtClean="0"/>
              <a:t>Πολιτική αναμετάδοσης</a:t>
            </a:r>
          </a:p>
          <a:p>
            <a:pPr lvl="1"/>
            <a:r>
              <a:rPr lang="el-GR" dirty="0" smtClean="0"/>
              <a:t>Λήξη χρονομέτρου ή λήψη πολλαπλών ίδιων επιβεβαιώσεων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40</a:t>
            </a:fld>
            <a:endParaRPr lang="el-GR" altLang="el-G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Αλγοριθμοι του </a:t>
            </a:r>
            <a:r>
              <a:rPr lang="en-US" dirty="0" smtClean="0"/>
              <a:t>TCP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Πολιτική </a:t>
            </a:r>
            <a:r>
              <a:rPr lang="el-GR" dirty="0" smtClean="0"/>
              <a:t>χρονομέτρου</a:t>
            </a:r>
          </a:p>
          <a:p>
            <a:pPr lvl="1"/>
            <a:r>
              <a:rPr lang="el-GR" dirty="0" smtClean="0"/>
              <a:t>Μεταβολή χρονομέτρου ανάλογα με το </a:t>
            </a:r>
            <a:r>
              <a:rPr lang="en-US" dirty="0" smtClean="0"/>
              <a:t>RTT</a:t>
            </a:r>
          </a:p>
          <a:p>
            <a:r>
              <a:rPr lang="el-GR" dirty="0" smtClean="0"/>
              <a:t>Πολιτική μετάδοσης</a:t>
            </a:r>
          </a:p>
          <a:p>
            <a:pPr lvl="1"/>
            <a:r>
              <a:rPr lang="el-GR" dirty="0" smtClean="0"/>
              <a:t>Εκτίμηση συμφόρησης από άκρο σε άκρο</a:t>
            </a:r>
          </a:p>
          <a:p>
            <a:pPr lvl="2"/>
            <a:r>
              <a:rPr lang="el-GR" dirty="0" smtClean="0"/>
              <a:t>Βασίζεται στη λήψη επιβεβαιώσεων και στις λήξεις χρονομέτρου</a:t>
            </a:r>
          </a:p>
          <a:p>
            <a:pPr lvl="1"/>
            <a:r>
              <a:rPr lang="el-GR" dirty="0" smtClean="0"/>
              <a:t>Συνδυάζει έλεγχο ροής και έλεγχο συμφόρησης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41</a:t>
            </a:fld>
            <a:endParaRPr lang="el-GR" altLang="el-G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/>
              <a:t>6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475656" y="3068960"/>
            <a:ext cx="6400800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</a:t>
            </a:r>
            <a:r>
              <a:rPr lang="el-GR" sz="2800" b="1" dirty="0"/>
              <a:t>: </a:t>
            </a:r>
            <a:r>
              <a:rPr lang="el-GR" sz="2800" dirty="0" smtClean="0"/>
              <a:t>Δίκτυα Επικοινωνιών</a:t>
            </a:r>
          </a:p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/>
              <a:t>6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Επίπεδο Μεταφοράς </a:t>
            </a:r>
            <a:r>
              <a:rPr lang="en-US" sz="2800" b="1" smtClean="0"/>
              <a:t>TCP/UDP</a:t>
            </a:r>
            <a:endParaRPr lang="en-US" sz="2800" b="1" dirty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Θεόδωρος Αποστολόπουλος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16463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Παρεχόμενες υπηρεσίες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Υπηρεσία από άκρο σε άκρο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Χρησιμοποιείται από διεργασίες στο επίπεδο εφαρμογής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Χρησιμοποιεί τις υπηρεσίες του επιπέδου δικτύου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Υλοποίηση: στον πυρήνα, σε βιβλιοθήκη, σε χωριστή διεργασία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Τύποι υπηρεσιών μεταφοράς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Συνδεσμικές: εγκαθίδρυση, μεταφορά, αποδέσμευση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Ασυνδεσμικές: μεταφορά δεδομένων χωρίς συνδέσεις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</a:t>
            </a:fld>
            <a:endParaRPr lang="el-GR" alt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Παρεχόμενες υπηρεσίες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82453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Διάκριση επιπέδου δικτύου από επίπεδο μεταφοράς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Συνδεσμική και ασυνδεσμική υπηρεσία παρέχει και το δίκτυο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Γιατί να έχουμε κι άλλο επίπεδο να τις παρέχει;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Το επίπεδο δικτύου υλοποιείται στους δρομολογητές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Η παρεχόμενη υπηρεσία είναι ίδια για όλους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Παράδειγμα: το </a:t>
            </a:r>
            <a:r>
              <a:rPr lang="en-US" dirty="0" smtClean="0"/>
              <a:t>IP </a:t>
            </a:r>
            <a:r>
              <a:rPr lang="el-GR" dirty="0" smtClean="0"/>
              <a:t>παρέχει απλές αλλά αναξιόπιστες υπηρεσίες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</a:t>
            </a:fld>
            <a:endParaRPr lang="el-GR" alt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Παρεχόμενες υπηρεσίες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82453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Διάκριση επιπέδου δικτύου από επίπεδο μεταφοράς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Το επίπεδο μεταφοράς υλοποιείται στα άκρα του δικτύου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Η παρεχόμενη υπηρεσία είναι στα μέτρα της εφαρμογής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Παράδειγμα: το </a:t>
            </a:r>
            <a:r>
              <a:rPr lang="en-US" dirty="0" smtClean="0"/>
              <a:t>TCP</a:t>
            </a:r>
            <a:r>
              <a:rPr lang="el-GR" dirty="0" smtClean="0"/>
              <a:t> παρέχει αξιόπιστες υπηρεσίες πάνω από το </a:t>
            </a:r>
            <a:r>
              <a:rPr lang="en-US" dirty="0" smtClean="0"/>
              <a:t>IP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Αποδέσμευση των εφαρμογών από το δίκτυο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Η εφαρμογή βλέπει τη διεπαφή του επιπέδου μεταφοράς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Ρεαλιστικά, δεν έχουν όλοι οι συνδυασμοί νόημα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Ασυνδεσμική μεταφορά πάνω από συνδεσμικό δίκτυο;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Υπήρχε στα δίκτυα </a:t>
            </a:r>
            <a:r>
              <a:rPr lang="en-US" dirty="0" smtClean="0"/>
              <a:t>ATM</a:t>
            </a:r>
            <a:r>
              <a:rPr lang="el-GR" dirty="0" smtClean="0"/>
              <a:t> αλλά δεν ήταν αποδοτική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</a:t>
            </a:fld>
            <a:endParaRPr lang="el-GR" alt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Θεμελιώδεις λειτουργίες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</a:t>
            </a:fld>
            <a:endParaRPr lang="el-GR" altLang="el-GR"/>
          </a:p>
        </p:txBody>
      </p:sp>
      <p:pic>
        <p:nvPicPr>
          <p:cNvPr id="6" name="Picture 8" descr="06-02.jpg θεμελιώδεις λειτουργίε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3983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Θεμελιώδεις λειτουργίες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Θεμελιώδεις λειτουργίες υπηρεσίας μεταφοράς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Η διεπαφή χρησιμοποιείται από τις εφαρμογές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Η διαπαφή εξαρτάται από την υπηρεσία μεταφοράς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Παράδειγμα: διεπαφή συνδεσμικής υπηρεσίας μεταφοράς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 πελάτης ξεκινά συνδέσεις, ο εξυπηρετητής τις περιμένει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Αποστολή και λήψη δεδομένων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Αποσύνδεση στο τέλος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</a:t>
            </a:fld>
            <a:endParaRPr lang="el-GR" alt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3795</TotalTime>
  <Words>1704</Words>
  <Application>Microsoft Office PowerPoint</Application>
  <PresentationFormat>On-screen Show (4:3)</PresentationFormat>
  <Paragraphs>356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Ωκεανός</vt:lpstr>
      <vt:lpstr>Θέμα του Office</vt:lpstr>
      <vt:lpstr>Default Design</vt:lpstr>
      <vt:lpstr>Δίκτυα Επικοινωνιών</vt:lpstr>
      <vt:lpstr>ΕΠΙΠΕΔΟ ΜΕΤΑΦΟΡΑΣ TCP/UDP</vt:lpstr>
      <vt:lpstr> Επίπεδο μεταφοράς</vt:lpstr>
      <vt:lpstr>Παρεχόμενες υπηρεσίες</vt:lpstr>
      <vt:lpstr>Παρεχόμενες υπηρεσίες</vt:lpstr>
      <vt:lpstr>Παρεχόμενες υπηρεσίες</vt:lpstr>
      <vt:lpstr>Παρεχόμενες υπηρεσίες</vt:lpstr>
      <vt:lpstr>Θεμελιώδεις λειτουργίες</vt:lpstr>
      <vt:lpstr>Θεμελιώδεις λειτουργίες</vt:lpstr>
      <vt:lpstr>Θεμελιώδεις λειτουργίες</vt:lpstr>
      <vt:lpstr>Θεμελιώδεις λειτουργίες</vt:lpstr>
      <vt:lpstr>Υποδοχές (sockets) Berkeley</vt:lpstr>
      <vt:lpstr>Υποδοχές Berkeley</vt:lpstr>
      <vt:lpstr>Υποδοχές Berkeley</vt:lpstr>
      <vt:lpstr>Υποδοχές Berkeley</vt:lpstr>
      <vt:lpstr>Πρωτόκολλο UDP (User Datagram Protocol)</vt:lpstr>
      <vt:lpstr>Πρωτόκολλο UDP</vt:lpstr>
      <vt:lpstr>Πρωτόκολλο UDP</vt:lpstr>
      <vt:lpstr>Πρωτόκολλο UDP</vt:lpstr>
      <vt:lpstr>Πρωτόκολλο UDP</vt:lpstr>
      <vt:lpstr>Πρωτόκολλο UDP</vt:lpstr>
      <vt:lpstr>Πρωτόκολλο TCP (Transmission Control Protocol)</vt:lpstr>
      <vt:lpstr>Πρωτόκολλο TCP</vt:lpstr>
      <vt:lpstr>Μοντέλο υπηρεσίας</vt:lpstr>
      <vt:lpstr>Μοντέλο υπηρεσίας</vt:lpstr>
      <vt:lpstr>Μοντέλο υπηρεσίας</vt:lpstr>
      <vt:lpstr>Μοντέλο υπηρεσίας</vt:lpstr>
      <vt:lpstr>Λειτουργία TCP</vt:lpstr>
      <vt:lpstr>Λειτουργία TCP</vt:lpstr>
      <vt:lpstr>Κεφαλίδα τμημάτων</vt:lpstr>
      <vt:lpstr>Κεφαλίδα τμημάτων</vt:lpstr>
      <vt:lpstr>Κεφαλίδα τμημάτων</vt:lpstr>
      <vt:lpstr>Κεφαλίδα τμημάτων</vt:lpstr>
      <vt:lpstr>Κεφαλίδα τμημάτων</vt:lpstr>
      <vt:lpstr>Κεφαλίδα τμημάτων</vt:lpstr>
      <vt:lpstr>Εγκαθίδρυση συνδέσεων</vt:lpstr>
      <vt:lpstr>Εγκαθίδρυση συνδέσεων</vt:lpstr>
      <vt:lpstr>Αποδέσμευση συνδέσεων</vt:lpstr>
      <vt:lpstr>Αποδέσμευση συνδέσεων</vt:lpstr>
      <vt:lpstr>Αλγοριθμοι του TCP</vt:lpstr>
      <vt:lpstr>Αλγοριθμοι του TCP</vt:lpstr>
      <vt:lpstr>Τέλος Ενότητας # 6</vt:lpstr>
    </vt:vector>
  </TitlesOfParts>
  <Company>Οικονομικό Πανεπιστήμιο Αθηνών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Athens University of Economics and Business</dc:title>
  <dc:creator>me-ss</dc:creator>
  <cp:lastModifiedBy>vaggelisdouros</cp:lastModifiedBy>
  <cp:revision>407</cp:revision>
  <dcterms:created xsi:type="dcterms:W3CDTF">2013-04-17T07:05:36Z</dcterms:created>
  <dcterms:modified xsi:type="dcterms:W3CDTF">2015-11-26T00:11:21Z</dcterms:modified>
</cp:coreProperties>
</file>