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0"/>
  </p:notesMasterIdLst>
  <p:handoutMasterIdLst>
    <p:handoutMasterId r:id="rId21"/>
  </p:handoutMasterIdLst>
  <p:sldIdLst>
    <p:sldId id="256" r:id="rId2"/>
    <p:sldId id="285" r:id="rId3"/>
    <p:sldId id="286" r:id="rId4"/>
    <p:sldId id="287" r:id="rId5"/>
    <p:sldId id="288" r:id="rId6"/>
    <p:sldId id="289" r:id="rId7"/>
    <p:sldId id="291" r:id="rId8"/>
    <p:sldId id="304" r:id="rId9"/>
    <p:sldId id="292" r:id="rId10"/>
    <p:sldId id="293" r:id="rId11"/>
    <p:sldId id="294" r:id="rId12"/>
    <p:sldId id="295" r:id="rId13"/>
    <p:sldId id="296" r:id="rId14"/>
    <p:sldId id="298" r:id="rId15"/>
    <p:sldId id="299" r:id="rId16"/>
    <p:sldId id="300" r:id="rId17"/>
    <p:sldId id="302" r:id="rId18"/>
    <p:sldId id="30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rebuchet MS" panose="020B0603020202020204" pitchFamily="34" charset="0"/>
        <a:ea typeface="+mn-ea"/>
        <a:cs typeface="+mn-cs"/>
      </a:defRPr>
    </a:lvl1pPr>
    <a:lvl2pPr marL="457200" algn="l" rtl="0" fontAlgn="base">
      <a:spcBef>
        <a:spcPct val="0"/>
      </a:spcBef>
      <a:spcAft>
        <a:spcPct val="0"/>
      </a:spcAft>
      <a:defRPr kern="1200">
        <a:solidFill>
          <a:schemeClr val="tx1"/>
        </a:solidFill>
        <a:latin typeface="Trebuchet MS" panose="020B0603020202020204" pitchFamily="34" charset="0"/>
        <a:ea typeface="+mn-ea"/>
        <a:cs typeface="+mn-cs"/>
      </a:defRPr>
    </a:lvl2pPr>
    <a:lvl3pPr marL="914400" algn="l" rtl="0" fontAlgn="base">
      <a:spcBef>
        <a:spcPct val="0"/>
      </a:spcBef>
      <a:spcAft>
        <a:spcPct val="0"/>
      </a:spcAft>
      <a:defRPr kern="1200">
        <a:solidFill>
          <a:schemeClr val="tx1"/>
        </a:solidFill>
        <a:latin typeface="Trebuchet MS" panose="020B0603020202020204" pitchFamily="34" charset="0"/>
        <a:ea typeface="+mn-ea"/>
        <a:cs typeface="+mn-cs"/>
      </a:defRPr>
    </a:lvl3pPr>
    <a:lvl4pPr marL="1371600" algn="l" rtl="0" fontAlgn="base">
      <a:spcBef>
        <a:spcPct val="0"/>
      </a:spcBef>
      <a:spcAft>
        <a:spcPct val="0"/>
      </a:spcAft>
      <a:defRPr kern="1200">
        <a:solidFill>
          <a:schemeClr val="tx1"/>
        </a:solidFill>
        <a:latin typeface="Trebuchet MS" panose="020B0603020202020204" pitchFamily="34" charset="0"/>
        <a:ea typeface="+mn-ea"/>
        <a:cs typeface="+mn-cs"/>
      </a:defRPr>
    </a:lvl4pPr>
    <a:lvl5pPr marL="1828800" algn="l" rtl="0" fontAlgn="base">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FFCC"/>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5" autoAdjust="0"/>
    <p:restoredTop sz="94660"/>
  </p:normalViewPr>
  <p:slideViewPr>
    <p:cSldViewPr>
      <p:cViewPr varScale="1">
        <p:scale>
          <a:sx n="82" d="100"/>
          <a:sy n="82" d="100"/>
        </p:scale>
        <p:origin x="1289"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82"/>
    </p:cViewPr>
  </p:sorterViewPr>
  <p:notesViewPr>
    <p:cSldViewPr>
      <p:cViewPr varScale="1">
        <p:scale>
          <a:sx n="40" d="100"/>
          <a:sy n="40" d="100"/>
        </p:scale>
        <p:origin x="-14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348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348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348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BE69C1ED-848E-41F6-BBCC-7B68D4F63865}" type="slidenum">
              <a:rPr lang="en-GB" altLang="en-US"/>
              <a:pPr/>
              <a:t>‹#›</a:t>
            </a:fld>
            <a:endParaRPr lang="en-GB" altLang="en-US"/>
          </a:p>
        </p:txBody>
      </p:sp>
    </p:spTree>
    <p:extLst>
      <p:ext uri="{BB962C8B-B14F-4D97-AF65-F5344CB8AC3E}">
        <p14:creationId xmlns:p14="http://schemas.microsoft.com/office/powerpoint/2010/main" val="28929908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97EF9BDE-5F16-4B7D-B63B-98600DF924BE}" type="slidenum">
              <a:rPr lang="el-GR" altLang="en-US"/>
              <a:pPr/>
              <a:t>‹#›</a:t>
            </a:fld>
            <a:endParaRPr lang="el-GR" altLang="en-US"/>
          </a:p>
        </p:txBody>
      </p:sp>
    </p:spTree>
    <p:extLst>
      <p:ext uri="{BB962C8B-B14F-4D97-AF65-F5344CB8AC3E}">
        <p14:creationId xmlns:p14="http://schemas.microsoft.com/office/powerpoint/2010/main" val="36010042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AC061227-AEC8-474A-B23C-B233BF12D15E}" type="slidenum">
              <a:rPr lang="el-GR" altLang="en-US">
                <a:latin typeface="Times New Roman" panose="02020603050405020304" pitchFamily="18" charset="0"/>
              </a:rPr>
              <a:pPr/>
              <a:t>2</a:t>
            </a:fld>
            <a:endParaRPr lang="el-GR" altLang="en-US">
              <a:latin typeface="Times New Roman" panose="02020603050405020304"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b="0" i="0" dirty="0">
                <a:solidFill>
                  <a:srgbClr val="4D5156"/>
                </a:solidFill>
                <a:effectLst/>
                <a:latin typeface="arial" panose="020B0604020202020204" pitchFamily="34" charset="0"/>
              </a:rPr>
              <a:t>Austro-Hungarian</a:t>
            </a:r>
            <a:endParaRPr lang="en-GB" altLang="en-US" dirty="0"/>
          </a:p>
        </p:txBody>
      </p:sp>
    </p:spTree>
    <p:extLst>
      <p:ext uri="{BB962C8B-B14F-4D97-AF65-F5344CB8AC3E}">
        <p14:creationId xmlns:p14="http://schemas.microsoft.com/office/powerpoint/2010/main" val="1952110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2637762C-718F-4F1A-8B3F-4CB44FB7D671}" type="slidenum">
              <a:rPr lang="el-GR" altLang="en-US">
                <a:latin typeface="Times New Roman" panose="02020603050405020304" pitchFamily="18" charset="0"/>
              </a:rPr>
              <a:pPr/>
              <a:t>11</a:t>
            </a:fld>
            <a:endParaRPr lang="el-GR" altLang="en-US">
              <a:latin typeface="Times New Roman" panose="02020603050405020304"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5903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4380A01C-466A-4FA3-9BF3-C8BA3D6D7FDF}" type="slidenum">
              <a:rPr lang="el-GR" altLang="en-US">
                <a:latin typeface="Times New Roman" panose="02020603050405020304" pitchFamily="18" charset="0"/>
              </a:rPr>
              <a:pPr/>
              <a:t>12</a:t>
            </a:fld>
            <a:endParaRPr lang="el-GR" altLang="en-US">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594358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79B533EC-0F2E-4A11-A40D-C221228FB225}" type="slidenum">
              <a:rPr lang="el-GR" altLang="en-US">
                <a:latin typeface="Times New Roman" panose="02020603050405020304" pitchFamily="18" charset="0"/>
              </a:rPr>
              <a:pPr/>
              <a:t>13</a:t>
            </a:fld>
            <a:endParaRPr lang="el-GR" altLang="en-US">
              <a:latin typeface="Times New Roman" panose="02020603050405020304"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435704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770BA14B-35E9-4A2A-8257-2161A73EA226}" type="slidenum">
              <a:rPr lang="el-GR" altLang="en-US">
                <a:latin typeface="Times New Roman" panose="02020603050405020304" pitchFamily="18" charset="0"/>
              </a:rPr>
              <a:pPr/>
              <a:t>14</a:t>
            </a:fld>
            <a:endParaRPr lang="el-GR" altLang="en-US">
              <a:latin typeface="Times New Roman" panose="02020603050405020304"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b="0" i="0" u="none" dirty="0">
                <a:solidFill>
                  <a:srgbClr val="000000"/>
                </a:solidFill>
                <a:effectLst/>
                <a:latin typeface="Times New Roman" panose="02020603050405020304" pitchFamily="18" charset="0"/>
              </a:rPr>
              <a:t>John Stuart Mill, </a:t>
            </a:r>
            <a:r>
              <a:rPr lang="en-GB" b="0" i="0" dirty="0">
                <a:solidFill>
                  <a:srgbClr val="1A1A1A"/>
                </a:solidFill>
                <a:effectLst/>
                <a:latin typeface="Times New Roman" panose="02020603050405020304" pitchFamily="18" charset="0"/>
              </a:rPr>
              <a:t>Jeremy </a:t>
            </a:r>
            <a:r>
              <a:rPr lang="en-GB" b="0" i="0" dirty="0">
                <a:solidFill>
                  <a:srgbClr val="000000"/>
                </a:solidFill>
                <a:effectLst/>
                <a:latin typeface="Times New Roman" panose="02020603050405020304" pitchFamily="18" charset="0"/>
              </a:rPr>
              <a:t>Bentham, 19</a:t>
            </a:r>
            <a:r>
              <a:rPr lang="en-GB" b="0" i="0" baseline="30000" dirty="0">
                <a:solidFill>
                  <a:srgbClr val="000000"/>
                </a:solidFill>
                <a:effectLst/>
                <a:latin typeface="Times New Roman" panose="02020603050405020304" pitchFamily="18" charset="0"/>
              </a:rPr>
              <a:t>th</a:t>
            </a:r>
            <a:r>
              <a:rPr lang="en-GB" b="0" i="0" dirty="0">
                <a:solidFill>
                  <a:srgbClr val="000000"/>
                </a:solidFill>
                <a:effectLst/>
                <a:latin typeface="Times New Roman" panose="02020603050405020304" pitchFamily="18" charset="0"/>
              </a:rPr>
              <a:t> century </a:t>
            </a:r>
            <a:endParaRPr lang="en-GB" altLang="en-US" dirty="0"/>
          </a:p>
        </p:txBody>
      </p:sp>
    </p:spTree>
    <p:extLst>
      <p:ext uri="{BB962C8B-B14F-4D97-AF65-F5344CB8AC3E}">
        <p14:creationId xmlns:p14="http://schemas.microsoft.com/office/powerpoint/2010/main" val="4114969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11DDA6CE-1A2A-4F99-960D-F6999C414527}" type="slidenum">
              <a:rPr lang="el-GR" altLang="en-US">
                <a:latin typeface="Times New Roman" panose="02020603050405020304" pitchFamily="18" charset="0"/>
              </a:rPr>
              <a:pPr/>
              <a:t>15</a:t>
            </a:fld>
            <a:endParaRPr lang="el-GR" altLang="en-US">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veil of ignorance </a:t>
            </a:r>
            <a:r>
              <a:rPr lang="el-GR" altLang="en-US" dirty="0"/>
              <a:t>πέπλο άγνοιας, πρωταρχική θέση) </a:t>
            </a:r>
            <a:r>
              <a:rPr lang="en-GB" altLang="en-US" dirty="0"/>
              <a:t>/ </a:t>
            </a:r>
            <a:r>
              <a:rPr lang="en-GB" b="0" i="0" dirty="0">
                <a:solidFill>
                  <a:srgbClr val="202124"/>
                </a:solidFill>
                <a:effectLst/>
                <a:latin typeface="arial" panose="020B0604020202020204" pitchFamily="34" charset="0"/>
              </a:rPr>
              <a:t>maximin principle: </a:t>
            </a:r>
            <a:r>
              <a:rPr lang="en-US" b="0" i="0" dirty="0">
                <a:solidFill>
                  <a:srgbClr val="202124"/>
                </a:solidFill>
                <a:effectLst/>
                <a:latin typeface="arial" panose="020B0604020202020204" pitchFamily="34" charset="0"/>
              </a:rPr>
              <a:t>system should be designed to maximize the position of those who will be worst off in it</a:t>
            </a:r>
            <a:endParaRPr lang="en-GB" altLang="en-US" b="0" dirty="0"/>
          </a:p>
        </p:txBody>
      </p:sp>
    </p:spTree>
    <p:extLst>
      <p:ext uri="{BB962C8B-B14F-4D97-AF65-F5344CB8AC3E}">
        <p14:creationId xmlns:p14="http://schemas.microsoft.com/office/powerpoint/2010/main" val="23006914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B5514107-9573-49E1-8248-BEC3CDD1C2C5}" type="slidenum">
              <a:rPr lang="el-GR" altLang="en-US">
                <a:latin typeface="Times New Roman" panose="02020603050405020304" pitchFamily="18" charset="0"/>
              </a:rPr>
              <a:pPr/>
              <a:t>16</a:t>
            </a:fld>
            <a:endParaRPr lang="el-GR" altLang="en-US">
              <a:latin typeface="Times New Roman" panose="02020603050405020304"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7226075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F27D93FC-1E41-4D5F-A46A-8633436AAE49}" type="slidenum">
              <a:rPr lang="el-GR" altLang="en-US">
                <a:latin typeface="Times New Roman" panose="02020603050405020304" pitchFamily="18" charset="0"/>
              </a:rPr>
              <a:pPr/>
              <a:t>17</a:t>
            </a:fld>
            <a:endParaRPr lang="el-GR" altLang="en-US">
              <a:latin typeface="Times New Roman" panose="02020603050405020304"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221182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D03F318D-5B08-417F-A088-1DFC1E98360C}" type="slidenum">
              <a:rPr lang="el-GR" altLang="en-US">
                <a:latin typeface="Times New Roman" panose="02020603050405020304" pitchFamily="18" charset="0"/>
              </a:rPr>
              <a:pPr/>
              <a:t>18</a:t>
            </a:fld>
            <a:endParaRPr lang="el-GR" altLang="en-US">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605399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2F950776-51D5-4D9B-AA9C-8DB0AD745E6C}" type="slidenum">
              <a:rPr lang="el-GR" altLang="en-US">
                <a:latin typeface="Times New Roman" panose="02020603050405020304" pitchFamily="18" charset="0"/>
              </a:rPr>
              <a:pPr/>
              <a:t>3</a:t>
            </a:fld>
            <a:endParaRPr lang="el-GR" altLang="en-US">
              <a:latin typeface="Times New Roman" panose="02020603050405020304" pitchFamily="18"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680608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F971CEBB-AE31-42FB-9DF8-BAB4A788A001}" type="slidenum">
              <a:rPr lang="el-GR" altLang="en-US">
                <a:latin typeface="Times New Roman" panose="02020603050405020304" pitchFamily="18" charset="0"/>
              </a:rPr>
              <a:pPr/>
              <a:t>4</a:t>
            </a:fld>
            <a:endParaRPr lang="el-GR" altLang="en-US">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285513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2A0BA98D-BBF4-4C0D-8F8A-8915524A5277}" type="slidenum">
              <a:rPr lang="el-GR" altLang="en-US">
                <a:latin typeface="Times New Roman" panose="02020603050405020304" pitchFamily="18" charset="0"/>
              </a:rPr>
              <a:pPr/>
              <a:t>5</a:t>
            </a:fld>
            <a:endParaRPr lang="el-GR" altLang="en-US">
              <a:latin typeface="Times New Roman" panose="02020603050405020304"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40511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382DDC50-E2E2-4C90-9D69-0A86DC67D98A}" type="slidenum">
              <a:rPr lang="el-GR" altLang="en-US">
                <a:latin typeface="Times New Roman" panose="02020603050405020304" pitchFamily="18" charset="0"/>
              </a:rPr>
              <a:pPr/>
              <a:t>6</a:t>
            </a:fld>
            <a:endParaRPr lang="el-GR" altLang="en-US">
              <a:latin typeface="Times New Roman" panose="02020603050405020304"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296592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6273612F-0B7D-431E-B420-62E7ADC6471D}" type="slidenum">
              <a:rPr lang="el-GR" altLang="en-US">
                <a:latin typeface="Times New Roman" panose="02020603050405020304" pitchFamily="18" charset="0"/>
              </a:rPr>
              <a:pPr/>
              <a:t>7</a:t>
            </a:fld>
            <a:endParaRPr lang="el-GR" altLang="en-US">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95324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6273612F-0B7D-431E-B420-62E7ADC6471D}" type="slidenum">
              <a:rPr lang="el-GR" altLang="en-US">
                <a:latin typeface="Times New Roman" panose="02020603050405020304" pitchFamily="18" charset="0"/>
              </a:rPr>
              <a:pPr/>
              <a:t>8</a:t>
            </a:fld>
            <a:endParaRPr lang="el-GR" altLang="en-US">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l-GR" altLang="en-US" dirty="0"/>
              <a:t>Η Ελλάδα δαπανά περίπου το 25% του ΑΕΠ της σε προγράμματα κοινωνικής προστασίας</a:t>
            </a:r>
          </a:p>
          <a:p>
            <a:pPr marL="0" marR="0" lvl="0" indent="0" algn="l" defTabSz="914400" rtl="0" eaLnBrk="0" fontAlgn="base" latinLnBrk="0" hangingPunct="0">
              <a:lnSpc>
                <a:spcPct val="100000"/>
              </a:lnSpc>
              <a:spcBef>
                <a:spcPct val="30000"/>
              </a:spcBef>
              <a:spcAft>
                <a:spcPct val="0"/>
              </a:spcAft>
              <a:buClrTx/>
              <a:buSzTx/>
              <a:buFontTx/>
              <a:buNone/>
              <a:tabLst/>
              <a:defRPr/>
            </a:pPr>
            <a:r>
              <a:rPr lang="el-GR" altLang="en-US" dirty="0"/>
              <a:t>Λίγο κάτω από τον Ευρωπαϊκό μέσο όρο (27%)  </a:t>
            </a:r>
            <a:endParaRPr lang="en-GB" altLang="en-US" dirty="0"/>
          </a:p>
        </p:txBody>
      </p:sp>
    </p:spTree>
    <p:extLst>
      <p:ext uri="{BB962C8B-B14F-4D97-AF65-F5344CB8AC3E}">
        <p14:creationId xmlns:p14="http://schemas.microsoft.com/office/powerpoint/2010/main" val="1810892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A1B8FB2A-B996-445E-9EA5-DEF28E392E1F}" type="slidenum">
              <a:rPr lang="el-GR" altLang="en-US">
                <a:latin typeface="Times New Roman" panose="02020603050405020304" pitchFamily="18" charset="0"/>
              </a:rPr>
              <a:pPr/>
              <a:t>9</a:t>
            </a:fld>
            <a:endParaRPr lang="el-GR" altLang="en-US">
              <a:latin typeface="Times New Roman" panose="02020603050405020304"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605857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fld id="{54A86354-1FC4-486A-A259-D2A7DFF9D72F}" type="slidenum">
              <a:rPr lang="el-GR" altLang="en-US">
                <a:latin typeface="Times New Roman" panose="02020603050405020304" pitchFamily="18" charset="0"/>
              </a:rPr>
              <a:pPr/>
              <a:t>10</a:t>
            </a:fld>
            <a:endParaRPr lang="el-GR" altLang="en-US">
              <a:latin typeface="Times New Roman" panose="02020603050405020304"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565194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el-GR" sz="240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el-GR" sz="240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el-GR" sz="240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l-GR"/>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el-GR" sz="240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l-GR"/>
              </a:p>
            </p:txBody>
          </p:sp>
        </p:grpSp>
      </p:grpSp>
      <p:sp>
        <p:nvSpPr>
          <p:cNvPr id="56331" name="Rectangle 11"/>
          <p:cNvSpPr>
            <a:spLocks noGrp="1" noChangeArrowheads="1"/>
          </p:cNvSpPr>
          <p:nvPr>
            <p:ph type="ctrTitle"/>
          </p:nvPr>
        </p:nvSpPr>
        <p:spPr>
          <a:xfrm>
            <a:off x="2057400" y="1143000"/>
            <a:ext cx="6629400" cy="2209800"/>
          </a:xfrm>
        </p:spPr>
        <p:txBody>
          <a:bodyPr/>
          <a:lstStyle>
            <a:lvl1pPr>
              <a:defRPr sz="4800"/>
            </a:lvl1pPr>
          </a:lstStyle>
          <a:p>
            <a:r>
              <a:rPr lang="el-GR"/>
              <a:t>Click to edit Master title style</a:t>
            </a:r>
          </a:p>
        </p:txBody>
      </p:sp>
      <p:sp>
        <p:nvSpPr>
          <p:cNvPr id="5633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l-GR"/>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l-GR"/>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l-GR"/>
          </a:p>
        </p:txBody>
      </p:sp>
      <p:sp>
        <p:nvSpPr>
          <p:cNvPr id="15" name="Rectangle 15"/>
          <p:cNvSpPr>
            <a:spLocks noGrp="1" noChangeArrowheads="1"/>
          </p:cNvSpPr>
          <p:nvPr>
            <p:ph type="sldNum" sz="quarter" idx="12"/>
          </p:nvPr>
        </p:nvSpPr>
        <p:spPr/>
        <p:txBody>
          <a:bodyPr/>
          <a:lstStyle>
            <a:lvl1pPr>
              <a:defRPr/>
            </a:lvl1pPr>
          </a:lstStyle>
          <a:p>
            <a:fld id="{53B94DA1-46EF-424F-AF72-2DA33F2EBA9B}" type="slidenum">
              <a:rPr lang="el-GR" altLang="en-US"/>
              <a:pPr/>
              <a:t>‹#›</a:t>
            </a:fld>
            <a:endParaRPr lang="el-GR" altLang="en-US"/>
          </a:p>
        </p:txBody>
      </p:sp>
    </p:spTree>
    <p:extLst>
      <p:ext uri="{BB962C8B-B14F-4D97-AF65-F5344CB8AC3E}">
        <p14:creationId xmlns:p14="http://schemas.microsoft.com/office/powerpoint/2010/main" val="2583914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fld id="{772B9573-D506-4757-8A3B-F9C4668EA69C}" type="slidenum">
              <a:rPr lang="el-GR" altLang="en-US"/>
              <a:pPr/>
              <a:t>‹#›</a:t>
            </a:fld>
            <a:endParaRPr lang="el-GR" altLang="en-US"/>
          </a:p>
        </p:txBody>
      </p:sp>
    </p:spTree>
    <p:extLst>
      <p:ext uri="{BB962C8B-B14F-4D97-AF65-F5344CB8AC3E}">
        <p14:creationId xmlns:p14="http://schemas.microsoft.com/office/powerpoint/2010/main" val="80365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43700" y="277813"/>
            <a:ext cx="1943100" cy="5853112"/>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914400" y="277813"/>
            <a:ext cx="5676900" cy="5853112"/>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fld id="{0AA993F9-4BA9-4CE9-A537-FA86AC284A7A}" type="slidenum">
              <a:rPr lang="el-GR" altLang="en-US"/>
              <a:pPr/>
              <a:t>‹#›</a:t>
            </a:fld>
            <a:endParaRPr lang="el-GR" altLang="en-US"/>
          </a:p>
        </p:txBody>
      </p:sp>
    </p:spTree>
    <p:extLst>
      <p:ext uri="{BB962C8B-B14F-4D97-AF65-F5344CB8AC3E}">
        <p14:creationId xmlns:p14="http://schemas.microsoft.com/office/powerpoint/2010/main" val="4158507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7813"/>
            <a:ext cx="7772400" cy="1143000"/>
          </a:xfrm>
        </p:spPr>
        <p:txBody>
          <a:bodyPr/>
          <a:lstStyle/>
          <a:p>
            <a:r>
              <a:rPr lang="el-GR"/>
              <a:t>Kλικ για επεξεργασία του τίτλου</a:t>
            </a:r>
          </a:p>
        </p:txBody>
      </p:sp>
      <p:sp>
        <p:nvSpPr>
          <p:cNvPr id="3" name="2 - Θέση πίνακα"/>
          <p:cNvSpPr>
            <a:spLocks noGrp="1"/>
          </p:cNvSpPr>
          <p:nvPr>
            <p:ph type="tbl" idx="1"/>
          </p:nvPr>
        </p:nvSpPr>
        <p:spPr>
          <a:xfrm>
            <a:off x="914400" y="1600200"/>
            <a:ext cx="7772400" cy="4530725"/>
          </a:xfrm>
        </p:spPr>
        <p:txBody>
          <a:bodyPr/>
          <a:lstStyle/>
          <a:p>
            <a:pPr lvl="0"/>
            <a:endParaRPr lang="el-GR" noProof="0"/>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fld id="{5DA250C9-2CBC-46AF-8C88-CC411D6F41AC}" type="slidenum">
              <a:rPr lang="el-GR" altLang="en-US"/>
              <a:pPr/>
              <a:t>‹#›</a:t>
            </a:fld>
            <a:endParaRPr lang="el-GR" altLang="en-US"/>
          </a:p>
        </p:txBody>
      </p:sp>
    </p:spTree>
    <p:extLst>
      <p:ext uri="{BB962C8B-B14F-4D97-AF65-F5344CB8AC3E}">
        <p14:creationId xmlns:p14="http://schemas.microsoft.com/office/powerpoint/2010/main" val="3710556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7813"/>
            <a:ext cx="7772400" cy="1143000"/>
          </a:xfrm>
        </p:spPr>
        <p:txBody>
          <a:bodyPr/>
          <a:lstStyle/>
          <a:p>
            <a:r>
              <a:rPr lang="el-GR"/>
              <a:t>Kλικ για επεξεργασία του τίτλου</a:t>
            </a:r>
          </a:p>
        </p:txBody>
      </p:sp>
      <p:sp>
        <p:nvSpPr>
          <p:cNvPr id="3" name="2 - Θέση SmartArt"/>
          <p:cNvSpPr>
            <a:spLocks noGrp="1"/>
          </p:cNvSpPr>
          <p:nvPr>
            <p:ph type="dgm" idx="1"/>
          </p:nvPr>
        </p:nvSpPr>
        <p:spPr>
          <a:xfrm>
            <a:off x="914400" y="1600200"/>
            <a:ext cx="7772400" cy="4530725"/>
          </a:xfrm>
        </p:spPr>
        <p:txBody>
          <a:bodyPr/>
          <a:lstStyle/>
          <a:p>
            <a:pPr lvl="0"/>
            <a:endParaRPr lang="el-GR" noProof="0"/>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fld id="{4B3E9872-A8A8-4D59-BE05-1EDCF5A02A59}" type="slidenum">
              <a:rPr lang="el-GR" altLang="en-US"/>
              <a:pPr/>
              <a:t>‹#›</a:t>
            </a:fld>
            <a:endParaRPr lang="el-GR" altLang="en-US"/>
          </a:p>
        </p:txBody>
      </p:sp>
    </p:spTree>
    <p:extLst>
      <p:ext uri="{BB962C8B-B14F-4D97-AF65-F5344CB8AC3E}">
        <p14:creationId xmlns:p14="http://schemas.microsoft.com/office/powerpoint/2010/main" val="2968713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fld id="{69AAB54E-BE9F-4DD6-8879-E86B8B052800}" type="slidenum">
              <a:rPr lang="el-GR" altLang="en-US"/>
              <a:pPr/>
              <a:t>‹#›</a:t>
            </a:fld>
            <a:endParaRPr lang="el-GR" altLang="en-US"/>
          </a:p>
        </p:txBody>
      </p:sp>
    </p:spTree>
    <p:extLst>
      <p:ext uri="{BB962C8B-B14F-4D97-AF65-F5344CB8AC3E}">
        <p14:creationId xmlns:p14="http://schemas.microsoft.com/office/powerpoint/2010/main" val="833336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fld id="{DFE4B8B1-FBA7-4652-94B5-6CD509A28AE9}" type="slidenum">
              <a:rPr lang="el-GR" altLang="en-US"/>
              <a:pPr/>
              <a:t>‹#›</a:t>
            </a:fld>
            <a:endParaRPr lang="el-GR" altLang="en-US"/>
          </a:p>
        </p:txBody>
      </p:sp>
    </p:spTree>
    <p:extLst>
      <p:ext uri="{BB962C8B-B14F-4D97-AF65-F5344CB8AC3E}">
        <p14:creationId xmlns:p14="http://schemas.microsoft.com/office/powerpoint/2010/main" val="214411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fld id="{1FDE94C7-859D-4B78-8DB3-0DCE15C6C3C2}" type="slidenum">
              <a:rPr lang="el-GR" altLang="en-US"/>
              <a:pPr/>
              <a:t>‹#›</a:t>
            </a:fld>
            <a:endParaRPr lang="el-GR" altLang="en-US"/>
          </a:p>
        </p:txBody>
      </p:sp>
    </p:spTree>
    <p:extLst>
      <p:ext uri="{BB962C8B-B14F-4D97-AF65-F5344CB8AC3E}">
        <p14:creationId xmlns:p14="http://schemas.microsoft.com/office/powerpoint/2010/main" val="55095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9"/>
          <p:cNvSpPr>
            <a:spLocks noGrp="1" noChangeArrowheads="1"/>
          </p:cNvSpPr>
          <p:nvPr>
            <p:ph type="dt" sz="half" idx="10"/>
          </p:nvPr>
        </p:nvSpPr>
        <p:spPr>
          <a:ln/>
        </p:spPr>
        <p:txBody>
          <a:bodyPr/>
          <a:lstStyle>
            <a:lvl1pPr>
              <a:defRPr/>
            </a:lvl1pPr>
          </a:lstStyle>
          <a:p>
            <a:pPr>
              <a:defRPr/>
            </a:pPr>
            <a:endParaRPr lang="el-GR"/>
          </a:p>
        </p:txBody>
      </p:sp>
      <p:sp>
        <p:nvSpPr>
          <p:cNvPr id="8" name="Rectangle 10"/>
          <p:cNvSpPr>
            <a:spLocks noGrp="1" noChangeArrowheads="1"/>
          </p:cNvSpPr>
          <p:nvPr>
            <p:ph type="ftr" sz="quarter" idx="11"/>
          </p:nvPr>
        </p:nvSpPr>
        <p:spPr>
          <a:ln/>
        </p:spPr>
        <p:txBody>
          <a:bodyPr/>
          <a:lstStyle>
            <a:lvl1pPr>
              <a:defRPr/>
            </a:lvl1pPr>
          </a:lstStyle>
          <a:p>
            <a:pPr>
              <a:defRPr/>
            </a:pPr>
            <a:endParaRPr lang="el-GR"/>
          </a:p>
        </p:txBody>
      </p:sp>
      <p:sp>
        <p:nvSpPr>
          <p:cNvPr id="9" name="Rectangle 11"/>
          <p:cNvSpPr>
            <a:spLocks noGrp="1" noChangeArrowheads="1"/>
          </p:cNvSpPr>
          <p:nvPr>
            <p:ph type="sldNum" sz="quarter" idx="12"/>
          </p:nvPr>
        </p:nvSpPr>
        <p:spPr>
          <a:ln/>
        </p:spPr>
        <p:txBody>
          <a:bodyPr/>
          <a:lstStyle>
            <a:lvl1pPr>
              <a:defRPr/>
            </a:lvl1pPr>
          </a:lstStyle>
          <a:p>
            <a:fld id="{58C75FFA-391D-46C1-AA8A-F6F7843D1602}" type="slidenum">
              <a:rPr lang="el-GR" altLang="en-US"/>
              <a:pPr/>
              <a:t>‹#›</a:t>
            </a:fld>
            <a:endParaRPr lang="el-GR" altLang="en-US"/>
          </a:p>
        </p:txBody>
      </p:sp>
    </p:spTree>
    <p:extLst>
      <p:ext uri="{BB962C8B-B14F-4D97-AF65-F5344CB8AC3E}">
        <p14:creationId xmlns:p14="http://schemas.microsoft.com/office/powerpoint/2010/main" val="2636628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9"/>
          <p:cNvSpPr>
            <a:spLocks noGrp="1" noChangeArrowheads="1"/>
          </p:cNvSpPr>
          <p:nvPr>
            <p:ph type="dt" sz="half" idx="10"/>
          </p:nvPr>
        </p:nvSpPr>
        <p:spPr>
          <a:ln/>
        </p:spPr>
        <p:txBody>
          <a:bodyPr/>
          <a:lstStyle>
            <a:lvl1pPr>
              <a:defRPr/>
            </a:lvl1pPr>
          </a:lstStyle>
          <a:p>
            <a:pPr>
              <a:defRPr/>
            </a:pPr>
            <a:endParaRPr lang="el-GR"/>
          </a:p>
        </p:txBody>
      </p:sp>
      <p:sp>
        <p:nvSpPr>
          <p:cNvPr id="4" name="Rectangle 10"/>
          <p:cNvSpPr>
            <a:spLocks noGrp="1" noChangeArrowheads="1"/>
          </p:cNvSpPr>
          <p:nvPr>
            <p:ph type="ftr" sz="quarter" idx="11"/>
          </p:nvPr>
        </p:nvSpPr>
        <p:spPr>
          <a:ln/>
        </p:spPr>
        <p:txBody>
          <a:bodyPr/>
          <a:lstStyle>
            <a:lvl1pPr>
              <a:defRPr/>
            </a:lvl1pPr>
          </a:lstStyle>
          <a:p>
            <a:pPr>
              <a:defRPr/>
            </a:pPr>
            <a:endParaRPr lang="el-GR"/>
          </a:p>
        </p:txBody>
      </p:sp>
      <p:sp>
        <p:nvSpPr>
          <p:cNvPr id="5" name="Rectangle 11"/>
          <p:cNvSpPr>
            <a:spLocks noGrp="1" noChangeArrowheads="1"/>
          </p:cNvSpPr>
          <p:nvPr>
            <p:ph type="sldNum" sz="quarter" idx="12"/>
          </p:nvPr>
        </p:nvSpPr>
        <p:spPr>
          <a:ln/>
        </p:spPr>
        <p:txBody>
          <a:bodyPr/>
          <a:lstStyle>
            <a:lvl1pPr>
              <a:defRPr/>
            </a:lvl1pPr>
          </a:lstStyle>
          <a:p>
            <a:fld id="{E928D521-523A-4219-9B03-C603CCBBF3C9}" type="slidenum">
              <a:rPr lang="el-GR" altLang="en-US"/>
              <a:pPr/>
              <a:t>‹#›</a:t>
            </a:fld>
            <a:endParaRPr lang="el-GR" altLang="en-US"/>
          </a:p>
        </p:txBody>
      </p:sp>
    </p:spTree>
    <p:extLst>
      <p:ext uri="{BB962C8B-B14F-4D97-AF65-F5344CB8AC3E}">
        <p14:creationId xmlns:p14="http://schemas.microsoft.com/office/powerpoint/2010/main" val="2377821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l-GR"/>
          </a:p>
        </p:txBody>
      </p:sp>
      <p:sp>
        <p:nvSpPr>
          <p:cNvPr id="3" name="Rectangle 10"/>
          <p:cNvSpPr>
            <a:spLocks noGrp="1" noChangeArrowheads="1"/>
          </p:cNvSpPr>
          <p:nvPr>
            <p:ph type="ftr" sz="quarter" idx="11"/>
          </p:nvPr>
        </p:nvSpPr>
        <p:spPr>
          <a:ln/>
        </p:spPr>
        <p:txBody>
          <a:bodyPr/>
          <a:lstStyle>
            <a:lvl1pPr>
              <a:defRPr/>
            </a:lvl1pPr>
          </a:lstStyle>
          <a:p>
            <a:pPr>
              <a:defRPr/>
            </a:pPr>
            <a:endParaRPr lang="el-GR"/>
          </a:p>
        </p:txBody>
      </p:sp>
      <p:sp>
        <p:nvSpPr>
          <p:cNvPr id="4" name="Rectangle 11"/>
          <p:cNvSpPr>
            <a:spLocks noGrp="1" noChangeArrowheads="1"/>
          </p:cNvSpPr>
          <p:nvPr>
            <p:ph type="sldNum" sz="quarter" idx="12"/>
          </p:nvPr>
        </p:nvSpPr>
        <p:spPr>
          <a:ln/>
        </p:spPr>
        <p:txBody>
          <a:bodyPr/>
          <a:lstStyle>
            <a:lvl1pPr>
              <a:defRPr/>
            </a:lvl1pPr>
          </a:lstStyle>
          <a:p>
            <a:fld id="{46EEF7B1-16FE-425D-B66D-CDDD1CDD100B}" type="slidenum">
              <a:rPr lang="el-GR" altLang="en-US"/>
              <a:pPr/>
              <a:t>‹#›</a:t>
            </a:fld>
            <a:endParaRPr lang="el-GR" altLang="en-US"/>
          </a:p>
        </p:txBody>
      </p:sp>
    </p:spTree>
    <p:extLst>
      <p:ext uri="{BB962C8B-B14F-4D97-AF65-F5344CB8AC3E}">
        <p14:creationId xmlns:p14="http://schemas.microsoft.com/office/powerpoint/2010/main" val="4255768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fld id="{14D24CE4-56B1-45ED-9F17-5D8E09B9EBA6}" type="slidenum">
              <a:rPr lang="el-GR" altLang="en-US"/>
              <a:pPr/>
              <a:t>‹#›</a:t>
            </a:fld>
            <a:endParaRPr lang="el-GR" altLang="en-US"/>
          </a:p>
        </p:txBody>
      </p:sp>
    </p:spTree>
    <p:extLst>
      <p:ext uri="{BB962C8B-B14F-4D97-AF65-F5344CB8AC3E}">
        <p14:creationId xmlns:p14="http://schemas.microsoft.com/office/powerpoint/2010/main" val="59379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fld id="{937D7A11-F68D-4495-9284-B4F35705FA89}" type="slidenum">
              <a:rPr lang="el-GR" altLang="en-US"/>
              <a:pPr/>
              <a:t>‹#›</a:t>
            </a:fld>
            <a:endParaRPr lang="el-GR" altLang="en-US"/>
          </a:p>
        </p:txBody>
      </p:sp>
    </p:spTree>
    <p:extLst>
      <p:ext uri="{BB962C8B-B14F-4D97-AF65-F5344CB8AC3E}">
        <p14:creationId xmlns:p14="http://schemas.microsoft.com/office/powerpoint/2010/main" val="3899608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55299"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l-GR" sz="240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55301"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l-GR" sz="2400">
                  <a:latin typeface="Times New Roman" pitchFamily="18" charset="0"/>
                </a:endParaRPr>
              </a:p>
            </p:txBody>
          </p:sp>
          <p:sp>
            <p:nvSpPr>
              <p:cNvPr id="55302"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l-GR"/>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a:t>Click to edit Master text styles</a:t>
            </a:r>
          </a:p>
          <a:p>
            <a:pPr lvl="1"/>
            <a:r>
              <a:rPr lang="el-GR" altLang="en-US"/>
              <a:t>Second level</a:t>
            </a:r>
          </a:p>
          <a:p>
            <a:pPr lvl="2"/>
            <a:r>
              <a:rPr lang="el-GR" altLang="en-US"/>
              <a:t>Third level</a:t>
            </a:r>
          </a:p>
          <a:p>
            <a:pPr lvl="3"/>
            <a:r>
              <a:rPr lang="el-GR" altLang="en-US"/>
              <a:t>Fourth level</a:t>
            </a:r>
          </a:p>
          <a:p>
            <a:pPr lvl="4"/>
            <a:r>
              <a:rPr lang="el-GR" altLang="en-US"/>
              <a:t>Fifth level</a:t>
            </a:r>
          </a:p>
        </p:txBody>
      </p:sp>
      <p:sp>
        <p:nvSpPr>
          <p:cNvPr id="5530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pPr>
              <a:defRPr/>
            </a:pPr>
            <a:endParaRPr lang="el-GR"/>
          </a:p>
        </p:txBody>
      </p:sp>
      <p:sp>
        <p:nvSpPr>
          <p:cNvPr id="5530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el-GR"/>
          </a:p>
        </p:txBody>
      </p:sp>
      <p:sp>
        <p:nvSpPr>
          <p:cNvPr id="5530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panose="020B0604020202020204" pitchFamily="34" charset="0"/>
              </a:defRPr>
            </a:lvl1pPr>
          </a:lstStyle>
          <a:p>
            <a:fld id="{10237897-B31B-4C93-91C4-559CBA789411}" type="slidenum">
              <a:rPr lang="el-GR" altLang="en-US"/>
              <a:pPr/>
              <a:t>‹#›</a:t>
            </a:fld>
            <a:endParaRPr lang="el-GR" altLang="en-US"/>
          </a:p>
        </p:txBody>
      </p:sp>
      <p:sp>
        <p:nvSpPr>
          <p:cNvPr id="55308"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l-GR"/>
          </a:p>
        </p:txBody>
      </p:sp>
    </p:spTree>
  </p:cSld>
  <p:clrMap bg1="lt1" tx1="dk1" bg2="lt2" tx2="dk2" accent1="accent1" accent2="accent2" accent3="accent3" accent4="accent4" accent5="accent5" accent6="accent6" hlink="hlink" folHlink="folHlink"/>
  <p:sldLayoutIdLst>
    <p:sldLayoutId id="2147483736"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politeianet.gr/books/9789608480834-polanyi-karl-nisides-o-megalos-metaschimatismos-204497?gclid=CjwKCAjwlbr8BRA0EiwAnt4MTvh4ECwjxqxszFRLNWpXLiE3O2IWeJVhQwiGepUAlq74KJUWvZ8mWhoCHRIQAvD_Bw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051720" y="1143000"/>
            <a:ext cx="6629400" cy="2209800"/>
          </a:xfrm>
        </p:spPr>
        <p:txBody>
          <a:bodyPr/>
          <a:lstStyle/>
          <a:p>
            <a:pPr eaLnBrk="1" hangingPunct="1">
              <a:lnSpc>
                <a:spcPct val="150000"/>
              </a:lnSpc>
            </a:pPr>
            <a:r>
              <a:rPr lang="el-GR" altLang="en-US" sz="2400" b="1" noProof="1">
                <a:solidFill>
                  <a:srgbClr val="993300"/>
                </a:solidFill>
                <a:latin typeface="Trebuchet MS" panose="020B0603020202020204" pitchFamily="34" charset="0"/>
              </a:rPr>
              <a:t>Γιατί υπάρχει το κοινωνικό κράτος</a:t>
            </a:r>
            <a:br>
              <a:rPr lang="el-GR" altLang="en-US" sz="2400" b="1" noProof="1">
                <a:solidFill>
                  <a:srgbClr val="993300"/>
                </a:solidFill>
                <a:latin typeface="Trebuchet MS" panose="020B0603020202020204" pitchFamily="34" charset="0"/>
              </a:rPr>
            </a:br>
            <a:r>
              <a:rPr lang="el-GR" altLang="en-US" sz="2000" i="1" dirty="0">
                <a:solidFill>
                  <a:srgbClr val="993300"/>
                </a:solidFill>
                <a:latin typeface="Trebuchet MS" panose="020B0603020202020204" pitchFamily="34" charset="0"/>
              </a:rPr>
              <a:t>ιστορική και πολιτική θεμελίωση</a:t>
            </a:r>
            <a:endParaRPr lang="el-GR" altLang="en-US" sz="4000" noProof="1">
              <a:solidFill>
                <a:srgbClr val="993300"/>
              </a:solidFill>
              <a:latin typeface="Trebuchet MS" panose="020B0603020202020204" pitchFamily="34" charset="0"/>
            </a:endParaRPr>
          </a:p>
        </p:txBody>
      </p:sp>
      <p:sp>
        <p:nvSpPr>
          <p:cNvPr id="3075" name="Rectangle 3"/>
          <p:cNvSpPr>
            <a:spLocks noGrp="1" noChangeArrowheads="1"/>
          </p:cNvSpPr>
          <p:nvPr>
            <p:ph type="subTitle" idx="1"/>
          </p:nvPr>
        </p:nvSpPr>
        <p:spPr>
          <a:xfrm>
            <a:off x="1371600" y="3962400"/>
            <a:ext cx="4495800" cy="1600200"/>
          </a:xfrm>
        </p:spPr>
        <p:txBody>
          <a:bodyPr/>
          <a:lstStyle/>
          <a:p>
            <a:pPr algn="l" eaLnBrk="1" hangingPunct="1"/>
            <a:r>
              <a:rPr lang="el-GR" altLang="el-GR" sz="1400" dirty="0">
                <a:solidFill>
                  <a:srgbClr val="993300"/>
                </a:solidFill>
                <a:latin typeface="Trebuchet MS" panose="020B0603020202020204" pitchFamily="34" charset="0"/>
              </a:rPr>
              <a:t>Διάλεξη </a:t>
            </a:r>
            <a:r>
              <a:rPr lang="en-GB" altLang="el-GR" sz="1400" noProof="1">
                <a:solidFill>
                  <a:srgbClr val="993300"/>
                </a:solidFill>
                <a:latin typeface="Trebuchet MS" panose="020B0603020202020204" pitchFamily="34" charset="0"/>
              </a:rPr>
              <a:t>3</a:t>
            </a:r>
            <a:endParaRPr lang="el-GR" altLang="el-GR" sz="1400" noProof="1">
              <a:solidFill>
                <a:srgbClr val="993300"/>
              </a:solidFill>
              <a:latin typeface="Trebuchet MS" panose="020B0603020202020204" pitchFamily="34" charset="0"/>
            </a:endParaRPr>
          </a:p>
          <a:p>
            <a:pPr algn="l" eaLnBrk="1" hangingPunct="1"/>
            <a:r>
              <a:rPr lang="el-GR" altLang="el-GR" sz="1400" b="1" dirty="0">
                <a:solidFill>
                  <a:srgbClr val="993300"/>
                </a:solidFill>
                <a:latin typeface="Trebuchet MS" panose="020B0603020202020204" pitchFamily="34" charset="0"/>
              </a:rPr>
              <a:t>Οικονομικά Κοινωνικών Πολιτικών </a:t>
            </a:r>
          </a:p>
        </p:txBody>
      </p:sp>
      <p:pic>
        <p:nvPicPr>
          <p:cNvPr id="5" name="Picture 4">
            <a:extLst>
              <a:ext uri="{FF2B5EF4-FFF2-40B4-BE49-F238E27FC236}">
                <a16:creationId xmlns:a16="http://schemas.microsoft.com/office/drawing/2014/main" id="{86AF1EAA-0B6A-49AB-8C3B-915CF34C01B3}"/>
              </a:ext>
            </a:extLst>
          </p:cNvPr>
          <p:cNvPicPr>
            <a:picLocks noChangeAspect="1"/>
          </p:cNvPicPr>
          <p:nvPr/>
        </p:nvPicPr>
        <p:blipFill>
          <a:blip r:embed="rId2"/>
          <a:stretch>
            <a:fillRect/>
          </a:stretch>
        </p:blipFill>
        <p:spPr>
          <a:xfrm>
            <a:off x="6012160" y="4295775"/>
            <a:ext cx="2628900" cy="9334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0" y="468313"/>
            <a:ext cx="7772400" cy="952500"/>
          </a:xfrm>
        </p:spPr>
        <p:txBody>
          <a:bodyPr/>
          <a:lstStyle/>
          <a:p>
            <a:r>
              <a:rPr lang="el-GR" altLang="en-US" sz="2000" b="1">
                <a:solidFill>
                  <a:schemeClr val="tx1"/>
                </a:solidFill>
                <a:latin typeface="Trebuchet MS" panose="020B0603020202020204" pitchFamily="34" charset="0"/>
              </a:rPr>
              <a:t>κρίση του κοινωνικού κράτους </a:t>
            </a:r>
            <a:r>
              <a:rPr lang="el-GR" altLang="en-US" sz="2000">
                <a:solidFill>
                  <a:schemeClr val="tx1"/>
                </a:solidFill>
                <a:latin typeface="Trebuchet MS" panose="020B0603020202020204" pitchFamily="34" charset="0"/>
              </a:rPr>
              <a:t>(1975-)</a:t>
            </a:r>
          </a:p>
        </p:txBody>
      </p:sp>
      <p:sp>
        <p:nvSpPr>
          <p:cNvPr id="12291" name="Rectangle 3"/>
          <p:cNvSpPr>
            <a:spLocks noChangeArrowheads="1"/>
          </p:cNvSpPr>
          <p:nvPr/>
        </p:nvSpPr>
        <p:spPr bwMode="auto">
          <a:xfrm>
            <a:off x="457200" y="1885950"/>
            <a:ext cx="8458200"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πετρελαϊκές κρίσεις + κατάρρευση του</a:t>
            </a:r>
            <a:r>
              <a:rPr lang="en-US" altLang="en-US" noProof="1"/>
              <a:t> Bretton Woods -&gt; </a:t>
            </a:r>
            <a:r>
              <a:rPr lang="el-GR" altLang="en-US" noProof="1"/>
              <a:t>νέα διεθνής οικονομική τάξη</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στασιμοπληθωρισμός = πληθωρισμός + ανεργία -&gt; οικονομική ύφεση</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ελευθερία μετακίνησης κεφαλαίων -&gt; απότομες διακυμάνσεις νομισματικών ισοτιμιών / κερδοσκοπικές χρηματαγορές</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άσκηση εθνικής δημοσιονομικής και νομισματικής πολιτικής για τη «διαχείριση της ζήτησης» ολοένα πιο προβληματική</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συσσώρευση χρέους ή/και ελλειμμάτων -&gt; «δημοσιονομική κρίση του κοινωνικού κράτους»</a:t>
            </a:r>
            <a:endParaRPr lang="en-US" altLang="en-US" noProof="1"/>
          </a:p>
          <a:p>
            <a:pPr marL="457200" lvl="1" indent="0" eaLnBrk="1" hangingPunct="1">
              <a:spcBef>
                <a:spcPct val="50000"/>
              </a:spcBef>
              <a:spcAft>
                <a:spcPct val="50000"/>
              </a:spcAft>
              <a:buClr>
                <a:schemeClr val="accent1"/>
              </a:buClr>
              <a:buSzPct val="75000"/>
            </a:pPr>
            <a:r>
              <a:rPr lang="el-GR" altLang="el-GR" sz="1600" i="1" dirty="0">
                <a:solidFill>
                  <a:srgbClr val="000099"/>
                </a:solidFill>
              </a:rPr>
              <a:t>Η ΕΕ αποτελεί το 5% του παγκόσμιου πληθυσμού, παράγει το 25% του παγκόσμιου ΑΕΠ και πραγματοποιεί το 50% των δαπανών κοινωνικής προστασίας παγκοσμίως.  Είναι αυτό διατηρήσιμο;</a:t>
            </a:r>
            <a:r>
              <a:rPr lang="en-US" altLang="el-GR" sz="1600" i="1" dirty="0">
                <a:solidFill>
                  <a:srgbClr val="000099"/>
                </a:solidFill>
              </a:rPr>
              <a:t> (</a:t>
            </a:r>
            <a:r>
              <a:rPr lang="en-US" altLang="el-GR" sz="1400" i="1" dirty="0">
                <a:solidFill>
                  <a:srgbClr val="000099"/>
                </a:solidFill>
              </a:rPr>
              <a:t>Angela Merkel)</a:t>
            </a:r>
            <a:endParaRPr lang="el-GR" altLang="el-GR" sz="1400" i="1" dirty="0">
              <a:solidFill>
                <a:srgbClr val="000099"/>
              </a:solidFill>
            </a:endParaRPr>
          </a:p>
          <a:p>
            <a:pPr eaLnBrk="1" hangingPunct="1">
              <a:spcBef>
                <a:spcPct val="50000"/>
              </a:spcBef>
              <a:spcAft>
                <a:spcPct val="50000"/>
              </a:spcAft>
              <a:buClr>
                <a:schemeClr val="folHlink"/>
              </a:buClr>
              <a:buSzPct val="90000"/>
              <a:buFont typeface="Wingdings" panose="05000000000000000000" pitchFamily="2" charset="2"/>
              <a:buChar char="n"/>
            </a:pPr>
            <a:endParaRPr lang="el-GR" altLang="en-US" noProof="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14400" y="468313"/>
            <a:ext cx="7772400" cy="952500"/>
          </a:xfrm>
        </p:spPr>
        <p:txBody>
          <a:bodyPr/>
          <a:lstStyle/>
          <a:p>
            <a:r>
              <a:rPr lang="el-GR" altLang="en-US" sz="2000" b="1">
                <a:solidFill>
                  <a:schemeClr val="tx1"/>
                </a:solidFill>
                <a:latin typeface="Trebuchet MS" panose="020B0603020202020204" pitchFamily="34" charset="0"/>
              </a:rPr>
              <a:t>ένα νέο «παράδειγμα» πολιτικής</a:t>
            </a:r>
          </a:p>
        </p:txBody>
      </p:sp>
      <p:sp>
        <p:nvSpPr>
          <p:cNvPr id="13315" name="Rectangle 3"/>
          <p:cNvSpPr>
            <a:spLocks noChangeArrowheads="1"/>
          </p:cNvSpPr>
          <p:nvPr/>
        </p:nvSpPr>
        <p:spPr bwMode="auto">
          <a:xfrm>
            <a:off x="457200" y="1885950"/>
            <a:ext cx="8435975" cy="456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τέλος εποχής</a:t>
            </a:r>
          </a:p>
          <a:p>
            <a:pPr lvl="1" eaLnBrk="1" hangingPunct="1">
              <a:spcBef>
                <a:spcPct val="50000"/>
              </a:spcBef>
              <a:spcAft>
                <a:spcPct val="50000"/>
              </a:spcAft>
              <a:buClr>
                <a:schemeClr val="accent1"/>
              </a:buClr>
              <a:buSzPct val="75000"/>
              <a:buFont typeface="Wingdings" panose="05000000000000000000" pitchFamily="2" charset="2"/>
              <a:buChar char="n"/>
            </a:pPr>
            <a:r>
              <a:rPr lang="el-GR" altLang="en-US" sz="1600" i="1" noProof="1">
                <a:solidFill>
                  <a:srgbClr val="000099"/>
                </a:solidFill>
              </a:rPr>
              <a:t>«Κάποτε πιστεύαμε ότι μπορείς να βγείς από την ύφεση ξοδεύοντας, και ότι μπορείς να αυξήσεις την απασχόληση περικόπτοντας φόρους και αυξάνοντας τις κρατικές δαπάνες. Σας λέω με κάθε ειλικρίνεια ότι αυτή η επιλογή δεν υφίσταται πλέον – και ότι, όποτε επιχειρήθηκε στο πρόσφατο παρελθόν, εισήγαγε στην οικονομία μια συνεχώς μεγαλύτερη δόση πληθωρισμού, ακολουθούμενη από ένα συνεχώς υψηλότερο επίπεδο ανεργίας αμέσως μετά.»</a:t>
            </a:r>
            <a:endParaRPr lang="en-GB" altLang="en-US" sz="1600" i="1" dirty="0">
              <a:solidFill>
                <a:srgbClr val="000099"/>
              </a:solidFill>
            </a:endParaRPr>
          </a:p>
          <a:p>
            <a:pPr lvl="1" eaLnBrk="1" hangingPunct="1">
              <a:spcBef>
                <a:spcPct val="50000"/>
              </a:spcBef>
              <a:spcAft>
                <a:spcPct val="50000"/>
              </a:spcAft>
              <a:buClr>
                <a:schemeClr val="accent1"/>
              </a:buClr>
              <a:buSzPct val="75000"/>
              <a:buFont typeface="Wingdings" panose="05000000000000000000" pitchFamily="2" charset="2"/>
              <a:buChar char="n"/>
            </a:pPr>
            <a:r>
              <a:rPr lang="en-GB" altLang="en-US" sz="1400" noProof="1">
                <a:solidFill>
                  <a:srgbClr val="000099"/>
                </a:solidFill>
              </a:rPr>
              <a:t>James Callaghan, </a:t>
            </a:r>
            <a:r>
              <a:rPr lang="el-GR" altLang="en-US" sz="1400" noProof="1">
                <a:solidFill>
                  <a:srgbClr val="000099"/>
                </a:solidFill>
              </a:rPr>
              <a:t>ομιλία στο ετήσιο συνέδριο του Εργατικού Κόμματος (1976)</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από την κεϋνσιανή / σοσιαλδημοκρατική συναίνεση και τον πολιτικό φιλελευθερισμό ...</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 στο νεοσυντηρητισμό / νεοφιλελευθερισμό</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14400" y="468313"/>
            <a:ext cx="7772400" cy="952500"/>
          </a:xfrm>
        </p:spPr>
        <p:txBody>
          <a:bodyPr/>
          <a:lstStyle/>
          <a:p>
            <a:r>
              <a:rPr lang="el-GR" altLang="en-US" sz="2000" b="1">
                <a:solidFill>
                  <a:schemeClr val="tx1"/>
                </a:solidFill>
                <a:latin typeface="Trebuchet MS" panose="020B0603020202020204" pitchFamily="34" charset="0"/>
              </a:rPr>
              <a:t>πολιτική θεωρία</a:t>
            </a:r>
          </a:p>
        </p:txBody>
      </p:sp>
      <p:sp>
        <p:nvSpPr>
          <p:cNvPr id="14339" name="Rectangle 3"/>
          <p:cNvSpPr>
            <a:spLocks noChangeArrowheads="1"/>
          </p:cNvSpPr>
          <p:nvPr/>
        </p:nvSpPr>
        <p:spPr bwMode="auto">
          <a:xfrm>
            <a:off x="457200" y="1885950"/>
            <a:ext cx="8458200" cy="456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spcBef>
                <a:spcPct val="50000"/>
              </a:spcBef>
              <a:spcAft>
                <a:spcPct val="50000"/>
              </a:spcAft>
              <a:buClr>
                <a:schemeClr val="folHlink"/>
              </a:buClr>
              <a:buSzPct val="90000"/>
              <a:buFont typeface="Wingdings" panose="05000000000000000000" pitchFamily="2" charset="2"/>
              <a:buChar char="n"/>
            </a:pPr>
            <a:r>
              <a:rPr lang="el-GR" altLang="en-US" dirty="0"/>
              <a:t>πώς επηρεάζεται η κοινωνική πολιτική από την ιδεολογία;</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dirty="0"/>
              <a:t>σχολές πολιτικής</a:t>
            </a:r>
            <a:r>
              <a:rPr lang="en-US" altLang="en-US" dirty="0"/>
              <a:t>/</a:t>
            </a:r>
            <a:r>
              <a:rPr lang="el-GR" altLang="en-US" dirty="0"/>
              <a:t>φιλοσοφικής σκέψης:</a:t>
            </a:r>
          </a:p>
          <a:p>
            <a:pPr lvl="1" eaLnBrk="1" hangingPunct="1">
              <a:spcBef>
                <a:spcPct val="50000"/>
              </a:spcBef>
              <a:spcAft>
                <a:spcPct val="50000"/>
              </a:spcAft>
              <a:buClr>
                <a:schemeClr val="accent1"/>
              </a:buClr>
              <a:buSzPct val="75000"/>
              <a:buFont typeface="Wingdings" panose="05000000000000000000" pitchFamily="2" charset="2"/>
              <a:buChar char="n"/>
            </a:pPr>
            <a:r>
              <a:rPr lang="el-GR" altLang="en-US" dirty="0"/>
              <a:t>Φιλελευθερισμός </a:t>
            </a:r>
            <a:r>
              <a:rPr lang="en-GB" altLang="en-US" dirty="0"/>
              <a:t>(liberal</a:t>
            </a:r>
            <a:r>
              <a:rPr lang="en-US" altLang="en-US" dirty="0"/>
              <a:t>ism</a:t>
            </a:r>
            <a:r>
              <a:rPr lang="en-GB" altLang="en-US" dirty="0"/>
              <a:t>)</a:t>
            </a:r>
            <a:endParaRPr lang="el-GR" altLang="en-US" dirty="0"/>
          </a:p>
          <a:p>
            <a:pPr lvl="1" eaLnBrk="1" hangingPunct="1">
              <a:spcBef>
                <a:spcPct val="50000"/>
              </a:spcBef>
              <a:spcAft>
                <a:spcPct val="50000"/>
              </a:spcAft>
              <a:buClr>
                <a:schemeClr val="accent1"/>
              </a:buClr>
              <a:buSzPct val="75000"/>
              <a:buFont typeface="Wingdings" panose="05000000000000000000" pitchFamily="2" charset="2"/>
              <a:buChar char="n"/>
            </a:pPr>
            <a:r>
              <a:rPr lang="el-GR" altLang="en-US" dirty="0"/>
              <a:t>Ωφελιμισμός (</a:t>
            </a:r>
            <a:r>
              <a:rPr lang="en-US" altLang="en-US" dirty="0"/>
              <a:t>utilitarianism) </a:t>
            </a:r>
            <a:endParaRPr lang="el-GR" altLang="en-US" dirty="0"/>
          </a:p>
          <a:p>
            <a:pPr lvl="1" eaLnBrk="1" hangingPunct="1">
              <a:spcBef>
                <a:spcPct val="50000"/>
              </a:spcBef>
              <a:spcAft>
                <a:spcPct val="50000"/>
              </a:spcAft>
              <a:buClr>
                <a:schemeClr val="accent1"/>
              </a:buClr>
              <a:buSzPct val="75000"/>
              <a:buFont typeface="Wingdings" panose="05000000000000000000" pitchFamily="2" charset="2"/>
              <a:buChar char="n"/>
            </a:pPr>
            <a:r>
              <a:rPr lang="el-GR" altLang="en-US" dirty="0"/>
              <a:t>Θεωρία </a:t>
            </a:r>
            <a:r>
              <a:rPr lang="en-GB" altLang="en-US" dirty="0"/>
              <a:t>Rawls</a:t>
            </a:r>
            <a:r>
              <a:rPr lang="el-GR" altLang="en-US" dirty="0"/>
              <a:t> (</a:t>
            </a:r>
            <a:r>
              <a:rPr lang="en-US" altLang="en-US" dirty="0"/>
              <a:t>‘A Theory of Justice’) </a:t>
            </a:r>
            <a:endParaRPr lang="en-GB" altLang="en-US" dirty="0"/>
          </a:p>
          <a:p>
            <a:pPr lvl="1" eaLnBrk="1" hangingPunct="1">
              <a:spcBef>
                <a:spcPct val="50000"/>
              </a:spcBef>
              <a:spcAft>
                <a:spcPct val="50000"/>
              </a:spcAft>
              <a:buClr>
                <a:schemeClr val="accent1"/>
              </a:buClr>
              <a:buSzPct val="75000"/>
              <a:buFont typeface="Wingdings" panose="05000000000000000000" pitchFamily="2" charset="2"/>
              <a:buChar char="n"/>
            </a:pPr>
            <a:r>
              <a:rPr lang="el-GR" altLang="en-US" dirty="0"/>
              <a:t>Σοσιαλισμός /σοσιαλδημοκρατία / κομμουνισμός</a:t>
            </a:r>
          </a:p>
          <a:p>
            <a:pPr eaLnBrk="1" hangingPunct="1">
              <a:spcBef>
                <a:spcPct val="50000"/>
              </a:spcBef>
              <a:spcAft>
                <a:spcPct val="50000"/>
              </a:spcAft>
              <a:buClr>
                <a:schemeClr val="folHlink"/>
              </a:buClr>
              <a:buSzPct val="90000"/>
              <a:buFont typeface="Monotype Sorts" pitchFamily="2" charset="2"/>
              <a:buChar char="ð"/>
            </a:pPr>
            <a:r>
              <a:rPr lang="el-GR" altLang="en-US" dirty="0"/>
              <a:t>(πολύ) αδρή ιχνογράφηση των βασικών θέσεων, καθώς και των συνεπειών τους για την χάραξη κοινωνικής πολιτικής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468313"/>
            <a:ext cx="7772400" cy="952500"/>
          </a:xfrm>
        </p:spPr>
        <p:txBody>
          <a:bodyPr/>
          <a:lstStyle/>
          <a:p>
            <a:r>
              <a:rPr lang="el-GR" altLang="en-US" sz="2000" b="1" dirty="0">
                <a:latin typeface="Trebuchet MS" panose="020B0603020202020204" pitchFamily="34" charset="0"/>
              </a:rPr>
              <a:t>φιλελευθερισμός</a:t>
            </a:r>
          </a:p>
        </p:txBody>
      </p:sp>
      <p:sp>
        <p:nvSpPr>
          <p:cNvPr id="15363" name="Rectangle 3"/>
          <p:cNvSpPr>
            <a:spLocks noChangeArrowheads="1"/>
          </p:cNvSpPr>
          <p:nvPr/>
        </p:nvSpPr>
        <p:spPr bwMode="auto">
          <a:xfrm>
            <a:off x="457200" y="1885950"/>
            <a:ext cx="8458200" cy="456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κύριος στόχος των πολιτικών θεσμών -&gt; </a:t>
            </a:r>
            <a:r>
              <a:rPr lang="el-GR" altLang="en-US" b="1" noProof="1">
                <a:solidFill>
                  <a:srgbClr val="CC3300"/>
                </a:solidFill>
              </a:rPr>
              <a:t>ελευθερία</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καλύτερο μέσο για την επίτευξή του -&gt; αγορά</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περιθώρια για την άσκηση κοινωνικής πολιτικής</a:t>
            </a:r>
          </a:p>
          <a:p>
            <a:pPr lvl="1" eaLnBrk="1" hangingPunct="1">
              <a:spcBef>
                <a:spcPct val="50000"/>
              </a:spcBef>
              <a:spcAft>
                <a:spcPct val="50000"/>
              </a:spcAft>
              <a:buClr>
                <a:schemeClr val="accent1"/>
              </a:buClr>
              <a:buSzPct val="75000"/>
              <a:buFont typeface="Wingdings" panose="05000000000000000000" pitchFamily="2" charset="2"/>
              <a:buChar char="n"/>
            </a:pPr>
            <a:r>
              <a:rPr lang="el-GR" altLang="en-US" noProof="1"/>
              <a:t>σχολή «φυσικών δικαιωμάτων»</a:t>
            </a:r>
            <a:r>
              <a:rPr lang="en-US" altLang="en-US" noProof="1"/>
              <a:t> (Nozick: «</a:t>
            </a:r>
            <a:r>
              <a:rPr lang="el-GR" altLang="en-US" noProof="1"/>
              <a:t>το κράτος δεν έχει θεμιτό αναδιανεμητικό ρόλο», «φορολογία = κλοπή») -&gt; ανύπαρκτα </a:t>
            </a:r>
          </a:p>
          <a:p>
            <a:pPr lvl="1" eaLnBrk="1" hangingPunct="1">
              <a:spcBef>
                <a:spcPct val="50000"/>
              </a:spcBef>
              <a:spcAft>
                <a:spcPct val="50000"/>
              </a:spcAft>
              <a:buClr>
                <a:schemeClr val="accent1"/>
              </a:buClr>
              <a:buSzPct val="75000"/>
              <a:buFont typeface="Wingdings" panose="05000000000000000000" pitchFamily="2" charset="2"/>
              <a:buChar char="n"/>
            </a:pPr>
            <a:r>
              <a:rPr lang="el-GR" altLang="en-US" noProof="1"/>
              <a:t>σχολή «εμπειρικού φιλελευθερισμού»</a:t>
            </a:r>
            <a:r>
              <a:rPr lang="en-US" altLang="en-US" noProof="1"/>
              <a:t> (Hayek / Friedman) -&gt; </a:t>
            </a:r>
            <a:r>
              <a:rPr lang="el-GR" altLang="en-US" noProof="1"/>
              <a:t>περιορισμένα και αυστηρά οριοθετημένα</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η αγορά είναι απρόσωπη δύναμη άρα η κοινωνική δικαιοσύνη «στερείται νοήματος», ενώ η επιδίωξή της είναι «επικίνδυνη»</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4400" y="468313"/>
            <a:ext cx="7772400" cy="952500"/>
          </a:xfrm>
        </p:spPr>
        <p:txBody>
          <a:bodyPr/>
          <a:lstStyle/>
          <a:p>
            <a:r>
              <a:rPr lang="el-GR" altLang="en-US" sz="2000" b="1">
                <a:latin typeface="Trebuchet MS" panose="020B0603020202020204" pitchFamily="34" charset="0"/>
              </a:rPr>
              <a:t>ωφελιμισμός</a:t>
            </a:r>
          </a:p>
        </p:txBody>
      </p:sp>
      <p:sp>
        <p:nvSpPr>
          <p:cNvPr id="17411" name="Rectangle 3"/>
          <p:cNvSpPr>
            <a:spLocks noChangeArrowheads="1"/>
          </p:cNvSpPr>
          <p:nvPr/>
        </p:nvSpPr>
        <p:spPr bwMode="auto">
          <a:xfrm>
            <a:off x="457200" y="1885950"/>
            <a:ext cx="8458200" cy="456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spcBef>
                <a:spcPct val="50000"/>
              </a:spcBef>
              <a:spcAft>
                <a:spcPct val="50000"/>
              </a:spcAft>
              <a:buClr>
                <a:schemeClr val="folHlink"/>
              </a:buClr>
              <a:buSzPct val="90000"/>
              <a:buFont typeface="Wingdings" panose="05000000000000000000" pitchFamily="2" charset="2"/>
              <a:buChar char="n"/>
            </a:pPr>
            <a:r>
              <a:rPr lang="el-GR" altLang="en-US" dirty="0"/>
              <a:t>φιλοσοφική θεμελίωση κλασικού φιλελευθερισμού </a:t>
            </a:r>
            <a:endParaRPr lang="en-US" altLang="en-US" dirty="0"/>
          </a:p>
          <a:p>
            <a:pPr eaLnBrk="1" hangingPunct="1">
              <a:spcBef>
                <a:spcPct val="50000"/>
              </a:spcBef>
              <a:spcAft>
                <a:spcPct val="50000"/>
              </a:spcAft>
              <a:buClr>
                <a:schemeClr val="folHlink"/>
              </a:buClr>
              <a:buSzPct val="90000"/>
              <a:buFont typeface="Wingdings" panose="05000000000000000000" pitchFamily="2" charset="2"/>
              <a:buChar char="n"/>
            </a:pPr>
            <a:r>
              <a:rPr lang="el-GR" altLang="en-US" dirty="0"/>
              <a:t>συνάρτηση κοινωνικής ευημερίας (</a:t>
            </a:r>
            <a:r>
              <a:rPr lang="en-US" altLang="en-US" dirty="0"/>
              <a:t>welfare function)</a:t>
            </a:r>
            <a:r>
              <a:rPr lang="el-GR" altLang="en-US" dirty="0"/>
              <a:t> -&gt; άθροισμα των ατομικών ωφελειών (δηλ. της ευημερίας κάθε ατόμου χωριστά)</a:t>
            </a:r>
          </a:p>
          <a:p>
            <a:pPr algn="ctr" eaLnBrk="1" hangingPunct="1">
              <a:spcBef>
                <a:spcPct val="50000"/>
              </a:spcBef>
              <a:spcAft>
                <a:spcPct val="50000"/>
              </a:spcAft>
              <a:buClr>
                <a:schemeClr val="folHlink"/>
              </a:buClr>
              <a:buSzPct val="90000"/>
              <a:buFont typeface="Wingdings" panose="05000000000000000000" pitchFamily="2" charset="2"/>
              <a:buNone/>
            </a:pPr>
            <a:r>
              <a:rPr lang="en-GB" altLang="en-US" dirty="0">
                <a:solidFill>
                  <a:srgbClr val="CC3300"/>
                </a:solidFill>
              </a:rPr>
              <a:t>W = U</a:t>
            </a:r>
            <a:r>
              <a:rPr lang="en-GB" altLang="en-US" baseline="-25000" dirty="0">
                <a:solidFill>
                  <a:srgbClr val="CC3300"/>
                </a:solidFill>
              </a:rPr>
              <a:t>1</a:t>
            </a:r>
            <a:r>
              <a:rPr lang="en-GB" altLang="en-US" dirty="0">
                <a:solidFill>
                  <a:srgbClr val="CC3300"/>
                </a:solidFill>
              </a:rPr>
              <a:t> + U</a:t>
            </a:r>
            <a:r>
              <a:rPr lang="en-GB" altLang="en-US" baseline="-25000" dirty="0">
                <a:solidFill>
                  <a:srgbClr val="CC3300"/>
                </a:solidFill>
              </a:rPr>
              <a:t>2</a:t>
            </a:r>
            <a:r>
              <a:rPr lang="en-GB" altLang="en-US" dirty="0">
                <a:solidFill>
                  <a:srgbClr val="CC3300"/>
                </a:solidFill>
              </a:rPr>
              <a:t> + … + U</a:t>
            </a:r>
            <a:r>
              <a:rPr lang="en-GB" altLang="en-US" baseline="-25000" dirty="0">
                <a:solidFill>
                  <a:srgbClr val="CC3300"/>
                </a:solidFill>
              </a:rPr>
              <a:t>n</a:t>
            </a:r>
            <a:endParaRPr lang="el-GR" altLang="en-US" dirty="0">
              <a:solidFill>
                <a:srgbClr val="CC3300"/>
              </a:solidFill>
            </a:endParaRP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dirty="0"/>
              <a:t>η ωφέλεια όλων «μετρά» το ίδιο: μεταξύ δύο πολιτικών που δεν ζημιώνουν κανέναν, εκείνη που αυξάνει την ωφέλεια του Α κατά 11 μονάδες πρέπει να προτιμηθεί εκείνης που αυξάνει την ωφέλεια του Β κατά 10 μονάδες, ακόμη και εάν ο Α είναι πλούσιος ενώ ο Β φτωχός</a:t>
            </a:r>
            <a:endParaRPr lang="en-GB" altLang="en-US" dirty="0"/>
          </a:p>
          <a:p>
            <a:pPr eaLnBrk="1" hangingPunct="1">
              <a:spcBef>
                <a:spcPct val="50000"/>
              </a:spcBef>
              <a:spcAft>
                <a:spcPct val="50000"/>
              </a:spcAft>
              <a:buClr>
                <a:schemeClr val="folHlink"/>
              </a:buClr>
              <a:buSzPct val="90000"/>
              <a:buFont typeface="Wingdings" panose="05000000000000000000" pitchFamily="2" charset="2"/>
              <a:buChar char="n"/>
            </a:pPr>
            <a:r>
              <a:rPr lang="el-GR" altLang="en-US" dirty="0"/>
              <a:t>φθίνουσα οριακή ωφέλεια του χρήματος:</a:t>
            </a:r>
            <a:r>
              <a:rPr lang="en-GB" altLang="en-US" dirty="0"/>
              <a:t> “</a:t>
            </a:r>
            <a:r>
              <a:rPr lang="en-US" altLang="en-US" dirty="0"/>
              <a:t>any given good, the more you get, the more units of that good you get, the less new utility you'll get from each new unit of that good”</a:t>
            </a:r>
            <a:endParaRPr lang="el-GR"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468313"/>
            <a:ext cx="7772400" cy="952500"/>
          </a:xfrm>
        </p:spPr>
        <p:txBody>
          <a:bodyPr/>
          <a:lstStyle/>
          <a:p>
            <a:r>
              <a:rPr lang="en-GB" altLang="en-US" sz="2000" b="1" dirty="0">
                <a:latin typeface="Trebuchet MS" panose="020B0603020202020204" pitchFamily="34" charset="0"/>
              </a:rPr>
              <a:t>Rawls </a:t>
            </a:r>
            <a:r>
              <a:rPr lang="el-GR" altLang="en-US" sz="2000" dirty="0">
                <a:latin typeface="Trebuchet MS" panose="020B0603020202020204" pitchFamily="34" charset="0"/>
              </a:rPr>
              <a:t>«</a:t>
            </a:r>
            <a:r>
              <a:rPr lang="en-GB" altLang="en-US" sz="2000" dirty="0">
                <a:latin typeface="Trebuchet MS" panose="020B0603020202020204" pitchFamily="34" charset="0"/>
              </a:rPr>
              <a:t>A theory of justice</a:t>
            </a:r>
            <a:r>
              <a:rPr lang="el-GR" altLang="en-US" sz="2000" dirty="0">
                <a:latin typeface="Trebuchet MS" panose="020B0603020202020204" pitchFamily="34" charset="0"/>
              </a:rPr>
              <a:t>»</a:t>
            </a:r>
            <a:r>
              <a:rPr lang="en-GB" altLang="en-US" sz="2000" dirty="0">
                <a:latin typeface="Trebuchet MS" panose="020B0603020202020204" pitchFamily="34" charset="0"/>
              </a:rPr>
              <a:t> (</a:t>
            </a:r>
            <a:r>
              <a:rPr lang="el-GR" altLang="en-US" sz="2000" dirty="0">
                <a:latin typeface="Trebuchet MS" panose="020B0603020202020204" pitchFamily="34" charset="0"/>
              </a:rPr>
              <a:t>1971</a:t>
            </a:r>
            <a:r>
              <a:rPr lang="en-GB" altLang="en-US" sz="2000" dirty="0">
                <a:latin typeface="Trebuchet MS" panose="020B0603020202020204" pitchFamily="34" charset="0"/>
              </a:rPr>
              <a:t>)</a:t>
            </a:r>
            <a:r>
              <a:rPr lang="el-GR" altLang="en-US" sz="2000" dirty="0">
                <a:latin typeface="Trebuchet MS" panose="020B0603020202020204" pitchFamily="34" charset="0"/>
              </a:rPr>
              <a:t> </a:t>
            </a:r>
          </a:p>
        </p:txBody>
      </p:sp>
      <p:sp>
        <p:nvSpPr>
          <p:cNvPr id="18435" name="Rectangle 3"/>
          <p:cNvSpPr>
            <a:spLocks noChangeArrowheads="1"/>
          </p:cNvSpPr>
          <p:nvPr/>
        </p:nvSpPr>
        <p:spPr bwMode="auto">
          <a:xfrm>
            <a:off x="457200" y="1885950"/>
            <a:ext cx="8458200" cy="456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Trebuchet MS" panose="020B0603020202020204" pitchFamily="34" charset="0"/>
              </a:defRPr>
            </a:lvl1pPr>
            <a:lvl2pPr marL="990600" indent="-53340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spcBef>
                <a:spcPct val="50000"/>
              </a:spcBef>
              <a:spcAft>
                <a:spcPct val="50000"/>
              </a:spcAft>
              <a:buClr>
                <a:schemeClr val="folHlink"/>
              </a:buClr>
              <a:buSzPct val="90000"/>
              <a:buFont typeface="Wingdings" panose="05000000000000000000" pitchFamily="2" charset="2"/>
              <a:buChar char="n"/>
            </a:pPr>
            <a:r>
              <a:rPr lang="el-GR" altLang="en-US" dirty="0"/>
              <a:t>φιλοσοφική θεμελίωση σύγχρονου φιλελευθερισμού </a:t>
            </a:r>
            <a:endParaRPr lang="el-GR" altLang="en-US" noProof="1"/>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κύριος στόχος των πολιτικών θεσμών -&gt; </a:t>
            </a:r>
            <a:r>
              <a:rPr lang="el-GR" altLang="en-US" b="1" noProof="1">
                <a:solidFill>
                  <a:srgbClr val="CC3300"/>
                </a:solidFill>
              </a:rPr>
              <a:t>δικαιοσύνη</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συνάρτηση κοινωνικής ευημερίας -&gt; συνάρτηση της ωφέλειας των ατόμων ή ομάδων που βρίσκονται στη μειονεκτικότερη θέση</a:t>
            </a:r>
          </a:p>
          <a:p>
            <a:pPr algn="ctr" eaLnBrk="1" hangingPunct="1">
              <a:spcBef>
                <a:spcPct val="50000"/>
              </a:spcBef>
              <a:spcAft>
                <a:spcPct val="50000"/>
              </a:spcAft>
              <a:buClr>
                <a:schemeClr val="folHlink"/>
              </a:buClr>
              <a:buSzPct val="90000"/>
              <a:buFont typeface="Wingdings" panose="05000000000000000000" pitchFamily="2" charset="2"/>
              <a:buNone/>
            </a:pPr>
            <a:r>
              <a:rPr lang="en-US" altLang="en-US" noProof="1">
                <a:solidFill>
                  <a:srgbClr val="CC3300"/>
                </a:solidFill>
              </a:rPr>
              <a:t>W = min{U</a:t>
            </a:r>
            <a:r>
              <a:rPr lang="en-US" altLang="en-US" baseline="-25000" noProof="1">
                <a:solidFill>
                  <a:srgbClr val="CC3300"/>
                </a:solidFill>
              </a:rPr>
              <a:t>1</a:t>
            </a:r>
            <a:r>
              <a:rPr lang="en-US" altLang="en-US" noProof="1">
                <a:solidFill>
                  <a:srgbClr val="CC3300"/>
                </a:solidFill>
              </a:rPr>
              <a:t>, U</a:t>
            </a:r>
            <a:r>
              <a:rPr lang="en-US" altLang="en-US" baseline="-25000" noProof="1">
                <a:solidFill>
                  <a:srgbClr val="CC3300"/>
                </a:solidFill>
              </a:rPr>
              <a:t>2</a:t>
            </a:r>
            <a:r>
              <a:rPr lang="en-US" altLang="en-US" noProof="1">
                <a:solidFill>
                  <a:srgbClr val="CC3300"/>
                </a:solidFill>
              </a:rPr>
              <a:t>, …}</a:t>
            </a:r>
          </a:p>
          <a:p>
            <a:pPr lvl="1" eaLnBrk="1" hangingPunct="1">
              <a:spcBef>
                <a:spcPct val="25000"/>
              </a:spcBef>
              <a:spcAft>
                <a:spcPct val="25000"/>
              </a:spcAft>
              <a:buClr>
                <a:schemeClr val="accent1"/>
              </a:buClr>
              <a:buSzPct val="75000"/>
              <a:buFont typeface="Monotype Sorts" pitchFamily="2" charset="2"/>
              <a:buAutoNum type="arabicPeriod"/>
            </a:pPr>
            <a:r>
              <a:rPr lang="en-US" altLang="en-US" noProof="1"/>
              <a:t>«</a:t>
            </a:r>
            <a:r>
              <a:rPr lang="el-GR" altLang="en-US" noProof="1"/>
              <a:t>Ο καθένας πρέπει να έχει ίσο δικαίωμα στην πιο εκτεταμένη βασική ελευθερία που είναι συμβατή με την ελευθερία του άλλου.»</a:t>
            </a:r>
          </a:p>
          <a:p>
            <a:pPr lvl="1" eaLnBrk="1" hangingPunct="1">
              <a:spcBef>
                <a:spcPct val="25000"/>
              </a:spcBef>
              <a:spcAft>
                <a:spcPct val="25000"/>
              </a:spcAft>
              <a:buClr>
                <a:schemeClr val="accent1"/>
              </a:buClr>
              <a:buSzPct val="75000"/>
              <a:buFont typeface="Monotype Sorts" pitchFamily="2" charset="2"/>
              <a:buAutoNum type="arabicPeriod"/>
            </a:pPr>
            <a:r>
              <a:rPr lang="el-GR" altLang="en-US" noProof="1"/>
              <a:t>«Οι κοινωνικές και οικονομικές ανισότητες πρέπει να ρυθμίζονται ώστε (α) να είναι προς το συμφέρον των ασθενέστερων και (β) να αφορούν θέσεις και αξιώματα ανοικτά σε όλους σε συνθήκες ίσων ευκαιριών».</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καμμιά πολιτική δεν πρέπει να εφαρμόζεται εκτός εάν ωφελεί </a:t>
            </a:r>
            <a:r>
              <a:rPr lang="el-GR" altLang="en-US" i="1" noProof="1"/>
              <a:t>και</a:t>
            </a:r>
            <a:r>
              <a:rPr lang="el-GR" altLang="en-US" noProof="1"/>
              <a:t> (όχι κατ’ ανάγκη </a:t>
            </a:r>
            <a:r>
              <a:rPr lang="el-GR" altLang="en-US" i="1" noProof="1"/>
              <a:t>μόνο</a:t>
            </a:r>
            <a:r>
              <a:rPr lang="el-GR" altLang="en-US" noProof="1"/>
              <a:t>) τους ασθενέστερους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14400" y="468313"/>
            <a:ext cx="7772400" cy="952500"/>
          </a:xfrm>
        </p:spPr>
        <p:txBody>
          <a:bodyPr/>
          <a:lstStyle/>
          <a:p>
            <a:r>
              <a:rPr lang="el-GR" altLang="en-US" sz="2000" b="1" dirty="0">
                <a:latin typeface="Trebuchet MS" panose="020B0603020202020204" pitchFamily="34" charset="0"/>
              </a:rPr>
              <a:t>σοσιαλδημοκρατία / κομμουνισμός</a:t>
            </a:r>
            <a:r>
              <a:rPr lang="el-GR" altLang="en-US" sz="2000" dirty="0">
                <a:latin typeface="Trebuchet MS" panose="020B0603020202020204" pitchFamily="34" charset="0"/>
              </a:rPr>
              <a:t> </a:t>
            </a:r>
          </a:p>
        </p:txBody>
      </p:sp>
      <p:sp>
        <p:nvSpPr>
          <p:cNvPr id="19459" name="Rectangle 3"/>
          <p:cNvSpPr>
            <a:spLocks noChangeArrowheads="1"/>
          </p:cNvSpPr>
          <p:nvPr/>
        </p:nvSpPr>
        <p:spPr bwMode="auto">
          <a:xfrm>
            <a:off x="457200" y="1885950"/>
            <a:ext cx="8458200" cy="319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Trebuchet MS" panose="020B0603020202020204" pitchFamily="34" charset="0"/>
              </a:defRPr>
            </a:lvl1pPr>
            <a:lvl2pPr marL="990600" indent="-53340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spcBef>
                <a:spcPct val="50000"/>
              </a:spcBef>
              <a:spcAft>
                <a:spcPct val="50000"/>
              </a:spcAft>
              <a:buClr>
                <a:schemeClr val="folHlink"/>
              </a:buClr>
              <a:buSzPct val="90000"/>
              <a:buFont typeface="Wingdings" panose="05000000000000000000" pitchFamily="2" charset="2"/>
              <a:buChar char="n"/>
            </a:pPr>
            <a:r>
              <a:rPr lang="el-GR" altLang="en-US" dirty="0"/>
              <a:t>κύριος στόχος των πολιτικών θεσμών -&gt; </a:t>
            </a:r>
            <a:r>
              <a:rPr lang="el-GR" altLang="en-US" b="1" dirty="0">
                <a:solidFill>
                  <a:srgbClr val="CC3300"/>
                </a:solidFill>
              </a:rPr>
              <a:t>ισότητα</a:t>
            </a:r>
          </a:p>
          <a:p>
            <a:pPr eaLnBrk="1" hangingPunct="1">
              <a:spcBef>
                <a:spcPct val="50000"/>
              </a:spcBef>
              <a:spcAft>
                <a:spcPct val="50000"/>
              </a:spcAft>
              <a:buClr>
                <a:schemeClr val="folHlink"/>
              </a:buClr>
              <a:buSzPct val="90000"/>
              <a:buFont typeface="Wingdings" panose="05000000000000000000" pitchFamily="2" charset="2"/>
              <a:buChar char="n"/>
            </a:pPr>
            <a:r>
              <a:rPr lang="el-GR" altLang="en-US" dirty="0"/>
              <a:t>είναι δυνατή η χρησιμοποίηση της αντιπροσωπευτικής δημοκρατίας και του μηχανισμού της αγοράς για την επίτευξή του;</a:t>
            </a:r>
          </a:p>
          <a:p>
            <a:pPr lvl="1" eaLnBrk="1" hangingPunct="1">
              <a:spcBef>
                <a:spcPct val="50000"/>
              </a:spcBef>
              <a:spcAft>
                <a:spcPct val="50000"/>
              </a:spcAft>
              <a:buClr>
                <a:schemeClr val="accent1"/>
              </a:buClr>
              <a:buSzPct val="75000"/>
              <a:buFont typeface="Wingdings" panose="05000000000000000000" pitchFamily="2" charset="2"/>
              <a:buChar char="n"/>
            </a:pPr>
            <a:r>
              <a:rPr lang="el-GR" altLang="en-US" dirty="0"/>
              <a:t>σοσιαλδημοκρατία: </a:t>
            </a:r>
            <a:r>
              <a:rPr lang="el-GR" altLang="en-US" b="1" dirty="0"/>
              <a:t>ναι</a:t>
            </a:r>
            <a:r>
              <a:rPr lang="el-GR" altLang="en-US" dirty="0"/>
              <a:t> -&gt; μεικτή οικονομία και μεταρρυθμίσεις</a:t>
            </a:r>
          </a:p>
          <a:p>
            <a:pPr lvl="1" eaLnBrk="1" hangingPunct="1">
              <a:spcBef>
                <a:spcPct val="50000"/>
              </a:spcBef>
              <a:spcAft>
                <a:spcPct val="50000"/>
              </a:spcAft>
              <a:buClr>
                <a:schemeClr val="accent1"/>
              </a:buClr>
              <a:buSzPct val="75000"/>
              <a:buFont typeface="Wingdings" panose="05000000000000000000" pitchFamily="2" charset="2"/>
              <a:buChar char="n"/>
            </a:pPr>
            <a:r>
              <a:rPr lang="el-GR" altLang="en-US" dirty="0"/>
              <a:t>κομμουνισμός: </a:t>
            </a:r>
            <a:r>
              <a:rPr lang="el-GR" altLang="en-US" b="1" dirty="0"/>
              <a:t>όχι</a:t>
            </a:r>
            <a:r>
              <a:rPr lang="el-GR" altLang="en-US" dirty="0"/>
              <a:t> -&gt; ανάγκη υπέρβασης του καπιταλισμού</a:t>
            </a:r>
            <a:endParaRPr lang="en-GB"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468313"/>
            <a:ext cx="7772400" cy="952500"/>
          </a:xfrm>
        </p:spPr>
        <p:txBody>
          <a:bodyPr/>
          <a:lstStyle/>
          <a:p>
            <a:r>
              <a:rPr lang="el-GR" altLang="en-US" sz="2000" b="1">
                <a:solidFill>
                  <a:schemeClr val="tx1"/>
                </a:solidFill>
                <a:latin typeface="Trebuchet MS" panose="020B0603020202020204" pitchFamily="34" charset="0"/>
              </a:rPr>
              <a:t>πολιτική θεωρία και κοινωνική πολιτική</a:t>
            </a:r>
            <a:r>
              <a:rPr lang="el-GR" altLang="en-US" sz="2000">
                <a:solidFill>
                  <a:schemeClr val="tx1"/>
                </a:solidFill>
                <a:latin typeface="Trebuchet MS" panose="020B0603020202020204" pitchFamily="34" charset="0"/>
              </a:rPr>
              <a:t> (1)</a:t>
            </a:r>
            <a:endParaRPr lang="el-GR" altLang="en-US" sz="2000" b="1">
              <a:solidFill>
                <a:schemeClr val="tx1"/>
              </a:solidFill>
              <a:latin typeface="Trebuchet MS" panose="020B0603020202020204" pitchFamily="34" charset="0"/>
            </a:endParaRPr>
          </a:p>
        </p:txBody>
      </p:sp>
      <p:sp>
        <p:nvSpPr>
          <p:cNvPr id="21507" name="Rectangle 3"/>
          <p:cNvSpPr>
            <a:spLocks noChangeArrowheads="1"/>
          </p:cNvSpPr>
          <p:nvPr/>
        </p:nvSpPr>
        <p:spPr bwMode="auto">
          <a:xfrm>
            <a:off x="179388" y="1885950"/>
            <a:ext cx="8736012" cy="456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spcBef>
                <a:spcPct val="50000"/>
              </a:spcBef>
              <a:spcAft>
                <a:spcPct val="50000"/>
              </a:spcAft>
              <a:buClr>
                <a:schemeClr val="folHlink"/>
              </a:buClr>
              <a:buSzPct val="90000"/>
              <a:buFont typeface="Wingdings" panose="05000000000000000000" pitchFamily="2" charset="2"/>
              <a:buChar char="n"/>
            </a:pPr>
            <a:r>
              <a:rPr lang="el-GR" altLang="en-US" noProof="1"/>
              <a:t>στάσεις και αντιλήψεις ως προς το κοινωνικό κράτος</a:t>
            </a:r>
          </a:p>
          <a:p>
            <a:pPr lvl="1" eaLnBrk="1" hangingPunct="1">
              <a:spcBef>
                <a:spcPct val="25000"/>
              </a:spcBef>
              <a:spcAft>
                <a:spcPct val="25000"/>
              </a:spcAft>
              <a:buClr>
                <a:schemeClr val="accent1"/>
              </a:buClr>
              <a:buSzPct val="75000"/>
              <a:buFont typeface="Wingdings" panose="05000000000000000000" pitchFamily="2" charset="2"/>
              <a:buChar char="n"/>
            </a:pPr>
            <a:endParaRPr lang="el-GR" altLang="en-US" noProof="1"/>
          </a:p>
          <a:p>
            <a:pPr lvl="1" eaLnBrk="1" hangingPunct="1">
              <a:spcBef>
                <a:spcPct val="25000"/>
              </a:spcBef>
              <a:spcAft>
                <a:spcPct val="25000"/>
              </a:spcAft>
              <a:buClr>
                <a:schemeClr val="accent1"/>
              </a:buClr>
              <a:buSzPct val="75000"/>
              <a:buFont typeface="Wingdings" panose="05000000000000000000" pitchFamily="2" charset="2"/>
              <a:buChar char="n"/>
            </a:pPr>
            <a:r>
              <a:rPr lang="el-GR" altLang="en-US" noProof="1"/>
              <a:t>(νεο)φιλελεύθεροι</a:t>
            </a:r>
          </a:p>
          <a:p>
            <a:pPr lvl="2" eaLnBrk="1" hangingPunct="1">
              <a:spcBef>
                <a:spcPct val="25000"/>
              </a:spcBef>
              <a:spcAft>
                <a:spcPct val="25000"/>
              </a:spcAft>
              <a:buClr>
                <a:schemeClr val="folHlink"/>
              </a:buClr>
              <a:buSzPct val="55000"/>
              <a:buFont typeface="Wingdings" panose="05000000000000000000" pitchFamily="2" charset="2"/>
              <a:buChar char="n"/>
            </a:pPr>
            <a:r>
              <a:rPr lang="el-GR" altLang="en-US" noProof="1"/>
              <a:t>σχολή φυσικών δικαιωμάτων</a:t>
            </a:r>
            <a:r>
              <a:rPr lang="en-GB" altLang="en-US" noProof="1"/>
              <a:t>:</a:t>
            </a:r>
            <a:r>
              <a:rPr lang="el-GR" altLang="en-US" noProof="1"/>
              <a:t> ανεπιφύλακτα εχθρικοί</a:t>
            </a:r>
          </a:p>
          <a:p>
            <a:pPr lvl="2" eaLnBrk="1" hangingPunct="1">
              <a:spcBef>
                <a:spcPct val="25000"/>
              </a:spcBef>
              <a:spcAft>
                <a:spcPct val="25000"/>
              </a:spcAft>
              <a:buClr>
                <a:schemeClr val="folHlink"/>
              </a:buClr>
              <a:buSzPct val="55000"/>
              <a:buFont typeface="Wingdings" panose="05000000000000000000" pitchFamily="2" charset="2"/>
              <a:buChar char="n"/>
            </a:pPr>
            <a:r>
              <a:rPr lang="el-GR" altLang="en-US" noProof="1"/>
              <a:t>σχολή εμπειρικού φιλελευθερισμού</a:t>
            </a:r>
            <a:r>
              <a:rPr lang="en-GB" altLang="en-US" noProof="1"/>
              <a:t>:</a:t>
            </a:r>
            <a:r>
              <a:rPr lang="el-GR" altLang="en-US" noProof="1"/>
              <a:t> υπέρ ενός «λιτού» κοινωνικού κράτους με πρωταρχικό στόχο την ανακούφιση της εξαθλίωσης</a:t>
            </a:r>
          </a:p>
          <a:p>
            <a:pPr lvl="1" eaLnBrk="1" hangingPunct="1">
              <a:spcBef>
                <a:spcPct val="25000"/>
              </a:spcBef>
              <a:spcAft>
                <a:spcPct val="25000"/>
              </a:spcAft>
              <a:buClr>
                <a:schemeClr val="accent1"/>
              </a:buClr>
              <a:buSzPct val="75000"/>
              <a:buFont typeface="Wingdings" panose="05000000000000000000" pitchFamily="2" charset="2"/>
              <a:buChar char="n"/>
            </a:pPr>
            <a:endParaRPr lang="el-GR" altLang="en-US" noProof="1"/>
          </a:p>
          <a:p>
            <a:pPr lvl="1" eaLnBrk="1" hangingPunct="1">
              <a:spcBef>
                <a:spcPct val="25000"/>
              </a:spcBef>
              <a:spcAft>
                <a:spcPct val="25000"/>
              </a:spcAft>
              <a:buClr>
                <a:schemeClr val="accent1"/>
              </a:buClr>
              <a:buSzPct val="75000"/>
              <a:buFont typeface="Wingdings" panose="05000000000000000000" pitchFamily="2" charset="2"/>
              <a:buChar char="n"/>
            </a:pPr>
            <a:r>
              <a:rPr lang="el-GR" altLang="en-US" noProof="1"/>
              <a:t>μετριοπαθείς φιλελεύθεροι</a:t>
            </a:r>
          </a:p>
          <a:p>
            <a:pPr lvl="2" eaLnBrk="1" hangingPunct="1">
              <a:spcBef>
                <a:spcPct val="25000"/>
              </a:spcBef>
              <a:spcAft>
                <a:spcPct val="25000"/>
              </a:spcAft>
              <a:buClr>
                <a:schemeClr val="folHlink"/>
              </a:buClr>
              <a:buSzPct val="55000"/>
              <a:buFont typeface="Wingdings" panose="05000000000000000000" pitchFamily="2" charset="2"/>
              <a:buChar char="n"/>
            </a:pPr>
            <a:r>
              <a:rPr lang="el-GR" altLang="en-US" noProof="1"/>
              <a:t>υπέρ, στο βαθμό που προάγει την κοινωνική ευημερία</a:t>
            </a:r>
          </a:p>
          <a:p>
            <a:pPr lvl="2" eaLnBrk="1" hangingPunct="1">
              <a:spcBef>
                <a:spcPct val="25000"/>
              </a:spcBef>
              <a:spcAft>
                <a:spcPct val="25000"/>
              </a:spcAft>
              <a:buClr>
                <a:schemeClr val="folHlink"/>
              </a:buClr>
              <a:buSzPct val="55000"/>
              <a:buFont typeface="Wingdings" panose="05000000000000000000" pitchFamily="2" charset="2"/>
              <a:buChar char="n"/>
            </a:pPr>
            <a:r>
              <a:rPr lang="en-US" altLang="en-US" noProof="1"/>
              <a:t>Beveridge: «</a:t>
            </a:r>
            <a:r>
              <a:rPr lang="el-GR" altLang="en-US" noProof="1"/>
              <a:t>η (απεριόριστη, εάν χρειαστεί) χρήση της κρατικής ισχύος είναι αναγκαία για την καταπολέμηση των κοινωνικών προβλημάτων»</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14400" y="468313"/>
            <a:ext cx="7772400" cy="952500"/>
          </a:xfrm>
        </p:spPr>
        <p:txBody>
          <a:bodyPr/>
          <a:lstStyle/>
          <a:p>
            <a:r>
              <a:rPr lang="el-GR" altLang="en-US" sz="2000" b="1">
                <a:solidFill>
                  <a:schemeClr val="tx1"/>
                </a:solidFill>
                <a:latin typeface="Trebuchet MS" panose="020B0603020202020204" pitchFamily="34" charset="0"/>
              </a:rPr>
              <a:t>πολιτική θεωρία και κοινωνική πολιτική</a:t>
            </a:r>
            <a:r>
              <a:rPr lang="el-GR" altLang="en-US" sz="2000">
                <a:solidFill>
                  <a:schemeClr val="tx1"/>
                </a:solidFill>
                <a:latin typeface="Trebuchet MS" panose="020B0603020202020204" pitchFamily="34" charset="0"/>
              </a:rPr>
              <a:t> (2)</a:t>
            </a:r>
            <a:endParaRPr lang="el-GR" altLang="en-US" sz="2000" b="1">
              <a:solidFill>
                <a:schemeClr val="tx1"/>
              </a:solidFill>
              <a:latin typeface="Trebuchet MS" panose="020B0603020202020204" pitchFamily="34" charset="0"/>
            </a:endParaRPr>
          </a:p>
        </p:txBody>
      </p:sp>
      <p:sp>
        <p:nvSpPr>
          <p:cNvPr id="22531" name="Rectangle 3"/>
          <p:cNvSpPr>
            <a:spLocks noChangeArrowheads="1"/>
          </p:cNvSpPr>
          <p:nvPr/>
        </p:nvSpPr>
        <p:spPr bwMode="auto">
          <a:xfrm>
            <a:off x="179388" y="1885950"/>
            <a:ext cx="8736012" cy="456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spcBef>
                <a:spcPct val="50000"/>
              </a:spcBef>
              <a:spcAft>
                <a:spcPct val="50000"/>
              </a:spcAft>
              <a:buClr>
                <a:schemeClr val="folHlink"/>
              </a:buClr>
              <a:buSzPct val="90000"/>
              <a:buFont typeface="Wingdings" panose="05000000000000000000" pitchFamily="2" charset="2"/>
              <a:buChar char="n"/>
            </a:pPr>
            <a:r>
              <a:rPr lang="el-GR" altLang="en-US" dirty="0"/>
              <a:t>στάσεις και αντιλήψεις ως προς το κοινωνικό κράτος</a:t>
            </a:r>
          </a:p>
          <a:p>
            <a:pPr lvl="1" eaLnBrk="1" hangingPunct="1">
              <a:spcBef>
                <a:spcPct val="25000"/>
              </a:spcBef>
              <a:spcAft>
                <a:spcPct val="25000"/>
              </a:spcAft>
              <a:buClr>
                <a:schemeClr val="accent1"/>
              </a:buClr>
              <a:buSzPct val="75000"/>
              <a:buFont typeface="Wingdings" panose="05000000000000000000" pitchFamily="2" charset="2"/>
              <a:buChar char="n"/>
            </a:pPr>
            <a:endParaRPr lang="el-GR" altLang="en-US" dirty="0"/>
          </a:p>
          <a:p>
            <a:pPr lvl="1" eaLnBrk="1" hangingPunct="1">
              <a:spcBef>
                <a:spcPct val="25000"/>
              </a:spcBef>
              <a:spcAft>
                <a:spcPct val="25000"/>
              </a:spcAft>
              <a:buClr>
                <a:schemeClr val="accent1"/>
              </a:buClr>
              <a:buSzPct val="75000"/>
              <a:buFont typeface="Wingdings" panose="05000000000000000000" pitchFamily="2" charset="2"/>
              <a:buChar char="n"/>
            </a:pPr>
            <a:r>
              <a:rPr lang="el-GR" altLang="en-US" dirty="0"/>
              <a:t>μετριοπαθείς σοσιαλιστές / σοσιαλδημοκράτες</a:t>
            </a:r>
          </a:p>
          <a:p>
            <a:pPr lvl="2" eaLnBrk="1" hangingPunct="1">
              <a:spcBef>
                <a:spcPct val="25000"/>
              </a:spcBef>
              <a:spcAft>
                <a:spcPct val="25000"/>
              </a:spcAft>
              <a:buClr>
                <a:schemeClr val="folHlink"/>
              </a:buClr>
              <a:buSzPct val="55000"/>
              <a:buFont typeface="Wingdings" panose="05000000000000000000" pitchFamily="2" charset="2"/>
              <a:buChar char="n"/>
            </a:pPr>
            <a:r>
              <a:rPr lang="el-GR" altLang="en-US" dirty="0"/>
              <a:t>ανεπιφύλακτα υπέρ</a:t>
            </a:r>
          </a:p>
          <a:p>
            <a:pPr lvl="2" eaLnBrk="1" hangingPunct="1">
              <a:spcBef>
                <a:spcPct val="25000"/>
              </a:spcBef>
              <a:spcAft>
                <a:spcPct val="25000"/>
              </a:spcAft>
              <a:buClr>
                <a:schemeClr val="folHlink"/>
              </a:buClr>
              <a:buSzPct val="55000"/>
              <a:buFont typeface="Wingdings" panose="05000000000000000000" pitchFamily="2" charset="2"/>
              <a:buChar char="n"/>
            </a:pPr>
            <a:r>
              <a:rPr lang="el-GR" altLang="en-US" dirty="0"/>
              <a:t>σταθμός στην οικοδόμηση μιας καλύτερης κοινωνίας</a:t>
            </a:r>
            <a:endParaRPr lang="en-GB" altLang="en-US" dirty="0"/>
          </a:p>
          <a:p>
            <a:pPr lvl="1" eaLnBrk="1" hangingPunct="1">
              <a:spcBef>
                <a:spcPct val="25000"/>
              </a:spcBef>
              <a:spcAft>
                <a:spcPct val="25000"/>
              </a:spcAft>
              <a:buClr>
                <a:schemeClr val="accent1"/>
              </a:buClr>
              <a:buSzPct val="75000"/>
              <a:buFont typeface="Wingdings" panose="05000000000000000000" pitchFamily="2" charset="2"/>
              <a:buChar char="n"/>
            </a:pPr>
            <a:endParaRPr lang="el-GR" altLang="en-US" dirty="0"/>
          </a:p>
          <a:p>
            <a:pPr lvl="1" eaLnBrk="1" hangingPunct="1">
              <a:spcBef>
                <a:spcPct val="25000"/>
              </a:spcBef>
              <a:spcAft>
                <a:spcPct val="25000"/>
              </a:spcAft>
              <a:buClr>
                <a:schemeClr val="accent1"/>
              </a:buClr>
              <a:buSzPct val="75000"/>
              <a:buFont typeface="Wingdings" panose="05000000000000000000" pitchFamily="2" charset="2"/>
              <a:buChar char="n"/>
            </a:pPr>
            <a:r>
              <a:rPr lang="el-GR" altLang="en-US" dirty="0"/>
              <a:t>ριζοσπάστες μαρξιστές / κομμουνιστές</a:t>
            </a:r>
          </a:p>
          <a:p>
            <a:pPr lvl="2" eaLnBrk="1" hangingPunct="1">
              <a:spcBef>
                <a:spcPct val="25000"/>
              </a:spcBef>
              <a:spcAft>
                <a:spcPct val="25000"/>
              </a:spcAft>
              <a:buClr>
                <a:schemeClr val="folHlink"/>
              </a:buClr>
              <a:buSzPct val="55000"/>
              <a:buFont typeface="Wingdings" panose="05000000000000000000" pitchFamily="2" charset="2"/>
              <a:buChar char="n"/>
            </a:pPr>
            <a:r>
              <a:rPr lang="el-GR" altLang="en-US" dirty="0"/>
              <a:t>παραχώρηση που ενισχύει την καπιταλιστική εκμετάλλευση …</a:t>
            </a:r>
          </a:p>
          <a:p>
            <a:pPr lvl="2" eaLnBrk="1" hangingPunct="1">
              <a:spcBef>
                <a:spcPct val="25000"/>
              </a:spcBef>
              <a:spcAft>
                <a:spcPct val="25000"/>
              </a:spcAft>
              <a:buClr>
                <a:schemeClr val="folHlink"/>
              </a:buClr>
              <a:buSzPct val="55000"/>
              <a:buFont typeface="Wingdings" panose="05000000000000000000" pitchFamily="2" charset="2"/>
              <a:buChar char="n"/>
            </a:pPr>
            <a:r>
              <a:rPr lang="el-GR" altLang="en-US" dirty="0"/>
              <a:t>… ή (και;) αποκρυστάλλωση ενός ευνοϊκότερου συσχετισμού δυνάμεων -&gt; κατάκτηση των  εργαζομένων</a:t>
            </a:r>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468313"/>
            <a:ext cx="7772400" cy="952500"/>
          </a:xfrm>
        </p:spPr>
        <p:txBody>
          <a:bodyPr/>
          <a:lstStyle/>
          <a:p>
            <a:r>
              <a:rPr lang="en-GB" altLang="en-US" sz="2000" b="1" dirty="0">
                <a:latin typeface="Trebuchet MS" panose="020B0603020202020204" pitchFamily="34" charset="0"/>
              </a:rPr>
              <a:t>Karl Polanyi</a:t>
            </a:r>
            <a:r>
              <a:rPr lang="el-GR" altLang="en-US" sz="2000" dirty="0">
                <a:latin typeface="Trebuchet MS" panose="020B0603020202020204" pitchFamily="34" charset="0"/>
              </a:rPr>
              <a:t> «</a:t>
            </a:r>
            <a:r>
              <a:rPr lang="el-GR" altLang="en-US" sz="2000" dirty="0">
                <a:latin typeface="Trebuchet MS" panose="020B0603020202020204" pitchFamily="34" charset="0"/>
                <a:hlinkClick r:id="rId3"/>
              </a:rPr>
              <a:t>Ο μεγάλος μετασχηματισμός</a:t>
            </a:r>
            <a:r>
              <a:rPr lang="el-GR" altLang="en-US" sz="2000" dirty="0">
                <a:latin typeface="Trebuchet MS" panose="020B0603020202020204" pitchFamily="34" charset="0"/>
              </a:rPr>
              <a:t>»</a:t>
            </a:r>
            <a:r>
              <a:rPr lang="el-GR" altLang="en-US" sz="2000" noProof="1">
                <a:latin typeface="Trebuchet MS" panose="020B0603020202020204" pitchFamily="34" charset="0"/>
              </a:rPr>
              <a:t> </a:t>
            </a:r>
            <a:r>
              <a:rPr lang="el-GR" altLang="en-US" sz="2000" dirty="0">
                <a:latin typeface="Trebuchet MS" panose="020B0603020202020204" pitchFamily="34" charset="0"/>
              </a:rPr>
              <a:t>(</a:t>
            </a:r>
            <a:r>
              <a:rPr lang="en-GB" altLang="en-US" sz="2000" dirty="0">
                <a:latin typeface="Trebuchet MS" panose="020B0603020202020204" pitchFamily="34" charset="0"/>
              </a:rPr>
              <a:t>19</a:t>
            </a:r>
            <a:r>
              <a:rPr lang="el-GR" altLang="en-US" sz="2000" dirty="0">
                <a:latin typeface="Trebuchet MS" panose="020B0603020202020204" pitchFamily="34" charset="0"/>
              </a:rPr>
              <a:t>4</a:t>
            </a:r>
            <a:r>
              <a:rPr lang="en-GB" altLang="en-US" sz="2000" dirty="0">
                <a:latin typeface="Trebuchet MS" panose="020B0603020202020204" pitchFamily="34" charset="0"/>
              </a:rPr>
              <a:t>4)</a:t>
            </a:r>
            <a:endParaRPr lang="el-GR" altLang="en-US" sz="2000" dirty="0">
              <a:latin typeface="Trebuchet MS" panose="020B0603020202020204" pitchFamily="34" charset="0"/>
            </a:endParaRPr>
          </a:p>
        </p:txBody>
      </p:sp>
      <p:sp>
        <p:nvSpPr>
          <p:cNvPr id="4099" name="Rectangle 3"/>
          <p:cNvSpPr>
            <a:spLocks noGrp="1" noChangeArrowheads="1"/>
          </p:cNvSpPr>
          <p:nvPr>
            <p:ph type="body" idx="1"/>
          </p:nvPr>
        </p:nvSpPr>
        <p:spPr>
          <a:xfrm>
            <a:off x="457200" y="1885950"/>
            <a:ext cx="8075240" cy="4495800"/>
          </a:xfrm>
        </p:spPr>
        <p:txBody>
          <a:bodyPr/>
          <a:lstStyle/>
          <a:p>
            <a:pPr algn="ctr">
              <a:spcBef>
                <a:spcPct val="25000"/>
              </a:spcBef>
              <a:spcAft>
                <a:spcPct val="25000"/>
              </a:spcAft>
              <a:buFont typeface="Wingdings" panose="05000000000000000000" pitchFamily="2" charset="2"/>
              <a:buNone/>
            </a:pPr>
            <a:endParaRPr lang="el-GR" altLang="en-US" sz="1800" dirty="0">
              <a:latin typeface="Trebuchet MS" panose="020B0603020202020204" pitchFamily="34" charset="0"/>
            </a:endParaRPr>
          </a:p>
          <a:p>
            <a:pPr lvl="1">
              <a:spcBef>
                <a:spcPct val="25000"/>
              </a:spcBef>
              <a:spcAft>
                <a:spcPct val="25000"/>
              </a:spcAft>
              <a:buClr>
                <a:srgbClr val="FF0000"/>
              </a:buClr>
              <a:buFont typeface="Wingdings" panose="05000000000000000000" pitchFamily="2" charset="2"/>
              <a:buChar char="q"/>
            </a:pPr>
            <a:r>
              <a:rPr lang="el-GR" altLang="en-US" sz="1800" dirty="0">
                <a:latin typeface="Trebuchet MS" panose="020B0603020202020204" pitchFamily="34" charset="0"/>
              </a:rPr>
              <a:t>Κατά το πρώτο μισό του 19ου αιώνα, οι ευρωπαϊκές οικονομίες - και ιδιαίτερα η βρετανική - ανασυγκροτήθηκαν στη βάση της ιδέας («ουτοπίας») μιας αυτορρυθμιζόμενης καπιταλιστικής αγοράς, ελεύθερης από κοινωνικούς και πολιτικούς περιορισμούς.</a:t>
            </a:r>
          </a:p>
          <a:p>
            <a:pPr lvl="1">
              <a:spcBef>
                <a:spcPct val="25000"/>
              </a:spcBef>
              <a:spcAft>
                <a:spcPct val="25000"/>
              </a:spcAft>
              <a:buClr>
                <a:srgbClr val="FF0000"/>
              </a:buClr>
              <a:buFont typeface="Wingdings" panose="05000000000000000000" pitchFamily="2" charset="2"/>
              <a:buChar char="q"/>
            </a:pPr>
            <a:endParaRPr lang="el-GR" altLang="en-US" sz="1800" dirty="0">
              <a:latin typeface="Trebuchet MS" panose="020B0603020202020204" pitchFamily="34" charset="0"/>
            </a:endParaRPr>
          </a:p>
          <a:p>
            <a:pPr lvl="1">
              <a:spcBef>
                <a:spcPct val="25000"/>
              </a:spcBef>
              <a:spcAft>
                <a:spcPct val="25000"/>
              </a:spcAft>
              <a:buClr>
                <a:srgbClr val="FF0000"/>
              </a:buClr>
              <a:buFont typeface="Wingdings" panose="05000000000000000000" pitchFamily="2" charset="2"/>
              <a:buChar char="q"/>
            </a:pPr>
            <a:r>
              <a:rPr lang="el-GR" altLang="en-US" sz="1800" dirty="0">
                <a:latin typeface="Trebuchet MS" panose="020B0603020202020204" pitchFamily="34" charset="0"/>
              </a:rPr>
              <a:t>Ο «μεγάλος μετασχηματισμός» τραυμάτισε τον κοινωνικό ιστό και προκάλεσε μεγάλα κοινωνικά προβλήματα.</a:t>
            </a:r>
          </a:p>
          <a:p>
            <a:pPr lvl="1">
              <a:spcBef>
                <a:spcPct val="25000"/>
              </a:spcBef>
              <a:spcAft>
                <a:spcPct val="25000"/>
              </a:spcAft>
              <a:buClr>
                <a:srgbClr val="FF0000"/>
              </a:buClr>
              <a:buFont typeface="Wingdings" panose="05000000000000000000" pitchFamily="2" charset="2"/>
              <a:buChar char="q"/>
            </a:pPr>
            <a:endParaRPr lang="el-GR" altLang="en-US" sz="1800" dirty="0">
              <a:latin typeface="Trebuchet MS" panose="020B0603020202020204" pitchFamily="34" charset="0"/>
            </a:endParaRPr>
          </a:p>
          <a:p>
            <a:pPr lvl="1">
              <a:spcBef>
                <a:spcPct val="25000"/>
              </a:spcBef>
              <a:spcAft>
                <a:spcPct val="25000"/>
              </a:spcAft>
              <a:buClr>
                <a:srgbClr val="FF0000"/>
              </a:buClr>
              <a:buFont typeface="Wingdings" panose="05000000000000000000" pitchFamily="2" charset="2"/>
              <a:buChar char="q"/>
            </a:pPr>
            <a:r>
              <a:rPr lang="el-GR" altLang="en-US" sz="1800" dirty="0">
                <a:latin typeface="Trebuchet MS" panose="020B0603020202020204" pitchFamily="34" charset="0"/>
              </a:rPr>
              <a:t>Οι ευρωπαϊκές κοινωνίες αντέδρασαν μέσω μιας πολιτικής κινητοποίησης, η οποία οδήγησε στην καθιέρωση θεσμών προστασίας των ατόμων από τις δυνάμεις της αγοράς.</a:t>
            </a:r>
            <a:endParaRPr lang="el-GR" altLang="en-US" sz="1800" noProof="1">
              <a:latin typeface="Trebuchet MS" panose="020B0603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14400" y="468313"/>
            <a:ext cx="7772400" cy="952500"/>
          </a:xfrm>
        </p:spPr>
        <p:txBody>
          <a:bodyPr/>
          <a:lstStyle/>
          <a:p>
            <a:r>
              <a:rPr lang="el-GR" altLang="en-US" sz="2000" b="1">
                <a:solidFill>
                  <a:schemeClr val="tx1"/>
                </a:solidFill>
                <a:latin typeface="Trebuchet MS" panose="020B0603020202020204" pitchFamily="34" charset="0"/>
              </a:rPr>
              <a:t>φάσεις στην εξέλιξη του κοινωνικού κράτους</a:t>
            </a:r>
          </a:p>
        </p:txBody>
      </p:sp>
      <p:sp>
        <p:nvSpPr>
          <p:cNvPr id="5123" name="Rectangle 3"/>
          <p:cNvSpPr>
            <a:spLocks noGrp="1" noChangeArrowheads="1"/>
          </p:cNvSpPr>
          <p:nvPr>
            <p:ph type="body" idx="1"/>
          </p:nvPr>
        </p:nvSpPr>
        <p:spPr>
          <a:xfrm>
            <a:off x="914400" y="1600200"/>
            <a:ext cx="7772400" cy="4413250"/>
          </a:xfrm>
        </p:spPr>
        <p:txBody>
          <a:bodyPr/>
          <a:lstStyle/>
          <a:p>
            <a:endParaRPr lang="el-GR" altLang="en-US" sz="1800">
              <a:latin typeface="Trebuchet MS" panose="020B0603020202020204" pitchFamily="34" charset="0"/>
            </a:endParaRPr>
          </a:p>
          <a:p>
            <a:r>
              <a:rPr lang="el-GR" altLang="en-US" sz="1800">
                <a:latin typeface="Trebuchet MS" panose="020B0603020202020204" pitchFamily="34" charset="0"/>
              </a:rPr>
              <a:t>1880-1920: απαρχές </a:t>
            </a:r>
          </a:p>
          <a:p>
            <a:endParaRPr lang="el-GR" altLang="en-US" sz="1800">
              <a:latin typeface="Trebuchet MS" panose="020B0603020202020204" pitchFamily="34" charset="0"/>
            </a:endParaRPr>
          </a:p>
          <a:p>
            <a:r>
              <a:rPr lang="el-GR" altLang="en-US" sz="1800">
                <a:latin typeface="Trebuchet MS" panose="020B0603020202020204" pitchFamily="34" charset="0"/>
              </a:rPr>
              <a:t>1920-1940: εδραίωση</a:t>
            </a:r>
          </a:p>
          <a:p>
            <a:endParaRPr lang="el-GR" altLang="en-US" sz="1800">
              <a:latin typeface="Trebuchet MS" panose="020B0603020202020204" pitchFamily="34" charset="0"/>
            </a:endParaRPr>
          </a:p>
          <a:p>
            <a:r>
              <a:rPr lang="el-GR" altLang="en-US" sz="1800">
                <a:latin typeface="Trebuchet MS" panose="020B0603020202020204" pitchFamily="34" charset="0"/>
              </a:rPr>
              <a:t>1945-1975: επέκταση («χρυσή εποχή»)</a:t>
            </a:r>
          </a:p>
          <a:p>
            <a:endParaRPr lang="el-GR" altLang="en-US" sz="1800">
              <a:latin typeface="Trebuchet MS" panose="020B0603020202020204" pitchFamily="34" charset="0"/>
            </a:endParaRPr>
          </a:p>
          <a:p>
            <a:r>
              <a:rPr lang="el-GR" altLang="en-US" sz="1800">
                <a:latin typeface="Trebuchet MS" panose="020B0603020202020204" pitchFamily="34" charset="0"/>
              </a:rPr>
              <a:t>1975 - : κρίση -&gt; μεταρρύθμιση</a:t>
            </a:r>
          </a:p>
          <a:p>
            <a:endParaRPr lang="el-GR" altLang="en-US" sz="1800">
              <a:latin typeface="Trebuchet MS" panose="020B0603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468313"/>
            <a:ext cx="7772400" cy="952500"/>
          </a:xfrm>
        </p:spPr>
        <p:txBody>
          <a:bodyPr/>
          <a:lstStyle/>
          <a:p>
            <a:r>
              <a:rPr lang="el-GR" altLang="en-US" sz="2000" b="1" dirty="0">
                <a:solidFill>
                  <a:schemeClr val="tx1"/>
                </a:solidFill>
                <a:latin typeface="Trebuchet MS" panose="020B0603020202020204" pitchFamily="34" charset="0"/>
              </a:rPr>
              <a:t>εμφάνιση της κοινωνικής ασφάλισης</a:t>
            </a:r>
          </a:p>
        </p:txBody>
      </p:sp>
      <p:sp>
        <p:nvSpPr>
          <p:cNvPr id="6147" name="Rectangle 3"/>
          <p:cNvSpPr>
            <a:spLocks noGrp="1" noChangeArrowheads="1"/>
          </p:cNvSpPr>
          <p:nvPr>
            <p:ph type="body" idx="1"/>
          </p:nvPr>
        </p:nvSpPr>
        <p:spPr>
          <a:xfrm>
            <a:off x="914400" y="1600200"/>
            <a:ext cx="7772400" cy="4413250"/>
          </a:xfrm>
        </p:spPr>
        <p:txBody>
          <a:bodyPr/>
          <a:lstStyle/>
          <a:p>
            <a:r>
              <a:rPr lang="el-GR" altLang="en-US" sz="1800" dirty="0">
                <a:latin typeface="Trebuchet MS" panose="020B0603020202020204" pitchFamily="34" charset="0"/>
              </a:rPr>
              <a:t>Γερμανία</a:t>
            </a:r>
          </a:p>
          <a:p>
            <a:pPr lvl="1"/>
            <a:r>
              <a:rPr lang="el-GR" altLang="en-US" sz="1600" dirty="0">
                <a:latin typeface="Trebuchet MS" panose="020B0603020202020204" pitchFamily="34" charset="0"/>
              </a:rPr>
              <a:t>ασφάλιση ασθενείας (1883)</a:t>
            </a:r>
          </a:p>
          <a:p>
            <a:pPr lvl="1"/>
            <a:r>
              <a:rPr lang="el-GR" altLang="en-US" sz="1600" dirty="0">
                <a:latin typeface="Trebuchet MS" panose="020B0603020202020204" pitchFamily="34" charset="0"/>
              </a:rPr>
              <a:t>ασφάλιση εργατικού ατυχήματος (1884)</a:t>
            </a:r>
          </a:p>
          <a:p>
            <a:pPr lvl="1"/>
            <a:r>
              <a:rPr lang="el-GR" altLang="en-US" sz="1600" dirty="0">
                <a:latin typeface="Trebuchet MS" panose="020B0603020202020204" pitchFamily="34" charset="0"/>
              </a:rPr>
              <a:t>συντάξεις γήρατος (1889)</a:t>
            </a:r>
          </a:p>
          <a:p>
            <a:pPr lvl="1"/>
            <a:endParaRPr lang="el-GR" altLang="en-US" sz="1600" dirty="0">
              <a:latin typeface="Trebuchet MS" panose="020B0603020202020204" pitchFamily="34" charset="0"/>
            </a:endParaRPr>
          </a:p>
          <a:p>
            <a:r>
              <a:rPr lang="el-GR" altLang="en-US" sz="1800" dirty="0">
                <a:solidFill>
                  <a:srgbClr val="CC3300"/>
                </a:solidFill>
                <a:latin typeface="Trebuchet MS" panose="020B0603020202020204" pitchFamily="34" charset="0"/>
              </a:rPr>
              <a:t>Ελλάδα</a:t>
            </a:r>
          </a:p>
          <a:p>
            <a:pPr lvl="1"/>
            <a:r>
              <a:rPr lang="el-GR" altLang="en-US" sz="1600" dirty="0">
                <a:solidFill>
                  <a:srgbClr val="CC3300"/>
                </a:solidFill>
                <a:latin typeface="Trebuchet MS" panose="020B0603020202020204" pitchFamily="34" charset="0"/>
              </a:rPr>
              <a:t>1922: πρώτος γενικός ασφαλιστικός νόμος (Ν.2868/1922 ‘περί υποχρεωτικής ασφαλίσεως των εργατών και των ιδιωτικών υπαλλήλων’)</a:t>
            </a:r>
          </a:p>
          <a:p>
            <a:pPr lvl="1"/>
            <a:r>
              <a:rPr lang="el-GR" altLang="en-US" sz="1600" dirty="0">
                <a:solidFill>
                  <a:srgbClr val="CC3300"/>
                </a:solidFill>
                <a:latin typeface="Trebuchet MS" panose="020B0603020202020204" pitchFamily="34" charset="0"/>
              </a:rPr>
              <a:t>ίδρυση ΙΚΑ (1937)</a:t>
            </a:r>
          </a:p>
          <a:p>
            <a:pPr lvl="1"/>
            <a:r>
              <a:rPr lang="el-GR" altLang="en-US" sz="1600" dirty="0">
                <a:solidFill>
                  <a:srgbClr val="CC3300"/>
                </a:solidFill>
                <a:latin typeface="Trebuchet MS" panose="020B0603020202020204" pitchFamily="34" charset="0"/>
              </a:rPr>
              <a:t>ίδρυση ΟΓΑ (1961)</a:t>
            </a:r>
          </a:p>
          <a:p>
            <a:pPr lvl="1"/>
            <a:r>
              <a:rPr lang="el-GR" altLang="en-US" sz="1600" dirty="0">
                <a:solidFill>
                  <a:srgbClr val="CC3300"/>
                </a:solidFill>
                <a:latin typeface="Trebuchet MS" panose="020B0603020202020204" pitchFamily="34" charset="0"/>
              </a:rPr>
              <a:t>ίδρυση ΟΑΕΔ (1954/69)</a:t>
            </a:r>
          </a:p>
          <a:p>
            <a:pPr>
              <a:buFont typeface="Wingdings" panose="05000000000000000000" pitchFamily="2" charset="2"/>
              <a:buNone/>
            </a:pPr>
            <a:endParaRPr lang="el-GR" altLang="en-US" sz="1600" dirty="0">
              <a:solidFill>
                <a:srgbClr val="CC3300"/>
              </a:solidFill>
              <a:latin typeface="Trebuchet MS" panose="020B0603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14400" y="555625"/>
            <a:ext cx="7772400" cy="865188"/>
          </a:xfrm>
        </p:spPr>
        <p:txBody>
          <a:bodyPr/>
          <a:lstStyle/>
          <a:p>
            <a:r>
              <a:rPr lang="el-GR" altLang="en-US" sz="2000" b="1">
                <a:solidFill>
                  <a:schemeClr val="tx1"/>
                </a:solidFill>
                <a:latin typeface="Trebuchet MS" panose="020B0603020202020204" pitchFamily="34" charset="0"/>
              </a:rPr>
              <a:t>προγράμματα ασφαλιστικής κάλυψης</a:t>
            </a:r>
          </a:p>
        </p:txBody>
      </p:sp>
      <p:graphicFrame>
        <p:nvGraphicFramePr>
          <p:cNvPr id="117763" name="Group 3"/>
          <p:cNvGraphicFramePr>
            <a:graphicFrameLocks noGrp="1"/>
          </p:cNvGraphicFramePr>
          <p:nvPr>
            <p:ph type="tbl" idx="1"/>
          </p:nvPr>
        </p:nvGraphicFramePr>
        <p:xfrm>
          <a:off x="457200" y="1700213"/>
          <a:ext cx="8178800" cy="4553190"/>
        </p:xfrm>
        <a:graphic>
          <a:graphicData uri="http://schemas.openxmlformats.org/drawingml/2006/table">
            <a:tbl>
              <a:tblPr/>
              <a:tblGrid>
                <a:gridCol w="1306513">
                  <a:extLst>
                    <a:ext uri="{9D8B030D-6E8A-4147-A177-3AD203B41FA5}">
                      <a16:colId xmlns:a16="http://schemas.microsoft.com/office/drawing/2014/main" val="20000"/>
                    </a:ext>
                  </a:extLst>
                </a:gridCol>
                <a:gridCol w="3455987">
                  <a:extLst>
                    <a:ext uri="{9D8B030D-6E8A-4147-A177-3AD203B41FA5}">
                      <a16:colId xmlns:a16="http://schemas.microsoft.com/office/drawing/2014/main" val="20001"/>
                    </a:ext>
                  </a:extLst>
                </a:gridCol>
                <a:gridCol w="3416300">
                  <a:extLst>
                    <a:ext uri="{9D8B030D-6E8A-4147-A177-3AD203B41FA5}">
                      <a16:colId xmlns:a16="http://schemas.microsoft.com/office/drawing/2014/main" val="20002"/>
                    </a:ext>
                  </a:extLst>
                </a:gridCol>
              </a:tblGrid>
              <a:tr h="865128">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endParaRPr kumimoji="0" lang="el-GR" sz="1400" b="0" i="0" u="none" strike="noStrike" cap="none" normalizeH="0" baseline="0" noProof="1">
                        <a:ln>
                          <a:noFill/>
                        </a:ln>
                        <a:solidFill>
                          <a:schemeClr val="tx1"/>
                        </a:solidFill>
                        <a:effectLst/>
                        <a:latin typeface="Trebuchet MS"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1" i="0" u="none" strike="noStrike" cap="none" normalizeH="0" baseline="0" noProof="1">
                          <a:ln>
                            <a:noFill/>
                          </a:ln>
                          <a:solidFill>
                            <a:schemeClr val="tx1"/>
                          </a:solidFill>
                          <a:effectLst/>
                          <a:latin typeface="Trebuchet MS" pitchFamily="34" charset="0"/>
                        </a:rPr>
                        <a:t>ασφάλιση γήρατος</a:t>
                      </a:r>
                      <a:r>
                        <a:rPr kumimoji="0" lang="el-GR" sz="1400" b="0" i="0" u="none" strike="noStrike" cap="none" normalizeH="0" baseline="0" noProof="1">
                          <a:ln>
                            <a:noFill/>
                          </a:ln>
                          <a:solidFill>
                            <a:schemeClr val="tx1"/>
                          </a:solidFill>
                          <a:effectLst/>
                          <a:latin typeface="Trebuchet MS" pitchFamily="34" charset="0"/>
                        </a:rPr>
                        <a:t> (συντάξεις)</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1" i="0" u="none" strike="noStrike" cap="none" normalizeH="0" baseline="0" noProof="1">
                          <a:ln>
                            <a:noFill/>
                          </a:ln>
                          <a:solidFill>
                            <a:schemeClr val="tx1"/>
                          </a:solidFill>
                          <a:effectLst/>
                          <a:latin typeface="Trebuchet MS" pitchFamily="34" charset="0"/>
                        </a:rPr>
                        <a:t>ασφάλιση ασθενείας</a:t>
                      </a:r>
                      <a:endParaRPr kumimoji="0" lang="el-GR" sz="1400" b="0" i="0" u="none" strike="noStrike" cap="none" normalizeH="0" baseline="0" noProof="1">
                        <a:ln>
                          <a:noFill/>
                        </a:ln>
                        <a:solidFill>
                          <a:schemeClr val="tx1"/>
                        </a:solidFill>
                        <a:effectLst/>
                        <a:latin typeface="Trebuchet MS"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58159">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Γερμανία</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1889 εργάτες στη βιομηχανία</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1899 εργάτες στη γεωργία</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1911 υπάλληλοι [</a:t>
                      </a:r>
                      <a:r>
                        <a:rPr kumimoji="0" lang="el-GR" sz="1400" b="1" i="0" u="none" strike="noStrike" cap="none" normalizeH="0" baseline="0" noProof="1">
                          <a:ln>
                            <a:noFill/>
                          </a:ln>
                          <a:solidFill>
                            <a:srgbClr val="CC3300"/>
                          </a:solidFill>
                          <a:effectLst/>
                          <a:latin typeface="Trebuchet MS" pitchFamily="34" charset="0"/>
                        </a:rPr>
                        <a:t>1</a:t>
                      </a:r>
                      <a:r>
                        <a:rPr kumimoji="0" lang="el-GR" sz="1400" b="0" i="0" u="none" strike="noStrike" cap="none" normalizeH="0" baseline="0" noProof="1">
                          <a:ln>
                            <a:noFill/>
                          </a:ln>
                          <a:solidFill>
                            <a:schemeClr val="tx1"/>
                          </a:solidFill>
                          <a:effectLst/>
                          <a:latin typeface="Trebuchet MS" pitchFamily="34" charset="0"/>
                        </a:rPr>
                        <a:t>]</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1957 αγρότες</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1967 όλοι οι μισθωτοί</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1883 εργάτες στη βιομηχανία</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1911 εργάτες στη γεωργία</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1941 συνταξιούχοι</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1971 αγρότες</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58159">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Γαλλία</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cs typeface="Times New Roman" pitchFamily="18" charset="0"/>
                        </a:rPr>
                        <a:t>1910 </a:t>
                      </a:r>
                      <a:r>
                        <a:rPr kumimoji="0" lang="el-GR" sz="1400" b="0" i="0" u="none" strike="noStrike" cap="none" normalizeH="0" baseline="0" noProof="1">
                          <a:ln>
                            <a:noFill/>
                          </a:ln>
                          <a:solidFill>
                            <a:schemeClr val="tx1"/>
                          </a:solidFill>
                          <a:effectLst/>
                          <a:latin typeface="Trebuchet MS" pitchFamily="34" charset="0"/>
                        </a:rPr>
                        <a:t>εργάτες στη βιομηχανία [</a:t>
                      </a:r>
                      <a:r>
                        <a:rPr kumimoji="0" lang="el-GR" sz="1400" b="1" i="0" u="none" strike="noStrike" cap="none" normalizeH="0" baseline="0" noProof="1">
                          <a:ln>
                            <a:noFill/>
                          </a:ln>
                          <a:solidFill>
                            <a:srgbClr val="CC3300"/>
                          </a:solidFill>
                          <a:effectLst/>
                          <a:latin typeface="Trebuchet MS" pitchFamily="34" charset="0"/>
                        </a:rPr>
                        <a:t>1</a:t>
                      </a:r>
                      <a:r>
                        <a:rPr kumimoji="0" lang="el-GR" sz="1400" b="0" i="0" u="none" strike="noStrike" cap="none" normalizeH="0" baseline="0" noProof="1">
                          <a:ln>
                            <a:noFill/>
                          </a:ln>
                          <a:solidFill>
                            <a:schemeClr val="tx1"/>
                          </a:solidFill>
                          <a:effectLst/>
                          <a:latin typeface="Trebuchet MS" pitchFamily="34" charset="0"/>
                        </a:rPr>
                        <a:t>]</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1930 υπάλληλοι [</a:t>
                      </a:r>
                      <a:r>
                        <a:rPr kumimoji="0" lang="el-GR" sz="1400" b="1" i="0" u="none" strike="noStrike" cap="none" normalizeH="0" baseline="0" noProof="1">
                          <a:ln>
                            <a:noFill/>
                          </a:ln>
                          <a:solidFill>
                            <a:srgbClr val="CC3300"/>
                          </a:solidFill>
                          <a:effectLst/>
                          <a:latin typeface="Trebuchet MS" pitchFamily="34" charset="0"/>
                        </a:rPr>
                        <a:t>1</a:t>
                      </a:r>
                      <a:r>
                        <a:rPr kumimoji="0" lang="el-GR" sz="1400" b="0" i="0" u="none" strike="noStrike" cap="none" normalizeH="0" baseline="0" noProof="1">
                          <a:ln>
                            <a:noFill/>
                          </a:ln>
                          <a:solidFill>
                            <a:schemeClr val="tx1"/>
                          </a:solidFill>
                          <a:effectLst/>
                          <a:latin typeface="Trebuchet MS" pitchFamily="34" charset="0"/>
                        </a:rPr>
                        <a:t>]</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1942 όλοι οι μισθωτοί</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1948 αυταπασχολούμενοι</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1952 αγρότες</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1930 υπάλληλοι [</a:t>
                      </a:r>
                      <a:r>
                        <a:rPr kumimoji="0" lang="el-GR" sz="1400" b="1" i="0" u="none" strike="noStrike" cap="none" normalizeH="0" baseline="0" noProof="1">
                          <a:ln>
                            <a:noFill/>
                          </a:ln>
                          <a:solidFill>
                            <a:srgbClr val="CC3300"/>
                          </a:solidFill>
                          <a:effectLst/>
                          <a:latin typeface="Trebuchet MS" pitchFamily="34" charset="0"/>
                        </a:rPr>
                        <a:t>1</a:t>
                      </a:r>
                      <a:r>
                        <a:rPr kumimoji="0" lang="el-GR" sz="1400" b="0" i="0" u="none" strike="noStrike" cap="none" normalizeH="0" baseline="0" noProof="1">
                          <a:ln>
                            <a:noFill/>
                          </a:ln>
                          <a:solidFill>
                            <a:schemeClr val="tx1"/>
                          </a:solidFill>
                          <a:effectLst/>
                          <a:latin typeface="Trebuchet MS" pitchFamily="34" charset="0"/>
                        </a:rPr>
                        <a:t>]</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1942 όλοι οι μισθωτοί</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1946 συνταξιούχοι</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1948 αυταπασχολούμενοι</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71504">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noProof="1">
                          <a:ln>
                            <a:noFill/>
                          </a:ln>
                          <a:solidFill>
                            <a:schemeClr val="tx1"/>
                          </a:solidFill>
                          <a:effectLst/>
                          <a:latin typeface="Trebuchet MS" pitchFamily="34" charset="0"/>
                        </a:rPr>
                        <a:t>Ιταλία</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cs typeface="Times New Roman" pitchFamily="18" charset="0"/>
                        </a:rPr>
                        <a:t>1919 </a:t>
                      </a:r>
                      <a:r>
                        <a:rPr kumimoji="0" lang="el-GR" sz="1400" b="0" i="0" u="none" strike="noStrike" cap="none" normalizeH="0" baseline="0" noProof="1">
                          <a:ln>
                            <a:noFill/>
                          </a:ln>
                          <a:solidFill>
                            <a:schemeClr val="tx1"/>
                          </a:solidFill>
                          <a:effectLst/>
                          <a:latin typeface="Trebuchet MS" pitchFamily="34" charset="0"/>
                        </a:rPr>
                        <a:t>μισθωτοί [</a:t>
                      </a:r>
                      <a:r>
                        <a:rPr kumimoji="0" lang="el-GR" sz="1400" b="1" i="0" u="none" strike="noStrike" cap="none" normalizeH="0" baseline="0" noProof="1">
                          <a:ln>
                            <a:noFill/>
                          </a:ln>
                          <a:solidFill>
                            <a:srgbClr val="CC3300"/>
                          </a:solidFill>
                          <a:effectLst/>
                          <a:latin typeface="Trebuchet MS" pitchFamily="34" charset="0"/>
                        </a:rPr>
                        <a:t>1</a:t>
                      </a:r>
                      <a:r>
                        <a:rPr kumimoji="0" lang="el-GR" sz="1400" b="0" i="0" u="none" strike="noStrike" cap="none" normalizeH="0" baseline="0" noProof="1">
                          <a:ln>
                            <a:noFill/>
                          </a:ln>
                          <a:solidFill>
                            <a:schemeClr val="tx1"/>
                          </a:solidFill>
                          <a:effectLst/>
                          <a:latin typeface="Trebuchet MS" pitchFamily="34" charset="0"/>
                        </a:rPr>
                        <a:t>]</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1950 όλοι οι μισθωτοί</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1957 αγρότες</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1958 καταστηματάρχες</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1966 επαγγελματίες</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1928 μισθωτοί [</a:t>
                      </a:r>
                      <a:r>
                        <a:rPr kumimoji="0" lang="el-GR" sz="1400" b="1" i="0" u="none" strike="noStrike" cap="none" normalizeH="0" baseline="0" noProof="1">
                          <a:ln>
                            <a:noFill/>
                          </a:ln>
                          <a:solidFill>
                            <a:srgbClr val="CC3300"/>
                          </a:solidFill>
                          <a:effectLst/>
                          <a:latin typeface="Trebuchet MS" pitchFamily="34" charset="0"/>
                        </a:rPr>
                        <a:t>1</a:t>
                      </a:r>
                      <a:r>
                        <a:rPr kumimoji="0" lang="el-GR" sz="1400" b="0" i="0" u="none" strike="noStrike" cap="none" normalizeH="0" baseline="0" noProof="1">
                          <a:ln>
                            <a:noFill/>
                          </a:ln>
                          <a:solidFill>
                            <a:schemeClr val="tx1"/>
                          </a:solidFill>
                          <a:effectLst/>
                          <a:latin typeface="Trebuchet MS" pitchFamily="34" charset="0"/>
                        </a:rPr>
                        <a:t>]</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1954 αγρότες</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1955 συνταξιούχοι</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1956/59 αυταπασχολούμενοι</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chemeClr val="tx1"/>
                          </a:solidFill>
                          <a:effectLst/>
                          <a:latin typeface="Trebuchet MS" pitchFamily="34" charset="0"/>
                        </a:rPr>
                        <a:t>1966 άνεργοι </a:t>
                      </a:r>
                    </a:p>
                    <a:p>
                      <a:pPr marL="0" marR="0" lvl="0" indent="0" algn="just"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noProof="1">
                          <a:ln>
                            <a:noFill/>
                          </a:ln>
                          <a:solidFill>
                            <a:srgbClr val="CC3300"/>
                          </a:solidFill>
                          <a:effectLst/>
                          <a:latin typeface="Trebuchet MS" pitchFamily="34" charset="0"/>
                        </a:rPr>
                        <a:t>1978 όλοι οι πολίτες</a:t>
                      </a: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193" name="Rectangle 25"/>
          <p:cNvSpPr>
            <a:spLocks noChangeArrowheads="1"/>
          </p:cNvSpPr>
          <p:nvPr/>
        </p:nvSpPr>
        <p:spPr bwMode="auto">
          <a:xfrm>
            <a:off x="468313" y="6308725"/>
            <a:ext cx="817880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lvl="1" algn="r" eaLnBrk="1" hangingPunct="1">
              <a:spcBef>
                <a:spcPct val="20000"/>
              </a:spcBef>
              <a:buClr>
                <a:schemeClr val="accent1"/>
              </a:buClr>
              <a:buSzPct val="75000"/>
              <a:buFont typeface="Wingdings" panose="05000000000000000000" pitchFamily="2" charset="2"/>
              <a:buNone/>
            </a:pPr>
            <a:r>
              <a:rPr lang="el-GR" altLang="en-US" sz="1100"/>
              <a:t>[</a:t>
            </a:r>
            <a:r>
              <a:rPr lang="el-GR" altLang="en-US" sz="1100" b="1">
                <a:solidFill>
                  <a:srgbClr val="CC3300"/>
                </a:solidFill>
              </a:rPr>
              <a:t>1</a:t>
            </a:r>
            <a:r>
              <a:rPr lang="el-GR" altLang="en-US" sz="1100"/>
              <a:t>] κάτω από ένα όριο εισοδήματος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14400" y="555625"/>
            <a:ext cx="7772400" cy="865188"/>
          </a:xfrm>
        </p:spPr>
        <p:txBody>
          <a:bodyPr/>
          <a:lstStyle/>
          <a:p>
            <a:r>
              <a:rPr lang="el-GR" altLang="en-US" sz="2000" b="1">
                <a:solidFill>
                  <a:schemeClr val="tx1"/>
                </a:solidFill>
                <a:latin typeface="Trebuchet MS" panose="020B0603020202020204" pitchFamily="34" charset="0"/>
              </a:rPr>
              <a:t>προγράμματα καθολικής κάλυψης</a:t>
            </a:r>
          </a:p>
        </p:txBody>
      </p:sp>
      <p:graphicFrame>
        <p:nvGraphicFramePr>
          <p:cNvPr id="119811" name="Group 3"/>
          <p:cNvGraphicFramePr>
            <a:graphicFrameLocks noGrp="1"/>
          </p:cNvGraphicFramePr>
          <p:nvPr>
            <p:ph type="tbl" idx="1"/>
            <p:extLst>
              <p:ext uri="{D42A27DB-BD31-4B8C-83A1-F6EECF244321}">
                <p14:modId xmlns:p14="http://schemas.microsoft.com/office/powerpoint/2010/main" val="152507431"/>
              </p:ext>
            </p:extLst>
          </p:nvPr>
        </p:nvGraphicFramePr>
        <p:xfrm>
          <a:off x="914400" y="1600200"/>
          <a:ext cx="7772400" cy="3055938"/>
        </p:xfrm>
        <a:graphic>
          <a:graphicData uri="http://schemas.openxmlformats.org/drawingml/2006/table">
            <a:tbl>
              <a:tblPr/>
              <a:tblGrid>
                <a:gridCol w="1241425">
                  <a:extLst>
                    <a:ext uri="{9D8B030D-6E8A-4147-A177-3AD203B41FA5}">
                      <a16:colId xmlns:a16="http://schemas.microsoft.com/office/drawing/2014/main" val="20000"/>
                    </a:ext>
                  </a:extLst>
                </a:gridCol>
                <a:gridCol w="3284538">
                  <a:extLst>
                    <a:ext uri="{9D8B030D-6E8A-4147-A177-3AD203B41FA5}">
                      <a16:colId xmlns:a16="http://schemas.microsoft.com/office/drawing/2014/main" val="20001"/>
                    </a:ext>
                  </a:extLst>
                </a:gridCol>
                <a:gridCol w="3246437">
                  <a:extLst>
                    <a:ext uri="{9D8B030D-6E8A-4147-A177-3AD203B41FA5}">
                      <a16:colId xmlns:a16="http://schemas.microsoft.com/office/drawing/2014/main" val="20002"/>
                    </a:ext>
                  </a:extLst>
                </a:gridCol>
              </a:tblGrid>
              <a:tr h="755650">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endParaRPr kumimoji="0" lang="en-GB" sz="1400" b="0"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1" i="0" u="none" strike="noStrike" cap="none" normalizeH="0" baseline="0">
                          <a:ln>
                            <a:noFill/>
                          </a:ln>
                          <a:solidFill>
                            <a:schemeClr val="tx1"/>
                          </a:solidFill>
                          <a:effectLst/>
                          <a:latin typeface="Trebuchet MS" pitchFamily="34" charset="0"/>
                        </a:rPr>
                        <a:t>συντάξεις γήρατος </a:t>
                      </a:r>
                      <a:endParaRPr kumimoji="0" lang="en-US" sz="1400" b="1"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1" i="0" u="none" strike="noStrike" cap="none" normalizeH="0" baseline="0">
                          <a:ln>
                            <a:noFill/>
                          </a:ln>
                          <a:solidFill>
                            <a:schemeClr val="tx1"/>
                          </a:solidFill>
                          <a:effectLst/>
                          <a:latin typeface="Trebuchet MS" pitchFamily="34" charset="0"/>
                        </a:rPr>
                        <a:t>παροχές ασθενείας</a:t>
                      </a:r>
                      <a:endParaRPr kumimoji="0" lang="en-US" sz="1400" b="0"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0575">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Βρετανία</a:t>
                      </a:r>
                      <a:endParaRPr kumimoji="0" lang="en-US" sz="1400" b="0"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1908 φτωχοί ηλικιωμένοι</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1925 εργάτες &amp; υπάλληλοι [</a:t>
                      </a:r>
                      <a:r>
                        <a:rPr kumimoji="0" lang="el-GR" sz="1400" b="1" i="0" u="none" strike="noStrike" cap="none" normalizeH="0" baseline="0">
                          <a:ln>
                            <a:noFill/>
                          </a:ln>
                          <a:solidFill>
                            <a:srgbClr val="CC3300"/>
                          </a:solidFill>
                          <a:effectLst/>
                          <a:latin typeface="Trebuchet MS" pitchFamily="34" charset="0"/>
                        </a:rPr>
                        <a:t>1</a:t>
                      </a:r>
                      <a:r>
                        <a:rPr kumimoji="0" lang="el-GR" sz="1400" b="0" i="0" u="none" strike="noStrike" cap="none" normalizeH="0" baseline="0">
                          <a:ln>
                            <a:noFill/>
                          </a:ln>
                          <a:solidFill>
                            <a:schemeClr val="tx1"/>
                          </a:solidFill>
                          <a:effectLst/>
                          <a:latin typeface="Trebuchet MS" pitchFamily="34" charset="0"/>
                        </a:rPr>
                        <a:t>]</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1946 όλοι οι εργαζόμενοι</a:t>
                      </a:r>
                      <a:endParaRPr kumimoji="0" lang="en-US" sz="1400" b="0"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1911 εργάτες &amp; υπάλληλοι [</a:t>
                      </a:r>
                      <a:r>
                        <a:rPr kumimoji="0" lang="el-GR" sz="1400" b="1" i="0" u="none" strike="noStrike" cap="none" normalizeH="0" baseline="0">
                          <a:ln>
                            <a:noFill/>
                          </a:ln>
                          <a:solidFill>
                            <a:srgbClr val="CC3300"/>
                          </a:solidFill>
                          <a:effectLst/>
                          <a:latin typeface="Trebuchet MS" pitchFamily="34" charset="0"/>
                        </a:rPr>
                        <a:t>1</a:t>
                      </a:r>
                      <a:r>
                        <a:rPr kumimoji="0" lang="el-GR" sz="1400" b="0" i="0" u="none" strike="noStrike" cap="none" normalizeH="0" baseline="0">
                          <a:ln>
                            <a:noFill/>
                          </a:ln>
                          <a:solidFill>
                            <a:schemeClr val="tx1"/>
                          </a:solidFill>
                          <a:effectLst/>
                          <a:latin typeface="Trebuchet MS" pitchFamily="34" charset="0"/>
                        </a:rPr>
                        <a:t>]</a:t>
                      </a:r>
                    </a:p>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a:ln>
                            <a:noFill/>
                          </a:ln>
                          <a:solidFill>
                            <a:schemeClr val="tx1"/>
                          </a:solidFill>
                          <a:effectLst/>
                          <a:latin typeface="Trebuchet MS" pitchFamily="34" charset="0"/>
                        </a:rPr>
                        <a:t>1946 όλοι οι πολίτες</a:t>
                      </a:r>
                      <a:endParaRPr kumimoji="0" lang="en-US" sz="1400" b="0"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4063">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Δανία</a:t>
                      </a:r>
                      <a:endParaRPr kumimoji="0" lang="en-US" sz="1400" b="0"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1891 φτωχοί ηλικιωμένοι</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1933 όλοι οι πολίτες</a:t>
                      </a:r>
                      <a:endParaRPr kumimoji="0" lang="en-US" sz="1400" b="0"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1933 όλοι οι πολίτες [</a:t>
                      </a:r>
                      <a:r>
                        <a:rPr kumimoji="0" lang="el-GR" sz="1400" b="1" i="0" u="none" strike="noStrike" cap="none" normalizeH="0" baseline="0">
                          <a:ln>
                            <a:noFill/>
                          </a:ln>
                          <a:solidFill>
                            <a:srgbClr val="CC3300"/>
                          </a:solidFill>
                          <a:effectLst/>
                          <a:latin typeface="Trebuchet MS" pitchFamily="34" charset="0"/>
                        </a:rPr>
                        <a:t>2</a:t>
                      </a:r>
                      <a:r>
                        <a:rPr kumimoji="0" lang="el-GR" sz="1400" b="0" i="0" u="none" strike="noStrike" cap="none" normalizeH="0" baseline="0">
                          <a:ln>
                            <a:noFill/>
                          </a:ln>
                          <a:solidFill>
                            <a:schemeClr val="tx1"/>
                          </a:solidFill>
                          <a:effectLst/>
                          <a:latin typeface="Trebuchet MS" pitchFamily="34" charset="0"/>
                        </a:rPr>
                        <a:t>]</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1946 όλοι οι πολίτες</a:t>
                      </a:r>
                      <a:endParaRPr kumimoji="0" lang="en-US" sz="1400" b="0"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55650">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a:ln>
                            <a:noFill/>
                          </a:ln>
                          <a:solidFill>
                            <a:schemeClr val="tx1"/>
                          </a:solidFill>
                          <a:effectLst/>
                          <a:latin typeface="Trebuchet MS" pitchFamily="34" charset="0"/>
                        </a:rPr>
                        <a:t>Σουηδία</a:t>
                      </a:r>
                      <a:endParaRPr kumimoji="0" lang="en-US" sz="1400" b="0"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90000"/>
                        <a:buFontTx/>
                        <a:buNone/>
                        <a:tabLst/>
                      </a:pPr>
                      <a:r>
                        <a:rPr kumimoji="0" lang="el-GR" sz="1400" b="0" i="0" u="none" strike="noStrike" cap="none" normalizeH="0" baseline="0" dirty="0">
                          <a:ln>
                            <a:noFill/>
                          </a:ln>
                          <a:solidFill>
                            <a:schemeClr val="tx1"/>
                          </a:solidFill>
                          <a:effectLst/>
                          <a:latin typeface="Trebuchet MS" pitchFamily="34" charset="0"/>
                        </a:rPr>
                        <a:t>1946 όλοι οι πολίτες</a:t>
                      </a:r>
                      <a:endParaRPr kumimoji="0" lang="en-US" sz="1400" b="0" i="0" u="none" strike="noStrike" cap="none" normalizeH="0" baseline="0" dirty="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dirty="0">
                          <a:ln>
                            <a:noFill/>
                          </a:ln>
                          <a:solidFill>
                            <a:schemeClr val="tx1"/>
                          </a:solidFill>
                          <a:effectLst/>
                          <a:latin typeface="Trebuchet MS" pitchFamily="34" charset="0"/>
                        </a:rPr>
                        <a:t>1864 όλοι οι πολίτες [</a:t>
                      </a:r>
                      <a:r>
                        <a:rPr kumimoji="0" lang="el-GR" sz="1400" b="1" i="0" u="none" strike="noStrike" cap="none" normalizeH="0" baseline="0" dirty="0">
                          <a:ln>
                            <a:noFill/>
                          </a:ln>
                          <a:solidFill>
                            <a:srgbClr val="CC3300"/>
                          </a:solidFill>
                          <a:effectLst/>
                          <a:latin typeface="Trebuchet MS" pitchFamily="34" charset="0"/>
                        </a:rPr>
                        <a:t>3</a:t>
                      </a:r>
                      <a:r>
                        <a:rPr kumimoji="0" lang="el-GR" sz="1400" b="0" i="0" u="none" strike="noStrike" cap="none" normalizeH="0" baseline="0" dirty="0">
                          <a:ln>
                            <a:noFill/>
                          </a:ln>
                          <a:solidFill>
                            <a:schemeClr val="tx1"/>
                          </a:solidFill>
                          <a:effectLst/>
                          <a:latin typeface="Trebuchet MS" pitchFamily="34" charset="0"/>
                        </a:rPr>
                        <a:t>]</a:t>
                      </a:r>
                    </a:p>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l-GR" sz="1400" b="0" i="0" u="none" strike="noStrike" cap="none" normalizeH="0" baseline="0" dirty="0">
                          <a:ln>
                            <a:noFill/>
                          </a:ln>
                          <a:solidFill>
                            <a:schemeClr val="tx1"/>
                          </a:solidFill>
                          <a:effectLst/>
                          <a:latin typeface="Trebuchet MS" pitchFamily="34" charset="0"/>
                        </a:rPr>
                        <a:t>1954 όλοι οι πολίτες</a:t>
                      </a:r>
                      <a:endParaRPr kumimoji="0" lang="en-US" sz="1400" b="0" i="0" u="none" strike="noStrike" cap="none" normalizeH="0" baseline="0" dirty="0">
                        <a:ln>
                          <a:noFill/>
                        </a:ln>
                        <a:solidFill>
                          <a:schemeClr val="tx1"/>
                        </a:solidFill>
                        <a:effectLst/>
                        <a:latin typeface="Trebuchet MS"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217" name="Rectangle 25"/>
          <p:cNvSpPr>
            <a:spLocks noChangeArrowheads="1"/>
          </p:cNvSpPr>
          <p:nvPr/>
        </p:nvSpPr>
        <p:spPr bwMode="auto">
          <a:xfrm>
            <a:off x="457200" y="5181600"/>
            <a:ext cx="8178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lvl="1" eaLnBrk="1" hangingPunct="1">
              <a:spcBef>
                <a:spcPct val="20000"/>
              </a:spcBef>
              <a:buClr>
                <a:schemeClr val="accent1"/>
              </a:buClr>
              <a:buSzPct val="75000"/>
              <a:buFont typeface="Wingdings" panose="05000000000000000000" pitchFamily="2" charset="2"/>
              <a:buNone/>
            </a:pPr>
            <a:r>
              <a:rPr lang="el-GR" altLang="en-US" sz="1200"/>
              <a:t>[</a:t>
            </a:r>
            <a:r>
              <a:rPr lang="el-GR" altLang="en-US" sz="1200" b="1">
                <a:solidFill>
                  <a:srgbClr val="CC3300"/>
                </a:solidFill>
              </a:rPr>
              <a:t>1</a:t>
            </a:r>
            <a:r>
              <a:rPr lang="el-GR" altLang="en-US" sz="1200"/>
              <a:t>] κάτω από ένα όριο εισοδήματος</a:t>
            </a:r>
          </a:p>
          <a:p>
            <a:pPr lvl="1" eaLnBrk="1" hangingPunct="1">
              <a:spcBef>
                <a:spcPct val="20000"/>
              </a:spcBef>
              <a:buClr>
                <a:schemeClr val="accent1"/>
              </a:buClr>
              <a:buSzPct val="75000"/>
              <a:buFont typeface="Wingdings" panose="05000000000000000000" pitchFamily="2" charset="2"/>
              <a:buNone/>
            </a:pPr>
            <a:r>
              <a:rPr lang="el-GR" altLang="en-US" sz="1200"/>
              <a:t>[</a:t>
            </a:r>
            <a:r>
              <a:rPr lang="el-GR" altLang="en-US" sz="1200" b="1">
                <a:solidFill>
                  <a:srgbClr val="CC3300"/>
                </a:solidFill>
              </a:rPr>
              <a:t>2</a:t>
            </a:r>
            <a:r>
              <a:rPr lang="el-GR" altLang="en-US" sz="1200"/>
              <a:t>] σε εθελοντική βάση πάνω από ένα όριο εισοδήματος</a:t>
            </a:r>
          </a:p>
          <a:p>
            <a:pPr lvl="1" eaLnBrk="1" hangingPunct="1">
              <a:spcBef>
                <a:spcPct val="20000"/>
              </a:spcBef>
              <a:buClr>
                <a:schemeClr val="accent1"/>
              </a:buClr>
              <a:buSzPct val="75000"/>
              <a:buFont typeface="Wingdings" panose="05000000000000000000" pitchFamily="2" charset="2"/>
              <a:buNone/>
            </a:pPr>
            <a:r>
              <a:rPr lang="el-GR" altLang="en-US" sz="1200"/>
              <a:t>[</a:t>
            </a:r>
            <a:r>
              <a:rPr lang="el-GR" altLang="en-US" sz="1200" b="1">
                <a:solidFill>
                  <a:srgbClr val="CC3300"/>
                </a:solidFill>
              </a:rPr>
              <a:t>3</a:t>
            </a:r>
            <a:r>
              <a:rPr lang="el-GR" altLang="en-US" sz="1200"/>
              <a:t>] νοσοκομειακή περίθαλψη μόνο</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468313"/>
            <a:ext cx="7772400" cy="952500"/>
          </a:xfrm>
        </p:spPr>
        <p:txBody>
          <a:bodyPr/>
          <a:lstStyle/>
          <a:p>
            <a:r>
              <a:rPr lang="el-GR" altLang="en-US" sz="2000" b="1" dirty="0">
                <a:solidFill>
                  <a:schemeClr val="tx1"/>
                </a:solidFill>
                <a:latin typeface="Trebuchet MS" panose="020B0603020202020204" pitchFamily="34" charset="0"/>
              </a:rPr>
              <a:t>διόγκωση της κοινωνικής δαπάνης (ποσοστό ΑΕΠ)</a:t>
            </a:r>
          </a:p>
        </p:txBody>
      </p:sp>
      <p:graphicFrame>
        <p:nvGraphicFramePr>
          <p:cNvPr id="123907" name="Group 3"/>
          <p:cNvGraphicFramePr>
            <a:graphicFrameLocks noGrp="1"/>
          </p:cNvGraphicFramePr>
          <p:nvPr>
            <p:ph type="tbl" idx="1"/>
            <p:extLst>
              <p:ext uri="{D42A27DB-BD31-4B8C-83A1-F6EECF244321}">
                <p14:modId xmlns:p14="http://schemas.microsoft.com/office/powerpoint/2010/main" val="1267482468"/>
              </p:ext>
            </p:extLst>
          </p:nvPr>
        </p:nvGraphicFramePr>
        <p:xfrm>
          <a:off x="971600" y="1628800"/>
          <a:ext cx="6653213" cy="5211966"/>
        </p:xfrm>
        <a:graphic>
          <a:graphicData uri="http://schemas.openxmlformats.org/drawingml/2006/table">
            <a:tbl>
              <a:tblPr/>
              <a:tblGrid>
                <a:gridCol w="1108075">
                  <a:extLst>
                    <a:ext uri="{9D8B030D-6E8A-4147-A177-3AD203B41FA5}">
                      <a16:colId xmlns:a16="http://schemas.microsoft.com/office/drawing/2014/main" val="20000"/>
                    </a:ext>
                  </a:extLst>
                </a:gridCol>
                <a:gridCol w="1109663">
                  <a:extLst>
                    <a:ext uri="{9D8B030D-6E8A-4147-A177-3AD203B41FA5}">
                      <a16:colId xmlns:a16="http://schemas.microsoft.com/office/drawing/2014/main" val="20001"/>
                    </a:ext>
                  </a:extLst>
                </a:gridCol>
                <a:gridCol w="1108075">
                  <a:extLst>
                    <a:ext uri="{9D8B030D-6E8A-4147-A177-3AD203B41FA5}">
                      <a16:colId xmlns:a16="http://schemas.microsoft.com/office/drawing/2014/main" val="20002"/>
                    </a:ext>
                  </a:extLst>
                </a:gridCol>
                <a:gridCol w="1109662">
                  <a:extLst>
                    <a:ext uri="{9D8B030D-6E8A-4147-A177-3AD203B41FA5}">
                      <a16:colId xmlns:a16="http://schemas.microsoft.com/office/drawing/2014/main" val="20003"/>
                    </a:ext>
                  </a:extLst>
                </a:gridCol>
                <a:gridCol w="1108075">
                  <a:extLst>
                    <a:ext uri="{9D8B030D-6E8A-4147-A177-3AD203B41FA5}">
                      <a16:colId xmlns:a16="http://schemas.microsoft.com/office/drawing/2014/main" val="20004"/>
                    </a:ext>
                  </a:extLst>
                </a:gridCol>
                <a:gridCol w="1109663">
                  <a:extLst>
                    <a:ext uri="{9D8B030D-6E8A-4147-A177-3AD203B41FA5}">
                      <a16:colId xmlns:a16="http://schemas.microsoft.com/office/drawing/2014/main" val="20005"/>
                    </a:ext>
                  </a:extLst>
                </a:gridCol>
              </a:tblGrid>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l-GR" sz="1200" b="0" i="0" u="none" strike="noStrike" cap="none" normalizeH="0" baseline="0" dirty="0">
                        <a:ln>
                          <a:noFill/>
                        </a:ln>
                        <a:solidFill>
                          <a:schemeClr val="tx1"/>
                        </a:solidFill>
                        <a:effectLst/>
                        <a:latin typeface="Trebuchet MS" pitchFamily="34" charset="0"/>
                      </a:endParaRP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1955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1970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1980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1990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2000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Αυστρία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12,8</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18,7</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26,0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28,3</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Βέλγιο</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12,5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18,1</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28,0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26,4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25,4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Γερμανία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14,2</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21,5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28,7</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25,4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29,7</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Γαλλία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13,4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19,2</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25,4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27,6</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29,5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Ολλανδία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8,4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20,8</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30,8</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32,4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26,4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Δανία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9,8</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19,6</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28,7</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28,7</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28,9</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Φινλανδία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7,6</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13,1</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25,1</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Σουηδία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9,9</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18,8</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33,1</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29,9</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Βρετανία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9,5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15,9</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21,5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22,9</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26,4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Ιρλανδία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9,3</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13,2</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21,6</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18,7</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13,8</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Ιταλία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10,5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17,4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19,4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24,3</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24,6</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Ισπανία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18,1</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20,5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Πορτογαλία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14,7</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15,8</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20,9</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hlink"/>
                          </a:solidFill>
                          <a:effectLst/>
                          <a:latin typeface="Trebuchet MS" pitchFamily="34" charset="0"/>
                        </a:rPr>
                        <a:t>Ελλάδα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hlink"/>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hlink"/>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hlink"/>
                          </a:solidFill>
                          <a:effectLst/>
                          <a:latin typeface="Trebuchet MS" pitchFamily="34" charset="0"/>
                        </a:rPr>
                        <a:t>11,5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hlink"/>
                          </a:solidFill>
                          <a:effectLst/>
                          <a:latin typeface="Trebuchet MS" pitchFamily="34" charset="0"/>
                        </a:rPr>
                        <a:t>23,2</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hlink"/>
                          </a:solidFill>
                          <a:effectLst/>
                          <a:latin typeface="Trebuchet MS" pitchFamily="34" charset="0"/>
                        </a:rPr>
                        <a:t>23,5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4"/>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Σλοβακία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19,4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Σλοβενία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24,1</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Τσεχία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18,8</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743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1" i="0" u="none" strike="noStrike" cap="none" normalizeH="0" baseline="0">
                          <a:ln>
                            <a:noFill/>
                          </a:ln>
                          <a:solidFill>
                            <a:schemeClr val="tx1"/>
                          </a:solidFill>
                          <a:effectLst/>
                          <a:latin typeface="Trebuchet MS" pitchFamily="34" charset="0"/>
                        </a:rPr>
                        <a:t>Πολωνία</a:t>
                      </a:r>
                    </a:p>
                  </a:txBody>
                  <a:tcPr marT="45717" marB="45717" horzOverflow="overflow">
                    <a:lnL w="127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a:ln>
                            <a:noFill/>
                          </a:ln>
                          <a:solidFill>
                            <a:schemeClr val="tx1"/>
                          </a:solidFill>
                          <a:effectLst/>
                          <a:latin typeface="Trebuchet MS" pitchFamily="34" charset="0"/>
                        </a:rPr>
                        <a: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200" b="0" i="0" u="none" strike="noStrike" cap="none" normalizeH="0" baseline="0" dirty="0">
                          <a:ln>
                            <a:noFill/>
                          </a:ln>
                          <a:solidFill>
                            <a:schemeClr val="tx1"/>
                          </a:solidFill>
                          <a:effectLst/>
                          <a:latin typeface="Trebuchet MS" pitchFamily="34" charset="0"/>
                        </a:rPr>
                        <a:t>19,7</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468313"/>
            <a:ext cx="7772400" cy="952500"/>
          </a:xfrm>
        </p:spPr>
        <p:txBody>
          <a:bodyPr/>
          <a:lstStyle/>
          <a:p>
            <a:r>
              <a:rPr lang="el-GR" altLang="en-US" sz="2000" b="1" dirty="0">
                <a:solidFill>
                  <a:schemeClr val="tx1"/>
                </a:solidFill>
                <a:latin typeface="Trebuchet MS" panose="020B0603020202020204" pitchFamily="34" charset="0"/>
              </a:rPr>
              <a:t>διόγκωση της κοινωνικής δαπάνης (ποσοστό ΑΕΠ)</a:t>
            </a:r>
          </a:p>
        </p:txBody>
      </p:sp>
      <p:pic>
        <p:nvPicPr>
          <p:cNvPr id="5" name="Picture 4">
            <a:extLst>
              <a:ext uri="{FF2B5EF4-FFF2-40B4-BE49-F238E27FC236}">
                <a16:creationId xmlns:a16="http://schemas.microsoft.com/office/drawing/2014/main" id="{2922A4D6-1C83-4215-8A22-F2BD5E18AE84}"/>
              </a:ext>
            </a:extLst>
          </p:cNvPr>
          <p:cNvPicPr>
            <a:picLocks noChangeAspect="1"/>
          </p:cNvPicPr>
          <p:nvPr/>
        </p:nvPicPr>
        <p:blipFill>
          <a:blip r:embed="rId3"/>
          <a:stretch>
            <a:fillRect/>
          </a:stretch>
        </p:blipFill>
        <p:spPr>
          <a:xfrm>
            <a:off x="914400" y="1772816"/>
            <a:ext cx="7596336" cy="4057555"/>
          </a:xfrm>
          <a:prstGeom prst="rect">
            <a:avLst/>
          </a:prstGeom>
        </p:spPr>
      </p:pic>
    </p:spTree>
    <p:extLst>
      <p:ext uri="{BB962C8B-B14F-4D97-AF65-F5344CB8AC3E}">
        <p14:creationId xmlns:p14="http://schemas.microsoft.com/office/powerpoint/2010/main" val="2298433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14400" y="468313"/>
            <a:ext cx="7772400" cy="952500"/>
          </a:xfrm>
        </p:spPr>
        <p:txBody>
          <a:bodyPr/>
          <a:lstStyle/>
          <a:p>
            <a:r>
              <a:rPr lang="el-GR" altLang="en-US" sz="2000" b="1">
                <a:solidFill>
                  <a:schemeClr val="tx1"/>
                </a:solidFill>
                <a:latin typeface="Trebuchet MS" panose="020B0603020202020204" pitchFamily="34" charset="0"/>
              </a:rPr>
              <a:t>αιτίες της διόγκωσης</a:t>
            </a:r>
          </a:p>
        </p:txBody>
      </p:sp>
      <p:sp>
        <p:nvSpPr>
          <p:cNvPr id="11267" name="Rectangle 3"/>
          <p:cNvSpPr>
            <a:spLocks noChangeArrowheads="1"/>
          </p:cNvSpPr>
          <p:nvPr/>
        </p:nvSpPr>
        <p:spPr bwMode="auto">
          <a:xfrm>
            <a:off x="457200" y="1885950"/>
            <a:ext cx="8458200" cy="391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lnSpc>
                <a:spcPct val="140000"/>
              </a:lnSpc>
              <a:spcBef>
                <a:spcPct val="20000"/>
              </a:spcBef>
              <a:buClr>
                <a:schemeClr val="folHlink"/>
              </a:buClr>
              <a:buSzPct val="90000"/>
              <a:buFont typeface="Wingdings" panose="05000000000000000000" pitchFamily="2" charset="2"/>
              <a:buChar char="n"/>
            </a:pPr>
            <a:r>
              <a:rPr lang="el-GR" altLang="en-US" noProof="1"/>
              <a:t>διεύρυνση των κριτηρίων επιλεξιμότητας</a:t>
            </a:r>
          </a:p>
          <a:p>
            <a:pPr eaLnBrk="1" hangingPunct="1">
              <a:lnSpc>
                <a:spcPct val="140000"/>
              </a:lnSpc>
              <a:spcBef>
                <a:spcPct val="20000"/>
              </a:spcBef>
              <a:buClr>
                <a:schemeClr val="folHlink"/>
              </a:buClr>
              <a:buSzPct val="90000"/>
              <a:buFont typeface="Wingdings" panose="05000000000000000000" pitchFamily="2" charset="2"/>
              <a:buChar char="n"/>
            </a:pPr>
            <a:endParaRPr lang="el-GR" altLang="en-US" noProof="1"/>
          </a:p>
          <a:p>
            <a:pPr eaLnBrk="1" hangingPunct="1">
              <a:lnSpc>
                <a:spcPct val="140000"/>
              </a:lnSpc>
              <a:spcBef>
                <a:spcPct val="20000"/>
              </a:spcBef>
              <a:buClr>
                <a:schemeClr val="folHlink"/>
              </a:buClr>
              <a:buSzPct val="90000"/>
              <a:buFont typeface="Wingdings" panose="05000000000000000000" pitchFamily="2" charset="2"/>
              <a:buChar char="n"/>
            </a:pPr>
            <a:r>
              <a:rPr lang="el-GR" altLang="en-US" noProof="1"/>
              <a:t>αύξηση του αριθμού των δικαιούχων</a:t>
            </a:r>
          </a:p>
          <a:p>
            <a:pPr eaLnBrk="1" hangingPunct="1">
              <a:lnSpc>
                <a:spcPct val="140000"/>
              </a:lnSpc>
              <a:spcBef>
                <a:spcPct val="20000"/>
              </a:spcBef>
              <a:buClr>
                <a:schemeClr val="folHlink"/>
              </a:buClr>
              <a:buSzPct val="90000"/>
              <a:buFont typeface="Wingdings" panose="05000000000000000000" pitchFamily="2" charset="2"/>
              <a:buChar char="n"/>
            </a:pPr>
            <a:endParaRPr lang="el-GR" altLang="en-US" noProof="1"/>
          </a:p>
          <a:p>
            <a:pPr eaLnBrk="1" hangingPunct="1">
              <a:lnSpc>
                <a:spcPct val="140000"/>
              </a:lnSpc>
              <a:spcBef>
                <a:spcPct val="20000"/>
              </a:spcBef>
              <a:buClr>
                <a:schemeClr val="folHlink"/>
              </a:buClr>
              <a:buSzPct val="90000"/>
              <a:buFont typeface="Wingdings" panose="05000000000000000000" pitchFamily="2" charset="2"/>
              <a:buChar char="n"/>
            </a:pPr>
            <a:r>
              <a:rPr lang="el-GR" altLang="en-US" noProof="1"/>
              <a:t>βελτίωση της ποιότητας / αύξηση του επιπέδου των παροχών</a:t>
            </a:r>
          </a:p>
          <a:p>
            <a:pPr eaLnBrk="1" hangingPunct="1">
              <a:lnSpc>
                <a:spcPct val="140000"/>
              </a:lnSpc>
              <a:spcBef>
                <a:spcPct val="20000"/>
              </a:spcBef>
              <a:buClr>
                <a:schemeClr val="folHlink"/>
              </a:buClr>
              <a:buSzPct val="90000"/>
              <a:buFont typeface="Wingdings" panose="05000000000000000000" pitchFamily="2" charset="2"/>
              <a:buChar char="n"/>
            </a:pPr>
            <a:endParaRPr lang="el-GR" altLang="en-US" noProof="1"/>
          </a:p>
          <a:p>
            <a:pPr eaLnBrk="1" hangingPunct="1">
              <a:lnSpc>
                <a:spcPct val="140000"/>
              </a:lnSpc>
              <a:spcBef>
                <a:spcPct val="20000"/>
              </a:spcBef>
              <a:buClr>
                <a:schemeClr val="folHlink"/>
              </a:buClr>
              <a:buSzPct val="90000"/>
              <a:buFont typeface="Wingdings" panose="05000000000000000000" pitchFamily="2" charset="2"/>
              <a:buChar char="n"/>
            </a:pPr>
            <a:r>
              <a:rPr lang="el-GR" altLang="en-US" noProof="1"/>
              <a:t>σχετικές τιμές κοινωνικών υπηρεσιών</a:t>
            </a:r>
            <a:endParaRPr lang="en-US" altLang="en-US" noProof="1"/>
          </a:p>
        </p:txBody>
      </p:sp>
    </p:spTree>
  </p:cSld>
  <p:clrMapOvr>
    <a:masterClrMapping/>
  </p:clrMapOvr>
</p:sld>
</file>

<file path=ppt/theme/theme1.xml><?xml version="1.0" encoding="utf-8"?>
<a:theme xmlns:a="http://schemas.openxmlformats.org/drawingml/2006/main" name="Layers">
  <a:themeElements>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3418</TotalTime>
  <Words>1405</Words>
  <Application>Microsoft Office PowerPoint</Application>
  <PresentationFormat>On-screen Show (4:3)</PresentationFormat>
  <Paragraphs>299</Paragraphs>
  <Slides>18</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Arial</vt:lpstr>
      <vt:lpstr>Monotype Sorts</vt:lpstr>
      <vt:lpstr>Times New Roman</vt:lpstr>
      <vt:lpstr>Trebuchet MS</vt:lpstr>
      <vt:lpstr>Wingdings</vt:lpstr>
      <vt:lpstr>Layers</vt:lpstr>
      <vt:lpstr>Γιατί υπάρχει το κοινωνικό κράτος ιστορική και πολιτική θεμελίωση</vt:lpstr>
      <vt:lpstr>Karl Polanyi «Ο μεγάλος μετασχηματισμός» (1944)</vt:lpstr>
      <vt:lpstr>φάσεις στην εξέλιξη του κοινωνικού κράτους</vt:lpstr>
      <vt:lpstr>εμφάνιση της κοινωνικής ασφάλισης</vt:lpstr>
      <vt:lpstr>προγράμματα ασφαλιστικής κάλυψης</vt:lpstr>
      <vt:lpstr>προγράμματα καθολικής κάλυψης</vt:lpstr>
      <vt:lpstr>διόγκωση της κοινωνικής δαπάνης (ποσοστό ΑΕΠ)</vt:lpstr>
      <vt:lpstr>διόγκωση της κοινωνικής δαπάνης (ποσοστό ΑΕΠ)</vt:lpstr>
      <vt:lpstr>αιτίες της διόγκωσης</vt:lpstr>
      <vt:lpstr>κρίση του κοινωνικού κράτους (1975-)</vt:lpstr>
      <vt:lpstr>ένα νέο «παράδειγμα» πολιτικής</vt:lpstr>
      <vt:lpstr>πολιτική θεωρία</vt:lpstr>
      <vt:lpstr>φιλελευθερισμός</vt:lpstr>
      <vt:lpstr>ωφελιμισμός</vt:lpstr>
      <vt:lpstr>Rawls «A theory of justice» (1971) </vt:lpstr>
      <vt:lpstr>σοσιαλδημοκρατία / κομμουνισμός </vt:lpstr>
      <vt:lpstr>πολιτική θεωρία και κοινωνική πολιτική (1)</vt:lpstr>
      <vt:lpstr>πολιτική θεωρία και κοινωνική πολιτική (2)</vt:lpstr>
    </vt:vector>
  </TitlesOfParts>
  <Company>MoF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welfare state as an efficiency device</dc:title>
  <dc:creator>manos</dc:creator>
  <cp:lastModifiedBy>LEVENTI CHRYSOYLA;ΛΕΒΕΝΤΗ ΧΡΥΣΟΥΛΑ</cp:lastModifiedBy>
  <cp:revision>106</cp:revision>
  <dcterms:created xsi:type="dcterms:W3CDTF">2003-02-10T10:17:58Z</dcterms:created>
  <dcterms:modified xsi:type="dcterms:W3CDTF">2021-10-19T10:00:22Z</dcterms:modified>
</cp:coreProperties>
</file>