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256" r:id="rId2"/>
    <p:sldId id="257" r:id="rId3"/>
    <p:sldId id="260" r:id="rId4"/>
    <p:sldId id="258" r:id="rId5"/>
    <p:sldId id="259" r:id="rId6"/>
    <p:sldId id="270" r:id="rId7"/>
    <p:sldId id="271" r:id="rId8"/>
    <p:sldId id="261" r:id="rId9"/>
    <p:sldId id="265" r:id="rId10"/>
    <p:sldId id="266" r:id="rId11"/>
    <p:sldId id="281" r:id="rId12"/>
    <p:sldId id="267" r:id="rId13"/>
    <p:sldId id="269" r:id="rId14"/>
    <p:sldId id="262" r:id="rId15"/>
    <p:sldId id="272" r:id="rId16"/>
    <p:sldId id="263" r:id="rId17"/>
    <p:sldId id="273" r:id="rId18"/>
    <p:sldId id="274" r:id="rId19"/>
    <p:sldId id="275" r:id="rId20"/>
    <p:sldId id="277" r:id="rId21"/>
    <p:sldId id="278" r:id="rId22"/>
    <p:sldId id="279" r:id="rId23"/>
    <p:sldId id="280" r:id="rId24"/>
    <p:sldId id="276" r:id="rId25"/>
    <p:sldId id="268" r:id="rId26"/>
    <p:sldId id="26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2F4F18-A3BF-9045-8144-5104669C8959}" v="1" dt="2019-05-29T12:04:50.1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3" autoAdjust="0"/>
    <p:restoredTop sz="94660"/>
  </p:normalViewPr>
  <p:slideViewPr>
    <p:cSldViewPr snapToGrid="0">
      <p:cViewPr varScale="1">
        <p:scale>
          <a:sx n="128" d="100"/>
          <a:sy n="128" d="100"/>
        </p:scale>
        <p:origin x="10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thanasios Kouloridas" userId="6836904ac3c5c83f" providerId="LiveId" clId="{642F4F18-A3BF-9045-8144-5104669C8959}"/>
    <pc:docChg chg="modSld">
      <pc:chgData name="Athanasios Kouloridas" userId="6836904ac3c5c83f" providerId="LiveId" clId="{642F4F18-A3BF-9045-8144-5104669C8959}" dt="2019-05-29T12:05:19.345" v="70" actId="1076"/>
      <pc:docMkLst>
        <pc:docMk/>
      </pc:docMkLst>
      <pc:sldChg chg="addSp modSp">
        <pc:chgData name="Athanasios Kouloridas" userId="6836904ac3c5c83f" providerId="LiveId" clId="{642F4F18-A3BF-9045-8144-5104669C8959}" dt="2019-05-29T12:05:19.345" v="70" actId="1076"/>
        <pc:sldMkLst>
          <pc:docMk/>
          <pc:sldMk cId="1601768005" sldId="256"/>
        </pc:sldMkLst>
        <pc:spChg chg="add mod">
          <ac:chgData name="Athanasios Kouloridas" userId="6836904ac3c5c83f" providerId="LiveId" clId="{642F4F18-A3BF-9045-8144-5104669C8959}" dt="2019-05-29T12:05:19.345" v="70" actId="1076"/>
          <ac:spMkLst>
            <pc:docMk/>
            <pc:sldMk cId="1601768005" sldId="256"/>
            <ac:spMk id="4" creationId="{58521DE3-3294-FA49-B616-B1150C2C449A}"/>
          </ac:spMkLst>
        </pc:spChg>
      </pc:sldChg>
    </pc:docChg>
  </pc:docChgLst>
  <pc:docChgLst>
    <pc:chgData name="Athanasios Kouloridas" userId="6836904ac3c5c83f" providerId="LiveId" clId="{E0EA32B5-1BE7-A44D-9CC7-1970570FB715}"/>
    <pc:docChg chg="custSel mod modSld">
      <pc:chgData name="Athanasios Kouloridas" userId="6836904ac3c5c83f" providerId="LiveId" clId="{E0EA32B5-1BE7-A44D-9CC7-1970570FB715}" dt="2019-05-16T15:10:57.556" v="26" actId="14100"/>
      <pc:docMkLst>
        <pc:docMk/>
      </pc:docMkLst>
      <pc:sldChg chg="delSp delDesignElem">
        <pc:chgData name="Athanasios Kouloridas" userId="6836904ac3c5c83f" providerId="LiveId" clId="{E0EA32B5-1BE7-A44D-9CC7-1970570FB715}" dt="2019-05-09T17:03:44.329" v="16"/>
        <pc:sldMkLst>
          <pc:docMk/>
          <pc:sldMk cId="1601768005" sldId="256"/>
        </pc:sldMkLst>
        <pc:spChg chg="del">
          <ac:chgData name="Athanasios Kouloridas" userId="6836904ac3c5c83f" providerId="LiveId" clId="{E0EA32B5-1BE7-A44D-9CC7-1970570FB715}" dt="2019-05-09T17:03:44.329" v="16"/>
          <ac:spMkLst>
            <pc:docMk/>
            <pc:sldMk cId="1601768005" sldId="256"/>
            <ac:spMk id="8" creationId="{9ABC736F-FD1E-4980-876D-E5C38773936B}"/>
          </ac:spMkLst>
        </pc:spChg>
        <pc:spChg chg="del">
          <ac:chgData name="Athanasios Kouloridas" userId="6836904ac3c5c83f" providerId="LiveId" clId="{E0EA32B5-1BE7-A44D-9CC7-1970570FB715}" dt="2019-05-09T17:03:44.329" v="16"/>
          <ac:spMkLst>
            <pc:docMk/>
            <pc:sldMk cId="1601768005" sldId="256"/>
            <ac:spMk id="10" creationId="{8D98EE46-797C-45B8-8337-491B94E0583F}"/>
          </ac:spMkLst>
        </pc:spChg>
        <pc:spChg chg="del">
          <ac:chgData name="Athanasios Kouloridas" userId="6836904ac3c5c83f" providerId="LiveId" clId="{E0EA32B5-1BE7-A44D-9CC7-1970570FB715}" dt="2019-05-09T17:03:44.329" v="16"/>
          <ac:spMkLst>
            <pc:docMk/>
            <pc:sldMk cId="1601768005" sldId="256"/>
            <ac:spMk id="14" creationId="{3915B512-930A-40F0-82A6-4895B71A9566}"/>
          </ac:spMkLst>
        </pc:spChg>
        <pc:cxnChg chg="del">
          <ac:chgData name="Athanasios Kouloridas" userId="6836904ac3c5c83f" providerId="LiveId" clId="{E0EA32B5-1BE7-A44D-9CC7-1970570FB715}" dt="2019-05-09T17:03:44.329" v="16"/>
          <ac:cxnSpMkLst>
            <pc:docMk/>
            <pc:sldMk cId="1601768005" sldId="256"/>
            <ac:cxnSpMk id="12" creationId="{4E4CA735-62CB-4665-AA7D-4A259E3F7CE6}"/>
          </ac:cxnSpMkLst>
        </pc:cxnChg>
      </pc:sldChg>
      <pc:sldChg chg="delSp delDesignElem">
        <pc:chgData name="Athanasios Kouloridas" userId="6836904ac3c5c83f" providerId="LiveId" clId="{E0EA32B5-1BE7-A44D-9CC7-1970570FB715}" dt="2019-05-09T17:03:44.329" v="16"/>
        <pc:sldMkLst>
          <pc:docMk/>
          <pc:sldMk cId="2429802827" sldId="257"/>
        </pc:sldMkLst>
        <pc:spChg chg="del">
          <ac:chgData name="Athanasios Kouloridas" userId="6836904ac3c5c83f" providerId="LiveId" clId="{E0EA32B5-1BE7-A44D-9CC7-1970570FB715}" dt="2019-05-09T17:03:44.329" v="16"/>
          <ac:spMkLst>
            <pc:docMk/>
            <pc:sldMk cId="2429802827" sldId="257"/>
            <ac:spMk id="12" creationId="{77D7B666-D5E6-48CE-B26A-FB5E5C34AF90}"/>
          </ac:spMkLst>
        </pc:spChg>
        <pc:spChg chg="del">
          <ac:chgData name="Athanasios Kouloridas" userId="6836904ac3c5c83f" providerId="LiveId" clId="{E0EA32B5-1BE7-A44D-9CC7-1970570FB715}" dt="2019-05-09T17:03:44.329" v="16"/>
          <ac:spMkLst>
            <pc:docMk/>
            <pc:sldMk cId="2429802827" sldId="257"/>
            <ac:spMk id="13" creationId="{F6EE670A-A41A-44AD-BC1C-2090365EB5B3}"/>
          </ac:spMkLst>
        </pc:spChg>
      </pc:sldChg>
      <pc:sldChg chg="delSp delDesignElem">
        <pc:chgData name="Athanasios Kouloridas" userId="6836904ac3c5c83f" providerId="LiveId" clId="{E0EA32B5-1BE7-A44D-9CC7-1970570FB715}" dt="2019-05-09T17:03:44.329" v="16"/>
        <pc:sldMkLst>
          <pc:docMk/>
          <pc:sldMk cId="3063835272" sldId="258"/>
        </pc:sldMkLst>
        <pc:spChg chg="del">
          <ac:chgData name="Athanasios Kouloridas" userId="6836904ac3c5c83f" providerId="LiveId" clId="{E0EA32B5-1BE7-A44D-9CC7-1970570FB715}" dt="2019-05-09T17:03:44.329" v="16"/>
          <ac:spMkLst>
            <pc:docMk/>
            <pc:sldMk cId="3063835272" sldId="258"/>
            <ac:spMk id="8" creationId="{77D7B666-D5E6-48CE-B26A-FB5E5C34AF90}"/>
          </ac:spMkLst>
        </pc:spChg>
        <pc:spChg chg="del">
          <ac:chgData name="Athanasios Kouloridas" userId="6836904ac3c5c83f" providerId="LiveId" clId="{E0EA32B5-1BE7-A44D-9CC7-1970570FB715}" dt="2019-05-09T17:03:44.329" v="16"/>
          <ac:spMkLst>
            <pc:docMk/>
            <pc:sldMk cId="3063835272" sldId="258"/>
            <ac:spMk id="10" creationId="{F6EE670A-A41A-44AD-BC1C-2090365EB5B3}"/>
          </ac:spMkLst>
        </pc:spChg>
      </pc:sldChg>
      <pc:sldChg chg="delSp delDesignElem">
        <pc:chgData name="Athanasios Kouloridas" userId="6836904ac3c5c83f" providerId="LiveId" clId="{E0EA32B5-1BE7-A44D-9CC7-1970570FB715}" dt="2019-05-09T17:03:44.329" v="16"/>
        <pc:sldMkLst>
          <pc:docMk/>
          <pc:sldMk cId="1633206268" sldId="260"/>
        </pc:sldMkLst>
        <pc:spChg chg="del">
          <ac:chgData name="Athanasios Kouloridas" userId="6836904ac3c5c83f" providerId="LiveId" clId="{E0EA32B5-1BE7-A44D-9CC7-1970570FB715}" dt="2019-05-09T17:03:44.329" v="16"/>
          <ac:spMkLst>
            <pc:docMk/>
            <pc:sldMk cId="1633206268" sldId="260"/>
            <ac:spMk id="8" creationId="{77D7B666-D5E6-48CE-B26A-FB5E5C34AF90}"/>
          </ac:spMkLst>
        </pc:spChg>
        <pc:spChg chg="del">
          <ac:chgData name="Athanasios Kouloridas" userId="6836904ac3c5c83f" providerId="LiveId" clId="{E0EA32B5-1BE7-A44D-9CC7-1970570FB715}" dt="2019-05-09T17:03:44.329" v="16"/>
          <ac:spMkLst>
            <pc:docMk/>
            <pc:sldMk cId="1633206268" sldId="260"/>
            <ac:spMk id="10" creationId="{F6EE670A-A41A-44AD-BC1C-2090365EB5B3}"/>
          </ac:spMkLst>
        </pc:spChg>
      </pc:sldChg>
      <pc:sldChg chg="delSp modSp">
        <pc:chgData name="Athanasios Kouloridas" userId="6836904ac3c5c83f" providerId="LiveId" clId="{E0EA32B5-1BE7-A44D-9CC7-1970570FB715}" dt="2019-05-16T15:10:57.556" v="26" actId="14100"/>
        <pc:sldMkLst>
          <pc:docMk/>
          <pc:sldMk cId="1906881986" sldId="262"/>
        </pc:sldMkLst>
        <pc:spChg chg="mod">
          <ac:chgData name="Athanasios Kouloridas" userId="6836904ac3c5c83f" providerId="LiveId" clId="{E0EA32B5-1BE7-A44D-9CC7-1970570FB715}" dt="2019-05-16T15:10:49.552" v="25" actId="27636"/>
          <ac:spMkLst>
            <pc:docMk/>
            <pc:sldMk cId="1906881986" sldId="262"/>
            <ac:spMk id="2" creationId="{00000000-0000-0000-0000-000000000000}"/>
          </ac:spMkLst>
        </pc:spChg>
        <pc:spChg chg="del">
          <ac:chgData name="Athanasios Kouloridas" userId="6836904ac3c5c83f" providerId="LiveId" clId="{E0EA32B5-1BE7-A44D-9CC7-1970570FB715}" dt="2019-05-09T17:03:22.711" v="0" actId="26606"/>
          <ac:spMkLst>
            <pc:docMk/>
            <pc:sldMk cId="1906881986" sldId="262"/>
            <ac:spMk id="12" creationId="{F7422F06-6017-4361-8872-E0E2CEB20B48}"/>
          </ac:spMkLst>
        </pc:spChg>
        <pc:graphicFrameChg chg="mod modGraphic">
          <ac:chgData name="Athanasios Kouloridas" userId="6836904ac3c5c83f" providerId="LiveId" clId="{E0EA32B5-1BE7-A44D-9CC7-1970570FB715}" dt="2019-05-16T15:10:57.556" v="26" actId="14100"/>
          <ac:graphicFrameMkLst>
            <pc:docMk/>
            <pc:sldMk cId="1906881986" sldId="262"/>
            <ac:graphicFrameMk id="5" creationId="{D3E7CBD8-1089-48CC-AC69-E498EAE696CA}"/>
          </ac:graphicFrameMkLst>
        </pc:graphicFrameChg>
      </pc:sldChg>
      <pc:sldChg chg="delSp delDesignElem">
        <pc:chgData name="Athanasios Kouloridas" userId="6836904ac3c5c83f" providerId="LiveId" clId="{E0EA32B5-1BE7-A44D-9CC7-1970570FB715}" dt="2019-05-09T17:03:44.329" v="16"/>
        <pc:sldMkLst>
          <pc:docMk/>
          <pc:sldMk cId="2899846042" sldId="263"/>
        </pc:sldMkLst>
        <pc:spChg chg="del">
          <ac:chgData name="Athanasios Kouloridas" userId="6836904ac3c5c83f" providerId="LiveId" clId="{E0EA32B5-1BE7-A44D-9CC7-1970570FB715}" dt="2019-05-09T17:03:44.329" v="16"/>
          <ac:spMkLst>
            <pc:docMk/>
            <pc:sldMk cId="2899846042" sldId="263"/>
            <ac:spMk id="8" creationId="{77D7B666-D5E6-48CE-B26A-FB5E5C34AF90}"/>
          </ac:spMkLst>
        </pc:spChg>
        <pc:spChg chg="del">
          <ac:chgData name="Athanasios Kouloridas" userId="6836904ac3c5c83f" providerId="LiveId" clId="{E0EA32B5-1BE7-A44D-9CC7-1970570FB715}" dt="2019-05-09T17:03:44.329" v="16"/>
          <ac:spMkLst>
            <pc:docMk/>
            <pc:sldMk cId="2899846042" sldId="263"/>
            <ac:spMk id="10" creationId="{F6EE670A-A41A-44AD-BC1C-2090365EB5B3}"/>
          </ac:spMkLst>
        </pc:spChg>
      </pc:sldChg>
      <pc:sldChg chg="delSp delDesignElem">
        <pc:chgData name="Athanasios Kouloridas" userId="6836904ac3c5c83f" providerId="LiveId" clId="{E0EA32B5-1BE7-A44D-9CC7-1970570FB715}" dt="2019-05-09T17:03:44.329" v="16"/>
        <pc:sldMkLst>
          <pc:docMk/>
          <pc:sldMk cId="2905042559" sldId="265"/>
        </pc:sldMkLst>
        <pc:spChg chg="del">
          <ac:chgData name="Athanasios Kouloridas" userId="6836904ac3c5c83f" providerId="LiveId" clId="{E0EA32B5-1BE7-A44D-9CC7-1970570FB715}" dt="2019-05-09T17:03:44.329" v="16"/>
          <ac:spMkLst>
            <pc:docMk/>
            <pc:sldMk cId="2905042559" sldId="265"/>
            <ac:spMk id="10" creationId="{F7422F06-6017-4361-8872-E0E2CEB20B48}"/>
          </ac:spMkLst>
        </pc:spChg>
      </pc:sldChg>
      <pc:sldChg chg="delSp delDesignElem">
        <pc:chgData name="Athanasios Kouloridas" userId="6836904ac3c5c83f" providerId="LiveId" clId="{E0EA32B5-1BE7-A44D-9CC7-1970570FB715}" dt="2019-05-09T17:03:44.329" v="16"/>
        <pc:sldMkLst>
          <pc:docMk/>
          <pc:sldMk cId="3645155571" sldId="266"/>
        </pc:sldMkLst>
        <pc:spChg chg="del">
          <ac:chgData name="Athanasios Kouloridas" userId="6836904ac3c5c83f" providerId="LiveId" clId="{E0EA32B5-1BE7-A44D-9CC7-1970570FB715}" dt="2019-05-09T17:03:44.329" v="16"/>
          <ac:spMkLst>
            <pc:docMk/>
            <pc:sldMk cId="3645155571" sldId="266"/>
            <ac:spMk id="10" creationId="{F7422F06-6017-4361-8872-E0E2CEB20B48}"/>
          </ac:spMkLst>
        </pc:spChg>
      </pc:sldChg>
      <pc:sldChg chg="delSp delDesignElem">
        <pc:chgData name="Athanasios Kouloridas" userId="6836904ac3c5c83f" providerId="LiveId" clId="{E0EA32B5-1BE7-A44D-9CC7-1970570FB715}" dt="2019-05-09T17:03:44.329" v="16"/>
        <pc:sldMkLst>
          <pc:docMk/>
          <pc:sldMk cId="3208636809" sldId="267"/>
        </pc:sldMkLst>
        <pc:spChg chg="del">
          <ac:chgData name="Athanasios Kouloridas" userId="6836904ac3c5c83f" providerId="LiveId" clId="{E0EA32B5-1BE7-A44D-9CC7-1970570FB715}" dt="2019-05-09T17:03:44.329" v="16"/>
          <ac:spMkLst>
            <pc:docMk/>
            <pc:sldMk cId="3208636809" sldId="267"/>
            <ac:spMk id="10" creationId="{F7422F06-6017-4361-8872-E0E2CEB20B48}"/>
          </ac:spMkLst>
        </pc:spChg>
      </pc:sldChg>
      <pc:sldChg chg="delSp delDesignElem">
        <pc:chgData name="Athanasios Kouloridas" userId="6836904ac3c5c83f" providerId="LiveId" clId="{E0EA32B5-1BE7-A44D-9CC7-1970570FB715}" dt="2019-05-09T17:03:44.329" v="16"/>
        <pc:sldMkLst>
          <pc:docMk/>
          <pc:sldMk cId="4257759797" sldId="268"/>
        </pc:sldMkLst>
        <pc:spChg chg="del">
          <ac:chgData name="Athanasios Kouloridas" userId="6836904ac3c5c83f" providerId="LiveId" clId="{E0EA32B5-1BE7-A44D-9CC7-1970570FB715}" dt="2019-05-09T17:03:44.329" v="16"/>
          <ac:spMkLst>
            <pc:docMk/>
            <pc:sldMk cId="4257759797" sldId="268"/>
            <ac:spMk id="12" creationId="{B0890400-BB8B-4A44-AB63-65C7CA223EBA}"/>
          </ac:spMkLst>
        </pc:spChg>
        <pc:cxnChg chg="del">
          <ac:chgData name="Athanasios Kouloridas" userId="6836904ac3c5c83f" providerId="LiveId" clId="{E0EA32B5-1BE7-A44D-9CC7-1970570FB715}" dt="2019-05-09T17:03:44.329" v="16"/>
          <ac:cxnSpMkLst>
            <pc:docMk/>
            <pc:sldMk cId="4257759797" sldId="268"/>
            <ac:cxnSpMk id="13" creationId="{4D39B797-CDC6-4529-8A36-9CBFC9816337}"/>
          </ac:cxnSpMkLst>
        </pc:cxnChg>
      </pc:sldChg>
      <pc:sldChg chg="delSp delDesignElem">
        <pc:chgData name="Athanasios Kouloridas" userId="6836904ac3c5c83f" providerId="LiveId" clId="{E0EA32B5-1BE7-A44D-9CC7-1970570FB715}" dt="2019-05-09T17:03:44.329" v="16"/>
        <pc:sldMkLst>
          <pc:docMk/>
          <pc:sldMk cId="1688057868" sldId="271"/>
        </pc:sldMkLst>
        <pc:spChg chg="del">
          <ac:chgData name="Athanasios Kouloridas" userId="6836904ac3c5c83f" providerId="LiveId" clId="{E0EA32B5-1BE7-A44D-9CC7-1970570FB715}" dt="2019-05-09T17:03:44.329" v="16"/>
          <ac:spMkLst>
            <pc:docMk/>
            <pc:sldMk cId="1688057868" sldId="271"/>
            <ac:spMk id="10" creationId="{77D7B666-D5E6-48CE-B26A-FB5E5C34AF90}"/>
          </ac:spMkLst>
        </pc:spChg>
        <pc:spChg chg="del">
          <ac:chgData name="Athanasios Kouloridas" userId="6836904ac3c5c83f" providerId="LiveId" clId="{E0EA32B5-1BE7-A44D-9CC7-1970570FB715}" dt="2019-05-09T17:03:44.329" v="16"/>
          <ac:spMkLst>
            <pc:docMk/>
            <pc:sldMk cId="1688057868" sldId="271"/>
            <ac:spMk id="12" creationId="{F6EE670A-A41A-44AD-BC1C-2090365EB5B3}"/>
          </ac:spMkLst>
        </pc:spChg>
      </pc:sldChg>
      <pc:sldChg chg="delSp delDesignElem">
        <pc:chgData name="Athanasios Kouloridas" userId="6836904ac3c5c83f" providerId="LiveId" clId="{E0EA32B5-1BE7-A44D-9CC7-1970570FB715}" dt="2019-05-09T17:03:44.329" v="16"/>
        <pc:sldMkLst>
          <pc:docMk/>
          <pc:sldMk cId="545682562" sldId="272"/>
        </pc:sldMkLst>
        <pc:spChg chg="del">
          <ac:chgData name="Athanasios Kouloridas" userId="6836904ac3c5c83f" providerId="LiveId" clId="{E0EA32B5-1BE7-A44D-9CC7-1970570FB715}" dt="2019-05-09T17:03:44.329" v="16"/>
          <ac:spMkLst>
            <pc:docMk/>
            <pc:sldMk cId="545682562" sldId="272"/>
            <ac:spMk id="8" creationId="{77D7B666-D5E6-48CE-B26A-FB5E5C34AF90}"/>
          </ac:spMkLst>
        </pc:spChg>
        <pc:spChg chg="del">
          <ac:chgData name="Athanasios Kouloridas" userId="6836904ac3c5c83f" providerId="LiveId" clId="{E0EA32B5-1BE7-A44D-9CC7-1970570FB715}" dt="2019-05-09T17:03:44.329" v="16"/>
          <ac:spMkLst>
            <pc:docMk/>
            <pc:sldMk cId="545682562" sldId="272"/>
            <ac:spMk id="10" creationId="{F6EE670A-A41A-44AD-BC1C-2090365EB5B3}"/>
          </ac:spMkLst>
        </pc:spChg>
      </pc:sldChg>
      <pc:sldChg chg="delSp delDesignElem">
        <pc:chgData name="Athanasios Kouloridas" userId="6836904ac3c5c83f" providerId="LiveId" clId="{E0EA32B5-1BE7-A44D-9CC7-1970570FB715}" dt="2019-05-09T17:03:44.329" v="16"/>
        <pc:sldMkLst>
          <pc:docMk/>
          <pc:sldMk cId="597787665" sldId="273"/>
        </pc:sldMkLst>
        <pc:spChg chg="del">
          <ac:chgData name="Athanasios Kouloridas" userId="6836904ac3c5c83f" providerId="LiveId" clId="{E0EA32B5-1BE7-A44D-9CC7-1970570FB715}" dt="2019-05-09T17:03:44.329" v="16"/>
          <ac:spMkLst>
            <pc:docMk/>
            <pc:sldMk cId="597787665" sldId="273"/>
            <ac:spMk id="8" creationId="{77D7B666-D5E6-48CE-B26A-FB5E5C34AF90}"/>
          </ac:spMkLst>
        </pc:spChg>
        <pc:spChg chg="del">
          <ac:chgData name="Athanasios Kouloridas" userId="6836904ac3c5c83f" providerId="LiveId" clId="{E0EA32B5-1BE7-A44D-9CC7-1970570FB715}" dt="2019-05-09T17:03:44.329" v="16"/>
          <ac:spMkLst>
            <pc:docMk/>
            <pc:sldMk cId="597787665" sldId="273"/>
            <ac:spMk id="10" creationId="{F6EE670A-A41A-44AD-BC1C-2090365EB5B3}"/>
          </ac:spMkLst>
        </pc:spChg>
      </pc:sldChg>
      <pc:sldChg chg="delSp delDesignElem">
        <pc:chgData name="Athanasios Kouloridas" userId="6836904ac3c5c83f" providerId="LiveId" clId="{E0EA32B5-1BE7-A44D-9CC7-1970570FB715}" dt="2019-05-09T17:03:44.329" v="16"/>
        <pc:sldMkLst>
          <pc:docMk/>
          <pc:sldMk cId="350579090" sldId="274"/>
        </pc:sldMkLst>
        <pc:spChg chg="del">
          <ac:chgData name="Athanasios Kouloridas" userId="6836904ac3c5c83f" providerId="LiveId" clId="{E0EA32B5-1BE7-A44D-9CC7-1970570FB715}" dt="2019-05-09T17:03:44.329" v="16"/>
          <ac:spMkLst>
            <pc:docMk/>
            <pc:sldMk cId="350579090" sldId="274"/>
            <ac:spMk id="8" creationId="{77D7B666-D5E6-48CE-B26A-FB5E5C34AF90}"/>
          </ac:spMkLst>
        </pc:spChg>
        <pc:spChg chg="del">
          <ac:chgData name="Athanasios Kouloridas" userId="6836904ac3c5c83f" providerId="LiveId" clId="{E0EA32B5-1BE7-A44D-9CC7-1970570FB715}" dt="2019-05-09T17:03:44.329" v="16"/>
          <ac:spMkLst>
            <pc:docMk/>
            <pc:sldMk cId="350579090" sldId="274"/>
            <ac:spMk id="10" creationId="{F6EE670A-A41A-44AD-BC1C-2090365EB5B3}"/>
          </ac:spMkLst>
        </pc:spChg>
      </pc:sldChg>
      <pc:sldChg chg="delSp delDesignElem">
        <pc:chgData name="Athanasios Kouloridas" userId="6836904ac3c5c83f" providerId="LiveId" clId="{E0EA32B5-1BE7-A44D-9CC7-1970570FB715}" dt="2019-05-09T17:03:44.329" v="16"/>
        <pc:sldMkLst>
          <pc:docMk/>
          <pc:sldMk cId="3275886298" sldId="275"/>
        </pc:sldMkLst>
        <pc:spChg chg="del">
          <ac:chgData name="Athanasios Kouloridas" userId="6836904ac3c5c83f" providerId="LiveId" clId="{E0EA32B5-1BE7-A44D-9CC7-1970570FB715}" dt="2019-05-09T17:03:44.329" v="16"/>
          <ac:spMkLst>
            <pc:docMk/>
            <pc:sldMk cId="3275886298" sldId="275"/>
            <ac:spMk id="8" creationId="{77D7B666-D5E6-48CE-B26A-FB5E5C34AF90}"/>
          </ac:spMkLst>
        </pc:spChg>
        <pc:spChg chg="del">
          <ac:chgData name="Athanasios Kouloridas" userId="6836904ac3c5c83f" providerId="LiveId" clId="{E0EA32B5-1BE7-A44D-9CC7-1970570FB715}" dt="2019-05-09T17:03:44.329" v="16"/>
          <ac:spMkLst>
            <pc:docMk/>
            <pc:sldMk cId="3275886298" sldId="275"/>
            <ac:spMk id="10" creationId="{F6EE670A-A41A-44AD-BC1C-2090365EB5B3}"/>
          </ac:spMkLst>
        </pc:spChg>
      </pc:sldChg>
      <pc:sldChg chg="delSp delDesignElem">
        <pc:chgData name="Athanasios Kouloridas" userId="6836904ac3c5c83f" providerId="LiveId" clId="{E0EA32B5-1BE7-A44D-9CC7-1970570FB715}" dt="2019-05-09T17:03:44.329" v="16"/>
        <pc:sldMkLst>
          <pc:docMk/>
          <pc:sldMk cId="774978098" sldId="281"/>
        </pc:sldMkLst>
        <pc:spChg chg="del">
          <ac:chgData name="Athanasios Kouloridas" userId="6836904ac3c5c83f" providerId="LiveId" clId="{E0EA32B5-1BE7-A44D-9CC7-1970570FB715}" dt="2019-05-09T17:03:44.329" v="16"/>
          <ac:spMkLst>
            <pc:docMk/>
            <pc:sldMk cId="774978098" sldId="281"/>
            <ac:spMk id="11" creationId="{F7422F06-6017-4361-8872-E0E2CEB20B4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252CF3-B469-4BBF-A449-B47AD8CCBE2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7AE1067-7B91-4C75-A81E-9235F345C24A}">
      <dgm:prSet/>
      <dgm:spPr/>
      <dgm:t>
        <a:bodyPr/>
        <a:lstStyle/>
        <a:p>
          <a:r>
            <a:rPr lang="el-GR"/>
            <a:t>Μεταβίβαση συνόλου ενεργητικού και παθητικού μίας ή περισσότερων εταιρειών σε υφιστάμενη ή νέα εταιρεία </a:t>
          </a:r>
          <a:endParaRPr lang="en-US"/>
        </a:p>
      </dgm:t>
    </dgm:pt>
    <dgm:pt modelId="{24D84054-496E-4D85-A248-7A2245F62EC6}" type="parTrans" cxnId="{18B11A4B-1761-44EB-9247-6FC4ABF0EAD5}">
      <dgm:prSet/>
      <dgm:spPr/>
      <dgm:t>
        <a:bodyPr/>
        <a:lstStyle/>
        <a:p>
          <a:endParaRPr lang="en-US"/>
        </a:p>
      </dgm:t>
    </dgm:pt>
    <dgm:pt modelId="{8E57EA50-35A0-4CCF-8A82-153332276C70}" type="sibTrans" cxnId="{18B11A4B-1761-44EB-9247-6FC4ABF0EAD5}">
      <dgm:prSet/>
      <dgm:spPr/>
      <dgm:t>
        <a:bodyPr/>
        <a:lstStyle/>
        <a:p>
          <a:endParaRPr lang="en-US"/>
        </a:p>
      </dgm:t>
    </dgm:pt>
    <dgm:pt modelId="{1CA0DE05-4709-4FB5-A89C-CF4A58F55D9E}">
      <dgm:prSet/>
      <dgm:spPr/>
      <dgm:t>
        <a:bodyPr/>
        <a:lstStyle/>
        <a:p>
          <a:r>
            <a:rPr lang="el-GR"/>
            <a:t>Προηγούμενη λύση της/τους (χωρίς θέση σε εκκαθάριση) </a:t>
          </a:r>
          <a:endParaRPr lang="en-US"/>
        </a:p>
      </dgm:t>
    </dgm:pt>
    <dgm:pt modelId="{ED10724A-FAA5-4CDC-9386-83F386F5C0F5}" type="parTrans" cxnId="{509A13D6-560A-4347-B8A6-12AC467C58D9}">
      <dgm:prSet/>
      <dgm:spPr/>
      <dgm:t>
        <a:bodyPr/>
        <a:lstStyle/>
        <a:p>
          <a:endParaRPr lang="en-US"/>
        </a:p>
      </dgm:t>
    </dgm:pt>
    <dgm:pt modelId="{0DD30314-EBA4-4847-919D-B58E88DB9058}" type="sibTrans" cxnId="{509A13D6-560A-4347-B8A6-12AC467C58D9}">
      <dgm:prSet/>
      <dgm:spPr/>
      <dgm:t>
        <a:bodyPr/>
        <a:lstStyle/>
        <a:p>
          <a:endParaRPr lang="en-US"/>
        </a:p>
      </dgm:t>
    </dgm:pt>
    <dgm:pt modelId="{3D8BCCDB-2555-48BE-9791-B850794B3E3D}">
      <dgm:prSet/>
      <dgm:spPr/>
      <dgm:t>
        <a:bodyPr/>
        <a:lstStyle/>
        <a:p>
          <a:r>
            <a:rPr lang="el-GR"/>
            <a:t>Διάθεση εταιρικών συμμετοχών ή/και μετρητών στους εταίρους της απορροφώμενης</a:t>
          </a:r>
          <a:endParaRPr lang="en-US"/>
        </a:p>
      </dgm:t>
    </dgm:pt>
    <dgm:pt modelId="{3F71F1D2-FEF6-4B16-99BC-2AF47B9D9B89}" type="parTrans" cxnId="{1143194C-E065-47EF-854E-5812B5A0D160}">
      <dgm:prSet/>
      <dgm:spPr/>
      <dgm:t>
        <a:bodyPr/>
        <a:lstStyle/>
        <a:p>
          <a:endParaRPr lang="en-US"/>
        </a:p>
      </dgm:t>
    </dgm:pt>
    <dgm:pt modelId="{DA7844DA-B238-4471-8386-1039ED01B65A}" type="sibTrans" cxnId="{1143194C-E065-47EF-854E-5812B5A0D160}">
      <dgm:prSet/>
      <dgm:spPr/>
      <dgm:t>
        <a:bodyPr/>
        <a:lstStyle/>
        <a:p>
          <a:endParaRPr lang="en-US"/>
        </a:p>
      </dgm:t>
    </dgm:pt>
    <dgm:pt modelId="{A4BBEF39-8CB4-44D4-ADA4-B618EA20A140}" type="pres">
      <dgm:prSet presAssocID="{51252CF3-B469-4BBF-A449-B47AD8CCBE28}" presName="linear" presStyleCnt="0">
        <dgm:presLayoutVars>
          <dgm:animLvl val="lvl"/>
          <dgm:resizeHandles val="exact"/>
        </dgm:presLayoutVars>
      </dgm:prSet>
      <dgm:spPr/>
    </dgm:pt>
    <dgm:pt modelId="{9C91E7EB-8CE9-4813-B03B-C8979E85D7E9}" type="pres">
      <dgm:prSet presAssocID="{27AE1067-7B91-4C75-A81E-9235F345C24A}" presName="parentText" presStyleLbl="node1" presStyleIdx="0" presStyleCnt="3">
        <dgm:presLayoutVars>
          <dgm:chMax val="0"/>
          <dgm:bulletEnabled val="1"/>
        </dgm:presLayoutVars>
      </dgm:prSet>
      <dgm:spPr/>
    </dgm:pt>
    <dgm:pt modelId="{22C61F6D-AD87-4BD6-8E23-F8754DCFB0E4}" type="pres">
      <dgm:prSet presAssocID="{8E57EA50-35A0-4CCF-8A82-153332276C70}" presName="spacer" presStyleCnt="0"/>
      <dgm:spPr/>
    </dgm:pt>
    <dgm:pt modelId="{BD4A7158-5394-48FF-9076-E17876A4E66D}" type="pres">
      <dgm:prSet presAssocID="{1CA0DE05-4709-4FB5-A89C-CF4A58F55D9E}" presName="parentText" presStyleLbl="node1" presStyleIdx="1" presStyleCnt="3">
        <dgm:presLayoutVars>
          <dgm:chMax val="0"/>
          <dgm:bulletEnabled val="1"/>
        </dgm:presLayoutVars>
      </dgm:prSet>
      <dgm:spPr/>
    </dgm:pt>
    <dgm:pt modelId="{EF7FD5DE-AEB9-427C-9088-E58910DA2FA6}" type="pres">
      <dgm:prSet presAssocID="{0DD30314-EBA4-4847-919D-B58E88DB9058}" presName="spacer" presStyleCnt="0"/>
      <dgm:spPr/>
    </dgm:pt>
    <dgm:pt modelId="{6B211FB2-5E4C-4367-970A-9A370DD38F91}" type="pres">
      <dgm:prSet presAssocID="{3D8BCCDB-2555-48BE-9791-B850794B3E3D}" presName="parentText" presStyleLbl="node1" presStyleIdx="2" presStyleCnt="3">
        <dgm:presLayoutVars>
          <dgm:chMax val="0"/>
          <dgm:bulletEnabled val="1"/>
        </dgm:presLayoutVars>
      </dgm:prSet>
      <dgm:spPr/>
    </dgm:pt>
  </dgm:ptLst>
  <dgm:cxnLst>
    <dgm:cxn modelId="{18B11A4B-1761-44EB-9247-6FC4ABF0EAD5}" srcId="{51252CF3-B469-4BBF-A449-B47AD8CCBE28}" destId="{27AE1067-7B91-4C75-A81E-9235F345C24A}" srcOrd="0" destOrd="0" parTransId="{24D84054-496E-4D85-A248-7A2245F62EC6}" sibTransId="{8E57EA50-35A0-4CCF-8A82-153332276C70}"/>
    <dgm:cxn modelId="{1143194C-E065-47EF-854E-5812B5A0D160}" srcId="{51252CF3-B469-4BBF-A449-B47AD8CCBE28}" destId="{3D8BCCDB-2555-48BE-9791-B850794B3E3D}" srcOrd="2" destOrd="0" parTransId="{3F71F1D2-FEF6-4B16-99BC-2AF47B9D9B89}" sibTransId="{DA7844DA-B238-4471-8386-1039ED01B65A}"/>
    <dgm:cxn modelId="{32C6F34C-C64F-4EF5-B52D-674D77547C52}" type="presOf" srcId="{1CA0DE05-4709-4FB5-A89C-CF4A58F55D9E}" destId="{BD4A7158-5394-48FF-9076-E17876A4E66D}" srcOrd="0" destOrd="0" presId="urn:microsoft.com/office/officeart/2005/8/layout/vList2"/>
    <dgm:cxn modelId="{214B4A5D-8B81-468F-9063-FF169CC9D660}" type="presOf" srcId="{3D8BCCDB-2555-48BE-9791-B850794B3E3D}" destId="{6B211FB2-5E4C-4367-970A-9A370DD38F91}" srcOrd="0" destOrd="0" presId="urn:microsoft.com/office/officeart/2005/8/layout/vList2"/>
    <dgm:cxn modelId="{89BE5D7E-9E33-40F1-83AE-644732F1CA7D}" type="presOf" srcId="{27AE1067-7B91-4C75-A81E-9235F345C24A}" destId="{9C91E7EB-8CE9-4813-B03B-C8979E85D7E9}" srcOrd="0" destOrd="0" presId="urn:microsoft.com/office/officeart/2005/8/layout/vList2"/>
    <dgm:cxn modelId="{7B6B4FC9-2851-4B36-A170-DB51E1911494}" type="presOf" srcId="{51252CF3-B469-4BBF-A449-B47AD8CCBE28}" destId="{A4BBEF39-8CB4-44D4-ADA4-B618EA20A140}" srcOrd="0" destOrd="0" presId="urn:microsoft.com/office/officeart/2005/8/layout/vList2"/>
    <dgm:cxn modelId="{509A13D6-560A-4347-B8A6-12AC467C58D9}" srcId="{51252CF3-B469-4BBF-A449-B47AD8CCBE28}" destId="{1CA0DE05-4709-4FB5-A89C-CF4A58F55D9E}" srcOrd="1" destOrd="0" parTransId="{ED10724A-FAA5-4CDC-9386-83F386F5C0F5}" sibTransId="{0DD30314-EBA4-4847-919D-B58E88DB9058}"/>
    <dgm:cxn modelId="{9C101BAC-E66E-4679-839B-64E95E737C12}" type="presParOf" srcId="{A4BBEF39-8CB4-44D4-ADA4-B618EA20A140}" destId="{9C91E7EB-8CE9-4813-B03B-C8979E85D7E9}" srcOrd="0" destOrd="0" presId="urn:microsoft.com/office/officeart/2005/8/layout/vList2"/>
    <dgm:cxn modelId="{A7F9BCAF-5333-4B1E-810E-47FD0EB27FA8}" type="presParOf" srcId="{A4BBEF39-8CB4-44D4-ADA4-B618EA20A140}" destId="{22C61F6D-AD87-4BD6-8E23-F8754DCFB0E4}" srcOrd="1" destOrd="0" presId="urn:microsoft.com/office/officeart/2005/8/layout/vList2"/>
    <dgm:cxn modelId="{83C5F8F2-90F2-4D96-82FD-9F968E6B9F22}" type="presParOf" srcId="{A4BBEF39-8CB4-44D4-ADA4-B618EA20A140}" destId="{BD4A7158-5394-48FF-9076-E17876A4E66D}" srcOrd="2" destOrd="0" presId="urn:microsoft.com/office/officeart/2005/8/layout/vList2"/>
    <dgm:cxn modelId="{C259FF26-0EE2-436E-A0C8-8193C25567FD}" type="presParOf" srcId="{A4BBEF39-8CB4-44D4-ADA4-B618EA20A140}" destId="{EF7FD5DE-AEB9-427C-9088-E58910DA2FA6}" srcOrd="3" destOrd="0" presId="urn:microsoft.com/office/officeart/2005/8/layout/vList2"/>
    <dgm:cxn modelId="{70E5DC27-9C75-4BB3-885E-DC1BE2BDBE38}" type="presParOf" srcId="{A4BBEF39-8CB4-44D4-ADA4-B618EA20A140}" destId="{6B211FB2-5E4C-4367-970A-9A370DD38F9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CB7004-C1D7-43E4-A117-27687EEEFC3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AFF9CAB-A0DB-4DD9-B976-DF2A447A384E}">
      <dgm:prSet/>
      <dgm:spPr/>
      <dgm:t>
        <a:bodyPr/>
        <a:lstStyle/>
        <a:p>
          <a:r>
            <a:rPr lang="el-GR"/>
            <a:t>Η διασπώμενη λύεται και εξαφανίζεται χωρίς εκκαθάριση. </a:t>
          </a:r>
          <a:endParaRPr lang="en-US"/>
        </a:p>
      </dgm:t>
    </dgm:pt>
    <dgm:pt modelId="{70DDAAF5-06E4-4F80-BEC2-37D67C89EEF1}" type="parTrans" cxnId="{69BDD055-37EA-4351-BA66-B56EA919F142}">
      <dgm:prSet/>
      <dgm:spPr/>
      <dgm:t>
        <a:bodyPr/>
        <a:lstStyle/>
        <a:p>
          <a:endParaRPr lang="en-US"/>
        </a:p>
      </dgm:t>
    </dgm:pt>
    <dgm:pt modelId="{57E513CA-CCD2-47D5-A151-CD2B4C83E334}" type="sibTrans" cxnId="{69BDD055-37EA-4351-BA66-B56EA919F142}">
      <dgm:prSet/>
      <dgm:spPr/>
      <dgm:t>
        <a:bodyPr/>
        <a:lstStyle/>
        <a:p>
          <a:endParaRPr lang="en-US"/>
        </a:p>
      </dgm:t>
    </dgm:pt>
    <dgm:pt modelId="{96E7E1FD-4EE0-4613-8328-C561F2763640}">
      <dgm:prSet/>
      <dgm:spPr/>
      <dgm:t>
        <a:bodyPr/>
        <a:lstStyle/>
        <a:p>
          <a:r>
            <a:rPr lang="el-GR"/>
            <a:t>Το σύνολο της περιουσίας εισφέρεται στις επωφελούμενες.</a:t>
          </a:r>
          <a:endParaRPr lang="en-US"/>
        </a:p>
      </dgm:t>
    </dgm:pt>
    <dgm:pt modelId="{52C0F7BC-CEE6-46BF-B674-D25F484873AC}" type="parTrans" cxnId="{795BE307-DCC9-440C-833C-E0341998A87D}">
      <dgm:prSet/>
      <dgm:spPr/>
      <dgm:t>
        <a:bodyPr/>
        <a:lstStyle/>
        <a:p>
          <a:endParaRPr lang="en-US"/>
        </a:p>
      </dgm:t>
    </dgm:pt>
    <dgm:pt modelId="{9936C49A-68AD-4952-86E1-F98E6DA15F10}" type="sibTrans" cxnId="{795BE307-DCC9-440C-833C-E0341998A87D}">
      <dgm:prSet/>
      <dgm:spPr/>
      <dgm:t>
        <a:bodyPr/>
        <a:lstStyle/>
        <a:p>
          <a:endParaRPr lang="en-US"/>
        </a:p>
      </dgm:t>
    </dgm:pt>
    <dgm:pt modelId="{13D88E18-B7D6-40F6-A43E-BBD3ADEF8223}">
      <dgm:prSet/>
      <dgm:spPr/>
      <dgm:t>
        <a:bodyPr/>
        <a:lstStyle/>
        <a:p>
          <a:r>
            <a:rPr lang="el-GR"/>
            <a:t>Οι εταίροι της διασπώμενης γίνονται εταίροι των επωφελούμενων.</a:t>
          </a:r>
          <a:endParaRPr lang="en-US"/>
        </a:p>
      </dgm:t>
    </dgm:pt>
    <dgm:pt modelId="{38CACF7B-9629-4A0F-9EDD-1DE03D724B35}" type="parTrans" cxnId="{B669DC39-9275-4B4A-8167-CE8B04232A96}">
      <dgm:prSet/>
      <dgm:spPr/>
      <dgm:t>
        <a:bodyPr/>
        <a:lstStyle/>
        <a:p>
          <a:endParaRPr lang="en-US"/>
        </a:p>
      </dgm:t>
    </dgm:pt>
    <dgm:pt modelId="{6D257BE4-836C-469E-A493-1F60DDCE9BC3}" type="sibTrans" cxnId="{B669DC39-9275-4B4A-8167-CE8B04232A96}">
      <dgm:prSet/>
      <dgm:spPr/>
      <dgm:t>
        <a:bodyPr/>
        <a:lstStyle/>
        <a:p>
          <a:endParaRPr lang="en-US"/>
        </a:p>
      </dgm:t>
    </dgm:pt>
    <dgm:pt modelId="{4577F72D-D202-4B84-9AA0-8A8337158957}">
      <dgm:prSet/>
      <dgm:spPr/>
      <dgm:t>
        <a:bodyPr/>
        <a:lstStyle/>
        <a:p>
          <a:r>
            <a:rPr lang="el-GR"/>
            <a:t>Οι επωφελούμενες συνιστώνται ή αυξάνουν το μ.κ.</a:t>
          </a:r>
          <a:endParaRPr lang="en-US"/>
        </a:p>
      </dgm:t>
    </dgm:pt>
    <dgm:pt modelId="{38FCC14D-E947-4220-A397-113F4FB1CCDC}" type="parTrans" cxnId="{C10636DC-DB61-40FC-8F95-E41C68C86E78}">
      <dgm:prSet/>
      <dgm:spPr/>
      <dgm:t>
        <a:bodyPr/>
        <a:lstStyle/>
        <a:p>
          <a:endParaRPr lang="en-US"/>
        </a:p>
      </dgm:t>
    </dgm:pt>
    <dgm:pt modelId="{3B08A5DA-0B84-43BA-A045-F0C8D9025AB0}" type="sibTrans" cxnId="{C10636DC-DB61-40FC-8F95-E41C68C86E78}">
      <dgm:prSet/>
      <dgm:spPr/>
      <dgm:t>
        <a:bodyPr/>
        <a:lstStyle/>
        <a:p>
          <a:endParaRPr lang="en-US"/>
        </a:p>
      </dgm:t>
    </dgm:pt>
    <dgm:pt modelId="{0DACD7BB-AC68-4164-893A-1E37E16047C7}">
      <dgm:prSet/>
      <dgm:spPr/>
      <dgm:t>
        <a:bodyPr/>
        <a:lstStyle/>
        <a:p>
          <a:r>
            <a:rPr lang="el-GR"/>
            <a:t>Καθολική διαδοχή</a:t>
          </a:r>
          <a:endParaRPr lang="en-US"/>
        </a:p>
      </dgm:t>
    </dgm:pt>
    <dgm:pt modelId="{7A7449D6-D916-44BA-B732-150AF68E02E7}" type="parTrans" cxnId="{FFAAAA29-81AE-4A90-9F87-84B4781B223A}">
      <dgm:prSet/>
      <dgm:spPr/>
      <dgm:t>
        <a:bodyPr/>
        <a:lstStyle/>
        <a:p>
          <a:endParaRPr lang="en-US"/>
        </a:p>
      </dgm:t>
    </dgm:pt>
    <dgm:pt modelId="{DFEC7776-DB87-40F6-9081-28F99D3DBE16}" type="sibTrans" cxnId="{FFAAAA29-81AE-4A90-9F87-84B4781B223A}">
      <dgm:prSet/>
      <dgm:spPr/>
      <dgm:t>
        <a:bodyPr/>
        <a:lstStyle/>
        <a:p>
          <a:endParaRPr lang="en-US"/>
        </a:p>
      </dgm:t>
    </dgm:pt>
    <dgm:pt modelId="{4084600F-F27C-4D32-8D1E-BAAC0D3F425B}" type="pres">
      <dgm:prSet presAssocID="{8CCB7004-C1D7-43E4-A117-27687EEEFC3C}" presName="linear" presStyleCnt="0">
        <dgm:presLayoutVars>
          <dgm:animLvl val="lvl"/>
          <dgm:resizeHandles val="exact"/>
        </dgm:presLayoutVars>
      </dgm:prSet>
      <dgm:spPr/>
    </dgm:pt>
    <dgm:pt modelId="{8B29AEFD-F03A-4E61-B9C7-4452004E23FD}" type="pres">
      <dgm:prSet presAssocID="{5AFF9CAB-A0DB-4DD9-B976-DF2A447A384E}" presName="parentText" presStyleLbl="node1" presStyleIdx="0" presStyleCnt="5">
        <dgm:presLayoutVars>
          <dgm:chMax val="0"/>
          <dgm:bulletEnabled val="1"/>
        </dgm:presLayoutVars>
      </dgm:prSet>
      <dgm:spPr/>
    </dgm:pt>
    <dgm:pt modelId="{4DA84982-5B93-4000-B78E-CFF30D5AFDF0}" type="pres">
      <dgm:prSet presAssocID="{57E513CA-CCD2-47D5-A151-CD2B4C83E334}" presName="spacer" presStyleCnt="0"/>
      <dgm:spPr/>
    </dgm:pt>
    <dgm:pt modelId="{BE7BD494-C8A2-41C2-BBC6-1088E0A041DA}" type="pres">
      <dgm:prSet presAssocID="{96E7E1FD-4EE0-4613-8328-C561F2763640}" presName="parentText" presStyleLbl="node1" presStyleIdx="1" presStyleCnt="5">
        <dgm:presLayoutVars>
          <dgm:chMax val="0"/>
          <dgm:bulletEnabled val="1"/>
        </dgm:presLayoutVars>
      </dgm:prSet>
      <dgm:spPr/>
    </dgm:pt>
    <dgm:pt modelId="{D7F042D1-6562-43C6-A40C-D09645B5F4FD}" type="pres">
      <dgm:prSet presAssocID="{9936C49A-68AD-4952-86E1-F98E6DA15F10}" presName="spacer" presStyleCnt="0"/>
      <dgm:spPr/>
    </dgm:pt>
    <dgm:pt modelId="{BA7D4D22-AB20-49EB-9390-2B9D3D6E4ADA}" type="pres">
      <dgm:prSet presAssocID="{13D88E18-B7D6-40F6-A43E-BBD3ADEF8223}" presName="parentText" presStyleLbl="node1" presStyleIdx="2" presStyleCnt="5">
        <dgm:presLayoutVars>
          <dgm:chMax val="0"/>
          <dgm:bulletEnabled val="1"/>
        </dgm:presLayoutVars>
      </dgm:prSet>
      <dgm:spPr/>
    </dgm:pt>
    <dgm:pt modelId="{52D3F0F7-FB30-4A34-B662-611231E0C91E}" type="pres">
      <dgm:prSet presAssocID="{6D257BE4-836C-469E-A493-1F60DDCE9BC3}" presName="spacer" presStyleCnt="0"/>
      <dgm:spPr/>
    </dgm:pt>
    <dgm:pt modelId="{D5E7B23A-99E2-4B0B-ACA4-2ECF939166B4}" type="pres">
      <dgm:prSet presAssocID="{4577F72D-D202-4B84-9AA0-8A8337158957}" presName="parentText" presStyleLbl="node1" presStyleIdx="3" presStyleCnt="5">
        <dgm:presLayoutVars>
          <dgm:chMax val="0"/>
          <dgm:bulletEnabled val="1"/>
        </dgm:presLayoutVars>
      </dgm:prSet>
      <dgm:spPr/>
    </dgm:pt>
    <dgm:pt modelId="{6E4E57D0-4260-4611-85D9-C7F3CF52072A}" type="pres">
      <dgm:prSet presAssocID="{3B08A5DA-0B84-43BA-A045-F0C8D9025AB0}" presName="spacer" presStyleCnt="0"/>
      <dgm:spPr/>
    </dgm:pt>
    <dgm:pt modelId="{7F62B664-4CF0-4DAA-9428-E873785F6D4F}" type="pres">
      <dgm:prSet presAssocID="{0DACD7BB-AC68-4164-893A-1E37E16047C7}" presName="parentText" presStyleLbl="node1" presStyleIdx="4" presStyleCnt="5">
        <dgm:presLayoutVars>
          <dgm:chMax val="0"/>
          <dgm:bulletEnabled val="1"/>
        </dgm:presLayoutVars>
      </dgm:prSet>
      <dgm:spPr/>
    </dgm:pt>
  </dgm:ptLst>
  <dgm:cxnLst>
    <dgm:cxn modelId="{795BE307-DCC9-440C-833C-E0341998A87D}" srcId="{8CCB7004-C1D7-43E4-A117-27687EEEFC3C}" destId="{96E7E1FD-4EE0-4613-8328-C561F2763640}" srcOrd="1" destOrd="0" parTransId="{52C0F7BC-CEE6-46BF-B674-D25F484873AC}" sibTransId="{9936C49A-68AD-4952-86E1-F98E6DA15F10}"/>
    <dgm:cxn modelId="{28B6B21D-F906-4213-AC5A-99B55804D817}" type="presOf" srcId="{96E7E1FD-4EE0-4613-8328-C561F2763640}" destId="{BE7BD494-C8A2-41C2-BBC6-1088E0A041DA}" srcOrd="0" destOrd="0" presId="urn:microsoft.com/office/officeart/2005/8/layout/vList2"/>
    <dgm:cxn modelId="{FFAAAA29-81AE-4A90-9F87-84B4781B223A}" srcId="{8CCB7004-C1D7-43E4-A117-27687EEEFC3C}" destId="{0DACD7BB-AC68-4164-893A-1E37E16047C7}" srcOrd="4" destOrd="0" parTransId="{7A7449D6-D916-44BA-B732-150AF68E02E7}" sibTransId="{DFEC7776-DB87-40F6-9081-28F99D3DBE16}"/>
    <dgm:cxn modelId="{42227E2F-D2DF-4919-9822-7DF26310E26A}" type="presOf" srcId="{4577F72D-D202-4B84-9AA0-8A8337158957}" destId="{D5E7B23A-99E2-4B0B-ACA4-2ECF939166B4}" srcOrd="0" destOrd="0" presId="urn:microsoft.com/office/officeart/2005/8/layout/vList2"/>
    <dgm:cxn modelId="{B669DC39-9275-4B4A-8167-CE8B04232A96}" srcId="{8CCB7004-C1D7-43E4-A117-27687EEEFC3C}" destId="{13D88E18-B7D6-40F6-A43E-BBD3ADEF8223}" srcOrd="2" destOrd="0" parTransId="{38CACF7B-9629-4A0F-9EDD-1DE03D724B35}" sibTransId="{6D257BE4-836C-469E-A493-1F60DDCE9BC3}"/>
    <dgm:cxn modelId="{A52F953A-D0F1-4DD8-8C27-B614DC075332}" type="presOf" srcId="{8CCB7004-C1D7-43E4-A117-27687EEEFC3C}" destId="{4084600F-F27C-4D32-8D1E-BAAC0D3F425B}" srcOrd="0" destOrd="0" presId="urn:microsoft.com/office/officeart/2005/8/layout/vList2"/>
    <dgm:cxn modelId="{69BDD055-37EA-4351-BA66-B56EA919F142}" srcId="{8CCB7004-C1D7-43E4-A117-27687EEEFC3C}" destId="{5AFF9CAB-A0DB-4DD9-B976-DF2A447A384E}" srcOrd="0" destOrd="0" parTransId="{70DDAAF5-06E4-4F80-BEC2-37D67C89EEF1}" sibTransId="{57E513CA-CCD2-47D5-A151-CD2B4C83E334}"/>
    <dgm:cxn modelId="{EBE7F170-7582-4826-89BD-4E20236BAE88}" type="presOf" srcId="{13D88E18-B7D6-40F6-A43E-BBD3ADEF8223}" destId="{BA7D4D22-AB20-49EB-9390-2B9D3D6E4ADA}" srcOrd="0" destOrd="0" presId="urn:microsoft.com/office/officeart/2005/8/layout/vList2"/>
    <dgm:cxn modelId="{75BE18B4-9F5C-49D0-9387-15852464303B}" type="presOf" srcId="{0DACD7BB-AC68-4164-893A-1E37E16047C7}" destId="{7F62B664-4CF0-4DAA-9428-E873785F6D4F}" srcOrd="0" destOrd="0" presId="urn:microsoft.com/office/officeart/2005/8/layout/vList2"/>
    <dgm:cxn modelId="{EF47A5BF-6842-45E0-855C-66B4FF9B5B86}" type="presOf" srcId="{5AFF9CAB-A0DB-4DD9-B976-DF2A447A384E}" destId="{8B29AEFD-F03A-4E61-B9C7-4452004E23FD}" srcOrd="0" destOrd="0" presId="urn:microsoft.com/office/officeart/2005/8/layout/vList2"/>
    <dgm:cxn modelId="{C10636DC-DB61-40FC-8F95-E41C68C86E78}" srcId="{8CCB7004-C1D7-43E4-A117-27687EEEFC3C}" destId="{4577F72D-D202-4B84-9AA0-8A8337158957}" srcOrd="3" destOrd="0" parTransId="{38FCC14D-E947-4220-A397-113F4FB1CCDC}" sibTransId="{3B08A5DA-0B84-43BA-A045-F0C8D9025AB0}"/>
    <dgm:cxn modelId="{BE73535F-3AA5-4437-BBAC-C009EACDA871}" type="presParOf" srcId="{4084600F-F27C-4D32-8D1E-BAAC0D3F425B}" destId="{8B29AEFD-F03A-4E61-B9C7-4452004E23FD}" srcOrd="0" destOrd="0" presId="urn:microsoft.com/office/officeart/2005/8/layout/vList2"/>
    <dgm:cxn modelId="{21DCDDCC-09BA-495D-AA67-7C77E9C8910C}" type="presParOf" srcId="{4084600F-F27C-4D32-8D1E-BAAC0D3F425B}" destId="{4DA84982-5B93-4000-B78E-CFF30D5AFDF0}" srcOrd="1" destOrd="0" presId="urn:microsoft.com/office/officeart/2005/8/layout/vList2"/>
    <dgm:cxn modelId="{0BB4BA65-623D-49BA-879F-E2A07F699DDC}" type="presParOf" srcId="{4084600F-F27C-4D32-8D1E-BAAC0D3F425B}" destId="{BE7BD494-C8A2-41C2-BBC6-1088E0A041DA}" srcOrd="2" destOrd="0" presId="urn:microsoft.com/office/officeart/2005/8/layout/vList2"/>
    <dgm:cxn modelId="{2B7060EA-5DA2-4922-944B-231678DC961D}" type="presParOf" srcId="{4084600F-F27C-4D32-8D1E-BAAC0D3F425B}" destId="{D7F042D1-6562-43C6-A40C-D09645B5F4FD}" srcOrd="3" destOrd="0" presId="urn:microsoft.com/office/officeart/2005/8/layout/vList2"/>
    <dgm:cxn modelId="{2099769F-1E1B-4079-9561-AB0EFB1D56A3}" type="presParOf" srcId="{4084600F-F27C-4D32-8D1E-BAAC0D3F425B}" destId="{BA7D4D22-AB20-49EB-9390-2B9D3D6E4ADA}" srcOrd="4" destOrd="0" presId="urn:microsoft.com/office/officeart/2005/8/layout/vList2"/>
    <dgm:cxn modelId="{1A46F445-727E-4960-94B4-0B48306231D2}" type="presParOf" srcId="{4084600F-F27C-4D32-8D1E-BAAC0D3F425B}" destId="{52D3F0F7-FB30-4A34-B662-611231E0C91E}" srcOrd="5" destOrd="0" presId="urn:microsoft.com/office/officeart/2005/8/layout/vList2"/>
    <dgm:cxn modelId="{59EEB9B8-09D3-40B1-85DC-D749E3A82040}" type="presParOf" srcId="{4084600F-F27C-4D32-8D1E-BAAC0D3F425B}" destId="{D5E7B23A-99E2-4B0B-ACA4-2ECF939166B4}" srcOrd="6" destOrd="0" presId="urn:microsoft.com/office/officeart/2005/8/layout/vList2"/>
    <dgm:cxn modelId="{F87572F3-0546-4843-A856-B3409F26F94A}" type="presParOf" srcId="{4084600F-F27C-4D32-8D1E-BAAC0D3F425B}" destId="{6E4E57D0-4260-4611-85D9-C7F3CF52072A}" srcOrd="7" destOrd="0" presId="urn:microsoft.com/office/officeart/2005/8/layout/vList2"/>
    <dgm:cxn modelId="{E948EACE-E1DB-4FBD-B08C-38790F5D899E}" type="presParOf" srcId="{4084600F-F27C-4D32-8D1E-BAAC0D3F425B}" destId="{7F62B664-4CF0-4DAA-9428-E873785F6D4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6D5040-4678-42BB-93AE-34741E80A2C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604364F-9937-4B3C-9BF7-507EFB0F6E40}">
      <dgm:prSet/>
      <dgm:spPr/>
      <dgm:t>
        <a:bodyPr/>
        <a:lstStyle/>
        <a:p>
          <a:r>
            <a:rPr lang="el-GR"/>
            <a:t>Η διασπώμενη δεν λύεται. </a:t>
          </a:r>
          <a:endParaRPr lang="en-US"/>
        </a:p>
      </dgm:t>
    </dgm:pt>
    <dgm:pt modelId="{0BFA62BE-EA7D-4872-8189-66F14CDFA49C}" type="parTrans" cxnId="{D6C51E96-28BC-46A4-9FAD-1EC96B7E4185}">
      <dgm:prSet/>
      <dgm:spPr/>
      <dgm:t>
        <a:bodyPr/>
        <a:lstStyle/>
        <a:p>
          <a:endParaRPr lang="en-US"/>
        </a:p>
      </dgm:t>
    </dgm:pt>
    <dgm:pt modelId="{0924DB8C-82E4-4033-A1DF-2549182F5445}" type="sibTrans" cxnId="{D6C51E96-28BC-46A4-9FAD-1EC96B7E4185}">
      <dgm:prSet/>
      <dgm:spPr/>
      <dgm:t>
        <a:bodyPr/>
        <a:lstStyle/>
        <a:p>
          <a:endParaRPr lang="en-US"/>
        </a:p>
      </dgm:t>
    </dgm:pt>
    <dgm:pt modelId="{60C269B2-FA86-4AA1-8A9F-6B91442FB602}">
      <dgm:prSet/>
      <dgm:spPr/>
      <dgm:t>
        <a:bodyPr/>
        <a:lstStyle/>
        <a:p>
          <a:r>
            <a:rPr lang="el-GR"/>
            <a:t>Εισφέρει ορισμένο κλάδο (ή κλάδους) δραστηριότητας στις επωφελούμενες. </a:t>
          </a:r>
          <a:endParaRPr lang="en-US"/>
        </a:p>
      </dgm:t>
    </dgm:pt>
    <dgm:pt modelId="{763158A6-FEF2-473C-8A95-64F4ABFED196}" type="parTrans" cxnId="{C1F7FB53-A7C4-4742-87CB-BF18A4B61F99}">
      <dgm:prSet/>
      <dgm:spPr/>
      <dgm:t>
        <a:bodyPr/>
        <a:lstStyle/>
        <a:p>
          <a:endParaRPr lang="en-US"/>
        </a:p>
      </dgm:t>
    </dgm:pt>
    <dgm:pt modelId="{D55375BC-5BBB-4244-9C3A-2F018F9E6CBB}" type="sibTrans" cxnId="{C1F7FB53-A7C4-4742-87CB-BF18A4B61F99}">
      <dgm:prSet/>
      <dgm:spPr/>
      <dgm:t>
        <a:bodyPr/>
        <a:lstStyle/>
        <a:p>
          <a:endParaRPr lang="en-US"/>
        </a:p>
      </dgm:t>
    </dgm:pt>
    <dgm:pt modelId="{40AD6C17-5027-4EFD-ADA7-F2466016A79E}">
      <dgm:prSet/>
      <dgm:spPr/>
      <dgm:t>
        <a:bodyPr/>
        <a:lstStyle/>
        <a:p>
          <a:r>
            <a:rPr lang="el-GR"/>
            <a:t>Η ίδια η διασπώμενη αναλαμβάνει τις εταιρικές συμμετοχές που εκδίδουν οι επωφελούμενες ενόψει αυτής της εισφοράς. </a:t>
          </a:r>
          <a:endParaRPr lang="en-US"/>
        </a:p>
      </dgm:t>
    </dgm:pt>
    <dgm:pt modelId="{851BF1F2-ACF7-4969-B598-1207161372E0}" type="parTrans" cxnId="{E90E6344-5A62-4504-8ABD-22B356407560}">
      <dgm:prSet/>
      <dgm:spPr/>
      <dgm:t>
        <a:bodyPr/>
        <a:lstStyle/>
        <a:p>
          <a:endParaRPr lang="en-US"/>
        </a:p>
      </dgm:t>
    </dgm:pt>
    <dgm:pt modelId="{D9ACFBC7-370A-4C03-A2DF-281F132F231A}" type="sibTrans" cxnId="{E90E6344-5A62-4504-8ABD-22B356407560}">
      <dgm:prSet/>
      <dgm:spPr/>
      <dgm:t>
        <a:bodyPr/>
        <a:lstStyle/>
        <a:p>
          <a:endParaRPr lang="en-US"/>
        </a:p>
      </dgm:t>
    </dgm:pt>
    <dgm:pt modelId="{2A774232-9CE6-4610-9D82-92253E354C58}">
      <dgm:prSet/>
      <dgm:spPr/>
      <dgm:t>
        <a:bodyPr/>
        <a:lstStyle/>
        <a:p>
          <a:r>
            <a:rPr lang="el-GR"/>
            <a:t>Αλλάζει μόνο η σύνθεση της περιουσίας της διασπώμενης, και όχι η καθαρή θέση. </a:t>
          </a:r>
          <a:endParaRPr lang="en-US"/>
        </a:p>
      </dgm:t>
    </dgm:pt>
    <dgm:pt modelId="{F38220A3-5792-4F5C-9185-9306177DD661}" type="parTrans" cxnId="{32D4CD72-1E55-4165-914E-E0BC695F5E68}">
      <dgm:prSet/>
      <dgm:spPr/>
      <dgm:t>
        <a:bodyPr/>
        <a:lstStyle/>
        <a:p>
          <a:endParaRPr lang="en-US"/>
        </a:p>
      </dgm:t>
    </dgm:pt>
    <dgm:pt modelId="{C870D37E-758F-4605-AEFD-4C3B2D24E43C}" type="sibTrans" cxnId="{32D4CD72-1E55-4165-914E-E0BC695F5E68}">
      <dgm:prSet/>
      <dgm:spPr/>
      <dgm:t>
        <a:bodyPr/>
        <a:lstStyle/>
        <a:p>
          <a:endParaRPr lang="en-US"/>
        </a:p>
      </dgm:t>
    </dgm:pt>
    <dgm:pt modelId="{D9E1625B-C94F-45BE-A794-36922113A630}">
      <dgm:prSet/>
      <dgm:spPr/>
      <dgm:t>
        <a:bodyPr/>
        <a:lstStyle/>
        <a:p>
          <a:r>
            <a:rPr lang="el-GR"/>
            <a:t>Καθολική (όχι ειδική) Διαδοχή</a:t>
          </a:r>
          <a:endParaRPr lang="en-US"/>
        </a:p>
      </dgm:t>
    </dgm:pt>
    <dgm:pt modelId="{2433C27E-DAC9-4CF6-8C4E-4CA33B420084}" type="parTrans" cxnId="{05DEFB68-8CBD-4307-83BF-61001E58DDAD}">
      <dgm:prSet/>
      <dgm:spPr/>
      <dgm:t>
        <a:bodyPr/>
        <a:lstStyle/>
        <a:p>
          <a:endParaRPr lang="en-US"/>
        </a:p>
      </dgm:t>
    </dgm:pt>
    <dgm:pt modelId="{292DCD83-0A51-40AF-A1BA-981A86F119AC}" type="sibTrans" cxnId="{05DEFB68-8CBD-4307-83BF-61001E58DDAD}">
      <dgm:prSet/>
      <dgm:spPr/>
      <dgm:t>
        <a:bodyPr/>
        <a:lstStyle/>
        <a:p>
          <a:endParaRPr lang="en-US"/>
        </a:p>
      </dgm:t>
    </dgm:pt>
    <dgm:pt modelId="{BF3C1EC2-4E9D-45F9-8FD1-E31CB204299D}" type="pres">
      <dgm:prSet presAssocID="{9F6D5040-4678-42BB-93AE-34741E80A2C4}" presName="linear" presStyleCnt="0">
        <dgm:presLayoutVars>
          <dgm:animLvl val="lvl"/>
          <dgm:resizeHandles val="exact"/>
        </dgm:presLayoutVars>
      </dgm:prSet>
      <dgm:spPr/>
    </dgm:pt>
    <dgm:pt modelId="{50EDF47D-4F43-46FC-88FF-CF3D02B14B3B}" type="pres">
      <dgm:prSet presAssocID="{B604364F-9937-4B3C-9BF7-507EFB0F6E40}" presName="parentText" presStyleLbl="node1" presStyleIdx="0" presStyleCnt="5">
        <dgm:presLayoutVars>
          <dgm:chMax val="0"/>
          <dgm:bulletEnabled val="1"/>
        </dgm:presLayoutVars>
      </dgm:prSet>
      <dgm:spPr/>
    </dgm:pt>
    <dgm:pt modelId="{23DDB52C-04DE-4C4E-929A-DBEE2A6D2900}" type="pres">
      <dgm:prSet presAssocID="{0924DB8C-82E4-4033-A1DF-2549182F5445}" presName="spacer" presStyleCnt="0"/>
      <dgm:spPr/>
    </dgm:pt>
    <dgm:pt modelId="{189FB2CD-FF74-418F-BE8C-40F9D87B0778}" type="pres">
      <dgm:prSet presAssocID="{60C269B2-FA86-4AA1-8A9F-6B91442FB602}" presName="parentText" presStyleLbl="node1" presStyleIdx="1" presStyleCnt="5">
        <dgm:presLayoutVars>
          <dgm:chMax val="0"/>
          <dgm:bulletEnabled val="1"/>
        </dgm:presLayoutVars>
      </dgm:prSet>
      <dgm:spPr/>
    </dgm:pt>
    <dgm:pt modelId="{A8890AFA-F2C0-46D8-BE68-990E0253CA4E}" type="pres">
      <dgm:prSet presAssocID="{D55375BC-5BBB-4244-9C3A-2F018F9E6CBB}" presName="spacer" presStyleCnt="0"/>
      <dgm:spPr/>
    </dgm:pt>
    <dgm:pt modelId="{CA8B0B15-E1AA-4F62-A0EC-24C07A430F01}" type="pres">
      <dgm:prSet presAssocID="{40AD6C17-5027-4EFD-ADA7-F2466016A79E}" presName="parentText" presStyleLbl="node1" presStyleIdx="2" presStyleCnt="5">
        <dgm:presLayoutVars>
          <dgm:chMax val="0"/>
          <dgm:bulletEnabled val="1"/>
        </dgm:presLayoutVars>
      </dgm:prSet>
      <dgm:spPr/>
    </dgm:pt>
    <dgm:pt modelId="{9FAE066E-07D3-4ABC-8DAF-0AAE85306432}" type="pres">
      <dgm:prSet presAssocID="{D9ACFBC7-370A-4C03-A2DF-281F132F231A}" presName="spacer" presStyleCnt="0"/>
      <dgm:spPr/>
    </dgm:pt>
    <dgm:pt modelId="{33C3A343-033B-43D9-8A61-1F99B22A3F6A}" type="pres">
      <dgm:prSet presAssocID="{2A774232-9CE6-4610-9D82-92253E354C58}" presName="parentText" presStyleLbl="node1" presStyleIdx="3" presStyleCnt="5">
        <dgm:presLayoutVars>
          <dgm:chMax val="0"/>
          <dgm:bulletEnabled val="1"/>
        </dgm:presLayoutVars>
      </dgm:prSet>
      <dgm:spPr/>
    </dgm:pt>
    <dgm:pt modelId="{5B1609EB-4F38-4D27-A1DE-6E1813DB4D91}" type="pres">
      <dgm:prSet presAssocID="{C870D37E-758F-4605-AEFD-4C3B2D24E43C}" presName="spacer" presStyleCnt="0"/>
      <dgm:spPr/>
    </dgm:pt>
    <dgm:pt modelId="{4D180AF4-EE08-4DA9-816B-AF0385F4EF0E}" type="pres">
      <dgm:prSet presAssocID="{D9E1625B-C94F-45BE-A794-36922113A630}" presName="parentText" presStyleLbl="node1" presStyleIdx="4" presStyleCnt="5">
        <dgm:presLayoutVars>
          <dgm:chMax val="0"/>
          <dgm:bulletEnabled val="1"/>
        </dgm:presLayoutVars>
      </dgm:prSet>
      <dgm:spPr/>
    </dgm:pt>
  </dgm:ptLst>
  <dgm:cxnLst>
    <dgm:cxn modelId="{5D5B4300-22A9-4529-9232-52386D5FF77A}" type="presOf" srcId="{9F6D5040-4678-42BB-93AE-34741E80A2C4}" destId="{BF3C1EC2-4E9D-45F9-8FD1-E31CB204299D}" srcOrd="0" destOrd="0" presId="urn:microsoft.com/office/officeart/2005/8/layout/vList2"/>
    <dgm:cxn modelId="{B1253D1C-17E7-4D3A-B715-97EB56541BCD}" type="presOf" srcId="{60C269B2-FA86-4AA1-8A9F-6B91442FB602}" destId="{189FB2CD-FF74-418F-BE8C-40F9D87B0778}" srcOrd="0" destOrd="0" presId="urn:microsoft.com/office/officeart/2005/8/layout/vList2"/>
    <dgm:cxn modelId="{BEB0CC24-D2B6-49F8-9155-686E169F467C}" type="presOf" srcId="{2A774232-9CE6-4610-9D82-92253E354C58}" destId="{33C3A343-033B-43D9-8A61-1F99B22A3F6A}" srcOrd="0" destOrd="0" presId="urn:microsoft.com/office/officeart/2005/8/layout/vList2"/>
    <dgm:cxn modelId="{8978C227-4698-46C1-8E02-85584796FB6A}" type="presOf" srcId="{D9E1625B-C94F-45BE-A794-36922113A630}" destId="{4D180AF4-EE08-4DA9-816B-AF0385F4EF0E}" srcOrd="0" destOrd="0" presId="urn:microsoft.com/office/officeart/2005/8/layout/vList2"/>
    <dgm:cxn modelId="{E90E6344-5A62-4504-8ABD-22B356407560}" srcId="{9F6D5040-4678-42BB-93AE-34741E80A2C4}" destId="{40AD6C17-5027-4EFD-ADA7-F2466016A79E}" srcOrd="2" destOrd="0" parTransId="{851BF1F2-ACF7-4969-B598-1207161372E0}" sibTransId="{D9ACFBC7-370A-4C03-A2DF-281F132F231A}"/>
    <dgm:cxn modelId="{C1F7FB53-A7C4-4742-87CB-BF18A4B61F99}" srcId="{9F6D5040-4678-42BB-93AE-34741E80A2C4}" destId="{60C269B2-FA86-4AA1-8A9F-6B91442FB602}" srcOrd="1" destOrd="0" parTransId="{763158A6-FEF2-473C-8A95-64F4ABFED196}" sibTransId="{D55375BC-5BBB-4244-9C3A-2F018F9E6CBB}"/>
    <dgm:cxn modelId="{05DEFB68-8CBD-4307-83BF-61001E58DDAD}" srcId="{9F6D5040-4678-42BB-93AE-34741E80A2C4}" destId="{D9E1625B-C94F-45BE-A794-36922113A630}" srcOrd="4" destOrd="0" parTransId="{2433C27E-DAC9-4CF6-8C4E-4CA33B420084}" sibTransId="{292DCD83-0A51-40AF-A1BA-981A86F119AC}"/>
    <dgm:cxn modelId="{32D4CD72-1E55-4165-914E-E0BC695F5E68}" srcId="{9F6D5040-4678-42BB-93AE-34741E80A2C4}" destId="{2A774232-9CE6-4610-9D82-92253E354C58}" srcOrd="3" destOrd="0" parTransId="{F38220A3-5792-4F5C-9185-9306177DD661}" sibTransId="{C870D37E-758F-4605-AEFD-4C3B2D24E43C}"/>
    <dgm:cxn modelId="{D6C51E96-28BC-46A4-9FAD-1EC96B7E4185}" srcId="{9F6D5040-4678-42BB-93AE-34741E80A2C4}" destId="{B604364F-9937-4B3C-9BF7-507EFB0F6E40}" srcOrd="0" destOrd="0" parTransId="{0BFA62BE-EA7D-4872-8189-66F14CDFA49C}" sibTransId="{0924DB8C-82E4-4033-A1DF-2549182F5445}"/>
    <dgm:cxn modelId="{D99D5ABE-434B-43BB-A00A-AA022B32BB20}" type="presOf" srcId="{40AD6C17-5027-4EFD-ADA7-F2466016A79E}" destId="{CA8B0B15-E1AA-4F62-A0EC-24C07A430F01}" srcOrd="0" destOrd="0" presId="urn:microsoft.com/office/officeart/2005/8/layout/vList2"/>
    <dgm:cxn modelId="{872879DE-7371-4636-9649-C2817628F701}" type="presOf" srcId="{B604364F-9937-4B3C-9BF7-507EFB0F6E40}" destId="{50EDF47D-4F43-46FC-88FF-CF3D02B14B3B}" srcOrd="0" destOrd="0" presId="urn:microsoft.com/office/officeart/2005/8/layout/vList2"/>
    <dgm:cxn modelId="{18713421-60AE-49DC-8E6C-E4EF7CA32D01}" type="presParOf" srcId="{BF3C1EC2-4E9D-45F9-8FD1-E31CB204299D}" destId="{50EDF47D-4F43-46FC-88FF-CF3D02B14B3B}" srcOrd="0" destOrd="0" presId="urn:microsoft.com/office/officeart/2005/8/layout/vList2"/>
    <dgm:cxn modelId="{EBEC3DFF-EAB0-46F2-8A9E-EC848A5C3D67}" type="presParOf" srcId="{BF3C1EC2-4E9D-45F9-8FD1-E31CB204299D}" destId="{23DDB52C-04DE-4C4E-929A-DBEE2A6D2900}" srcOrd="1" destOrd="0" presId="urn:microsoft.com/office/officeart/2005/8/layout/vList2"/>
    <dgm:cxn modelId="{2155339B-CEC1-4992-93F4-136AF144F97B}" type="presParOf" srcId="{BF3C1EC2-4E9D-45F9-8FD1-E31CB204299D}" destId="{189FB2CD-FF74-418F-BE8C-40F9D87B0778}" srcOrd="2" destOrd="0" presId="urn:microsoft.com/office/officeart/2005/8/layout/vList2"/>
    <dgm:cxn modelId="{1463B0A8-63E2-49A4-8CE8-038137D2F080}" type="presParOf" srcId="{BF3C1EC2-4E9D-45F9-8FD1-E31CB204299D}" destId="{A8890AFA-F2C0-46D8-BE68-990E0253CA4E}" srcOrd="3" destOrd="0" presId="urn:microsoft.com/office/officeart/2005/8/layout/vList2"/>
    <dgm:cxn modelId="{B8ADF0AE-FA42-48E9-8170-EA1C85210DE3}" type="presParOf" srcId="{BF3C1EC2-4E9D-45F9-8FD1-E31CB204299D}" destId="{CA8B0B15-E1AA-4F62-A0EC-24C07A430F01}" srcOrd="4" destOrd="0" presId="urn:microsoft.com/office/officeart/2005/8/layout/vList2"/>
    <dgm:cxn modelId="{3FDADC5C-6DDF-438D-811D-E4C57E8FF2E8}" type="presParOf" srcId="{BF3C1EC2-4E9D-45F9-8FD1-E31CB204299D}" destId="{9FAE066E-07D3-4ABC-8DAF-0AAE85306432}" srcOrd="5" destOrd="0" presId="urn:microsoft.com/office/officeart/2005/8/layout/vList2"/>
    <dgm:cxn modelId="{6F796426-5F75-4DD0-A875-F8C09721DA25}" type="presParOf" srcId="{BF3C1EC2-4E9D-45F9-8FD1-E31CB204299D}" destId="{33C3A343-033B-43D9-8A61-1F99B22A3F6A}" srcOrd="6" destOrd="0" presId="urn:microsoft.com/office/officeart/2005/8/layout/vList2"/>
    <dgm:cxn modelId="{F025B97D-A04E-4FD3-AD5F-B23F53A2F60E}" type="presParOf" srcId="{BF3C1EC2-4E9D-45F9-8FD1-E31CB204299D}" destId="{5B1609EB-4F38-4D27-A1DE-6E1813DB4D91}" srcOrd="7" destOrd="0" presId="urn:microsoft.com/office/officeart/2005/8/layout/vList2"/>
    <dgm:cxn modelId="{92D7F066-B32F-4E14-BCCA-68B44F2DD5F4}" type="presParOf" srcId="{BF3C1EC2-4E9D-45F9-8FD1-E31CB204299D}" destId="{4D180AF4-EE08-4DA9-816B-AF0385F4EF0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D9C51B-BCB7-4DDA-89B1-2E2E3A05195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FE2B14F-97D5-4952-B3DB-1D9EFF68E264}">
      <dgm:prSet/>
      <dgm:spPr/>
      <dgm:t>
        <a:bodyPr/>
        <a:lstStyle/>
        <a:p>
          <a:r>
            <a:rPr lang="el-GR"/>
            <a:t>Η διασπώμενη δεν λύεται. </a:t>
          </a:r>
          <a:endParaRPr lang="en-US"/>
        </a:p>
      </dgm:t>
    </dgm:pt>
    <dgm:pt modelId="{E06931B2-145F-4C6E-A0E4-EBA0E2BAF684}" type="parTrans" cxnId="{1F8F9D76-D111-4F1B-8940-D2FEB2381896}">
      <dgm:prSet/>
      <dgm:spPr/>
      <dgm:t>
        <a:bodyPr/>
        <a:lstStyle/>
        <a:p>
          <a:endParaRPr lang="en-US"/>
        </a:p>
      </dgm:t>
    </dgm:pt>
    <dgm:pt modelId="{ECC61294-97B9-4B42-B037-3FB361F6DF9D}" type="sibTrans" cxnId="{1F8F9D76-D111-4F1B-8940-D2FEB2381896}">
      <dgm:prSet/>
      <dgm:spPr/>
      <dgm:t>
        <a:bodyPr/>
        <a:lstStyle/>
        <a:p>
          <a:endParaRPr lang="en-US"/>
        </a:p>
      </dgm:t>
    </dgm:pt>
    <dgm:pt modelId="{E5B685E8-17ED-41C2-A396-D3A391D9E23A}">
      <dgm:prSet/>
      <dgm:spPr/>
      <dgm:t>
        <a:bodyPr/>
        <a:lstStyle/>
        <a:p>
          <a:r>
            <a:rPr lang="el-GR"/>
            <a:t>Εισφέρει ορισμένο κλάδο (ή κλάδους) δραστηριότητας στις επωφελούμενες. </a:t>
          </a:r>
          <a:endParaRPr lang="en-US"/>
        </a:p>
      </dgm:t>
    </dgm:pt>
    <dgm:pt modelId="{1E74279A-8B3B-48D6-988C-DDF7D1673BA9}" type="parTrans" cxnId="{CBC8782A-43D2-42D1-86C6-DCC06A1FA04F}">
      <dgm:prSet/>
      <dgm:spPr/>
      <dgm:t>
        <a:bodyPr/>
        <a:lstStyle/>
        <a:p>
          <a:endParaRPr lang="en-US"/>
        </a:p>
      </dgm:t>
    </dgm:pt>
    <dgm:pt modelId="{C6B81119-C224-409C-AB2E-6D7E638EFC29}" type="sibTrans" cxnId="{CBC8782A-43D2-42D1-86C6-DCC06A1FA04F}">
      <dgm:prSet/>
      <dgm:spPr/>
      <dgm:t>
        <a:bodyPr/>
        <a:lstStyle/>
        <a:p>
          <a:endParaRPr lang="en-US"/>
        </a:p>
      </dgm:t>
    </dgm:pt>
    <dgm:pt modelId="{5BAB2DDA-AF22-4128-95A4-CC4982865E7F}">
      <dgm:prSet/>
      <dgm:spPr/>
      <dgm:t>
        <a:bodyPr/>
        <a:lstStyle/>
        <a:p>
          <a:r>
            <a:rPr lang="el-GR"/>
            <a:t>Οι εταίροι της μερικώς διασπώμενης αναλαμβάνουν τις εταιρικές συμμετοχές που εκδίδουν η/οι επωφελούμενη/ες ενόψει αυτής της εισφοράς. </a:t>
          </a:r>
          <a:endParaRPr lang="en-US"/>
        </a:p>
      </dgm:t>
    </dgm:pt>
    <dgm:pt modelId="{87C9B502-33B7-4E24-B9D3-2E39836C1983}" type="parTrans" cxnId="{FB06EB4F-74C8-43BA-989A-DCFB3F7D4D73}">
      <dgm:prSet/>
      <dgm:spPr/>
      <dgm:t>
        <a:bodyPr/>
        <a:lstStyle/>
        <a:p>
          <a:endParaRPr lang="en-US"/>
        </a:p>
      </dgm:t>
    </dgm:pt>
    <dgm:pt modelId="{56120C1D-4C94-4D16-B56A-D59076FAA8EC}" type="sibTrans" cxnId="{FB06EB4F-74C8-43BA-989A-DCFB3F7D4D73}">
      <dgm:prSet/>
      <dgm:spPr/>
      <dgm:t>
        <a:bodyPr/>
        <a:lstStyle/>
        <a:p>
          <a:endParaRPr lang="en-US"/>
        </a:p>
      </dgm:t>
    </dgm:pt>
    <dgm:pt modelId="{97100BB4-50A7-4F9D-9E27-FA16EA84E9A4}">
      <dgm:prSet/>
      <dgm:spPr/>
      <dgm:t>
        <a:bodyPr/>
        <a:lstStyle/>
        <a:p>
          <a:r>
            <a:rPr lang="el-GR"/>
            <a:t>Οι επωφελούμενες συνιστώνται ή αυξάνουν το μ.κ. </a:t>
          </a:r>
          <a:endParaRPr lang="en-US"/>
        </a:p>
      </dgm:t>
    </dgm:pt>
    <dgm:pt modelId="{E52C5821-FBBD-4004-AD79-859C203B30CD}" type="parTrans" cxnId="{C9049F65-4517-409B-ADDA-8CA856FD6395}">
      <dgm:prSet/>
      <dgm:spPr/>
      <dgm:t>
        <a:bodyPr/>
        <a:lstStyle/>
        <a:p>
          <a:endParaRPr lang="en-US"/>
        </a:p>
      </dgm:t>
    </dgm:pt>
    <dgm:pt modelId="{D0EE0EC1-B353-41EA-B275-0F8F40E4C2C2}" type="sibTrans" cxnId="{C9049F65-4517-409B-ADDA-8CA856FD6395}">
      <dgm:prSet/>
      <dgm:spPr/>
      <dgm:t>
        <a:bodyPr/>
        <a:lstStyle/>
        <a:p>
          <a:endParaRPr lang="en-US"/>
        </a:p>
      </dgm:t>
    </dgm:pt>
    <dgm:pt modelId="{16856420-4067-440C-AF48-0C2D581D6663}">
      <dgm:prSet/>
      <dgm:spPr/>
      <dgm:t>
        <a:bodyPr/>
        <a:lstStyle/>
        <a:p>
          <a:r>
            <a:rPr lang="el-GR"/>
            <a:t>(1) Συμμόρφωση της μερικώς διασπώμενης με τις διατάξεις για το μετοχικό κεφάλαιο και στοιχεία καθαρής θέσης της - Ανάλογα με το μέγεθος της καθαρής θέσης του μεταβιβαζόμενου κλάδου, μπορεί (όχι πάντα) να χρειαστεί μείωση μετοχικού κεφαλαίου και τροποποίηση καταστατικού της μερικώς διασπώμενης απόφαση της ίδιας ΓΣ που αποφασίζει τη διάσπαση, </a:t>
          </a:r>
          <a:endParaRPr lang="en-US"/>
        </a:p>
      </dgm:t>
    </dgm:pt>
    <dgm:pt modelId="{B5280F8A-4C58-450B-8EF5-FEB75BE730F1}" type="parTrans" cxnId="{C9B12874-7EEA-461E-9468-2518934DA43C}">
      <dgm:prSet/>
      <dgm:spPr/>
      <dgm:t>
        <a:bodyPr/>
        <a:lstStyle/>
        <a:p>
          <a:endParaRPr lang="en-US"/>
        </a:p>
      </dgm:t>
    </dgm:pt>
    <dgm:pt modelId="{82C34512-C16E-46B3-95A7-37C75A6086CF}" type="sibTrans" cxnId="{C9B12874-7EEA-461E-9468-2518934DA43C}">
      <dgm:prSet/>
      <dgm:spPr/>
      <dgm:t>
        <a:bodyPr/>
        <a:lstStyle/>
        <a:p>
          <a:endParaRPr lang="en-US"/>
        </a:p>
      </dgm:t>
    </dgm:pt>
    <dgm:pt modelId="{FC67CD53-7D72-4DB1-BD0A-C7706C8C214A}">
      <dgm:prSet/>
      <dgm:spPr/>
      <dgm:t>
        <a:bodyPr/>
        <a:lstStyle/>
        <a:p>
          <a:r>
            <a:rPr lang="el-GR"/>
            <a:t>(2) προστασία πιστωτών διασπώμενης α.ε., </a:t>
          </a:r>
          <a:endParaRPr lang="en-US"/>
        </a:p>
      </dgm:t>
    </dgm:pt>
    <dgm:pt modelId="{84CB6D8F-3439-47BF-9847-1BFEF26252AC}" type="parTrans" cxnId="{ADABC7FE-082C-4EDC-897C-922AB4128731}">
      <dgm:prSet/>
      <dgm:spPr/>
      <dgm:t>
        <a:bodyPr/>
        <a:lstStyle/>
        <a:p>
          <a:endParaRPr lang="en-US"/>
        </a:p>
      </dgm:t>
    </dgm:pt>
    <dgm:pt modelId="{4A7ECFC4-D97E-46BF-9A2F-1016309F9E18}" type="sibTrans" cxnId="{ADABC7FE-082C-4EDC-897C-922AB4128731}">
      <dgm:prSet/>
      <dgm:spPr/>
      <dgm:t>
        <a:bodyPr/>
        <a:lstStyle/>
        <a:p>
          <a:endParaRPr lang="en-US"/>
        </a:p>
      </dgm:t>
    </dgm:pt>
    <dgm:pt modelId="{385C555C-F1D3-48DA-B7A2-A0667E60AA76}">
      <dgm:prSet/>
      <dgm:spPr/>
      <dgm:t>
        <a:bodyPr/>
        <a:lstStyle/>
        <a:p>
          <a:r>
            <a:rPr lang="el-GR"/>
            <a:t>(3) εις ολόκληρον ευθύνη της μερικής διασπώμενης και των επωφελούμενων εταιριών, έως το ύψος της καθαρής θέσης του εισφερόμενου κλάδου </a:t>
          </a:r>
          <a:endParaRPr lang="en-US"/>
        </a:p>
      </dgm:t>
    </dgm:pt>
    <dgm:pt modelId="{26D6246D-9962-44C2-BE18-7A168178967F}" type="parTrans" cxnId="{0E17B664-6F8F-472B-9FBD-073F46E6BA7C}">
      <dgm:prSet/>
      <dgm:spPr/>
      <dgm:t>
        <a:bodyPr/>
        <a:lstStyle/>
        <a:p>
          <a:endParaRPr lang="en-US"/>
        </a:p>
      </dgm:t>
    </dgm:pt>
    <dgm:pt modelId="{F09F0C6F-33AD-40A6-9C3C-00A68718AA97}" type="sibTrans" cxnId="{0E17B664-6F8F-472B-9FBD-073F46E6BA7C}">
      <dgm:prSet/>
      <dgm:spPr/>
      <dgm:t>
        <a:bodyPr/>
        <a:lstStyle/>
        <a:p>
          <a:endParaRPr lang="en-US"/>
        </a:p>
      </dgm:t>
    </dgm:pt>
    <dgm:pt modelId="{F5FD77E6-0E2D-475B-922A-4379484788A5}">
      <dgm:prSet/>
      <dgm:spPr/>
      <dgm:t>
        <a:bodyPr/>
        <a:lstStyle/>
        <a:p>
          <a:r>
            <a:rPr lang="el-GR"/>
            <a:t>(4) Καθολική (όχι ειδική) Διαδοχή (προϋπόθεση: «κλάδος δραστηριότητας» = οργανωτικά-λειτουργικά αυτόνομο σύνολο ενεργητικού-παθητικού) </a:t>
          </a:r>
          <a:endParaRPr lang="en-US"/>
        </a:p>
      </dgm:t>
    </dgm:pt>
    <dgm:pt modelId="{6DC875D3-0638-409E-9A63-BC6552CF58E6}" type="parTrans" cxnId="{53FD5788-85B5-4B4B-97A0-57537C13ADB6}">
      <dgm:prSet/>
      <dgm:spPr/>
      <dgm:t>
        <a:bodyPr/>
        <a:lstStyle/>
        <a:p>
          <a:endParaRPr lang="en-US"/>
        </a:p>
      </dgm:t>
    </dgm:pt>
    <dgm:pt modelId="{98675502-CFED-487E-B215-CBFE6B22FD36}" type="sibTrans" cxnId="{53FD5788-85B5-4B4B-97A0-57537C13ADB6}">
      <dgm:prSet/>
      <dgm:spPr/>
      <dgm:t>
        <a:bodyPr/>
        <a:lstStyle/>
        <a:p>
          <a:endParaRPr lang="en-US"/>
        </a:p>
      </dgm:t>
    </dgm:pt>
    <dgm:pt modelId="{3FD6FD6A-8E8B-4C6F-A03B-DC8C22B33F8E}" type="pres">
      <dgm:prSet presAssocID="{9BD9C51B-BCB7-4DDA-89B1-2E2E3A051954}" presName="linear" presStyleCnt="0">
        <dgm:presLayoutVars>
          <dgm:animLvl val="lvl"/>
          <dgm:resizeHandles val="exact"/>
        </dgm:presLayoutVars>
      </dgm:prSet>
      <dgm:spPr/>
    </dgm:pt>
    <dgm:pt modelId="{C5F40938-9E80-4384-A951-378D835F42A2}" type="pres">
      <dgm:prSet presAssocID="{3FE2B14F-97D5-4952-B3DB-1D9EFF68E264}" presName="parentText" presStyleLbl="node1" presStyleIdx="0" presStyleCnt="8">
        <dgm:presLayoutVars>
          <dgm:chMax val="0"/>
          <dgm:bulletEnabled val="1"/>
        </dgm:presLayoutVars>
      </dgm:prSet>
      <dgm:spPr/>
    </dgm:pt>
    <dgm:pt modelId="{5C0DF3B4-5118-429C-B9E8-9FA1DD0A37D9}" type="pres">
      <dgm:prSet presAssocID="{ECC61294-97B9-4B42-B037-3FB361F6DF9D}" presName="spacer" presStyleCnt="0"/>
      <dgm:spPr/>
    </dgm:pt>
    <dgm:pt modelId="{C73821C1-E18E-4394-9BFB-AA16D31D696F}" type="pres">
      <dgm:prSet presAssocID="{E5B685E8-17ED-41C2-A396-D3A391D9E23A}" presName="parentText" presStyleLbl="node1" presStyleIdx="1" presStyleCnt="8">
        <dgm:presLayoutVars>
          <dgm:chMax val="0"/>
          <dgm:bulletEnabled val="1"/>
        </dgm:presLayoutVars>
      </dgm:prSet>
      <dgm:spPr/>
    </dgm:pt>
    <dgm:pt modelId="{446B5630-D4E7-4BE0-89D2-C7E1070D608D}" type="pres">
      <dgm:prSet presAssocID="{C6B81119-C224-409C-AB2E-6D7E638EFC29}" presName="spacer" presStyleCnt="0"/>
      <dgm:spPr/>
    </dgm:pt>
    <dgm:pt modelId="{D28AFE55-2B29-48A0-8B54-09611F4748B8}" type="pres">
      <dgm:prSet presAssocID="{5BAB2DDA-AF22-4128-95A4-CC4982865E7F}" presName="parentText" presStyleLbl="node1" presStyleIdx="2" presStyleCnt="8">
        <dgm:presLayoutVars>
          <dgm:chMax val="0"/>
          <dgm:bulletEnabled val="1"/>
        </dgm:presLayoutVars>
      </dgm:prSet>
      <dgm:spPr/>
    </dgm:pt>
    <dgm:pt modelId="{6784F602-9218-4D8E-B2F0-C834ACCDE58C}" type="pres">
      <dgm:prSet presAssocID="{56120C1D-4C94-4D16-B56A-D59076FAA8EC}" presName="spacer" presStyleCnt="0"/>
      <dgm:spPr/>
    </dgm:pt>
    <dgm:pt modelId="{43A57BF2-A810-49A7-938E-B329CC754E6E}" type="pres">
      <dgm:prSet presAssocID="{97100BB4-50A7-4F9D-9E27-FA16EA84E9A4}" presName="parentText" presStyleLbl="node1" presStyleIdx="3" presStyleCnt="8">
        <dgm:presLayoutVars>
          <dgm:chMax val="0"/>
          <dgm:bulletEnabled val="1"/>
        </dgm:presLayoutVars>
      </dgm:prSet>
      <dgm:spPr/>
    </dgm:pt>
    <dgm:pt modelId="{304C3EA0-AD3D-411C-8305-5C2CD28F1236}" type="pres">
      <dgm:prSet presAssocID="{D0EE0EC1-B353-41EA-B275-0F8F40E4C2C2}" presName="spacer" presStyleCnt="0"/>
      <dgm:spPr/>
    </dgm:pt>
    <dgm:pt modelId="{5BF0DDAD-33E6-469E-92C7-C1289758F91E}" type="pres">
      <dgm:prSet presAssocID="{16856420-4067-440C-AF48-0C2D581D6663}" presName="parentText" presStyleLbl="node1" presStyleIdx="4" presStyleCnt="8">
        <dgm:presLayoutVars>
          <dgm:chMax val="0"/>
          <dgm:bulletEnabled val="1"/>
        </dgm:presLayoutVars>
      </dgm:prSet>
      <dgm:spPr/>
    </dgm:pt>
    <dgm:pt modelId="{35CB24CA-7ABB-4B75-8914-054BFA4D4DBA}" type="pres">
      <dgm:prSet presAssocID="{82C34512-C16E-46B3-95A7-37C75A6086CF}" presName="spacer" presStyleCnt="0"/>
      <dgm:spPr/>
    </dgm:pt>
    <dgm:pt modelId="{B8994574-C535-4F1B-B0DF-F676D2A3A48F}" type="pres">
      <dgm:prSet presAssocID="{FC67CD53-7D72-4DB1-BD0A-C7706C8C214A}" presName="parentText" presStyleLbl="node1" presStyleIdx="5" presStyleCnt="8">
        <dgm:presLayoutVars>
          <dgm:chMax val="0"/>
          <dgm:bulletEnabled val="1"/>
        </dgm:presLayoutVars>
      </dgm:prSet>
      <dgm:spPr/>
    </dgm:pt>
    <dgm:pt modelId="{CB399ADF-9C30-4BCD-A69A-CA92E327DAF7}" type="pres">
      <dgm:prSet presAssocID="{4A7ECFC4-D97E-46BF-9A2F-1016309F9E18}" presName="spacer" presStyleCnt="0"/>
      <dgm:spPr/>
    </dgm:pt>
    <dgm:pt modelId="{7393A081-2C1C-4BC2-8F79-FA94694043B8}" type="pres">
      <dgm:prSet presAssocID="{385C555C-F1D3-48DA-B7A2-A0667E60AA76}" presName="parentText" presStyleLbl="node1" presStyleIdx="6" presStyleCnt="8">
        <dgm:presLayoutVars>
          <dgm:chMax val="0"/>
          <dgm:bulletEnabled val="1"/>
        </dgm:presLayoutVars>
      </dgm:prSet>
      <dgm:spPr/>
    </dgm:pt>
    <dgm:pt modelId="{9E571D37-A696-45B1-A6A2-684BCBF2DFC2}" type="pres">
      <dgm:prSet presAssocID="{F09F0C6F-33AD-40A6-9C3C-00A68718AA97}" presName="spacer" presStyleCnt="0"/>
      <dgm:spPr/>
    </dgm:pt>
    <dgm:pt modelId="{B0FA68A0-9116-409F-ACDE-0ECCA4D150A9}" type="pres">
      <dgm:prSet presAssocID="{F5FD77E6-0E2D-475B-922A-4379484788A5}" presName="parentText" presStyleLbl="node1" presStyleIdx="7" presStyleCnt="8">
        <dgm:presLayoutVars>
          <dgm:chMax val="0"/>
          <dgm:bulletEnabled val="1"/>
        </dgm:presLayoutVars>
      </dgm:prSet>
      <dgm:spPr/>
    </dgm:pt>
  </dgm:ptLst>
  <dgm:cxnLst>
    <dgm:cxn modelId="{CBC8782A-43D2-42D1-86C6-DCC06A1FA04F}" srcId="{9BD9C51B-BCB7-4DDA-89B1-2E2E3A051954}" destId="{E5B685E8-17ED-41C2-A396-D3A391D9E23A}" srcOrd="1" destOrd="0" parTransId="{1E74279A-8B3B-48D6-988C-DDF7D1673BA9}" sibTransId="{C6B81119-C224-409C-AB2E-6D7E638EFC29}"/>
    <dgm:cxn modelId="{6231502E-259F-4A55-BD90-561A9A2E06A2}" type="presOf" srcId="{3FE2B14F-97D5-4952-B3DB-1D9EFF68E264}" destId="{C5F40938-9E80-4384-A951-378D835F42A2}" srcOrd="0" destOrd="0" presId="urn:microsoft.com/office/officeart/2005/8/layout/vList2"/>
    <dgm:cxn modelId="{7000D73C-2E56-4A15-8E53-30955AC2DC31}" type="presOf" srcId="{E5B685E8-17ED-41C2-A396-D3A391D9E23A}" destId="{C73821C1-E18E-4394-9BFB-AA16D31D696F}" srcOrd="0" destOrd="0" presId="urn:microsoft.com/office/officeart/2005/8/layout/vList2"/>
    <dgm:cxn modelId="{CC40723E-B897-465E-BA5D-4B62B612420F}" type="presOf" srcId="{F5FD77E6-0E2D-475B-922A-4379484788A5}" destId="{B0FA68A0-9116-409F-ACDE-0ECCA4D150A9}" srcOrd="0" destOrd="0" presId="urn:microsoft.com/office/officeart/2005/8/layout/vList2"/>
    <dgm:cxn modelId="{FB06EB4F-74C8-43BA-989A-DCFB3F7D4D73}" srcId="{9BD9C51B-BCB7-4DDA-89B1-2E2E3A051954}" destId="{5BAB2DDA-AF22-4128-95A4-CC4982865E7F}" srcOrd="2" destOrd="0" parTransId="{87C9B502-33B7-4E24-B9D3-2E39836C1983}" sibTransId="{56120C1D-4C94-4D16-B56A-D59076FAA8EC}"/>
    <dgm:cxn modelId="{84ADFE54-25E7-42B4-8204-3ECE9DB28B8A}" type="presOf" srcId="{97100BB4-50A7-4F9D-9E27-FA16EA84E9A4}" destId="{43A57BF2-A810-49A7-938E-B329CC754E6E}" srcOrd="0" destOrd="0" presId="urn:microsoft.com/office/officeart/2005/8/layout/vList2"/>
    <dgm:cxn modelId="{B7AFD256-BEB8-4FD4-A3FA-8BB13C0BD988}" type="presOf" srcId="{FC67CD53-7D72-4DB1-BD0A-C7706C8C214A}" destId="{B8994574-C535-4F1B-B0DF-F676D2A3A48F}" srcOrd="0" destOrd="0" presId="urn:microsoft.com/office/officeart/2005/8/layout/vList2"/>
    <dgm:cxn modelId="{33B6BA57-911A-4C0C-988E-C45DC971BB27}" type="presOf" srcId="{9BD9C51B-BCB7-4DDA-89B1-2E2E3A051954}" destId="{3FD6FD6A-8E8B-4C6F-A03B-DC8C22B33F8E}" srcOrd="0" destOrd="0" presId="urn:microsoft.com/office/officeart/2005/8/layout/vList2"/>
    <dgm:cxn modelId="{0E17B664-6F8F-472B-9FBD-073F46E6BA7C}" srcId="{9BD9C51B-BCB7-4DDA-89B1-2E2E3A051954}" destId="{385C555C-F1D3-48DA-B7A2-A0667E60AA76}" srcOrd="6" destOrd="0" parTransId="{26D6246D-9962-44C2-BE18-7A168178967F}" sibTransId="{F09F0C6F-33AD-40A6-9C3C-00A68718AA97}"/>
    <dgm:cxn modelId="{C9049F65-4517-409B-ADDA-8CA856FD6395}" srcId="{9BD9C51B-BCB7-4DDA-89B1-2E2E3A051954}" destId="{97100BB4-50A7-4F9D-9E27-FA16EA84E9A4}" srcOrd="3" destOrd="0" parTransId="{E52C5821-FBBD-4004-AD79-859C203B30CD}" sibTransId="{D0EE0EC1-B353-41EA-B275-0F8F40E4C2C2}"/>
    <dgm:cxn modelId="{C9B12874-7EEA-461E-9468-2518934DA43C}" srcId="{9BD9C51B-BCB7-4DDA-89B1-2E2E3A051954}" destId="{16856420-4067-440C-AF48-0C2D581D6663}" srcOrd="4" destOrd="0" parTransId="{B5280F8A-4C58-450B-8EF5-FEB75BE730F1}" sibTransId="{82C34512-C16E-46B3-95A7-37C75A6086CF}"/>
    <dgm:cxn modelId="{1F8F9D76-D111-4F1B-8940-D2FEB2381896}" srcId="{9BD9C51B-BCB7-4DDA-89B1-2E2E3A051954}" destId="{3FE2B14F-97D5-4952-B3DB-1D9EFF68E264}" srcOrd="0" destOrd="0" parTransId="{E06931B2-145F-4C6E-A0E4-EBA0E2BAF684}" sibTransId="{ECC61294-97B9-4B42-B037-3FB361F6DF9D}"/>
    <dgm:cxn modelId="{53FD5788-85B5-4B4B-97A0-57537C13ADB6}" srcId="{9BD9C51B-BCB7-4DDA-89B1-2E2E3A051954}" destId="{F5FD77E6-0E2D-475B-922A-4379484788A5}" srcOrd="7" destOrd="0" parTransId="{6DC875D3-0638-409E-9A63-BC6552CF58E6}" sibTransId="{98675502-CFED-487E-B215-CBFE6B22FD36}"/>
    <dgm:cxn modelId="{D5543DDB-E1D3-4AF5-9F63-E66C0D0F77A5}" type="presOf" srcId="{385C555C-F1D3-48DA-B7A2-A0667E60AA76}" destId="{7393A081-2C1C-4BC2-8F79-FA94694043B8}" srcOrd="0" destOrd="0" presId="urn:microsoft.com/office/officeart/2005/8/layout/vList2"/>
    <dgm:cxn modelId="{1BCEB0F1-066C-427A-9369-6A106AD0462C}" type="presOf" srcId="{5BAB2DDA-AF22-4128-95A4-CC4982865E7F}" destId="{D28AFE55-2B29-48A0-8B54-09611F4748B8}" srcOrd="0" destOrd="0" presId="urn:microsoft.com/office/officeart/2005/8/layout/vList2"/>
    <dgm:cxn modelId="{49FD54F4-F5F0-4F06-BDD0-22FFCCDB588B}" type="presOf" srcId="{16856420-4067-440C-AF48-0C2D581D6663}" destId="{5BF0DDAD-33E6-469E-92C7-C1289758F91E}" srcOrd="0" destOrd="0" presId="urn:microsoft.com/office/officeart/2005/8/layout/vList2"/>
    <dgm:cxn modelId="{ADABC7FE-082C-4EDC-897C-922AB4128731}" srcId="{9BD9C51B-BCB7-4DDA-89B1-2E2E3A051954}" destId="{FC67CD53-7D72-4DB1-BD0A-C7706C8C214A}" srcOrd="5" destOrd="0" parTransId="{84CB6D8F-3439-47BF-9847-1BFEF26252AC}" sibTransId="{4A7ECFC4-D97E-46BF-9A2F-1016309F9E18}"/>
    <dgm:cxn modelId="{6946BB8A-F051-407A-85D0-866B8EEA35F7}" type="presParOf" srcId="{3FD6FD6A-8E8B-4C6F-A03B-DC8C22B33F8E}" destId="{C5F40938-9E80-4384-A951-378D835F42A2}" srcOrd="0" destOrd="0" presId="urn:microsoft.com/office/officeart/2005/8/layout/vList2"/>
    <dgm:cxn modelId="{29DC16C1-3D09-4A51-9030-293F9D466AD8}" type="presParOf" srcId="{3FD6FD6A-8E8B-4C6F-A03B-DC8C22B33F8E}" destId="{5C0DF3B4-5118-429C-B9E8-9FA1DD0A37D9}" srcOrd="1" destOrd="0" presId="urn:microsoft.com/office/officeart/2005/8/layout/vList2"/>
    <dgm:cxn modelId="{E43F856D-3193-4D2C-8F23-EE9A9AE6C954}" type="presParOf" srcId="{3FD6FD6A-8E8B-4C6F-A03B-DC8C22B33F8E}" destId="{C73821C1-E18E-4394-9BFB-AA16D31D696F}" srcOrd="2" destOrd="0" presId="urn:microsoft.com/office/officeart/2005/8/layout/vList2"/>
    <dgm:cxn modelId="{1A23D8C4-72EE-48EC-A5A9-9B61E23A9D33}" type="presParOf" srcId="{3FD6FD6A-8E8B-4C6F-A03B-DC8C22B33F8E}" destId="{446B5630-D4E7-4BE0-89D2-C7E1070D608D}" srcOrd="3" destOrd="0" presId="urn:microsoft.com/office/officeart/2005/8/layout/vList2"/>
    <dgm:cxn modelId="{0CDE5910-5662-4AC9-9833-41FA09D95CD7}" type="presParOf" srcId="{3FD6FD6A-8E8B-4C6F-A03B-DC8C22B33F8E}" destId="{D28AFE55-2B29-48A0-8B54-09611F4748B8}" srcOrd="4" destOrd="0" presId="urn:microsoft.com/office/officeart/2005/8/layout/vList2"/>
    <dgm:cxn modelId="{0820551C-0612-4317-A6C6-B2CA8690AFC6}" type="presParOf" srcId="{3FD6FD6A-8E8B-4C6F-A03B-DC8C22B33F8E}" destId="{6784F602-9218-4D8E-B2F0-C834ACCDE58C}" srcOrd="5" destOrd="0" presId="urn:microsoft.com/office/officeart/2005/8/layout/vList2"/>
    <dgm:cxn modelId="{C1EF4A57-DB2E-4799-8D0B-461251A57E54}" type="presParOf" srcId="{3FD6FD6A-8E8B-4C6F-A03B-DC8C22B33F8E}" destId="{43A57BF2-A810-49A7-938E-B329CC754E6E}" srcOrd="6" destOrd="0" presId="urn:microsoft.com/office/officeart/2005/8/layout/vList2"/>
    <dgm:cxn modelId="{DA6D1168-03D9-4978-A125-DF1F3DAC12EA}" type="presParOf" srcId="{3FD6FD6A-8E8B-4C6F-A03B-DC8C22B33F8E}" destId="{304C3EA0-AD3D-411C-8305-5C2CD28F1236}" srcOrd="7" destOrd="0" presId="urn:microsoft.com/office/officeart/2005/8/layout/vList2"/>
    <dgm:cxn modelId="{356EF671-9670-4593-856A-EF6AFA00F4EF}" type="presParOf" srcId="{3FD6FD6A-8E8B-4C6F-A03B-DC8C22B33F8E}" destId="{5BF0DDAD-33E6-469E-92C7-C1289758F91E}" srcOrd="8" destOrd="0" presId="urn:microsoft.com/office/officeart/2005/8/layout/vList2"/>
    <dgm:cxn modelId="{70A4BE77-FB3A-4DBF-9315-E0951D7248EF}" type="presParOf" srcId="{3FD6FD6A-8E8B-4C6F-A03B-DC8C22B33F8E}" destId="{35CB24CA-7ABB-4B75-8914-054BFA4D4DBA}" srcOrd="9" destOrd="0" presId="urn:microsoft.com/office/officeart/2005/8/layout/vList2"/>
    <dgm:cxn modelId="{5AA802A7-C71B-4E3F-8ADE-A172BBD7C93C}" type="presParOf" srcId="{3FD6FD6A-8E8B-4C6F-A03B-DC8C22B33F8E}" destId="{B8994574-C535-4F1B-B0DF-F676D2A3A48F}" srcOrd="10" destOrd="0" presId="urn:microsoft.com/office/officeart/2005/8/layout/vList2"/>
    <dgm:cxn modelId="{39A0DB28-2095-457C-9971-411C9F0A77F5}" type="presParOf" srcId="{3FD6FD6A-8E8B-4C6F-A03B-DC8C22B33F8E}" destId="{CB399ADF-9C30-4BCD-A69A-CA92E327DAF7}" srcOrd="11" destOrd="0" presId="urn:microsoft.com/office/officeart/2005/8/layout/vList2"/>
    <dgm:cxn modelId="{BDB8D5DF-8830-47EC-854C-C424CBB60B5E}" type="presParOf" srcId="{3FD6FD6A-8E8B-4C6F-A03B-DC8C22B33F8E}" destId="{7393A081-2C1C-4BC2-8F79-FA94694043B8}" srcOrd="12" destOrd="0" presId="urn:microsoft.com/office/officeart/2005/8/layout/vList2"/>
    <dgm:cxn modelId="{70DEA62F-46BC-4605-8769-6B3630CA3F6C}" type="presParOf" srcId="{3FD6FD6A-8E8B-4C6F-A03B-DC8C22B33F8E}" destId="{9E571D37-A696-45B1-A6A2-684BCBF2DFC2}" srcOrd="13" destOrd="0" presId="urn:microsoft.com/office/officeart/2005/8/layout/vList2"/>
    <dgm:cxn modelId="{11BB8A29-F24B-4E2D-A8E3-3B019CD208F0}" type="presParOf" srcId="{3FD6FD6A-8E8B-4C6F-A03B-DC8C22B33F8E}" destId="{B0FA68A0-9116-409F-ACDE-0ECCA4D150A9}"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2C7432-DC77-4C4C-B9BA-472671F3236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D2CBACF-ED4F-4ACC-B5C1-9D7260474F59}">
      <dgm:prSet/>
      <dgm:spPr/>
      <dgm:t>
        <a:bodyPr/>
        <a:lstStyle/>
        <a:p>
          <a:r>
            <a:rPr lang="el-GR" dirty="0"/>
            <a:t>σύνταξη σχεδίου συγχώνευσης ή διάσπασης από τα διοικητικά συμβούλια ή τους διαχειριστές των εμπλεκομένων εταιριών (άρθρ. 7, 59), </a:t>
          </a:r>
          <a:endParaRPr lang="en-US" dirty="0"/>
        </a:p>
      </dgm:t>
    </dgm:pt>
    <dgm:pt modelId="{98E0CA69-CE1B-49D2-873C-C0E3F6230371}" type="parTrans" cxnId="{737D9C30-FE9B-409F-8A0F-084C94BE507A}">
      <dgm:prSet/>
      <dgm:spPr/>
      <dgm:t>
        <a:bodyPr/>
        <a:lstStyle/>
        <a:p>
          <a:endParaRPr lang="en-US"/>
        </a:p>
      </dgm:t>
    </dgm:pt>
    <dgm:pt modelId="{65C7072D-90ED-4874-A09A-2904B7A83C97}" type="sibTrans" cxnId="{737D9C30-FE9B-409F-8A0F-084C94BE507A}">
      <dgm:prSet/>
      <dgm:spPr/>
      <dgm:t>
        <a:bodyPr/>
        <a:lstStyle/>
        <a:p>
          <a:endParaRPr lang="en-US"/>
        </a:p>
      </dgm:t>
    </dgm:pt>
    <dgm:pt modelId="{AD09E6F4-F2C7-415A-AEB1-95137816E18E}">
      <dgm:prSet/>
      <dgm:spPr/>
      <dgm:t>
        <a:bodyPr/>
        <a:lstStyle/>
        <a:p>
          <a:r>
            <a:rPr lang="el-GR" dirty="0"/>
            <a:t>καταχώριση και δημοσίευσή του σχεδίου στο Γ.Ε.ΜΗ., ένα (1) μήνα πριν από τη λήψη απόφασης, με δυνατότητα απαλλαγής σε περίπτωση ανάρτησης στην ιστοσελίδα της εταιρίας (άρθρ. 8, 60), </a:t>
          </a:r>
          <a:endParaRPr lang="en-US" dirty="0"/>
        </a:p>
      </dgm:t>
    </dgm:pt>
    <dgm:pt modelId="{BCAF8DA4-BA7B-4834-B759-7E181A763B2C}" type="parTrans" cxnId="{8EE77CF5-261F-4AF9-BDD3-48E808ECA226}">
      <dgm:prSet/>
      <dgm:spPr/>
      <dgm:t>
        <a:bodyPr/>
        <a:lstStyle/>
        <a:p>
          <a:endParaRPr lang="en-US"/>
        </a:p>
      </dgm:t>
    </dgm:pt>
    <dgm:pt modelId="{AE2B3F4C-5071-4F92-A6A0-047039E589ED}" type="sibTrans" cxnId="{8EE77CF5-261F-4AF9-BDD3-48E808ECA226}">
      <dgm:prSet/>
      <dgm:spPr/>
      <dgm:t>
        <a:bodyPr/>
        <a:lstStyle/>
        <a:p>
          <a:endParaRPr lang="en-US"/>
        </a:p>
      </dgm:t>
    </dgm:pt>
    <dgm:pt modelId="{71602984-08C5-43F3-9E2D-08E992AB55CE}">
      <dgm:prSet/>
      <dgm:spPr>
        <a:solidFill>
          <a:schemeClr val="accent5"/>
        </a:solidFill>
      </dgm:spPr>
      <dgm:t>
        <a:bodyPr/>
        <a:lstStyle/>
        <a:p>
          <a:r>
            <a:rPr lang="el-GR" dirty="0"/>
            <a:t>σύνταξη λεπτομερούς έκθεσης επί του σχεδίου συγχώνευσης ή διάσπασης και της προτεινόμενης σχέσης ανταλλαγής ή επί της επικείμενης απόφασης των μετόχων ή των εταίρων για τη μετατροπή  από το διοικητικό συμβούλιο ή τους διαχειριστές των εταιριών που συμμετέχουν ή της υπό μετατροπή εταιρίας, </a:t>
          </a:r>
          <a:endParaRPr lang="en-US" dirty="0"/>
        </a:p>
      </dgm:t>
    </dgm:pt>
    <dgm:pt modelId="{868609E2-8A45-4DF2-B667-B0C6F61B7911}" type="parTrans" cxnId="{9A864F44-2DF6-472C-87A7-A824B7379CA0}">
      <dgm:prSet/>
      <dgm:spPr/>
      <dgm:t>
        <a:bodyPr/>
        <a:lstStyle/>
        <a:p>
          <a:endParaRPr lang="en-US"/>
        </a:p>
      </dgm:t>
    </dgm:pt>
    <dgm:pt modelId="{B78BBC76-9C8D-4D7A-829E-55982DCC90F0}" type="sibTrans" cxnId="{9A864F44-2DF6-472C-87A7-A824B7379CA0}">
      <dgm:prSet/>
      <dgm:spPr/>
      <dgm:t>
        <a:bodyPr/>
        <a:lstStyle/>
        <a:p>
          <a:endParaRPr lang="en-US"/>
        </a:p>
      </dgm:t>
    </dgm:pt>
    <dgm:pt modelId="{09A0AD7F-627C-422F-94A1-D727483CCB5B}">
      <dgm:prSet/>
      <dgm:spPr>
        <a:solidFill>
          <a:schemeClr val="accent5"/>
        </a:solidFill>
      </dgm:spPr>
      <dgm:t>
        <a:bodyPr/>
        <a:lstStyle/>
        <a:p>
          <a:r>
            <a:rPr lang="el-GR" dirty="0"/>
            <a:t>υποβολή των ανωτέρω εκθέσεων στη γενική συνέλευση ή στους εταίρους, εκτός εάν όλοι οι μέτοχοι η οι εταίροι συμφωνούν εγγράφως να μην συνταχθεί ή έκθεση ή/και να μην υποβληθεί  (άρθρ. 9, 61, 106), </a:t>
          </a:r>
          <a:endParaRPr lang="en-US" dirty="0"/>
        </a:p>
      </dgm:t>
    </dgm:pt>
    <dgm:pt modelId="{A3C6A429-862F-4E75-A401-C91EE51A2BE7}" type="parTrans" cxnId="{8FACC905-5241-41ED-B81B-04D68819D703}">
      <dgm:prSet/>
      <dgm:spPr/>
      <dgm:t>
        <a:bodyPr/>
        <a:lstStyle/>
        <a:p>
          <a:endParaRPr lang="en-US"/>
        </a:p>
      </dgm:t>
    </dgm:pt>
    <dgm:pt modelId="{E6701C83-07BA-4E36-92B8-9FC81001CB8A}" type="sibTrans" cxnId="{8FACC905-5241-41ED-B81B-04D68819D703}">
      <dgm:prSet/>
      <dgm:spPr/>
      <dgm:t>
        <a:bodyPr/>
        <a:lstStyle/>
        <a:p>
          <a:endParaRPr lang="en-US"/>
        </a:p>
      </dgm:t>
    </dgm:pt>
    <dgm:pt modelId="{4697A4B1-951A-42D9-8869-10550112CB56}">
      <dgm:prSet/>
      <dgm:spPr/>
      <dgm:t>
        <a:bodyPr/>
        <a:lstStyle/>
        <a:p>
          <a:r>
            <a:rPr lang="el-GR"/>
            <a:t>εξέταση του σχεδίου συγχώνευσης ή διάσπασης από εμπειρογνώμονες, η οποία δεν απαιτείται εάν όλοι οι μέτοχοι η οι εταίροι συμφωνούν εγγράφως να μην συνταχθεί (άρθρ. 10, 62) , </a:t>
          </a:r>
          <a:endParaRPr lang="en-US"/>
        </a:p>
      </dgm:t>
    </dgm:pt>
    <dgm:pt modelId="{7C679A00-D02E-48EE-8B04-6EFFA1E5EA6C}" type="parTrans" cxnId="{3205C6DF-EE67-47A9-B32C-E186562E050E}">
      <dgm:prSet/>
      <dgm:spPr/>
      <dgm:t>
        <a:bodyPr/>
        <a:lstStyle/>
        <a:p>
          <a:endParaRPr lang="en-US"/>
        </a:p>
      </dgm:t>
    </dgm:pt>
    <dgm:pt modelId="{A6A72E08-C524-4F52-A25D-5A9914DB31C0}" type="sibTrans" cxnId="{3205C6DF-EE67-47A9-B32C-E186562E050E}">
      <dgm:prSet/>
      <dgm:spPr/>
      <dgm:t>
        <a:bodyPr/>
        <a:lstStyle/>
        <a:p>
          <a:endParaRPr lang="en-US"/>
        </a:p>
      </dgm:t>
    </dgm:pt>
    <dgm:pt modelId="{21437BFB-4964-4B08-A627-DF7F310B7767}">
      <dgm:prSet/>
      <dgm:spPr/>
      <dgm:t>
        <a:bodyPr/>
        <a:lstStyle/>
        <a:p>
          <a:r>
            <a:rPr lang="el-GR" dirty="0"/>
            <a:t>Προστασία των πιστωτών των εμπλεκομένων εταιρειών-</a:t>
          </a:r>
          <a:endParaRPr lang="en-US" dirty="0"/>
        </a:p>
      </dgm:t>
    </dgm:pt>
    <dgm:pt modelId="{6670D0D6-2EA0-4D49-A3A3-C3D802AF397E}" type="parTrans" cxnId="{54AD1BAE-310D-44C3-8032-B511EA38DF99}">
      <dgm:prSet/>
      <dgm:spPr/>
      <dgm:t>
        <a:bodyPr/>
        <a:lstStyle/>
        <a:p>
          <a:endParaRPr lang="en-US"/>
        </a:p>
      </dgm:t>
    </dgm:pt>
    <dgm:pt modelId="{C078602F-D0D3-4625-83B3-E105AB12C34D}" type="sibTrans" cxnId="{54AD1BAE-310D-44C3-8032-B511EA38DF99}">
      <dgm:prSet/>
      <dgm:spPr/>
      <dgm:t>
        <a:bodyPr/>
        <a:lstStyle/>
        <a:p>
          <a:endParaRPr lang="en-US"/>
        </a:p>
      </dgm:t>
    </dgm:pt>
    <dgm:pt modelId="{77FFBBD6-D728-4296-A4C7-AFA6B1A88F36}">
      <dgm:prSet/>
      <dgm:spPr>
        <a:solidFill>
          <a:schemeClr val="accent5"/>
        </a:solidFill>
      </dgm:spPr>
      <dgm:t>
        <a:bodyPr/>
        <a:lstStyle/>
        <a:p>
          <a:r>
            <a:rPr lang="el-GR" dirty="0"/>
            <a:t>λήψη απόφασης από τη γενική συνέλευση ή του εταίρους για τη συγχώνευση, διάσπαση ή μετατροπή (άρθρ. 14, 66 , 108) </a:t>
          </a:r>
          <a:endParaRPr lang="en-US" dirty="0"/>
        </a:p>
      </dgm:t>
    </dgm:pt>
    <dgm:pt modelId="{03813A08-B816-43A7-8AA8-AB0C1AF59BED}" type="parTrans" cxnId="{D64336B8-F9AD-44F4-B108-F1D2D2FB906A}">
      <dgm:prSet/>
      <dgm:spPr/>
      <dgm:t>
        <a:bodyPr/>
        <a:lstStyle/>
        <a:p>
          <a:endParaRPr lang="en-US"/>
        </a:p>
      </dgm:t>
    </dgm:pt>
    <dgm:pt modelId="{97E5D48B-448C-4764-A175-9AD06A89329B}" type="sibTrans" cxnId="{D64336B8-F9AD-44F4-B108-F1D2D2FB906A}">
      <dgm:prSet/>
      <dgm:spPr/>
      <dgm:t>
        <a:bodyPr/>
        <a:lstStyle/>
        <a:p>
          <a:endParaRPr lang="en-US"/>
        </a:p>
      </dgm:t>
    </dgm:pt>
    <dgm:pt modelId="{1F9AFD76-FCB0-4DFD-A83B-A5BE451FD5A5}">
      <dgm:prSet/>
      <dgm:spPr/>
      <dgm:t>
        <a:bodyPr/>
        <a:lstStyle/>
        <a:p>
          <a:r>
            <a:rPr lang="el-GR"/>
            <a:t>κατάρτιση της σύμβασης συγχώνευσης ή διάσπασης με ιδιωτικό έγγραφο, εκτός εάν πρόκειται για αε, επε, ευρωπαϊκές εταιρίες, αστικούς συνεταιρισμούς και ευρωπαϊκές συνεταιριστικές εταιρίες, οπότε απαιτείται συμβολαιογραφικό έγγραφο ή εάν προβλέπεται διαφορετικά στο νόμο (άρθρ. 15, 67), </a:t>
          </a:r>
          <a:endParaRPr lang="en-US"/>
        </a:p>
      </dgm:t>
    </dgm:pt>
    <dgm:pt modelId="{00CC8C83-75BE-4DCE-BC80-043936A1038D}" type="parTrans" cxnId="{09A0CE58-2ACE-4986-87BB-2770B236A90A}">
      <dgm:prSet/>
      <dgm:spPr/>
      <dgm:t>
        <a:bodyPr/>
        <a:lstStyle/>
        <a:p>
          <a:endParaRPr lang="en-US"/>
        </a:p>
      </dgm:t>
    </dgm:pt>
    <dgm:pt modelId="{7DC5F083-DEFC-4ED1-9032-5434AC0BC9F7}" type="sibTrans" cxnId="{09A0CE58-2ACE-4986-87BB-2770B236A90A}">
      <dgm:prSet/>
      <dgm:spPr/>
      <dgm:t>
        <a:bodyPr/>
        <a:lstStyle/>
        <a:p>
          <a:endParaRPr lang="en-US"/>
        </a:p>
      </dgm:t>
    </dgm:pt>
    <dgm:pt modelId="{B02B276B-CD51-4CF7-AC0D-10AB7C7330AC}">
      <dgm:prSet/>
      <dgm:spPr>
        <a:solidFill>
          <a:schemeClr val="accent5"/>
        </a:solidFill>
      </dgm:spPr>
      <dgm:t>
        <a:bodyPr/>
        <a:lstStyle/>
        <a:p>
          <a:r>
            <a:rPr lang="el-GR"/>
            <a:t>έλεγχο νομιμότητας και δημοσιότητα της συγχώνευσης, διάσπασης ή μετατροπής (άρθρ. 16, 68, 111) </a:t>
          </a:r>
          <a:endParaRPr lang="en-US"/>
        </a:p>
      </dgm:t>
    </dgm:pt>
    <dgm:pt modelId="{B96813F8-642E-41BF-A410-154DA3D55A6C}" type="parTrans" cxnId="{C190745F-091B-4BA7-9201-F2B94027C38B}">
      <dgm:prSet/>
      <dgm:spPr/>
      <dgm:t>
        <a:bodyPr/>
        <a:lstStyle/>
        <a:p>
          <a:endParaRPr lang="en-US"/>
        </a:p>
      </dgm:t>
    </dgm:pt>
    <dgm:pt modelId="{8A7C9699-B911-4D7E-8FFE-15D486F4154B}" type="sibTrans" cxnId="{C190745F-091B-4BA7-9201-F2B94027C38B}">
      <dgm:prSet/>
      <dgm:spPr/>
      <dgm:t>
        <a:bodyPr/>
        <a:lstStyle/>
        <a:p>
          <a:endParaRPr lang="en-US"/>
        </a:p>
      </dgm:t>
    </dgm:pt>
    <dgm:pt modelId="{4DE7B058-269C-4D44-916F-6170ECBD4334}">
      <dgm:prSet/>
      <dgm:spPr>
        <a:solidFill>
          <a:schemeClr val="accent5"/>
        </a:solidFill>
      </dgm:spPr>
      <dgm:t>
        <a:bodyPr/>
        <a:lstStyle/>
        <a:p>
          <a:r>
            <a:rPr lang="el-GR"/>
            <a:t>επέλευση των αποτελεσμάτων της συγχώνευσης, διάσπασης ή της μετατροπής (18, 70, 113).</a:t>
          </a:r>
          <a:endParaRPr lang="en-US"/>
        </a:p>
      </dgm:t>
    </dgm:pt>
    <dgm:pt modelId="{82B597F3-1D93-4265-8905-14D9ACD3083F}" type="parTrans" cxnId="{B79AE9C3-3435-4EA7-898C-30707FC140E0}">
      <dgm:prSet/>
      <dgm:spPr/>
      <dgm:t>
        <a:bodyPr/>
        <a:lstStyle/>
        <a:p>
          <a:endParaRPr lang="en-US"/>
        </a:p>
      </dgm:t>
    </dgm:pt>
    <dgm:pt modelId="{2010E313-DF1F-4F22-8966-EEF9222B80DC}" type="sibTrans" cxnId="{B79AE9C3-3435-4EA7-898C-30707FC140E0}">
      <dgm:prSet/>
      <dgm:spPr/>
      <dgm:t>
        <a:bodyPr/>
        <a:lstStyle/>
        <a:p>
          <a:endParaRPr lang="en-US"/>
        </a:p>
      </dgm:t>
    </dgm:pt>
    <dgm:pt modelId="{1AAEF288-C131-BB4A-A403-5251063CA37A}" type="pres">
      <dgm:prSet presAssocID="{A32C7432-DC77-4C4C-B9BA-472671F32368}" presName="linear" presStyleCnt="0">
        <dgm:presLayoutVars>
          <dgm:animLvl val="lvl"/>
          <dgm:resizeHandles val="exact"/>
        </dgm:presLayoutVars>
      </dgm:prSet>
      <dgm:spPr/>
    </dgm:pt>
    <dgm:pt modelId="{F55F8BD6-2D57-3D44-9176-C1529862AA9C}" type="pres">
      <dgm:prSet presAssocID="{ED2CBACF-ED4F-4ACC-B5C1-9D7260474F59}" presName="parentText" presStyleLbl="node1" presStyleIdx="0" presStyleCnt="10">
        <dgm:presLayoutVars>
          <dgm:chMax val="0"/>
          <dgm:bulletEnabled val="1"/>
        </dgm:presLayoutVars>
      </dgm:prSet>
      <dgm:spPr/>
    </dgm:pt>
    <dgm:pt modelId="{420D3CCB-871A-7549-AE80-49A6B9F6B177}" type="pres">
      <dgm:prSet presAssocID="{65C7072D-90ED-4874-A09A-2904B7A83C97}" presName="spacer" presStyleCnt="0"/>
      <dgm:spPr/>
    </dgm:pt>
    <dgm:pt modelId="{D4214873-A1A3-B943-BAD6-A356A02744BA}" type="pres">
      <dgm:prSet presAssocID="{AD09E6F4-F2C7-415A-AEB1-95137816E18E}" presName="parentText" presStyleLbl="node1" presStyleIdx="1" presStyleCnt="10">
        <dgm:presLayoutVars>
          <dgm:chMax val="0"/>
          <dgm:bulletEnabled val="1"/>
        </dgm:presLayoutVars>
      </dgm:prSet>
      <dgm:spPr/>
    </dgm:pt>
    <dgm:pt modelId="{1B6E3FA8-8D62-344F-8A6F-463EE097626A}" type="pres">
      <dgm:prSet presAssocID="{AE2B3F4C-5071-4F92-A6A0-047039E589ED}" presName="spacer" presStyleCnt="0"/>
      <dgm:spPr/>
    </dgm:pt>
    <dgm:pt modelId="{CE01B76F-2D99-C543-A235-86E0A904C699}" type="pres">
      <dgm:prSet presAssocID="{71602984-08C5-43F3-9E2D-08E992AB55CE}" presName="parentText" presStyleLbl="node1" presStyleIdx="2" presStyleCnt="10">
        <dgm:presLayoutVars>
          <dgm:chMax val="0"/>
          <dgm:bulletEnabled val="1"/>
        </dgm:presLayoutVars>
      </dgm:prSet>
      <dgm:spPr/>
    </dgm:pt>
    <dgm:pt modelId="{E917F2E1-1E9C-234D-B88A-E42871DC49F0}" type="pres">
      <dgm:prSet presAssocID="{B78BBC76-9C8D-4D7A-829E-55982DCC90F0}" presName="spacer" presStyleCnt="0"/>
      <dgm:spPr/>
    </dgm:pt>
    <dgm:pt modelId="{13AC763E-B0A9-934F-B61C-D4A5347E4650}" type="pres">
      <dgm:prSet presAssocID="{09A0AD7F-627C-422F-94A1-D727483CCB5B}" presName="parentText" presStyleLbl="node1" presStyleIdx="3" presStyleCnt="10">
        <dgm:presLayoutVars>
          <dgm:chMax val="0"/>
          <dgm:bulletEnabled val="1"/>
        </dgm:presLayoutVars>
      </dgm:prSet>
      <dgm:spPr/>
    </dgm:pt>
    <dgm:pt modelId="{48A84956-F9F7-DE40-8532-5D5014E09622}" type="pres">
      <dgm:prSet presAssocID="{E6701C83-07BA-4E36-92B8-9FC81001CB8A}" presName="spacer" presStyleCnt="0"/>
      <dgm:spPr/>
    </dgm:pt>
    <dgm:pt modelId="{EB978C31-A392-354A-94CE-56163E021E9A}" type="pres">
      <dgm:prSet presAssocID="{4697A4B1-951A-42D9-8869-10550112CB56}" presName="parentText" presStyleLbl="node1" presStyleIdx="4" presStyleCnt="10">
        <dgm:presLayoutVars>
          <dgm:chMax val="0"/>
          <dgm:bulletEnabled val="1"/>
        </dgm:presLayoutVars>
      </dgm:prSet>
      <dgm:spPr/>
    </dgm:pt>
    <dgm:pt modelId="{D07718B3-2117-524C-913F-9BAD55A88F15}" type="pres">
      <dgm:prSet presAssocID="{A6A72E08-C524-4F52-A25D-5A9914DB31C0}" presName="spacer" presStyleCnt="0"/>
      <dgm:spPr/>
    </dgm:pt>
    <dgm:pt modelId="{4BA72B26-269B-5643-BE41-EBB232C6F6DA}" type="pres">
      <dgm:prSet presAssocID="{21437BFB-4964-4B08-A627-DF7F310B7767}" presName="parentText" presStyleLbl="node1" presStyleIdx="5" presStyleCnt="10">
        <dgm:presLayoutVars>
          <dgm:chMax val="0"/>
          <dgm:bulletEnabled val="1"/>
        </dgm:presLayoutVars>
      </dgm:prSet>
      <dgm:spPr/>
    </dgm:pt>
    <dgm:pt modelId="{C23D7938-6FA8-6D41-AC87-6C4A204A5E2F}" type="pres">
      <dgm:prSet presAssocID="{C078602F-D0D3-4625-83B3-E105AB12C34D}" presName="spacer" presStyleCnt="0"/>
      <dgm:spPr/>
    </dgm:pt>
    <dgm:pt modelId="{4AA7E1EA-680E-A446-972B-7361FB6968A5}" type="pres">
      <dgm:prSet presAssocID="{77FFBBD6-D728-4296-A4C7-AFA6B1A88F36}" presName="parentText" presStyleLbl="node1" presStyleIdx="6" presStyleCnt="10">
        <dgm:presLayoutVars>
          <dgm:chMax val="0"/>
          <dgm:bulletEnabled val="1"/>
        </dgm:presLayoutVars>
      </dgm:prSet>
      <dgm:spPr/>
    </dgm:pt>
    <dgm:pt modelId="{CC36F73A-850A-5542-A6D5-E17F4383911B}" type="pres">
      <dgm:prSet presAssocID="{97E5D48B-448C-4764-A175-9AD06A89329B}" presName="spacer" presStyleCnt="0"/>
      <dgm:spPr/>
    </dgm:pt>
    <dgm:pt modelId="{959A3539-0E1B-3447-84E1-69F195566CC4}" type="pres">
      <dgm:prSet presAssocID="{1F9AFD76-FCB0-4DFD-A83B-A5BE451FD5A5}" presName="parentText" presStyleLbl="node1" presStyleIdx="7" presStyleCnt="10">
        <dgm:presLayoutVars>
          <dgm:chMax val="0"/>
          <dgm:bulletEnabled val="1"/>
        </dgm:presLayoutVars>
      </dgm:prSet>
      <dgm:spPr/>
    </dgm:pt>
    <dgm:pt modelId="{96258579-FCFB-D943-BDAD-400FE7F1DD53}" type="pres">
      <dgm:prSet presAssocID="{7DC5F083-DEFC-4ED1-9032-5434AC0BC9F7}" presName="spacer" presStyleCnt="0"/>
      <dgm:spPr/>
    </dgm:pt>
    <dgm:pt modelId="{80259C67-8B27-6D43-B5DF-987D0EE07195}" type="pres">
      <dgm:prSet presAssocID="{B02B276B-CD51-4CF7-AC0D-10AB7C7330AC}" presName="parentText" presStyleLbl="node1" presStyleIdx="8" presStyleCnt="10">
        <dgm:presLayoutVars>
          <dgm:chMax val="0"/>
          <dgm:bulletEnabled val="1"/>
        </dgm:presLayoutVars>
      </dgm:prSet>
      <dgm:spPr/>
    </dgm:pt>
    <dgm:pt modelId="{370D6FD4-1559-B046-89DD-CA7AE019CC4D}" type="pres">
      <dgm:prSet presAssocID="{8A7C9699-B911-4D7E-8FFE-15D486F4154B}" presName="spacer" presStyleCnt="0"/>
      <dgm:spPr/>
    </dgm:pt>
    <dgm:pt modelId="{69462620-22C9-9E43-993C-F9AA4BB6D479}" type="pres">
      <dgm:prSet presAssocID="{4DE7B058-269C-4D44-916F-6170ECBD4334}" presName="parentText" presStyleLbl="node1" presStyleIdx="9" presStyleCnt="10">
        <dgm:presLayoutVars>
          <dgm:chMax val="0"/>
          <dgm:bulletEnabled val="1"/>
        </dgm:presLayoutVars>
      </dgm:prSet>
      <dgm:spPr/>
    </dgm:pt>
  </dgm:ptLst>
  <dgm:cxnLst>
    <dgm:cxn modelId="{8FACC905-5241-41ED-B81B-04D68819D703}" srcId="{A32C7432-DC77-4C4C-B9BA-472671F32368}" destId="{09A0AD7F-627C-422F-94A1-D727483CCB5B}" srcOrd="3" destOrd="0" parTransId="{A3C6A429-862F-4E75-A401-C91EE51A2BE7}" sibTransId="{E6701C83-07BA-4E36-92B8-9FC81001CB8A}"/>
    <dgm:cxn modelId="{737D9C30-FE9B-409F-8A0F-084C94BE507A}" srcId="{A32C7432-DC77-4C4C-B9BA-472671F32368}" destId="{ED2CBACF-ED4F-4ACC-B5C1-9D7260474F59}" srcOrd="0" destOrd="0" parTransId="{98E0CA69-CE1B-49D2-873C-C0E3F6230371}" sibTransId="{65C7072D-90ED-4874-A09A-2904B7A83C97}"/>
    <dgm:cxn modelId="{9A864F44-2DF6-472C-87A7-A824B7379CA0}" srcId="{A32C7432-DC77-4C4C-B9BA-472671F32368}" destId="{71602984-08C5-43F3-9E2D-08E992AB55CE}" srcOrd="2" destOrd="0" parTransId="{868609E2-8A45-4DF2-B667-B0C6F61B7911}" sibTransId="{B78BBC76-9C8D-4D7A-829E-55982DCC90F0}"/>
    <dgm:cxn modelId="{7EED4049-F995-C14D-84E3-8A100541007D}" type="presOf" srcId="{AD09E6F4-F2C7-415A-AEB1-95137816E18E}" destId="{D4214873-A1A3-B943-BAD6-A356A02744BA}" srcOrd="0" destOrd="0" presId="urn:microsoft.com/office/officeart/2005/8/layout/vList2"/>
    <dgm:cxn modelId="{09A0CE58-2ACE-4986-87BB-2770B236A90A}" srcId="{A32C7432-DC77-4C4C-B9BA-472671F32368}" destId="{1F9AFD76-FCB0-4DFD-A83B-A5BE451FD5A5}" srcOrd="7" destOrd="0" parTransId="{00CC8C83-75BE-4DCE-BC80-043936A1038D}" sibTransId="{7DC5F083-DEFC-4ED1-9032-5434AC0BC9F7}"/>
    <dgm:cxn modelId="{C190745F-091B-4BA7-9201-F2B94027C38B}" srcId="{A32C7432-DC77-4C4C-B9BA-472671F32368}" destId="{B02B276B-CD51-4CF7-AC0D-10AB7C7330AC}" srcOrd="8" destOrd="0" parTransId="{B96813F8-642E-41BF-A410-154DA3D55A6C}" sibTransId="{8A7C9699-B911-4D7E-8FFE-15D486F4154B}"/>
    <dgm:cxn modelId="{00422F64-DF2D-8249-B323-C84E469CA4E1}" type="presOf" srcId="{4697A4B1-951A-42D9-8869-10550112CB56}" destId="{EB978C31-A392-354A-94CE-56163E021E9A}" srcOrd="0" destOrd="0" presId="urn:microsoft.com/office/officeart/2005/8/layout/vList2"/>
    <dgm:cxn modelId="{71295D73-EB9D-7F4D-9C6F-8C15E0614E3A}" type="presOf" srcId="{4DE7B058-269C-4D44-916F-6170ECBD4334}" destId="{69462620-22C9-9E43-993C-F9AA4BB6D479}" srcOrd="0" destOrd="0" presId="urn:microsoft.com/office/officeart/2005/8/layout/vList2"/>
    <dgm:cxn modelId="{6C8D9687-45A1-6242-8C76-42485BBFD680}" type="presOf" srcId="{77FFBBD6-D728-4296-A4C7-AFA6B1A88F36}" destId="{4AA7E1EA-680E-A446-972B-7361FB6968A5}" srcOrd="0" destOrd="0" presId="urn:microsoft.com/office/officeart/2005/8/layout/vList2"/>
    <dgm:cxn modelId="{34500689-076C-2C48-BD9F-E3278E0B6949}" type="presOf" srcId="{21437BFB-4964-4B08-A627-DF7F310B7767}" destId="{4BA72B26-269B-5643-BE41-EBB232C6F6DA}" srcOrd="0" destOrd="0" presId="urn:microsoft.com/office/officeart/2005/8/layout/vList2"/>
    <dgm:cxn modelId="{B39EA798-C90F-EC49-B629-6A2FF8B6472E}" type="presOf" srcId="{A32C7432-DC77-4C4C-B9BA-472671F32368}" destId="{1AAEF288-C131-BB4A-A403-5251063CA37A}" srcOrd="0" destOrd="0" presId="urn:microsoft.com/office/officeart/2005/8/layout/vList2"/>
    <dgm:cxn modelId="{54AD1BAE-310D-44C3-8032-B511EA38DF99}" srcId="{A32C7432-DC77-4C4C-B9BA-472671F32368}" destId="{21437BFB-4964-4B08-A627-DF7F310B7767}" srcOrd="5" destOrd="0" parTransId="{6670D0D6-2EA0-4D49-A3A3-C3D802AF397E}" sibTransId="{C078602F-D0D3-4625-83B3-E105AB12C34D}"/>
    <dgm:cxn modelId="{D64336B8-F9AD-44F4-B108-F1D2D2FB906A}" srcId="{A32C7432-DC77-4C4C-B9BA-472671F32368}" destId="{77FFBBD6-D728-4296-A4C7-AFA6B1A88F36}" srcOrd="6" destOrd="0" parTransId="{03813A08-B816-43A7-8AA8-AB0C1AF59BED}" sibTransId="{97E5D48B-448C-4764-A175-9AD06A89329B}"/>
    <dgm:cxn modelId="{757758B9-5C17-344D-8945-5DC5403DE04F}" type="presOf" srcId="{71602984-08C5-43F3-9E2D-08E992AB55CE}" destId="{CE01B76F-2D99-C543-A235-86E0A904C699}" srcOrd="0" destOrd="0" presId="urn:microsoft.com/office/officeart/2005/8/layout/vList2"/>
    <dgm:cxn modelId="{7D5193B9-A482-0041-96E4-5B08CB90D6AF}" type="presOf" srcId="{09A0AD7F-627C-422F-94A1-D727483CCB5B}" destId="{13AC763E-B0A9-934F-B61C-D4A5347E4650}" srcOrd="0" destOrd="0" presId="urn:microsoft.com/office/officeart/2005/8/layout/vList2"/>
    <dgm:cxn modelId="{B79AE9C3-3435-4EA7-898C-30707FC140E0}" srcId="{A32C7432-DC77-4C4C-B9BA-472671F32368}" destId="{4DE7B058-269C-4D44-916F-6170ECBD4334}" srcOrd="9" destOrd="0" parTransId="{82B597F3-1D93-4265-8905-14D9ACD3083F}" sibTransId="{2010E313-DF1F-4F22-8966-EEF9222B80DC}"/>
    <dgm:cxn modelId="{F37367DD-C586-994A-B577-C4A86A67919B}" type="presOf" srcId="{1F9AFD76-FCB0-4DFD-A83B-A5BE451FD5A5}" destId="{959A3539-0E1B-3447-84E1-69F195566CC4}" srcOrd="0" destOrd="0" presId="urn:microsoft.com/office/officeart/2005/8/layout/vList2"/>
    <dgm:cxn modelId="{3205C6DF-EE67-47A9-B32C-E186562E050E}" srcId="{A32C7432-DC77-4C4C-B9BA-472671F32368}" destId="{4697A4B1-951A-42D9-8869-10550112CB56}" srcOrd="4" destOrd="0" parTransId="{7C679A00-D02E-48EE-8B04-6EFFA1E5EA6C}" sibTransId="{A6A72E08-C524-4F52-A25D-5A9914DB31C0}"/>
    <dgm:cxn modelId="{A354B2EE-5E1E-F047-8F40-1696BF1A6D75}" type="presOf" srcId="{ED2CBACF-ED4F-4ACC-B5C1-9D7260474F59}" destId="{F55F8BD6-2D57-3D44-9176-C1529862AA9C}" srcOrd="0" destOrd="0" presId="urn:microsoft.com/office/officeart/2005/8/layout/vList2"/>
    <dgm:cxn modelId="{D6E9BCEE-13D4-C948-A626-E806B8367A39}" type="presOf" srcId="{B02B276B-CD51-4CF7-AC0D-10AB7C7330AC}" destId="{80259C67-8B27-6D43-B5DF-987D0EE07195}" srcOrd="0" destOrd="0" presId="urn:microsoft.com/office/officeart/2005/8/layout/vList2"/>
    <dgm:cxn modelId="{8EE77CF5-261F-4AF9-BDD3-48E808ECA226}" srcId="{A32C7432-DC77-4C4C-B9BA-472671F32368}" destId="{AD09E6F4-F2C7-415A-AEB1-95137816E18E}" srcOrd="1" destOrd="0" parTransId="{BCAF8DA4-BA7B-4834-B759-7E181A763B2C}" sibTransId="{AE2B3F4C-5071-4F92-A6A0-047039E589ED}"/>
    <dgm:cxn modelId="{36834423-C58C-3143-A7BA-85368B8CC978}" type="presParOf" srcId="{1AAEF288-C131-BB4A-A403-5251063CA37A}" destId="{F55F8BD6-2D57-3D44-9176-C1529862AA9C}" srcOrd="0" destOrd="0" presId="urn:microsoft.com/office/officeart/2005/8/layout/vList2"/>
    <dgm:cxn modelId="{70A481A5-1B0A-F84F-98C6-722FFF2E9B1D}" type="presParOf" srcId="{1AAEF288-C131-BB4A-A403-5251063CA37A}" destId="{420D3CCB-871A-7549-AE80-49A6B9F6B177}" srcOrd="1" destOrd="0" presId="urn:microsoft.com/office/officeart/2005/8/layout/vList2"/>
    <dgm:cxn modelId="{9B044827-790B-B943-B6CD-F6286782BC56}" type="presParOf" srcId="{1AAEF288-C131-BB4A-A403-5251063CA37A}" destId="{D4214873-A1A3-B943-BAD6-A356A02744BA}" srcOrd="2" destOrd="0" presId="urn:microsoft.com/office/officeart/2005/8/layout/vList2"/>
    <dgm:cxn modelId="{7C32B06E-2EAF-9A4B-AE49-FEBFC509CF34}" type="presParOf" srcId="{1AAEF288-C131-BB4A-A403-5251063CA37A}" destId="{1B6E3FA8-8D62-344F-8A6F-463EE097626A}" srcOrd="3" destOrd="0" presId="urn:microsoft.com/office/officeart/2005/8/layout/vList2"/>
    <dgm:cxn modelId="{ACFAE370-83E1-3740-959B-22297BA58FBD}" type="presParOf" srcId="{1AAEF288-C131-BB4A-A403-5251063CA37A}" destId="{CE01B76F-2D99-C543-A235-86E0A904C699}" srcOrd="4" destOrd="0" presId="urn:microsoft.com/office/officeart/2005/8/layout/vList2"/>
    <dgm:cxn modelId="{D6854590-3956-4741-8694-7B5C264030A8}" type="presParOf" srcId="{1AAEF288-C131-BB4A-A403-5251063CA37A}" destId="{E917F2E1-1E9C-234D-B88A-E42871DC49F0}" srcOrd="5" destOrd="0" presId="urn:microsoft.com/office/officeart/2005/8/layout/vList2"/>
    <dgm:cxn modelId="{120F56E3-8DDF-764A-816C-8C93B03FFF89}" type="presParOf" srcId="{1AAEF288-C131-BB4A-A403-5251063CA37A}" destId="{13AC763E-B0A9-934F-B61C-D4A5347E4650}" srcOrd="6" destOrd="0" presId="urn:microsoft.com/office/officeart/2005/8/layout/vList2"/>
    <dgm:cxn modelId="{052611FE-9670-1741-8F47-72F8F00B46E9}" type="presParOf" srcId="{1AAEF288-C131-BB4A-A403-5251063CA37A}" destId="{48A84956-F9F7-DE40-8532-5D5014E09622}" srcOrd="7" destOrd="0" presId="urn:microsoft.com/office/officeart/2005/8/layout/vList2"/>
    <dgm:cxn modelId="{A8C91384-ABF1-CB41-802F-D5BC634715FC}" type="presParOf" srcId="{1AAEF288-C131-BB4A-A403-5251063CA37A}" destId="{EB978C31-A392-354A-94CE-56163E021E9A}" srcOrd="8" destOrd="0" presId="urn:microsoft.com/office/officeart/2005/8/layout/vList2"/>
    <dgm:cxn modelId="{AEE30732-75C7-4249-A9A6-6839D295033C}" type="presParOf" srcId="{1AAEF288-C131-BB4A-A403-5251063CA37A}" destId="{D07718B3-2117-524C-913F-9BAD55A88F15}" srcOrd="9" destOrd="0" presId="urn:microsoft.com/office/officeart/2005/8/layout/vList2"/>
    <dgm:cxn modelId="{67D9C8E5-0F1A-0044-94A1-8B78C2286504}" type="presParOf" srcId="{1AAEF288-C131-BB4A-A403-5251063CA37A}" destId="{4BA72B26-269B-5643-BE41-EBB232C6F6DA}" srcOrd="10" destOrd="0" presId="urn:microsoft.com/office/officeart/2005/8/layout/vList2"/>
    <dgm:cxn modelId="{28B32DEC-5FAA-6F4D-B3F9-54D4C2CBA7DB}" type="presParOf" srcId="{1AAEF288-C131-BB4A-A403-5251063CA37A}" destId="{C23D7938-6FA8-6D41-AC87-6C4A204A5E2F}" srcOrd="11" destOrd="0" presId="urn:microsoft.com/office/officeart/2005/8/layout/vList2"/>
    <dgm:cxn modelId="{D12916F6-6928-4545-B6F0-72AF04E2758F}" type="presParOf" srcId="{1AAEF288-C131-BB4A-A403-5251063CA37A}" destId="{4AA7E1EA-680E-A446-972B-7361FB6968A5}" srcOrd="12" destOrd="0" presId="urn:microsoft.com/office/officeart/2005/8/layout/vList2"/>
    <dgm:cxn modelId="{538FC105-282F-834C-90F6-B95ECB8B651E}" type="presParOf" srcId="{1AAEF288-C131-BB4A-A403-5251063CA37A}" destId="{CC36F73A-850A-5542-A6D5-E17F4383911B}" srcOrd="13" destOrd="0" presId="urn:microsoft.com/office/officeart/2005/8/layout/vList2"/>
    <dgm:cxn modelId="{6AE0FD3C-981A-EB4E-9682-9B54BB8843AE}" type="presParOf" srcId="{1AAEF288-C131-BB4A-A403-5251063CA37A}" destId="{959A3539-0E1B-3447-84E1-69F195566CC4}" srcOrd="14" destOrd="0" presId="urn:microsoft.com/office/officeart/2005/8/layout/vList2"/>
    <dgm:cxn modelId="{EBA2D425-43C3-3C47-B747-F82AD219ABC1}" type="presParOf" srcId="{1AAEF288-C131-BB4A-A403-5251063CA37A}" destId="{96258579-FCFB-D943-BDAD-400FE7F1DD53}" srcOrd="15" destOrd="0" presId="urn:microsoft.com/office/officeart/2005/8/layout/vList2"/>
    <dgm:cxn modelId="{E333E616-15BD-0148-9290-B73E4397BDFD}" type="presParOf" srcId="{1AAEF288-C131-BB4A-A403-5251063CA37A}" destId="{80259C67-8B27-6D43-B5DF-987D0EE07195}" srcOrd="16" destOrd="0" presId="urn:microsoft.com/office/officeart/2005/8/layout/vList2"/>
    <dgm:cxn modelId="{B07C1EB4-252D-9D44-BEF7-56DDF2DB07E8}" type="presParOf" srcId="{1AAEF288-C131-BB4A-A403-5251063CA37A}" destId="{370D6FD4-1559-B046-89DD-CA7AE019CC4D}" srcOrd="17" destOrd="0" presId="urn:microsoft.com/office/officeart/2005/8/layout/vList2"/>
    <dgm:cxn modelId="{60DA2A23-3FD0-BF49-8005-DEDAD2BC6A2D}" type="presParOf" srcId="{1AAEF288-C131-BB4A-A403-5251063CA37A}" destId="{69462620-22C9-9E43-993C-F9AA4BB6D479}"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91E7EB-8CE9-4813-B03B-C8979E85D7E9}">
      <dsp:nvSpPr>
        <dsp:cNvPr id="0" name=""/>
        <dsp:cNvSpPr/>
      </dsp:nvSpPr>
      <dsp:spPr>
        <a:xfrm>
          <a:off x="0" y="326499"/>
          <a:ext cx="5641974" cy="137475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Μεταβίβαση συνόλου ενεργητικού και παθητικού μίας ή περισσότερων εταιρειών σε υφιστάμενη ή νέα εταιρεία </a:t>
          </a:r>
          <a:endParaRPr lang="en-US" sz="2500" kern="1200"/>
        </a:p>
      </dsp:txBody>
      <dsp:txXfrm>
        <a:off x="67110" y="393609"/>
        <a:ext cx="5507754" cy="1240530"/>
      </dsp:txXfrm>
    </dsp:sp>
    <dsp:sp modelId="{BD4A7158-5394-48FF-9076-E17876A4E66D}">
      <dsp:nvSpPr>
        <dsp:cNvPr id="0" name=""/>
        <dsp:cNvSpPr/>
      </dsp:nvSpPr>
      <dsp:spPr>
        <a:xfrm>
          <a:off x="0" y="1773250"/>
          <a:ext cx="5641974" cy="1374750"/>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Προηγούμενη λύση της/τους (χωρίς θέση σε εκκαθάριση) </a:t>
          </a:r>
          <a:endParaRPr lang="en-US" sz="2500" kern="1200"/>
        </a:p>
      </dsp:txBody>
      <dsp:txXfrm>
        <a:off x="67110" y="1840360"/>
        <a:ext cx="5507754" cy="1240530"/>
      </dsp:txXfrm>
    </dsp:sp>
    <dsp:sp modelId="{6B211FB2-5E4C-4367-970A-9A370DD38F91}">
      <dsp:nvSpPr>
        <dsp:cNvPr id="0" name=""/>
        <dsp:cNvSpPr/>
      </dsp:nvSpPr>
      <dsp:spPr>
        <a:xfrm>
          <a:off x="0" y="3220000"/>
          <a:ext cx="5641974" cy="137475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Διάθεση εταιρικών συμμετοχών ή/και μετρητών στους εταίρους της απορροφώμενης</a:t>
          </a:r>
          <a:endParaRPr lang="en-US" sz="2500" kern="1200"/>
        </a:p>
      </dsp:txBody>
      <dsp:txXfrm>
        <a:off x="67110" y="3287110"/>
        <a:ext cx="5507754" cy="1240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9AEFD-F03A-4E61-B9C7-4452004E23FD}">
      <dsp:nvSpPr>
        <dsp:cNvPr id="0" name=""/>
        <dsp:cNvSpPr/>
      </dsp:nvSpPr>
      <dsp:spPr>
        <a:xfrm>
          <a:off x="0" y="40794"/>
          <a:ext cx="5641974" cy="9149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Η διασπώμενη λύεται και εξαφανίζεται χωρίς εκκαθάριση. </a:t>
          </a:r>
          <a:endParaRPr lang="en-US" sz="2300" kern="1200"/>
        </a:p>
      </dsp:txBody>
      <dsp:txXfrm>
        <a:off x="44664" y="85458"/>
        <a:ext cx="5552646" cy="825612"/>
      </dsp:txXfrm>
    </dsp:sp>
    <dsp:sp modelId="{BE7BD494-C8A2-41C2-BBC6-1088E0A041DA}">
      <dsp:nvSpPr>
        <dsp:cNvPr id="0" name=""/>
        <dsp:cNvSpPr/>
      </dsp:nvSpPr>
      <dsp:spPr>
        <a:xfrm>
          <a:off x="0" y="1021974"/>
          <a:ext cx="5641974" cy="914940"/>
        </a:xfrm>
        <a:prstGeom prst="roundRect">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Το σύνολο της περιουσίας εισφέρεται στις επωφελούμενες.</a:t>
          </a:r>
          <a:endParaRPr lang="en-US" sz="2300" kern="1200"/>
        </a:p>
      </dsp:txBody>
      <dsp:txXfrm>
        <a:off x="44664" y="1066638"/>
        <a:ext cx="5552646" cy="825612"/>
      </dsp:txXfrm>
    </dsp:sp>
    <dsp:sp modelId="{BA7D4D22-AB20-49EB-9390-2B9D3D6E4ADA}">
      <dsp:nvSpPr>
        <dsp:cNvPr id="0" name=""/>
        <dsp:cNvSpPr/>
      </dsp:nvSpPr>
      <dsp:spPr>
        <a:xfrm>
          <a:off x="0" y="2003154"/>
          <a:ext cx="5641974" cy="914940"/>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Οι εταίροι της διασπώμενης γίνονται εταίροι των επωφελούμενων.</a:t>
          </a:r>
          <a:endParaRPr lang="en-US" sz="2300" kern="1200"/>
        </a:p>
      </dsp:txBody>
      <dsp:txXfrm>
        <a:off x="44664" y="2047818"/>
        <a:ext cx="5552646" cy="825612"/>
      </dsp:txXfrm>
    </dsp:sp>
    <dsp:sp modelId="{D5E7B23A-99E2-4B0B-ACA4-2ECF939166B4}">
      <dsp:nvSpPr>
        <dsp:cNvPr id="0" name=""/>
        <dsp:cNvSpPr/>
      </dsp:nvSpPr>
      <dsp:spPr>
        <a:xfrm>
          <a:off x="0" y="2984335"/>
          <a:ext cx="5641974" cy="914940"/>
        </a:xfrm>
        <a:prstGeom prst="roundRect">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Οι επωφελούμενες συνιστώνται ή αυξάνουν το μ.κ.</a:t>
          </a:r>
          <a:endParaRPr lang="en-US" sz="2300" kern="1200"/>
        </a:p>
      </dsp:txBody>
      <dsp:txXfrm>
        <a:off x="44664" y="3028999"/>
        <a:ext cx="5552646" cy="825612"/>
      </dsp:txXfrm>
    </dsp:sp>
    <dsp:sp modelId="{7F62B664-4CF0-4DAA-9428-E873785F6D4F}">
      <dsp:nvSpPr>
        <dsp:cNvPr id="0" name=""/>
        <dsp:cNvSpPr/>
      </dsp:nvSpPr>
      <dsp:spPr>
        <a:xfrm>
          <a:off x="0" y="3965515"/>
          <a:ext cx="5641974" cy="91494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Καθολική διαδοχή</a:t>
          </a:r>
          <a:endParaRPr lang="en-US" sz="2300" kern="1200"/>
        </a:p>
      </dsp:txBody>
      <dsp:txXfrm>
        <a:off x="44664" y="4010179"/>
        <a:ext cx="5552646" cy="8256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DF47D-4F43-46FC-88FF-CF3D02B14B3B}">
      <dsp:nvSpPr>
        <dsp:cNvPr id="0" name=""/>
        <dsp:cNvSpPr/>
      </dsp:nvSpPr>
      <dsp:spPr>
        <a:xfrm>
          <a:off x="0" y="674385"/>
          <a:ext cx="5641974" cy="675327"/>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Η διασπώμενη δεν λύεται. </a:t>
          </a:r>
          <a:endParaRPr lang="en-US" sz="1700" kern="1200"/>
        </a:p>
      </dsp:txBody>
      <dsp:txXfrm>
        <a:off x="32967" y="707352"/>
        <a:ext cx="5576040" cy="609393"/>
      </dsp:txXfrm>
    </dsp:sp>
    <dsp:sp modelId="{189FB2CD-FF74-418F-BE8C-40F9D87B0778}">
      <dsp:nvSpPr>
        <dsp:cNvPr id="0" name=""/>
        <dsp:cNvSpPr/>
      </dsp:nvSpPr>
      <dsp:spPr>
        <a:xfrm>
          <a:off x="0" y="1398673"/>
          <a:ext cx="5641974" cy="675327"/>
        </a:xfrm>
        <a:prstGeom prst="roundRect">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Εισφέρει ορισμένο κλάδο (ή κλάδους) δραστηριότητας στις επωφελούμενες. </a:t>
          </a:r>
          <a:endParaRPr lang="en-US" sz="1700" kern="1200"/>
        </a:p>
      </dsp:txBody>
      <dsp:txXfrm>
        <a:off x="32967" y="1431640"/>
        <a:ext cx="5576040" cy="609393"/>
      </dsp:txXfrm>
    </dsp:sp>
    <dsp:sp modelId="{CA8B0B15-E1AA-4F62-A0EC-24C07A430F01}">
      <dsp:nvSpPr>
        <dsp:cNvPr id="0" name=""/>
        <dsp:cNvSpPr/>
      </dsp:nvSpPr>
      <dsp:spPr>
        <a:xfrm>
          <a:off x="0" y="2122961"/>
          <a:ext cx="5641974" cy="675327"/>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Η ίδια η διασπώμενη αναλαμβάνει τις εταιρικές συμμετοχές που εκδίδουν οι επωφελούμενες ενόψει αυτής της εισφοράς. </a:t>
          </a:r>
          <a:endParaRPr lang="en-US" sz="1700" kern="1200"/>
        </a:p>
      </dsp:txBody>
      <dsp:txXfrm>
        <a:off x="32967" y="2155928"/>
        <a:ext cx="5576040" cy="609393"/>
      </dsp:txXfrm>
    </dsp:sp>
    <dsp:sp modelId="{33C3A343-033B-43D9-8A61-1F99B22A3F6A}">
      <dsp:nvSpPr>
        <dsp:cNvPr id="0" name=""/>
        <dsp:cNvSpPr/>
      </dsp:nvSpPr>
      <dsp:spPr>
        <a:xfrm>
          <a:off x="0" y="2847248"/>
          <a:ext cx="5641974" cy="675327"/>
        </a:xfrm>
        <a:prstGeom prst="roundRect">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Αλλάζει μόνο η σύνθεση της περιουσίας της διασπώμενης, και όχι η καθαρή θέση. </a:t>
          </a:r>
          <a:endParaRPr lang="en-US" sz="1700" kern="1200"/>
        </a:p>
      </dsp:txBody>
      <dsp:txXfrm>
        <a:off x="32967" y="2880215"/>
        <a:ext cx="5576040" cy="609393"/>
      </dsp:txXfrm>
    </dsp:sp>
    <dsp:sp modelId="{4D180AF4-EE08-4DA9-816B-AF0385F4EF0E}">
      <dsp:nvSpPr>
        <dsp:cNvPr id="0" name=""/>
        <dsp:cNvSpPr/>
      </dsp:nvSpPr>
      <dsp:spPr>
        <a:xfrm>
          <a:off x="0" y="3571536"/>
          <a:ext cx="5641974" cy="675327"/>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Καθολική (όχι ειδική) Διαδοχή</a:t>
          </a:r>
          <a:endParaRPr lang="en-US" sz="1700" kern="1200"/>
        </a:p>
      </dsp:txBody>
      <dsp:txXfrm>
        <a:off x="32967" y="3604503"/>
        <a:ext cx="5576040" cy="6093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F40938-9E80-4384-A951-378D835F42A2}">
      <dsp:nvSpPr>
        <dsp:cNvPr id="0" name=""/>
        <dsp:cNvSpPr/>
      </dsp:nvSpPr>
      <dsp:spPr>
        <a:xfrm>
          <a:off x="0" y="592352"/>
          <a:ext cx="5641974" cy="446908"/>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l-GR" sz="800" kern="1200"/>
            <a:t>Η διασπώμενη δεν λύεται. </a:t>
          </a:r>
          <a:endParaRPr lang="en-US" sz="800" kern="1200"/>
        </a:p>
      </dsp:txBody>
      <dsp:txXfrm>
        <a:off x="21816" y="614168"/>
        <a:ext cx="5598342" cy="403276"/>
      </dsp:txXfrm>
    </dsp:sp>
    <dsp:sp modelId="{C73821C1-E18E-4394-9BFB-AA16D31D696F}">
      <dsp:nvSpPr>
        <dsp:cNvPr id="0" name=""/>
        <dsp:cNvSpPr/>
      </dsp:nvSpPr>
      <dsp:spPr>
        <a:xfrm>
          <a:off x="0" y="1062300"/>
          <a:ext cx="5641974" cy="446908"/>
        </a:xfrm>
        <a:prstGeom prst="roundRect">
          <a:avLst/>
        </a:prstGeom>
        <a:solidFill>
          <a:schemeClr val="accent2">
            <a:hueOff val="-189053"/>
            <a:satOff val="213"/>
            <a:lumOff val="50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l-GR" sz="800" kern="1200"/>
            <a:t>Εισφέρει ορισμένο κλάδο (ή κλάδους) δραστηριότητας στις επωφελούμενες. </a:t>
          </a:r>
          <a:endParaRPr lang="en-US" sz="800" kern="1200"/>
        </a:p>
      </dsp:txBody>
      <dsp:txXfrm>
        <a:off x="21816" y="1084116"/>
        <a:ext cx="5598342" cy="403276"/>
      </dsp:txXfrm>
    </dsp:sp>
    <dsp:sp modelId="{D28AFE55-2B29-48A0-8B54-09611F4748B8}">
      <dsp:nvSpPr>
        <dsp:cNvPr id="0" name=""/>
        <dsp:cNvSpPr/>
      </dsp:nvSpPr>
      <dsp:spPr>
        <a:xfrm>
          <a:off x="0" y="1532248"/>
          <a:ext cx="5641974" cy="446908"/>
        </a:xfrm>
        <a:prstGeom prst="roundRect">
          <a:avLst/>
        </a:prstGeom>
        <a:solidFill>
          <a:schemeClr val="accent2">
            <a:hueOff val="-378107"/>
            <a:satOff val="426"/>
            <a:lumOff val="100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l-GR" sz="800" kern="1200"/>
            <a:t>Οι εταίροι της μερικώς διασπώμενης αναλαμβάνουν τις εταιρικές συμμετοχές που εκδίδουν η/οι επωφελούμενη/ες ενόψει αυτής της εισφοράς. </a:t>
          </a:r>
          <a:endParaRPr lang="en-US" sz="800" kern="1200"/>
        </a:p>
      </dsp:txBody>
      <dsp:txXfrm>
        <a:off x="21816" y="1554064"/>
        <a:ext cx="5598342" cy="403276"/>
      </dsp:txXfrm>
    </dsp:sp>
    <dsp:sp modelId="{43A57BF2-A810-49A7-938E-B329CC754E6E}">
      <dsp:nvSpPr>
        <dsp:cNvPr id="0" name=""/>
        <dsp:cNvSpPr/>
      </dsp:nvSpPr>
      <dsp:spPr>
        <a:xfrm>
          <a:off x="0" y="2002196"/>
          <a:ext cx="5641974" cy="446908"/>
        </a:xfrm>
        <a:prstGeom prst="roundRect">
          <a:avLst/>
        </a:prstGeom>
        <a:solidFill>
          <a:schemeClr val="accent2">
            <a:hueOff val="-567160"/>
            <a:satOff val="639"/>
            <a:lumOff val="151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l-GR" sz="800" kern="1200"/>
            <a:t>Οι επωφελούμενες συνιστώνται ή αυξάνουν το μ.κ. </a:t>
          </a:r>
          <a:endParaRPr lang="en-US" sz="800" kern="1200"/>
        </a:p>
      </dsp:txBody>
      <dsp:txXfrm>
        <a:off x="21816" y="2024012"/>
        <a:ext cx="5598342" cy="403276"/>
      </dsp:txXfrm>
    </dsp:sp>
    <dsp:sp modelId="{5BF0DDAD-33E6-469E-92C7-C1289758F91E}">
      <dsp:nvSpPr>
        <dsp:cNvPr id="0" name=""/>
        <dsp:cNvSpPr/>
      </dsp:nvSpPr>
      <dsp:spPr>
        <a:xfrm>
          <a:off x="0" y="2472145"/>
          <a:ext cx="5641974" cy="446908"/>
        </a:xfrm>
        <a:prstGeom prst="roundRect">
          <a:avLst/>
        </a:prstGeom>
        <a:solidFill>
          <a:schemeClr val="accent2">
            <a:hueOff val="-756213"/>
            <a:satOff val="853"/>
            <a:lumOff val="201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l-GR" sz="800" kern="1200"/>
            <a:t>(1) Συμμόρφωση της μερικώς διασπώμενης με τις διατάξεις για το μετοχικό κεφάλαιο και στοιχεία καθαρής θέσης της - Ανάλογα με το μέγεθος της καθαρής θέσης του μεταβιβαζόμενου κλάδου, μπορεί (όχι πάντα) να χρειαστεί μείωση μετοχικού κεφαλαίου και τροποποίηση καταστατικού της μερικώς διασπώμενης απόφαση της ίδιας ΓΣ που αποφασίζει τη διάσπαση, </a:t>
          </a:r>
          <a:endParaRPr lang="en-US" sz="800" kern="1200"/>
        </a:p>
      </dsp:txBody>
      <dsp:txXfrm>
        <a:off x="21816" y="2493961"/>
        <a:ext cx="5598342" cy="403276"/>
      </dsp:txXfrm>
    </dsp:sp>
    <dsp:sp modelId="{B8994574-C535-4F1B-B0DF-F676D2A3A48F}">
      <dsp:nvSpPr>
        <dsp:cNvPr id="0" name=""/>
        <dsp:cNvSpPr/>
      </dsp:nvSpPr>
      <dsp:spPr>
        <a:xfrm>
          <a:off x="0" y="2942093"/>
          <a:ext cx="5641974" cy="446908"/>
        </a:xfrm>
        <a:prstGeom prst="roundRect">
          <a:avLst/>
        </a:prstGeom>
        <a:solidFill>
          <a:schemeClr val="accent2">
            <a:hueOff val="-945266"/>
            <a:satOff val="1066"/>
            <a:lumOff val="252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l-GR" sz="800" kern="1200"/>
            <a:t>(2) προστασία πιστωτών διασπώμενης α.ε., </a:t>
          </a:r>
          <a:endParaRPr lang="en-US" sz="800" kern="1200"/>
        </a:p>
      </dsp:txBody>
      <dsp:txXfrm>
        <a:off x="21816" y="2963909"/>
        <a:ext cx="5598342" cy="403276"/>
      </dsp:txXfrm>
    </dsp:sp>
    <dsp:sp modelId="{7393A081-2C1C-4BC2-8F79-FA94694043B8}">
      <dsp:nvSpPr>
        <dsp:cNvPr id="0" name=""/>
        <dsp:cNvSpPr/>
      </dsp:nvSpPr>
      <dsp:spPr>
        <a:xfrm>
          <a:off x="0" y="3412041"/>
          <a:ext cx="5641974" cy="446908"/>
        </a:xfrm>
        <a:prstGeom prst="roundRect">
          <a:avLst/>
        </a:prstGeom>
        <a:solidFill>
          <a:schemeClr val="accent2">
            <a:hueOff val="-1134320"/>
            <a:satOff val="1279"/>
            <a:lumOff val="302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l-GR" sz="800" kern="1200"/>
            <a:t>(3) εις ολόκληρον ευθύνη της μερικής διασπώμενης και των επωφελούμενων εταιριών, έως το ύψος της καθαρής θέσης του εισφερόμενου κλάδου </a:t>
          </a:r>
          <a:endParaRPr lang="en-US" sz="800" kern="1200"/>
        </a:p>
      </dsp:txBody>
      <dsp:txXfrm>
        <a:off x="21816" y="3433857"/>
        <a:ext cx="5598342" cy="403276"/>
      </dsp:txXfrm>
    </dsp:sp>
    <dsp:sp modelId="{B0FA68A0-9116-409F-ACDE-0ECCA4D150A9}">
      <dsp:nvSpPr>
        <dsp:cNvPr id="0" name=""/>
        <dsp:cNvSpPr/>
      </dsp:nvSpPr>
      <dsp:spPr>
        <a:xfrm>
          <a:off x="0" y="3881989"/>
          <a:ext cx="5641974" cy="446908"/>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l-GR" sz="800" kern="1200"/>
            <a:t>(4) Καθολική (όχι ειδική) Διαδοχή (προϋπόθεση: «κλάδος δραστηριότητας» = οργανωτικά-λειτουργικά αυτόνομο σύνολο ενεργητικού-παθητικού) </a:t>
          </a:r>
          <a:endParaRPr lang="en-US" sz="800" kern="1200"/>
        </a:p>
      </dsp:txBody>
      <dsp:txXfrm>
        <a:off x="21816" y="3903805"/>
        <a:ext cx="5598342" cy="4032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F8BD6-2D57-3D44-9176-C1529862AA9C}">
      <dsp:nvSpPr>
        <dsp:cNvPr id="0" name=""/>
        <dsp:cNvSpPr/>
      </dsp:nvSpPr>
      <dsp:spPr>
        <a:xfrm>
          <a:off x="0" y="67413"/>
          <a:ext cx="10460301" cy="43697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dirty="0"/>
            <a:t>σύνταξη σχεδίου συγχώνευσης ή διάσπασης από τα διοικητικά συμβούλια ή τους διαχειριστές των εμπλεκομένων εταιριών (άρθρ. 7, 59), </a:t>
          </a:r>
          <a:endParaRPr lang="en-US" sz="1100" kern="1200" dirty="0"/>
        </a:p>
      </dsp:txBody>
      <dsp:txXfrm>
        <a:off x="21331" y="88744"/>
        <a:ext cx="10417639" cy="394314"/>
      </dsp:txXfrm>
    </dsp:sp>
    <dsp:sp modelId="{D4214873-A1A3-B943-BAD6-A356A02744BA}">
      <dsp:nvSpPr>
        <dsp:cNvPr id="0" name=""/>
        <dsp:cNvSpPr/>
      </dsp:nvSpPr>
      <dsp:spPr>
        <a:xfrm>
          <a:off x="0" y="536070"/>
          <a:ext cx="10460301" cy="43697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dirty="0"/>
            <a:t>καταχώριση και δημοσίευσή του σχεδίου στο Γ.Ε.ΜΗ., ένα (1) μήνα πριν από τη λήψη απόφασης, με δυνατότητα απαλλαγής σε περίπτωση ανάρτησης στην ιστοσελίδα της εταιρίας (άρθρ. 8, 60), </a:t>
          </a:r>
          <a:endParaRPr lang="en-US" sz="1100" kern="1200" dirty="0"/>
        </a:p>
      </dsp:txBody>
      <dsp:txXfrm>
        <a:off x="21331" y="557401"/>
        <a:ext cx="10417639" cy="394314"/>
      </dsp:txXfrm>
    </dsp:sp>
    <dsp:sp modelId="{CE01B76F-2D99-C543-A235-86E0A904C699}">
      <dsp:nvSpPr>
        <dsp:cNvPr id="0" name=""/>
        <dsp:cNvSpPr/>
      </dsp:nvSpPr>
      <dsp:spPr>
        <a:xfrm>
          <a:off x="0" y="1004726"/>
          <a:ext cx="10460301" cy="436976"/>
        </a:xfrm>
        <a:prstGeom prst="roundRect">
          <a:avLst/>
        </a:prstGeom>
        <a:solidFill>
          <a:schemeClr val="accent5"/>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dirty="0"/>
            <a:t>σύνταξη λεπτομερούς έκθεσης επί του σχεδίου συγχώνευσης ή διάσπασης και της προτεινόμενης σχέσης ανταλλαγής ή επί της επικείμενης απόφασης των μετόχων ή των εταίρων για τη μετατροπή  από το διοικητικό συμβούλιο ή τους διαχειριστές των εταιριών που συμμετέχουν ή της υπό μετατροπή εταιρίας, </a:t>
          </a:r>
          <a:endParaRPr lang="en-US" sz="1100" kern="1200" dirty="0"/>
        </a:p>
      </dsp:txBody>
      <dsp:txXfrm>
        <a:off x="21331" y="1026057"/>
        <a:ext cx="10417639" cy="394314"/>
      </dsp:txXfrm>
    </dsp:sp>
    <dsp:sp modelId="{13AC763E-B0A9-934F-B61C-D4A5347E4650}">
      <dsp:nvSpPr>
        <dsp:cNvPr id="0" name=""/>
        <dsp:cNvSpPr/>
      </dsp:nvSpPr>
      <dsp:spPr>
        <a:xfrm>
          <a:off x="0" y="1473383"/>
          <a:ext cx="10460301" cy="436976"/>
        </a:xfrm>
        <a:prstGeom prst="roundRect">
          <a:avLst/>
        </a:prstGeom>
        <a:solidFill>
          <a:schemeClr val="accent5"/>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dirty="0"/>
            <a:t>υποβολή των ανωτέρω εκθέσεων στη γενική συνέλευση ή στους εταίρους, εκτός εάν όλοι οι μέτοχοι η οι εταίροι συμφωνούν εγγράφως να μην συνταχθεί ή έκθεση ή/και να μην υποβληθεί  (άρθρ. 9, 61, 106), </a:t>
          </a:r>
          <a:endParaRPr lang="en-US" sz="1100" kern="1200" dirty="0"/>
        </a:p>
      </dsp:txBody>
      <dsp:txXfrm>
        <a:off x="21331" y="1494714"/>
        <a:ext cx="10417639" cy="394314"/>
      </dsp:txXfrm>
    </dsp:sp>
    <dsp:sp modelId="{EB978C31-A392-354A-94CE-56163E021E9A}">
      <dsp:nvSpPr>
        <dsp:cNvPr id="0" name=""/>
        <dsp:cNvSpPr/>
      </dsp:nvSpPr>
      <dsp:spPr>
        <a:xfrm>
          <a:off x="0" y="1942040"/>
          <a:ext cx="10460301" cy="43697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a:t>εξέταση του σχεδίου συγχώνευσης ή διάσπασης από εμπειρογνώμονες, η οποία δεν απαιτείται εάν όλοι οι μέτοχοι η οι εταίροι συμφωνούν εγγράφως να μην συνταχθεί (άρθρ. 10, 62) , </a:t>
          </a:r>
          <a:endParaRPr lang="en-US" sz="1100" kern="1200"/>
        </a:p>
      </dsp:txBody>
      <dsp:txXfrm>
        <a:off x="21331" y="1963371"/>
        <a:ext cx="10417639" cy="394314"/>
      </dsp:txXfrm>
    </dsp:sp>
    <dsp:sp modelId="{4BA72B26-269B-5643-BE41-EBB232C6F6DA}">
      <dsp:nvSpPr>
        <dsp:cNvPr id="0" name=""/>
        <dsp:cNvSpPr/>
      </dsp:nvSpPr>
      <dsp:spPr>
        <a:xfrm>
          <a:off x="0" y="2410697"/>
          <a:ext cx="10460301" cy="43697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dirty="0"/>
            <a:t>Προστασία των πιστωτών των εμπλεκομένων εταιρειών-</a:t>
          </a:r>
          <a:endParaRPr lang="en-US" sz="1100" kern="1200" dirty="0"/>
        </a:p>
      </dsp:txBody>
      <dsp:txXfrm>
        <a:off x="21331" y="2432028"/>
        <a:ext cx="10417639" cy="394314"/>
      </dsp:txXfrm>
    </dsp:sp>
    <dsp:sp modelId="{4AA7E1EA-680E-A446-972B-7361FB6968A5}">
      <dsp:nvSpPr>
        <dsp:cNvPr id="0" name=""/>
        <dsp:cNvSpPr/>
      </dsp:nvSpPr>
      <dsp:spPr>
        <a:xfrm>
          <a:off x="0" y="2879353"/>
          <a:ext cx="10460301" cy="436976"/>
        </a:xfrm>
        <a:prstGeom prst="roundRect">
          <a:avLst/>
        </a:prstGeom>
        <a:solidFill>
          <a:schemeClr val="accent5"/>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dirty="0"/>
            <a:t>λήψη απόφασης από τη γενική συνέλευση ή του εταίρους για τη συγχώνευση, διάσπαση ή μετατροπή (άρθρ. 14, 66 , 108) </a:t>
          </a:r>
          <a:endParaRPr lang="en-US" sz="1100" kern="1200" dirty="0"/>
        </a:p>
      </dsp:txBody>
      <dsp:txXfrm>
        <a:off x="21331" y="2900684"/>
        <a:ext cx="10417639" cy="394314"/>
      </dsp:txXfrm>
    </dsp:sp>
    <dsp:sp modelId="{959A3539-0E1B-3447-84E1-69F195566CC4}">
      <dsp:nvSpPr>
        <dsp:cNvPr id="0" name=""/>
        <dsp:cNvSpPr/>
      </dsp:nvSpPr>
      <dsp:spPr>
        <a:xfrm>
          <a:off x="0" y="3348010"/>
          <a:ext cx="10460301" cy="43697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a:t>κατάρτιση της σύμβασης συγχώνευσης ή διάσπασης με ιδιωτικό έγγραφο, εκτός εάν πρόκειται για αε, επε, ευρωπαϊκές εταιρίες, αστικούς συνεταιρισμούς και ευρωπαϊκές συνεταιριστικές εταιρίες, οπότε απαιτείται συμβολαιογραφικό έγγραφο ή εάν προβλέπεται διαφορετικά στο νόμο (άρθρ. 15, 67), </a:t>
          </a:r>
          <a:endParaRPr lang="en-US" sz="1100" kern="1200"/>
        </a:p>
      </dsp:txBody>
      <dsp:txXfrm>
        <a:off x="21331" y="3369341"/>
        <a:ext cx="10417639" cy="394314"/>
      </dsp:txXfrm>
    </dsp:sp>
    <dsp:sp modelId="{80259C67-8B27-6D43-B5DF-987D0EE07195}">
      <dsp:nvSpPr>
        <dsp:cNvPr id="0" name=""/>
        <dsp:cNvSpPr/>
      </dsp:nvSpPr>
      <dsp:spPr>
        <a:xfrm>
          <a:off x="0" y="3816667"/>
          <a:ext cx="10460301" cy="436976"/>
        </a:xfrm>
        <a:prstGeom prst="roundRect">
          <a:avLst/>
        </a:prstGeom>
        <a:solidFill>
          <a:schemeClr val="accent5"/>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a:t>έλεγχο νομιμότητας και δημοσιότητα της συγχώνευσης, διάσπασης ή μετατροπής (άρθρ. 16, 68, 111) </a:t>
          </a:r>
          <a:endParaRPr lang="en-US" sz="1100" kern="1200"/>
        </a:p>
      </dsp:txBody>
      <dsp:txXfrm>
        <a:off x="21331" y="3837998"/>
        <a:ext cx="10417639" cy="394314"/>
      </dsp:txXfrm>
    </dsp:sp>
    <dsp:sp modelId="{69462620-22C9-9E43-993C-F9AA4BB6D479}">
      <dsp:nvSpPr>
        <dsp:cNvPr id="0" name=""/>
        <dsp:cNvSpPr/>
      </dsp:nvSpPr>
      <dsp:spPr>
        <a:xfrm>
          <a:off x="0" y="4285323"/>
          <a:ext cx="10460301" cy="436976"/>
        </a:xfrm>
        <a:prstGeom prst="roundRect">
          <a:avLst/>
        </a:prstGeom>
        <a:solidFill>
          <a:schemeClr val="accent5"/>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l-GR" sz="1100" kern="1200"/>
            <a:t>επέλευση των αποτελεσμάτων της συγχώνευσης, διάσπασης ή της μετατροπής (18, 70, 113).</a:t>
          </a:r>
          <a:endParaRPr lang="en-US" sz="1100" kern="1200"/>
        </a:p>
      </dsp:txBody>
      <dsp:txXfrm>
        <a:off x="21331" y="4306654"/>
        <a:ext cx="10417639" cy="39431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78CAFAA-23F5-4D7A-8A5F-AAC1AA720F9C}" type="datetimeFigureOut">
              <a:rPr lang="el-GR" smtClean="0"/>
              <a:t>29/5/19</a:t>
            </a:fld>
            <a:endParaRPr lang="el-G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C3D4B3-0586-4DDA-AA5F-DFA93BA98A73}" type="slidenum">
              <a:rPr lang="el-GR" smtClean="0"/>
              <a:t>‹#›</a:t>
            </a:fld>
            <a:endParaRPr lang="el-GR"/>
          </a:p>
        </p:txBody>
      </p:sp>
    </p:spTree>
    <p:extLst>
      <p:ext uri="{BB962C8B-B14F-4D97-AF65-F5344CB8AC3E}">
        <p14:creationId xmlns:p14="http://schemas.microsoft.com/office/powerpoint/2010/main" val="390504795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1EDFFF-D9B3-4F12-90D2-6EC1C82E620C}" type="datetimeFigureOut">
              <a:rPr lang="el-GR" smtClean="0"/>
              <a:t>29/5/19</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205EC-C8DE-456E-BE8A-AD64211B56C0}" type="slidenum">
              <a:rPr lang="el-GR" smtClean="0"/>
              <a:t>‹#›</a:t>
            </a:fld>
            <a:endParaRPr lang="el-GR"/>
          </a:p>
        </p:txBody>
      </p:sp>
    </p:spTree>
    <p:extLst>
      <p:ext uri="{BB962C8B-B14F-4D97-AF65-F5344CB8AC3E}">
        <p14:creationId xmlns:p14="http://schemas.microsoft.com/office/powerpoint/2010/main" val="89064868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B8205EC-C8DE-456E-BE8A-AD64211B56C0}" type="slidenum">
              <a:rPr lang="el-GR" smtClean="0"/>
              <a:t>2</a:t>
            </a:fld>
            <a:endParaRPr lang="el-GR"/>
          </a:p>
        </p:txBody>
      </p:sp>
      <p:sp>
        <p:nvSpPr>
          <p:cNvPr id="5" name="Footer Placeholder 4"/>
          <p:cNvSpPr>
            <a:spLocks noGrp="1"/>
          </p:cNvSpPr>
          <p:nvPr>
            <p:ph type="ftr" sz="quarter" idx="11"/>
          </p:nvPr>
        </p:nvSpPr>
        <p:spPr/>
        <p:txBody>
          <a:bodyPr/>
          <a:lstStyle/>
          <a:p>
            <a:endParaRPr lang="el-GR"/>
          </a:p>
        </p:txBody>
      </p:sp>
    </p:spTree>
    <p:extLst>
      <p:ext uri="{BB962C8B-B14F-4D97-AF65-F5344CB8AC3E}">
        <p14:creationId xmlns:p14="http://schemas.microsoft.com/office/powerpoint/2010/main" val="4270964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lvl1pPr algn="l">
              <a:defRPr/>
            </a:lvl1pPr>
          </a:lstStyle>
          <a:p>
            <a:fld id="{76EB8905-1B44-4A9A-A28A-9AAA8A8AFDC2}" type="datetimeFigureOut">
              <a:rPr lang="el-GR" smtClean="0"/>
              <a:t>29/5/19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E8D682-6AC1-4E48-8257-EDFEF8CF128A}" type="slidenum">
              <a:rPr lang="el-GR" smtClean="0"/>
              <a:t>‹#›</a:t>
            </a:fld>
            <a:endParaRPr lang="el-G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2009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
Δεύτερο επίπεδο
Τρίτο επίπεδο
Τέταρτο επίπεδο
Πέμπτο επίπεδο</a:t>
            </a:r>
            <a:endParaRPr lang="en-US" dirty="0"/>
          </a:p>
        </p:txBody>
      </p:sp>
      <p:sp>
        <p:nvSpPr>
          <p:cNvPr id="4" name="Date Placeholder 3"/>
          <p:cNvSpPr>
            <a:spLocks noGrp="1"/>
          </p:cNvSpPr>
          <p:nvPr>
            <p:ph type="dt" sz="half" idx="10"/>
          </p:nvPr>
        </p:nvSpPr>
        <p:spPr/>
        <p:txBody>
          <a:bodyPr/>
          <a:lstStyle/>
          <a:p>
            <a:fld id="{76EB8905-1B44-4A9A-A28A-9AAA8A8AFDC2}" type="datetimeFigureOut">
              <a:rPr lang="el-GR" smtClean="0"/>
              <a:t>29/5/19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E8D682-6AC1-4E48-8257-EDFEF8CF128A}" type="slidenum">
              <a:rPr lang="el-GR" smtClean="0"/>
              <a:t>‹#›</a:t>
            </a:fld>
            <a:endParaRPr lang="el-GR"/>
          </a:p>
        </p:txBody>
      </p:sp>
    </p:spTree>
    <p:extLst>
      <p:ext uri="{BB962C8B-B14F-4D97-AF65-F5344CB8AC3E}">
        <p14:creationId xmlns:p14="http://schemas.microsoft.com/office/powerpoint/2010/main" val="3112943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l-GR"/>
              <a:t>Στυλ κειμένου υποδείγματος
Δεύτερο επίπεδο
Τρίτο επίπεδο
Τέταρτο επίπεδο
Πέμπτο επίπεδο</a:t>
            </a:r>
            <a:endParaRPr lang="en-US" dirty="0"/>
          </a:p>
        </p:txBody>
      </p:sp>
      <p:sp>
        <p:nvSpPr>
          <p:cNvPr id="4" name="Date Placeholder 3"/>
          <p:cNvSpPr>
            <a:spLocks noGrp="1"/>
          </p:cNvSpPr>
          <p:nvPr>
            <p:ph type="dt" sz="half" idx="10"/>
          </p:nvPr>
        </p:nvSpPr>
        <p:spPr/>
        <p:txBody>
          <a:bodyPr/>
          <a:lstStyle/>
          <a:p>
            <a:fld id="{76EB8905-1B44-4A9A-A28A-9AAA8A8AFDC2}" type="datetimeFigureOut">
              <a:rPr lang="el-GR" smtClean="0"/>
              <a:t>29/5/19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E8D682-6AC1-4E48-8257-EDFEF8CF128A}" type="slidenum">
              <a:rPr lang="el-GR" smtClean="0"/>
              <a:t>‹#›</a:t>
            </a:fld>
            <a:endParaRPr lang="el-G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8838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
Δεύτερο επίπεδο
Τρίτο επίπεδο
Τέταρτο επίπεδο
Πέμπτο επίπεδο</a:t>
            </a:r>
            <a:endParaRPr lang="en-US" dirty="0"/>
          </a:p>
        </p:txBody>
      </p:sp>
      <p:sp>
        <p:nvSpPr>
          <p:cNvPr id="4" name="Date Placeholder 3"/>
          <p:cNvSpPr>
            <a:spLocks noGrp="1"/>
          </p:cNvSpPr>
          <p:nvPr>
            <p:ph type="dt" sz="half" idx="10"/>
          </p:nvPr>
        </p:nvSpPr>
        <p:spPr/>
        <p:txBody>
          <a:bodyPr/>
          <a:lstStyle/>
          <a:p>
            <a:fld id="{76EB8905-1B44-4A9A-A28A-9AAA8A8AFDC2}" type="datetimeFigureOut">
              <a:rPr lang="el-GR" smtClean="0"/>
              <a:t>29/5/19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E8D682-6AC1-4E48-8257-EDFEF8CF128A}" type="slidenum">
              <a:rPr lang="el-GR" smtClean="0"/>
              <a:t>‹#›</a:t>
            </a:fld>
            <a:endParaRPr lang="el-GR"/>
          </a:p>
        </p:txBody>
      </p:sp>
    </p:spTree>
    <p:extLst>
      <p:ext uri="{BB962C8B-B14F-4D97-AF65-F5344CB8AC3E}">
        <p14:creationId xmlns:p14="http://schemas.microsoft.com/office/powerpoint/2010/main" val="4110406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
Δεύτερο επίπεδο
Τρίτο επίπεδο
Τέταρτο επίπεδο
Πέμπτο επίπεδο</a:t>
            </a:r>
            <a:endParaRPr lang="en-US" dirty="0"/>
          </a:p>
        </p:txBody>
      </p:sp>
      <p:sp>
        <p:nvSpPr>
          <p:cNvPr id="4" name="Date Placeholder 3"/>
          <p:cNvSpPr>
            <a:spLocks noGrp="1"/>
          </p:cNvSpPr>
          <p:nvPr>
            <p:ph type="dt" sz="half" idx="10"/>
          </p:nvPr>
        </p:nvSpPr>
        <p:spPr/>
        <p:txBody>
          <a:bodyPr/>
          <a:lstStyle/>
          <a:p>
            <a:fld id="{76EB8905-1B44-4A9A-A28A-9AAA8A8AFDC2}" type="datetimeFigureOut">
              <a:rPr lang="el-GR" smtClean="0"/>
              <a:t>29/5/19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E8D682-6AC1-4E48-8257-EDFEF8CF128A}" type="slidenum">
              <a:rPr lang="el-GR" smtClean="0"/>
              <a:t>‹#›</a:t>
            </a:fld>
            <a:endParaRPr lang="el-G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88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l-GR"/>
              <a:t>Στυλ κειμένου υποδείγματος
Δεύτερο επίπεδο
Τρίτο επίπεδο
Τέταρτο επίπεδο
Πέμπτο επίπεδο</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l-GR"/>
              <a:t>Στυλ κειμένου υποδείγματος
Δεύτερο επίπεδο
Τρίτο επίπεδο
Τέταρτο επίπεδο
Πέμπτο επίπεδο</a:t>
            </a:r>
            <a:endParaRPr lang="en-US" dirty="0"/>
          </a:p>
        </p:txBody>
      </p:sp>
      <p:sp>
        <p:nvSpPr>
          <p:cNvPr id="5" name="Date Placeholder 4"/>
          <p:cNvSpPr>
            <a:spLocks noGrp="1"/>
          </p:cNvSpPr>
          <p:nvPr>
            <p:ph type="dt" sz="half" idx="10"/>
          </p:nvPr>
        </p:nvSpPr>
        <p:spPr/>
        <p:txBody>
          <a:bodyPr/>
          <a:lstStyle/>
          <a:p>
            <a:fld id="{76EB8905-1B44-4A9A-A28A-9AAA8A8AFDC2}" type="datetimeFigureOut">
              <a:rPr lang="el-GR" smtClean="0"/>
              <a:t>29/5/19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6E8D682-6AC1-4E48-8257-EDFEF8CF128A}" type="slidenum">
              <a:rPr lang="el-GR" smtClean="0"/>
              <a:t>‹#›</a:t>
            </a:fld>
            <a:endParaRPr lang="el-GR"/>
          </a:p>
        </p:txBody>
      </p:sp>
    </p:spTree>
    <p:extLst>
      <p:ext uri="{BB962C8B-B14F-4D97-AF65-F5344CB8AC3E}">
        <p14:creationId xmlns:p14="http://schemas.microsoft.com/office/powerpoint/2010/main" val="64362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
Δεύτερο επίπεδο
Τρίτο επίπεδο
Τέταρτο επίπεδο
Πέμπτο επίπεδο</a:t>
            </a:r>
            <a:endParaRPr lang="en-US" dirty="0"/>
          </a:p>
        </p:txBody>
      </p:sp>
      <p:sp>
        <p:nvSpPr>
          <p:cNvPr id="4" name="Content Placeholder 3"/>
          <p:cNvSpPr>
            <a:spLocks noGrp="1"/>
          </p:cNvSpPr>
          <p:nvPr>
            <p:ph sz="half" idx="2"/>
          </p:nvPr>
        </p:nvSpPr>
        <p:spPr>
          <a:xfrm>
            <a:off x="1024128" y="2967788"/>
            <a:ext cx="4754880" cy="3341572"/>
          </a:xfrm>
        </p:spPr>
        <p:txBody>
          <a:bodyPr/>
          <a:lstStyle/>
          <a:p>
            <a:pPr lvl="0"/>
            <a:r>
              <a:rPr lang="el-GR"/>
              <a:t>Στυλ κειμένου υποδείγματος
Δεύτερο επίπεδο
Τρίτο επίπεδο
Τέταρτο επίπεδο
Πέμπτο επίπεδο</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l-GR"/>
              <a:t>Στυλ κειμένου υποδείγματος
Δεύτερο επίπεδο
Τρίτο επίπεδο
Τέταρτο επίπεδο
Πέμπτο επίπεδο</a:t>
            </a:r>
            <a:endParaRPr lang="en-US" dirty="0"/>
          </a:p>
        </p:txBody>
      </p:sp>
      <p:sp>
        <p:nvSpPr>
          <p:cNvPr id="6" name="Content Placeholder 5"/>
          <p:cNvSpPr>
            <a:spLocks noGrp="1"/>
          </p:cNvSpPr>
          <p:nvPr>
            <p:ph sz="quarter" idx="4"/>
          </p:nvPr>
        </p:nvSpPr>
        <p:spPr>
          <a:xfrm>
            <a:off x="5990888" y="2967788"/>
            <a:ext cx="4754880" cy="3341572"/>
          </a:xfrm>
        </p:spPr>
        <p:txBody>
          <a:bodyPr/>
          <a:lstStyle/>
          <a:p>
            <a:pPr lvl="0"/>
            <a:r>
              <a:rPr lang="el-GR"/>
              <a:t>Στυλ κειμένου υποδείγματος
Δεύτερο επίπεδο
Τρίτο επίπεδο
Τέταρτο επίπεδο
Πέμπτο επίπεδο</a:t>
            </a:r>
            <a:endParaRPr lang="en-US" dirty="0"/>
          </a:p>
        </p:txBody>
      </p:sp>
      <p:sp>
        <p:nvSpPr>
          <p:cNvPr id="7" name="Date Placeholder 6"/>
          <p:cNvSpPr>
            <a:spLocks noGrp="1"/>
          </p:cNvSpPr>
          <p:nvPr>
            <p:ph type="dt" sz="half" idx="10"/>
          </p:nvPr>
        </p:nvSpPr>
        <p:spPr/>
        <p:txBody>
          <a:bodyPr/>
          <a:lstStyle/>
          <a:p>
            <a:fld id="{76EB8905-1B44-4A9A-A28A-9AAA8A8AFDC2}" type="datetimeFigureOut">
              <a:rPr lang="el-GR" smtClean="0"/>
              <a:t>29/5/19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6E8D682-6AC1-4E48-8257-EDFEF8CF128A}" type="slidenum">
              <a:rPr lang="el-GR" smtClean="0"/>
              <a:t>‹#›</a:t>
            </a:fld>
            <a:endParaRPr lang="el-GR"/>
          </a:p>
        </p:txBody>
      </p:sp>
    </p:spTree>
    <p:extLst>
      <p:ext uri="{BB962C8B-B14F-4D97-AF65-F5344CB8AC3E}">
        <p14:creationId xmlns:p14="http://schemas.microsoft.com/office/powerpoint/2010/main" val="2698360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6EB8905-1B44-4A9A-A28A-9AAA8A8AFDC2}" type="datetimeFigureOut">
              <a:rPr lang="el-GR" smtClean="0"/>
              <a:t>29/5/19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6E8D682-6AC1-4E48-8257-EDFEF8CF128A}" type="slidenum">
              <a:rPr lang="el-GR" smtClean="0"/>
              <a:t>‹#›</a:t>
            </a:fld>
            <a:endParaRPr lang="el-GR"/>
          </a:p>
        </p:txBody>
      </p:sp>
    </p:spTree>
    <p:extLst>
      <p:ext uri="{BB962C8B-B14F-4D97-AF65-F5344CB8AC3E}">
        <p14:creationId xmlns:p14="http://schemas.microsoft.com/office/powerpoint/2010/main" val="181918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EB8905-1B44-4A9A-A28A-9AAA8A8AFDC2}" type="datetimeFigureOut">
              <a:rPr lang="el-GR" smtClean="0"/>
              <a:t>29/5/19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6E8D682-6AC1-4E48-8257-EDFEF8CF128A}" type="slidenum">
              <a:rPr lang="el-GR" smtClean="0"/>
              <a:t>‹#›</a:t>
            </a:fld>
            <a:endParaRPr lang="el-GR"/>
          </a:p>
        </p:txBody>
      </p:sp>
    </p:spTree>
    <p:extLst>
      <p:ext uri="{BB962C8B-B14F-4D97-AF65-F5344CB8AC3E}">
        <p14:creationId xmlns:p14="http://schemas.microsoft.com/office/powerpoint/2010/main" val="2577136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
Δεύτερο επίπεδο
Τρίτο επίπεδο
Τέταρτο επίπεδο
Πέμπτο επίπεδο</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
Δεύτερο επίπεδο
Τρίτο επίπεδο
Τέταρτο επίπεδο
Πέμπτο επίπεδο</a:t>
            </a:r>
            <a:endParaRPr lang="en-US" dirty="0"/>
          </a:p>
        </p:txBody>
      </p:sp>
      <p:sp>
        <p:nvSpPr>
          <p:cNvPr id="5" name="Date Placeholder 4"/>
          <p:cNvSpPr>
            <a:spLocks noGrp="1"/>
          </p:cNvSpPr>
          <p:nvPr>
            <p:ph type="dt" sz="half" idx="10"/>
          </p:nvPr>
        </p:nvSpPr>
        <p:spPr/>
        <p:txBody>
          <a:bodyPr/>
          <a:lstStyle/>
          <a:p>
            <a:fld id="{76EB8905-1B44-4A9A-A28A-9AAA8A8AFDC2}" type="datetimeFigureOut">
              <a:rPr lang="el-GR" smtClean="0"/>
              <a:t>29/5/19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6E8D682-6AC1-4E48-8257-EDFEF8CF128A}" type="slidenum">
              <a:rPr lang="el-GR" smtClean="0"/>
              <a:t>‹#›</a:t>
            </a:fld>
            <a:endParaRPr lang="el-GR"/>
          </a:p>
        </p:txBody>
      </p:sp>
    </p:spTree>
    <p:extLst>
      <p:ext uri="{BB962C8B-B14F-4D97-AF65-F5344CB8AC3E}">
        <p14:creationId xmlns:p14="http://schemas.microsoft.com/office/powerpoint/2010/main" val="2462794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
Δεύτερο επίπεδο
Τρίτο επίπεδο
Τέταρτο επίπεδο
Πέμπτο επίπεδο</a:t>
            </a:r>
            <a:endParaRPr lang="en-US" dirty="0"/>
          </a:p>
        </p:txBody>
      </p:sp>
      <p:sp>
        <p:nvSpPr>
          <p:cNvPr id="5" name="Date Placeholder 4"/>
          <p:cNvSpPr>
            <a:spLocks noGrp="1"/>
          </p:cNvSpPr>
          <p:nvPr>
            <p:ph type="dt" sz="half" idx="10"/>
          </p:nvPr>
        </p:nvSpPr>
        <p:spPr/>
        <p:txBody>
          <a:bodyPr/>
          <a:lstStyle/>
          <a:p>
            <a:fld id="{76EB8905-1B44-4A9A-A28A-9AAA8A8AFDC2}" type="datetimeFigureOut">
              <a:rPr lang="el-GR" smtClean="0"/>
              <a:t>29/5/19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6E8D682-6AC1-4E48-8257-EDFEF8CF128A}" type="slidenum">
              <a:rPr lang="el-GR" smtClean="0"/>
              <a:t>‹#›</a:t>
            </a:fld>
            <a:endParaRPr lang="el-G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7525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l-GR"/>
              <a:t>Στυλ κειμένου υποδείγματος
Δεύτερο επίπεδο
Τρίτο επίπεδο
Τέταρτο επίπεδο
Πέμπτο επίπεδο</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6EB8905-1B44-4A9A-A28A-9AAA8A8AFDC2}" type="datetimeFigureOut">
              <a:rPr lang="el-GR" smtClean="0"/>
              <a:t>29/5/19</a:t>
            </a:fld>
            <a:endParaRPr lang="el-G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l-G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6E8D682-6AC1-4E48-8257-EDFEF8CF128A}" type="slidenum">
              <a:rPr lang="el-GR" smtClean="0"/>
              <a:t>‹#›</a:t>
            </a:fld>
            <a:endParaRPr lang="el-G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7686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4501" y="640080"/>
            <a:ext cx="4019429" cy="3339348"/>
          </a:xfrm>
        </p:spPr>
        <p:txBody>
          <a:bodyPr anchor="b">
            <a:normAutofit/>
          </a:bodyPr>
          <a:lstStyle/>
          <a:p>
            <a:r>
              <a:rPr lang="el-GR" sz="3100">
                <a:solidFill>
                  <a:srgbClr val="FFFFFF"/>
                </a:solidFill>
              </a:rPr>
              <a:t>Μετασχηματισμοί επιχειρήσεων </a:t>
            </a:r>
          </a:p>
        </p:txBody>
      </p:sp>
      <p:sp>
        <p:nvSpPr>
          <p:cNvPr id="3" name="Subtitle 2"/>
          <p:cNvSpPr>
            <a:spLocks noGrp="1"/>
          </p:cNvSpPr>
          <p:nvPr>
            <p:ph type="subTitle" idx="1"/>
          </p:nvPr>
        </p:nvSpPr>
        <p:spPr>
          <a:xfrm>
            <a:off x="638921" y="4315017"/>
            <a:ext cx="4015009" cy="1893939"/>
          </a:xfrm>
        </p:spPr>
        <p:txBody>
          <a:bodyPr anchor="t">
            <a:normAutofit/>
          </a:bodyPr>
          <a:lstStyle/>
          <a:p>
            <a:pPr algn="r"/>
            <a:r>
              <a:rPr lang="el-GR" sz="1600">
                <a:solidFill>
                  <a:srgbClr val="FFFFFF"/>
                </a:solidFill>
              </a:rPr>
              <a:t>Είδη, χαρακτηριστικά &amp; ο νέος Ν. 4601/2019 για τους εταιρικούς μετασχηματισμούς </a:t>
            </a:r>
          </a:p>
        </p:txBody>
      </p:sp>
      <p:sp>
        <p:nvSpPr>
          <p:cNvPr id="4" name="TextBox 3">
            <a:extLst>
              <a:ext uri="{FF2B5EF4-FFF2-40B4-BE49-F238E27FC236}">
                <a16:creationId xmlns:a16="http://schemas.microsoft.com/office/drawing/2014/main" id="{58521DE3-3294-FA49-B616-B1150C2C449A}"/>
              </a:ext>
            </a:extLst>
          </p:cNvPr>
          <p:cNvSpPr txBox="1"/>
          <p:nvPr/>
        </p:nvSpPr>
        <p:spPr>
          <a:xfrm>
            <a:off x="8428383" y="5839624"/>
            <a:ext cx="2369688" cy="369332"/>
          </a:xfrm>
          <a:prstGeom prst="rect">
            <a:avLst/>
          </a:prstGeom>
          <a:noFill/>
        </p:spPr>
        <p:txBody>
          <a:bodyPr wrap="none" rtlCol="0">
            <a:spAutoFit/>
          </a:bodyPr>
          <a:lstStyle/>
          <a:p>
            <a:r>
              <a:rPr lang="el-GR" dirty="0" err="1"/>
              <a:t>Κουλορίδας</a:t>
            </a:r>
            <a:r>
              <a:rPr lang="el-GR" dirty="0"/>
              <a:t> Αθανάσιος</a:t>
            </a:r>
          </a:p>
        </p:txBody>
      </p:sp>
    </p:spTree>
    <p:extLst>
      <p:ext uri="{BB962C8B-B14F-4D97-AF65-F5344CB8AC3E}">
        <p14:creationId xmlns:p14="http://schemas.microsoft.com/office/powerpoint/2010/main" val="1601768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732011-9F6C-4B52-B777-C20F4470F8CE}"/>
              </a:ext>
            </a:extLst>
          </p:cNvPr>
          <p:cNvSpPr>
            <a:spLocks noGrp="1"/>
          </p:cNvSpPr>
          <p:nvPr>
            <p:ph type="title"/>
          </p:nvPr>
        </p:nvSpPr>
        <p:spPr>
          <a:xfrm>
            <a:off x="643468" y="643467"/>
            <a:ext cx="3415612" cy="5571066"/>
          </a:xfrm>
        </p:spPr>
        <p:txBody>
          <a:bodyPr>
            <a:normAutofit/>
          </a:bodyPr>
          <a:lstStyle/>
          <a:p>
            <a:r>
              <a:rPr lang="el-GR">
                <a:solidFill>
                  <a:srgbClr val="FFFFFF"/>
                </a:solidFill>
              </a:rPr>
              <a:t>Διασπαση (κοινη)</a:t>
            </a:r>
          </a:p>
        </p:txBody>
      </p:sp>
      <p:graphicFrame>
        <p:nvGraphicFramePr>
          <p:cNvPr id="5" name="Θέση περιεχομένου 2">
            <a:extLst>
              <a:ext uri="{FF2B5EF4-FFF2-40B4-BE49-F238E27FC236}">
                <a16:creationId xmlns:a16="http://schemas.microsoft.com/office/drawing/2014/main" id="{0C92BF66-AFD0-4398-96F9-B2A566BE4538}"/>
              </a:ext>
            </a:extLst>
          </p:cNvPr>
          <p:cNvGraphicFramePr>
            <a:graphicFrameLocks noGrp="1"/>
          </p:cNvGraphicFramePr>
          <p:nvPr>
            <p:ph idx="1"/>
            <p:extLst>
              <p:ext uri="{D42A27DB-BD31-4B8C-83A1-F6EECF244321}">
                <p14:modId xmlns:p14="http://schemas.microsoft.com/office/powerpoint/2010/main" val="2540198283"/>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5155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A19F70-105C-4467-A959-66BBC402469E}"/>
              </a:ext>
            </a:extLst>
          </p:cNvPr>
          <p:cNvSpPr>
            <a:spLocks noGrp="1"/>
          </p:cNvSpPr>
          <p:nvPr>
            <p:ph type="title"/>
          </p:nvPr>
        </p:nvSpPr>
        <p:spPr>
          <a:xfrm>
            <a:off x="643468" y="643467"/>
            <a:ext cx="3415612" cy="5571066"/>
          </a:xfrm>
        </p:spPr>
        <p:txBody>
          <a:bodyPr>
            <a:normAutofit/>
          </a:bodyPr>
          <a:lstStyle/>
          <a:p>
            <a:r>
              <a:rPr lang="el-GR">
                <a:solidFill>
                  <a:srgbClr val="FFFFFF"/>
                </a:solidFill>
              </a:rPr>
              <a:t>Διασπαση (αποσχιση κλαδου)</a:t>
            </a:r>
          </a:p>
        </p:txBody>
      </p:sp>
      <p:graphicFrame>
        <p:nvGraphicFramePr>
          <p:cNvPr id="6" name="Θέση περιεχομένου 3">
            <a:extLst>
              <a:ext uri="{FF2B5EF4-FFF2-40B4-BE49-F238E27FC236}">
                <a16:creationId xmlns:a16="http://schemas.microsoft.com/office/drawing/2014/main" id="{1FA58027-3D2B-4C63-A0AE-227063628C31}"/>
              </a:ext>
            </a:extLst>
          </p:cNvPr>
          <p:cNvGraphicFramePr>
            <a:graphicFrameLocks noGrp="1"/>
          </p:cNvGraphicFramePr>
          <p:nvPr>
            <p:ph idx="1"/>
            <p:extLst>
              <p:ext uri="{D42A27DB-BD31-4B8C-83A1-F6EECF244321}">
                <p14:modId xmlns:p14="http://schemas.microsoft.com/office/powerpoint/2010/main" val="905008954"/>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4978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E4C930-BF50-44CD-A94A-9A3809EC2C20}"/>
              </a:ext>
            </a:extLst>
          </p:cNvPr>
          <p:cNvSpPr>
            <a:spLocks noGrp="1"/>
          </p:cNvSpPr>
          <p:nvPr>
            <p:ph type="title"/>
          </p:nvPr>
        </p:nvSpPr>
        <p:spPr>
          <a:xfrm>
            <a:off x="643468" y="643467"/>
            <a:ext cx="3415612" cy="5571066"/>
          </a:xfrm>
        </p:spPr>
        <p:txBody>
          <a:bodyPr>
            <a:normAutofit/>
          </a:bodyPr>
          <a:lstStyle/>
          <a:p>
            <a:r>
              <a:rPr lang="el-GR" dirty="0" err="1">
                <a:solidFill>
                  <a:srgbClr val="FFFFFF"/>
                </a:solidFill>
              </a:rPr>
              <a:t>Διασπαση</a:t>
            </a:r>
            <a:r>
              <a:rPr lang="el-GR" dirty="0">
                <a:solidFill>
                  <a:srgbClr val="FFFFFF"/>
                </a:solidFill>
              </a:rPr>
              <a:t> (</a:t>
            </a:r>
            <a:r>
              <a:rPr lang="el-GR" dirty="0" err="1">
                <a:solidFill>
                  <a:srgbClr val="FFFFFF"/>
                </a:solidFill>
              </a:rPr>
              <a:t>μερικη</a:t>
            </a:r>
            <a:r>
              <a:rPr lang="el-GR" dirty="0">
                <a:solidFill>
                  <a:srgbClr val="FFFFFF"/>
                </a:solidFill>
              </a:rPr>
              <a:t>)</a:t>
            </a:r>
          </a:p>
        </p:txBody>
      </p:sp>
      <p:graphicFrame>
        <p:nvGraphicFramePr>
          <p:cNvPr id="5" name="Θέση περιεχομένου 2">
            <a:extLst>
              <a:ext uri="{FF2B5EF4-FFF2-40B4-BE49-F238E27FC236}">
                <a16:creationId xmlns:a16="http://schemas.microsoft.com/office/drawing/2014/main" id="{C1F212EC-0304-4668-8BEB-63F798DF32E8}"/>
              </a:ext>
            </a:extLst>
          </p:cNvPr>
          <p:cNvGraphicFramePr>
            <a:graphicFrameLocks noGrp="1"/>
          </p:cNvGraphicFramePr>
          <p:nvPr>
            <p:ph idx="1"/>
            <p:extLst>
              <p:ext uri="{D42A27DB-BD31-4B8C-83A1-F6EECF244321}">
                <p14:modId xmlns:p14="http://schemas.microsoft.com/office/powerpoint/2010/main" val="1524959807"/>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8636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07C350-065E-4B6D-8FCD-870400B30070}"/>
              </a:ext>
            </a:extLst>
          </p:cNvPr>
          <p:cNvSpPr>
            <a:spLocks noGrp="1"/>
          </p:cNvSpPr>
          <p:nvPr>
            <p:ph type="title"/>
          </p:nvPr>
        </p:nvSpPr>
        <p:spPr/>
        <p:txBody>
          <a:bodyPr/>
          <a:lstStyle/>
          <a:p>
            <a:r>
              <a:rPr lang="el-GR" dirty="0" err="1"/>
              <a:t>Καινοτομιεσ</a:t>
            </a:r>
            <a:r>
              <a:rPr lang="el-GR" dirty="0"/>
              <a:t> </a:t>
            </a:r>
          </a:p>
        </p:txBody>
      </p:sp>
      <p:sp>
        <p:nvSpPr>
          <p:cNvPr id="3" name="Θέση περιεχομένου 2">
            <a:extLst>
              <a:ext uri="{FF2B5EF4-FFF2-40B4-BE49-F238E27FC236}">
                <a16:creationId xmlns:a16="http://schemas.microsoft.com/office/drawing/2014/main" id="{330CCA81-27A9-483D-88C6-9862466C2F5E}"/>
              </a:ext>
            </a:extLst>
          </p:cNvPr>
          <p:cNvSpPr>
            <a:spLocks noGrp="1"/>
          </p:cNvSpPr>
          <p:nvPr>
            <p:ph sz="half" idx="1"/>
          </p:nvPr>
        </p:nvSpPr>
        <p:spPr/>
        <p:txBody>
          <a:bodyPr>
            <a:normAutofit fontScale="70000" lnSpcReduction="20000"/>
          </a:bodyPr>
          <a:lstStyle/>
          <a:p>
            <a:r>
              <a:rPr lang="el-GR" dirty="0"/>
              <a:t>Αναγκαία η έκθεση εμπειρογνώμονα, για το δίκαιο και εύλογο της σχέσης ανταλλαγής εταιρικών συμμετοχών – Παράλληλη ισχύς αντίστοιχης ρύθμισης Ν. 2515/1997 για τις συγχωνεύσεις των τραπεζών/ </a:t>
            </a:r>
            <a:r>
              <a:rPr lang="el-GR" dirty="0" err="1"/>
              <a:t>επιχειρ</a:t>
            </a:r>
            <a:r>
              <a:rPr lang="el-GR" dirty="0"/>
              <a:t>. χρηματοπιστωτικού τομέα – Δυνατότητα αποφυγής αν συμφωνούν εγγράφως όλοι οι εταίροι </a:t>
            </a:r>
          </a:p>
          <a:p>
            <a:r>
              <a:rPr lang="el-GR" dirty="0"/>
              <a:t>Διαθεσιμότητα εγγράφων και πληροφοριών συγχωνευόμενων εταιριών στους εταίρους με ηλεκτρονικά μέσα </a:t>
            </a:r>
          </a:p>
          <a:p>
            <a:r>
              <a:rPr lang="el-GR" dirty="0"/>
              <a:t>Πληροφορίες στην έκθεση </a:t>
            </a:r>
            <a:r>
              <a:rPr lang="el-GR" dirty="0" err="1"/>
              <a:t>δ.σ.</a:t>
            </a:r>
            <a:r>
              <a:rPr lang="el-GR" dirty="0"/>
              <a:t> και για τις εταιρείες του Ομίλου που σχετίζονται με τη συγχώνευση – Μη αναγκαία δημοσιοποίηση εμπιστευτικών πληροφοριών που θα μπορούσε να προκαλέσει σημαντική βλάβη </a:t>
            </a:r>
          </a:p>
          <a:p>
            <a:r>
              <a:rPr lang="el-GR" dirty="0"/>
              <a:t>Έγκριση από κάθε κατηγορία εταίρων που «επηρεάζεται» από τη συγχώνευση </a:t>
            </a:r>
          </a:p>
          <a:p>
            <a:r>
              <a:rPr lang="el-GR" dirty="0"/>
              <a:t>Μη απαιτούμενη έγκριση συγχώνευσης από κατόχους μετατρέψιμων ομολογιών – Ενιαία ρύθμιση προστασίας πιστωτών – Ελλιπής προστασία δεν επηρεάζει το κύρος της απόφασης και της συγχώνευσης</a:t>
            </a:r>
          </a:p>
        </p:txBody>
      </p:sp>
      <p:sp>
        <p:nvSpPr>
          <p:cNvPr id="4" name="Θέση περιεχομένου 3">
            <a:extLst>
              <a:ext uri="{FF2B5EF4-FFF2-40B4-BE49-F238E27FC236}">
                <a16:creationId xmlns:a16="http://schemas.microsoft.com/office/drawing/2014/main" id="{01A0097A-D977-4FDB-8C08-6D9FA48762E5}"/>
              </a:ext>
            </a:extLst>
          </p:cNvPr>
          <p:cNvSpPr>
            <a:spLocks noGrp="1"/>
          </p:cNvSpPr>
          <p:nvPr>
            <p:ph sz="half" idx="2"/>
          </p:nvPr>
        </p:nvSpPr>
        <p:spPr/>
        <p:txBody>
          <a:bodyPr>
            <a:normAutofit fontScale="70000" lnSpcReduction="20000"/>
          </a:bodyPr>
          <a:lstStyle/>
          <a:p>
            <a:r>
              <a:rPr lang="el-GR" dirty="0"/>
              <a:t>Ειδική ρύθμιση ευθύνης μελών </a:t>
            </a:r>
            <a:r>
              <a:rPr lang="el-GR" dirty="0" err="1"/>
              <a:t>δ.σ.</a:t>
            </a:r>
            <a:r>
              <a:rPr lang="el-GR" dirty="0"/>
              <a:t> και εμπειρογνωμόνων έναντι εταίρων – Δυνατότητα άσκησης από ειδικό κοινό εκπρόσωπο – Παράλληλη ισχύς διατάξεων </a:t>
            </a:r>
            <a:r>
              <a:rPr lang="el-GR" dirty="0" err="1"/>
              <a:t>αδικοπρακτικής</a:t>
            </a:r>
            <a:r>
              <a:rPr lang="el-GR" dirty="0"/>
              <a:t> ευθύνης έναντι τρίτων και εσωτερικής ευθύνης έναντι της </a:t>
            </a:r>
            <a:r>
              <a:rPr lang="el-GR" dirty="0" err="1"/>
              <a:t>α.ε.</a:t>
            </a:r>
            <a:r>
              <a:rPr lang="el-GR" dirty="0"/>
              <a:t> – Περιορισμός ευθύνης ορκωτών ελεγκτών (α. 37 Ν. 4449/2017) </a:t>
            </a:r>
          </a:p>
          <a:p>
            <a:r>
              <a:rPr lang="el-GR" dirty="0"/>
              <a:t>Εξαιρετικά περιοριστική ρύθμιση για την κήρυξη ακυρότητας συγχώνευσης – Αποκλεισμός «ακύρωσης» όταν απορροφούσα ή </a:t>
            </a:r>
            <a:r>
              <a:rPr lang="el-GR" dirty="0" err="1"/>
              <a:t>επωφέλούμενη</a:t>
            </a:r>
            <a:r>
              <a:rPr lang="el-GR" dirty="0"/>
              <a:t> είναι </a:t>
            </a:r>
            <a:r>
              <a:rPr lang="el-GR" dirty="0" err="1"/>
              <a:t>εισήγμένη</a:t>
            </a:r>
            <a:r>
              <a:rPr lang="el-GR" dirty="0"/>
              <a:t> σε ρυθμιζόμενη αγορά ή ΠΜΔ – Περισσότεροι (3) μηχανισμοί διάσωσης του κύρους του μετασχηματισμού – Ισχύς συγχώνευσης σε περίπτωση ακύρωσης διοικητικής έγκρισης - Έγκυρο πράξεων έως τη δημοσίευση της απόφασης ακύρωσης</a:t>
            </a:r>
          </a:p>
        </p:txBody>
      </p:sp>
    </p:spTree>
    <p:extLst>
      <p:ext uri="{BB962C8B-B14F-4D97-AF65-F5344CB8AC3E}">
        <p14:creationId xmlns:p14="http://schemas.microsoft.com/office/powerpoint/2010/main" val="3613002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080298"/>
          </a:xfrm>
        </p:spPr>
        <p:txBody>
          <a:bodyPr>
            <a:normAutofit fontScale="90000"/>
          </a:bodyPr>
          <a:lstStyle/>
          <a:p>
            <a:r>
              <a:rPr lang="el-GR" sz="4300" dirty="0"/>
              <a:t>Διαδικασία συγχώνευσης, διάσπασης, μετατροπής με τον Ν. 4601/2019</a:t>
            </a:r>
          </a:p>
        </p:txBody>
      </p:sp>
      <p:graphicFrame>
        <p:nvGraphicFramePr>
          <p:cNvPr id="5" name="Content Placeholder 2">
            <a:extLst>
              <a:ext uri="{FF2B5EF4-FFF2-40B4-BE49-F238E27FC236}">
                <a16:creationId xmlns:a16="http://schemas.microsoft.com/office/drawing/2014/main" id="{D3E7CBD8-1089-48CC-AC69-E498EAE696CA}"/>
              </a:ext>
            </a:extLst>
          </p:cNvPr>
          <p:cNvGraphicFramePr>
            <a:graphicFrameLocks noGrp="1"/>
          </p:cNvGraphicFramePr>
          <p:nvPr>
            <p:ph idx="1"/>
            <p:extLst>
              <p:ext uri="{D42A27DB-BD31-4B8C-83A1-F6EECF244321}">
                <p14:modId xmlns:p14="http://schemas.microsoft.com/office/powerpoint/2010/main" val="2191676846"/>
              </p:ext>
            </p:extLst>
          </p:nvPr>
        </p:nvGraphicFramePr>
        <p:xfrm>
          <a:off x="707571" y="1763486"/>
          <a:ext cx="10460301" cy="4789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6881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22698C-9F53-4692-962C-37A2458F9180}"/>
              </a:ext>
            </a:extLst>
          </p:cNvPr>
          <p:cNvSpPr>
            <a:spLocks noGrp="1"/>
          </p:cNvSpPr>
          <p:nvPr>
            <p:ph type="title"/>
          </p:nvPr>
        </p:nvSpPr>
        <p:spPr>
          <a:xfrm>
            <a:off x="1024128" y="585216"/>
            <a:ext cx="8018272" cy="1499616"/>
          </a:xfrm>
        </p:spPr>
        <p:txBody>
          <a:bodyPr>
            <a:normAutofit/>
          </a:bodyPr>
          <a:lstStyle/>
          <a:p>
            <a:r>
              <a:rPr lang="el-GR" dirty="0"/>
              <a:t>Ν. 4601/2019: η προστασία των μετόχων</a:t>
            </a:r>
          </a:p>
        </p:txBody>
      </p:sp>
      <p:sp>
        <p:nvSpPr>
          <p:cNvPr id="3" name="Θέση περιεχομένου 2">
            <a:extLst>
              <a:ext uri="{FF2B5EF4-FFF2-40B4-BE49-F238E27FC236}">
                <a16:creationId xmlns:a16="http://schemas.microsoft.com/office/drawing/2014/main" id="{9F8F631C-9594-46EB-AF6D-061DB2B461E4}"/>
              </a:ext>
            </a:extLst>
          </p:cNvPr>
          <p:cNvSpPr>
            <a:spLocks noGrp="1"/>
          </p:cNvSpPr>
          <p:nvPr>
            <p:ph idx="1"/>
          </p:nvPr>
        </p:nvSpPr>
        <p:spPr>
          <a:xfrm>
            <a:off x="1024128" y="2286000"/>
            <a:ext cx="8018271" cy="4023360"/>
          </a:xfrm>
        </p:spPr>
        <p:txBody>
          <a:bodyPr>
            <a:normAutofit/>
          </a:bodyPr>
          <a:lstStyle/>
          <a:p>
            <a:r>
              <a:rPr lang="el-GR" sz="1400" b="1"/>
              <a:t>Δημοσιότητα: </a:t>
            </a:r>
            <a:r>
              <a:rPr lang="el-GR" sz="1400"/>
              <a:t>διαθεσιμότητα των σχετικών εγγράφων (συμπεριλαμβανομένης της έκθεσης του διοικητικού συμβουλίου και των διαχειριστών και της έκθεσης των εμπειρογνωμόνων) κατά την ειδικά, ανά εταιρικό τύπο, χρονική περίοδο μέχρι τη λήψη απόφασης επί του μετασχηματισμού (1 μήνας πριν τη γενική συνέλευση για ανώνυμες, 8 μέρες πριν από τη λήψη απόφασης για τις προσωπικές, από τη σύγκληση της συνέλευσης των εταίρων στην </a:t>
            </a:r>
            <a:r>
              <a:rPr lang="el-GR" sz="1400" err="1"/>
              <a:t>επε</a:t>
            </a:r>
            <a:r>
              <a:rPr lang="el-GR" sz="1400"/>
              <a:t>, </a:t>
            </a:r>
            <a:r>
              <a:rPr lang="el-GR" sz="1400" err="1"/>
              <a:t>ικε</a:t>
            </a:r>
            <a:r>
              <a:rPr lang="el-GR" sz="1400"/>
              <a:t> και αστικούς συνεταιρισμούς, άρθρ. 11, 63, 107). </a:t>
            </a:r>
          </a:p>
          <a:p>
            <a:r>
              <a:rPr lang="el-GR" sz="1400" err="1"/>
              <a:t>Σημειωτέον</a:t>
            </a:r>
            <a:r>
              <a:rPr lang="el-GR" sz="1400"/>
              <a:t> ότι σε όλες τις περιπτώσεις (άρθρ. 11, 63, 107) παρέχεται η δυνατότητα απαλλαγής από την υποχρέωση διαθεσιμότητας των εγγράφων αυτών, εφόσον αυτά είναι διαθέσιμα στην ιστοσελίδα της εταιρίας.</a:t>
            </a:r>
          </a:p>
          <a:p>
            <a:r>
              <a:rPr lang="el-GR" sz="1400" b="1"/>
              <a:t>Δίκαιο και εύλογο αντάλλαγμα</a:t>
            </a:r>
            <a:r>
              <a:rPr lang="el-GR" sz="1400"/>
              <a:t>: όχι ακυρότητα αλλά εύλογη αποζημίωση με αίτημα στο δικαστήριο (12 μήνες παραγραφή)</a:t>
            </a:r>
          </a:p>
          <a:p>
            <a:r>
              <a:rPr lang="el-GR" sz="1400" b="1"/>
              <a:t>Μη ανάλογη κατανομή</a:t>
            </a:r>
            <a:r>
              <a:rPr lang="el-GR" sz="1400"/>
              <a:t>: Εφόσον οι εταιρικές συμμετοχές των επωφελούμενων εταιρειών δεν κατανέμονται στους μετόχους ή στους εταίρους της διασπώμενης εταιρείας κατ’ αναλογία προς τα δικαιώματά τους σε αυτήν ή στο κεφάλαιο της, οι μειοψηφούντες μέτοχοι ή εταίροι της διασπώμενης εταιρείας μπορούν να απαιτήσουν από αυτήν να εξαγοράσει τις συμμετοχές τους στην ίδια, έναντι ανταλλάγματος που αντιστοιχεί στην αξία των συμμετοχών τους. Σε περίπτωση διαφωνίας, αποφασίζει το δικαστήριο.</a:t>
            </a:r>
          </a:p>
          <a:p>
            <a:endParaRPr lang="el-GR" sz="1400"/>
          </a:p>
          <a:p>
            <a:endParaRPr lang="el-GR" sz="1400"/>
          </a:p>
          <a:p>
            <a:endParaRPr lang="el-GR" sz="1400"/>
          </a:p>
        </p:txBody>
      </p:sp>
    </p:spTree>
    <p:extLst>
      <p:ext uri="{BB962C8B-B14F-4D97-AF65-F5344CB8AC3E}">
        <p14:creationId xmlns:p14="http://schemas.microsoft.com/office/powerpoint/2010/main" val="545682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8018272" cy="1499616"/>
          </a:xfrm>
        </p:spPr>
        <p:txBody>
          <a:bodyPr>
            <a:normAutofit/>
          </a:bodyPr>
          <a:lstStyle/>
          <a:p>
            <a:r>
              <a:rPr lang="el-GR" sz="3500"/>
              <a:t>Ν. 4601/2019: η προστασία των πιστωτών κατά τους μετασχηματισμούς</a:t>
            </a:r>
          </a:p>
        </p:txBody>
      </p:sp>
      <p:sp>
        <p:nvSpPr>
          <p:cNvPr id="3" name="Content Placeholder 2"/>
          <p:cNvSpPr>
            <a:spLocks noGrp="1"/>
          </p:cNvSpPr>
          <p:nvPr>
            <p:ph idx="1"/>
          </p:nvPr>
        </p:nvSpPr>
        <p:spPr>
          <a:xfrm>
            <a:off x="1024128" y="2286000"/>
            <a:ext cx="8018271" cy="4023360"/>
          </a:xfrm>
        </p:spPr>
        <p:txBody>
          <a:bodyPr>
            <a:normAutofit/>
          </a:bodyPr>
          <a:lstStyle/>
          <a:p>
            <a:pPr marL="0" indent="0">
              <a:buNone/>
            </a:pPr>
            <a:r>
              <a:rPr lang="el-GR" sz="1400" b="1" dirty="0"/>
              <a:t>Παροχή εγγυήσεων</a:t>
            </a:r>
            <a:endParaRPr lang="el-GR" sz="1400" b="1"/>
          </a:p>
          <a:p>
            <a:pPr marL="0" indent="0">
              <a:buNone/>
            </a:pPr>
            <a:r>
              <a:rPr lang="el-GR" sz="1400" dirty="0"/>
              <a:t>Παρεμφερείς είναι και οι διατάξεις που προβλέπονται για την προστασία των πιστωτών για κάθε μορφής μετασχηματισμό (άρθρ. 13, 65, 114).  Προβλέπεται, ειδικότερα, ότι μέσα σε 30 (τριάντα) ημέρες από την ολοκλήρωση των διατυπώσεων δημοσιότητας του σχεδίου συγχώνευσης ή διάσπασης ή της απόφασης για τη μετατροπή, οι πιστωτές των εταιρειών ή της εταιρίας (στην περίπτωση της μετατροπής), των οποίων οι απαιτήσεις είχαν γεννηθεί πριν από το χρόνο αυτό, έχουν το δικαίωμα να ζητήσουν κατάλληλες εγγυήσεις από τις εταιρίες ή την εταιρία, εφόσον αποδεικνύουν ότι η οικονομική κατάστασή τους εξαιτίας του μετασχηματισμού καθιστά απαραίτητη την παροχή τέτοιων εγγυήσεων κι εφόσον δεν έχουν ήδη λάβει τέτοιες εγγυήσεις.  Κάθε διαφορά που θα προκύψει από την αναζήτηση των ως άνω εγγυήσεων επιλύεται από το Μονομελές Πρωτοδικείο της έδρας οποιασδήποτε από τις εταιρίες που μετείχαν στη συγχώνευση ή τη διάσπαση ή της εταιρίας υπό τη νέα νομική της μορφή, εφόσον πρόκειται για μετατροπή.   </a:t>
            </a:r>
            <a:endParaRPr lang="el-GR" sz="1400"/>
          </a:p>
          <a:p>
            <a:pPr marL="0" indent="0">
              <a:buNone/>
            </a:pPr>
            <a:r>
              <a:rPr lang="el-GR" sz="1400" b="1" dirty="0"/>
              <a:t>Εις ολόκληρόν ευθύνη (διάσπαση)</a:t>
            </a:r>
            <a:endParaRPr lang="el-GR" sz="1400" b="1"/>
          </a:p>
          <a:p>
            <a:pPr marL="0" indent="0">
              <a:buNone/>
            </a:pPr>
            <a:r>
              <a:rPr lang="el-GR" sz="1400" dirty="0"/>
              <a:t> Εφόσον δεν ικανοποιήθηκε απαίτηση πιστωτή της διασπώμενης εταιρείας που αναλήφθηκε από επωφελούμενη εταιρεία, ιδίως σε περίπτωση άκαρπης αναγκαστικής εκτέλεσης ή κήρυξης σε πτώχευση, για την απαίτηση αυτή ευθύνονται εις </a:t>
            </a:r>
            <a:r>
              <a:rPr lang="el-GR" sz="1400" dirty="0" err="1"/>
              <a:t>ολόκληρον</a:t>
            </a:r>
            <a:r>
              <a:rPr lang="el-GR" sz="1400" dirty="0"/>
              <a:t> και οι λοιπές επωφελούμενες εταιρείες, μέχρι του ύψους της καθαρής θέσης της περιουσίας που </a:t>
            </a:r>
            <a:r>
              <a:rPr lang="el-GR" sz="1400" dirty="0" err="1"/>
              <a:t>εισφέρθηκε</a:t>
            </a:r>
            <a:r>
              <a:rPr lang="el-GR" sz="1400" dirty="0"/>
              <a:t> από τη διασπώμενη εταιρεία σε καθεμία από τις εταιρείες αυτές, ή, στις περιπτώσεις μερικής διάσπασης ή απόσχισης κλάδου και η ίδια η διασπώμενη εταιρεία. </a:t>
            </a:r>
            <a:endParaRPr lang="el-GR" sz="1400"/>
          </a:p>
          <a:p>
            <a:pPr marL="0" indent="0">
              <a:buNone/>
            </a:pPr>
            <a:endParaRPr lang="el-GR" sz="1400"/>
          </a:p>
          <a:p>
            <a:pPr marL="0" indent="0">
              <a:buNone/>
            </a:pPr>
            <a:endParaRPr lang="el-GR" sz="1400"/>
          </a:p>
          <a:p>
            <a:pPr marL="0" indent="0">
              <a:buNone/>
            </a:pPr>
            <a:endParaRPr lang="el-GR" sz="1400"/>
          </a:p>
        </p:txBody>
      </p:sp>
    </p:spTree>
    <p:extLst>
      <p:ext uri="{BB962C8B-B14F-4D97-AF65-F5344CB8AC3E}">
        <p14:creationId xmlns:p14="http://schemas.microsoft.com/office/powerpoint/2010/main" val="2899846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74869C-93C9-4B2C-99C1-9B962C8C85D3}"/>
              </a:ext>
            </a:extLst>
          </p:cNvPr>
          <p:cNvSpPr>
            <a:spLocks noGrp="1"/>
          </p:cNvSpPr>
          <p:nvPr>
            <p:ph type="title"/>
          </p:nvPr>
        </p:nvSpPr>
        <p:spPr>
          <a:xfrm>
            <a:off x="1024128" y="585216"/>
            <a:ext cx="8018272" cy="1499616"/>
          </a:xfrm>
        </p:spPr>
        <p:txBody>
          <a:bodyPr>
            <a:normAutofit/>
          </a:bodyPr>
          <a:lstStyle/>
          <a:p>
            <a:r>
              <a:rPr lang="el-GR" dirty="0" err="1"/>
              <a:t>Ευθυνη</a:t>
            </a:r>
            <a:r>
              <a:rPr lang="el-GR" dirty="0"/>
              <a:t> ΔΣ</a:t>
            </a:r>
          </a:p>
        </p:txBody>
      </p:sp>
      <p:sp>
        <p:nvSpPr>
          <p:cNvPr id="3" name="Θέση περιεχομένου 2">
            <a:extLst>
              <a:ext uri="{FF2B5EF4-FFF2-40B4-BE49-F238E27FC236}">
                <a16:creationId xmlns:a16="http://schemas.microsoft.com/office/drawing/2014/main" id="{0ED640F1-34C4-4EE6-B8CE-1A068091667C}"/>
              </a:ext>
            </a:extLst>
          </p:cNvPr>
          <p:cNvSpPr>
            <a:spLocks noGrp="1"/>
          </p:cNvSpPr>
          <p:nvPr>
            <p:ph idx="1"/>
          </p:nvPr>
        </p:nvSpPr>
        <p:spPr>
          <a:xfrm>
            <a:off x="1024128" y="2286000"/>
            <a:ext cx="8018271" cy="4023360"/>
          </a:xfrm>
        </p:spPr>
        <p:txBody>
          <a:bodyPr>
            <a:normAutofit/>
          </a:bodyPr>
          <a:lstStyle/>
          <a:p>
            <a:r>
              <a:rPr lang="el-GR" sz="1700"/>
              <a:t>Με ειδικές διατάξεις προβλέπεται ευθύνη των μελών του διοικητικού συμβουλίου ή των διαχειριστών των εμπλεκόμενων στο μετασχηματισμό εταιριών έναντι των μετόχων ή των εταίρων τους για κάθε πταίσμα τους για την προετοιμασία και την  πραγματοποίηση του μετασχηματισμού (άρθρ. 19, 71, 115), </a:t>
            </a:r>
          </a:p>
          <a:p>
            <a:r>
              <a:rPr lang="el-GR" sz="1700"/>
              <a:t>δυνατότητα εισαγωγής των σχετικών αξιώσεων από ειδικό εκπρόσωπο, υπό συγκεκριμένες προϋποθέσεις, με σκοπό τον </a:t>
            </a:r>
            <a:r>
              <a:rPr lang="el-GR" sz="1700" err="1"/>
              <a:t>εξορθολογισμό</a:t>
            </a:r>
            <a:r>
              <a:rPr lang="el-GR" sz="1700"/>
              <a:t> του κόστους για ενάγοντες κι εναγόμενους.  </a:t>
            </a:r>
          </a:p>
          <a:p>
            <a:r>
              <a:rPr lang="el-GR" sz="1700"/>
              <a:t>Πρόκειται για ευθύνη για αποκατάσταση της υπαίτιας άμεσης ζημίας που υφίστανται οι μέτοχοι ή εταίροι, εξαιτίας του μετασχηματισμού, η οποία δεν θίγει την ευθύνη των ίδιων προσώπων για ζημία τρίτων κατά τις γενικές διατάξεις (ιδίως ΑΚ 914) ή τις ειδικότερες του </a:t>
            </a:r>
            <a:r>
              <a:rPr lang="el-GR" sz="1700" err="1"/>
              <a:t>ΠτΚ</a:t>
            </a:r>
            <a:r>
              <a:rPr lang="el-GR" sz="1700"/>
              <a:t> (άρθρ. 98), αλλά προφανώς ούτε την (εσωτερική) ευθύνη τους έναντι του νομικού προσώπου με βάση τις ειδικές διατάξεις που διέπουν κάθε εταιρικό τύπο (π.χ. άρθρ. 22α </a:t>
            </a:r>
            <a:r>
              <a:rPr lang="el-GR" sz="1700" err="1"/>
              <a:t>κν</a:t>
            </a:r>
            <a:r>
              <a:rPr lang="el-GR" sz="1700"/>
              <a:t> 2190/1920 και πλέον 102 </a:t>
            </a:r>
            <a:r>
              <a:rPr lang="el-GR" sz="1700" err="1"/>
              <a:t>επ</a:t>
            </a:r>
            <a:r>
              <a:rPr lang="el-GR" sz="1700"/>
              <a:t>. ν. 4548/2018).  </a:t>
            </a:r>
          </a:p>
          <a:p>
            <a:endParaRPr lang="el-GR" sz="1700"/>
          </a:p>
        </p:txBody>
      </p:sp>
    </p:spTree>
    <p:extLst>
      <p:ext uri="{BB962C8B-B14F-4D97-AF65-F5344CB8AC3E}">
        <p14:creationId xmlns:p14="http://schemas.microsoft.com/office/powerpoint/2010/main" val="597787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1AF6A8-BE8C-4CA2-8573-D87D06A301F8}"/>
              </a:ext>
            </a:extLst>
          </p:cNvPr>
          <p:cNvSpPr>
            <a:spLocks noGrp="1"/>
          </p:cNvSpPr>
          <p:nvPr>
            <p:ph type="title"/>
          </p:nvPr>
        </p:nvSpPr>
        <p:spPr>
          <a:xfrm>
            <a:off x="1024128" y="585216"/>
            <a:ext cx="8018272" cy="1499616"/>
          </a:xfrm>
        </p:spPr>
        <p:txBody>
          <a:bodyPr>
            <a:normAutofit/>
          </a:bodyPr>
          <a:lstStyle/>
          <a:p>
            <a:r>
              <a:rPr lang="el-GR" dirty="0" err="1"/>
              <a:t>ακυροτητα</a:t>
            </a:r>
            <a:endParaRPr lang="el-GR" dirty="0"/>
          </a:p>
        </p:txBody>
      </p:sp>
      <p:sp>
        <p:nvSpPr>
          <p:cNvPr id="3" name="Θέση περιεχομένου 2">
            <a:extLst>
              <a:ext uri="{FF2B5EF4-FFF2-40B4-BE49-F238E27FC236}">
                <a16:creationId xmlns:a16="http://schemas.microsoft.com/office/drawing/2014/main" id="{84AB4199-3B79-41DD-909C-DC983DD86CC7}"/>
              </a:ext>
            </a:extLst>
          </p:cNvPr>
          <p:cNvSpPr>
            <a:spLocks noGrp="1"/>
          </p:cNvSpPr>
          <p:nvPr>
            <p:ph idx="1"/>
          </p:nvPr>
        </p:nvSpPr>
        <p:spPr>
          <a:xfrm>
            <a:off x="1024128" y="2286000"/>
            <a:ext cx="8018271" cy="4023360"/>
          </a:xfrm>
        </p:spPr>
        <p:txBody>
          <a:bodyPr>
            <a:normAutofit/>
          </a:bodyPr>
          <a:lstStyle/>
          <a:p>
            <a:r>
              <a:rPr lang="el-GR" sz="1000" b="1"/>
              <a:t>Ενιαία φιλοσοφία ρύθμισης </a:t>
            </a:r>
          </a:p>
          <a:p>
            <a:r>
              <a:rPr lang="el-GR" sz="1000"/>
              <a:t>Προβλέπεται, ειδικότερα, ότι ο μετασχηματισμός που συντελέστηκε κηρύσσεται άκυρος με δικαστική απόφαση, εφόσον </a:t>
            </a:r>
          </a:p>
          <a:p>
            <a:pPr lvl="1"/>
            <a:r>
              <a:rPr lang="el-GR" sz="1000"/>
              <a:t>παραλείφθηκε η έγκρισή του από μία από τις εταιρίες που συμμετέχουν σε αυτόν με απόφαση της συνέλευσης ή των εταίρων (σε περίπτωση συγχώνευσης ή διάσπασης) ή </a:t>
            </a:r>
          </a:p>
          <a:p>
            <a:pPr lvl="1"/>
            <a:r>
              <a:rPr lang="el-GR" sz="1000"/>
              <a:t>μία από τις αποφάσεις αυτές είναι άκυρη ή ακυρώσιμη (σε κάθε περίπτωση).  </a:t>
            </a:r>
          </a:p>
          <a:p>
            <a:r>
              <a:rPr lang="el-GR" sz="1000"/>
              <a:t>Προβλέπονται μηχανισμοί διάσωσης του κύρους του μετασχηματισμού, και συγκεκριμένα: </a:t>
            </a:r>
          </a:p>
          <a:p>
            <a:pPr lvl="1">
              <a:buFont typeface="Wingdings" panose="05000000000000000000" pitchFamily="2" charset="2"/>
              <a:buChar char="§"/>
            </a:pPr>
            <a:r>
              <a:rPr lang="el-GR" sz="1000"/>
              <a:t>(α) εφόσον το ελάττωμα εξαλειφθεί ή </a:t>
            </a:r>
            <a:r>
              <a:rPr lang="el-GR" sz="1000" err="1"/>
              <a:t>ιαθεί</a:t>
            </a:r>
            <a:r>
              <a:rPr lang="el-GR" sz="1000"/>
              <a:t> με οποιονδήποτε τρόπο μέχρι τη συζήτηση της αίτησης για την κήρυξη της ακυρότητας, η συγχώνευση, διάσπαση ή η μετατροπή δεν κηρύσσεται άκυρη, </a:t>
            </a:r>
          </a:p>
          <a:p>
            <a:pPr lvl="1">
              <a:buFont typeface="Wingdings" panose="05000000000000000000" pitchFamily="2" charset="2"/>
              <a:buChar char="§"/>
            </a:pPr>
            <a:r>
              <a:rPr lang="el-GR" sz="1000"/>
              <a:t>(β) το δικαστήριο παρέχει προθεσμία για την άρση του ελαττώματος εφόσον τέτοια άρση είναι εφικτή, με δυνατότητα προσωρινής ρύθμισης των εταιρικών υποθέσεων στην περίπτωση αυτή, </a:t>
            </a:r>
          </a:p>
          <a:p>
            <a:pPr lvl="1">
              <a:buFont typeface="Wingdings" panose="05000000000000000000" pitchFamily="2" charset="2"/>
              <a:buChar char="§"/>
            </a:pPr>
            <a:r>
              <a:rPr lang="el-GR" sz="1000"/>
              <a:t>(γ) σε περίπτωση ακυρότητας ή </a:t>
            </a:r>
            <a:r>
              <a:rPr lang="el-GR" sz="1000" err="1"/>
              <a:t>ακυρωσίας</a:t>
            </a:r>
            <a:r>
              <a:rPr lang="el-GR" sz="1000"/>
              <a:t>, το δικαστήριο δύναται να μην κηρύξει την ακυρότητα της συγχώνευσης, διάσπασης ή της μετατροπής εφόσον κρίνει ότι αυτή είναι δυσανάλογη σε σχέση με το ελάττωμα της απόφασης, με παροχή δυνατότητας έγερσης αξίωσης αποζημίωσης στον αιτούντα για τη ζημία που του προκάλεσε το ελάττωμα, </a:t>
            </a:r>
          </a:p>
          <a:p>
            <a:pPr lvl="1">
              <a:buFont typeface="Wingdings" panose="05000000000000000000" pitchFamily="2" charset="2"/>
              <a:buChar char="§"/>
            </a:pPr>
            <a:r>
              <a:rPr lang="el-GR" sz="1000"/>
              <a:t>(δ) σε περίπτωση που η </a:t>
            </a:r>
            <a:r>
              <a:rPr lang="el-GR" sz="1000" err="1"/>
              <a:t>απορροφώσα</a:t>
            </a:r>
            <a:r>
              <a:rPr lang="el-GR" sz="1000"/>
              <a:t> ή η επωφελούμενη είναι εισηγμένη σε ρυθμιζόμενη αγορά εταιρία, δεν μπορεί να κηρυχθεί ακυρότητα λόγω άκυρης ή ακυρώσιμης απόφασης, παρέχεται όμως η ανωτέρω αξίωση αποζημίωσης.  </a:t>
            </a:r>
          </a:p>
          <a:p>
            <a:r>
              <a:rPr lang="el-GR" sz="1000"/>
              <a:t>Σε κάθε περίπτωση, η απόφαση που κηρύσσει την ακυρότητα της συγχώνευσης, διάσπασης ή μετατροπής δεν θίγει το κύρος των συναλλαγών της </a:t>
            </a:r>
            <a:r>
              <a:rPr lang="el-GR" sz="1000" err="1"/>
              <a:t>απορροφώσας</a:t>
            </a:r>
            <a:r>
              <a:rPr lang="el-GR" sz="1000"/>
              <a:t>, της επωφελούμενης ή της προερχόμενης από τη μετατροπή εταιρίας που έγιναν μετά την καταχώριση του μετασχηματισμού και πριν τη δημοσίευση της απόφασης για την ακυρότητα στο Γ.Ε.ΜΗ.</a:t>
            </a:r>
          </a:p>
          <a:p>
            <a:endParaRPr lang="el-GR" sz="1000"/>
          </a:p>
        </p:txBody>
      </p:sp>
    </p:spTree>
    <p:extLst>
      <p:ext uri="{BB962C8B-B14F-4D97-AF65-F5344CB8AC3E}">
        <p14:creationId xmlns:p14="http://schemas.microsoft.com/office/powerpoint/2010/main" val="350579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5E6A88-530D-4AC1-8F8F-3BA0001A9B4E}"/>
              </a:ext>
            </a:extLst>
          </p:cNvPr>
          <p:cNvSpPr>
            <a:spLocks noGrp="1"/>
          </p:cNvSpPr>
          <p:nvPr>
            <p:ph type="title"/>
          </p:nvPr>
        </p:nvSpPr>
        <p:spPr>
          <a:xfrm>
            <a:off x="1024128" y="585216"/>
            <a:ext cx="8018272" cy="1499616"/>
          </a:xfrm>
        </p:spPr>
        <p:txBody>
          <a:bodyPr>
            <a:normAutofit/>
          </a:bodyPr>
          <a:lstStyle/>
          <a:p>
            <a:r>
              <a:rPr lang="el-GR" dirty="0" err="1"/>
              <a:t>Τυποσ</a:t>
            </a:r>
            <a:r>
              <a:rPr lang="el-GR" dirty="0"/>
              <a:t> </a:t>
            </a:r>
            <a:r>
              <a:rPr lang="el-GR" dirty="0" err="1"/>
              <a:t>συμβασης</a:t>
            </a:r>
            <a:endParaRPr lang="el-GR" dirty="0"/>
          </a:p>
        </p:txBody>
      </p:sp>
      <p:sp>
        <p:nvSpPr>
          <p:cNvPr id="3" name="Θέση περιεχομένου 2">
            <a:extLst>
              <a:ext uri="{FF2B5EF4-FFF2-40B4-BE49-F238E27FC236}">
                <a16:creationId xmlns:a16="http://schemas.microsoft.com/office/drawing/2014/main" id="{E9CDDEAB-AB1B-4BEC-8CB5-303449B9776E}"/>
              </a:ext>
            </a:extLst>
          </p:cNvPr>
          <p:cNvSpPr>
            <a:spLocks noGrp="1"/>
          </p:cNvSpPr>
          <p:nvPr>
            <p:ph idx="1"/>
          </p:nvPr>
        </p:nvSpPr>
        <p:spPr>
          <a:xfrm>
            <a:off x="1024128" y="2286000"/>
            <a:ext cx="8018271" cy="4023360"/>
          </a:xfrm>
        </p:spPr>
        <p:txBody>
          <a:bodyPr>
            <a:normAutofit/>
          </a:bodyPr>
          <a:lstStyle/>
          <a:p>
            <a:r>
              <a:rPr lang="el-GR" dirty="0"/>
              <a:t>καθιερώνεται ο τύπος του θεωρημένου ιδιωτικού εγγράφου, πλην των περιπτώσεων </a:t>
            </a:r>
          </a:p>
          <a:p>
            <a:pPr lvl="1"/>
            <a:r>
              <a:rPr lang="el-GR" dirty="0"/>
              <a:t>συμμετοχής </a:t>
            </a:r>
            <a:r>
              <a:rPr lang="el-GR" dirty="0" err="1"/>
              <a:t>αε</a:t>
            </a:r>
            <a:r>
              <a:rPr lang="el-GR" dirty="0"/>
              <a:t>, </a:t>
            </a:r>
            <a:r>
              <a:rPr lang="el-GR" dirty="0" err="1"/>
              <a:t>επε</a:t>
            </a:r>
            <a:r>
              <a:rPr lang="el-GR" dirty="0"/>
              <a:t>, ευρωπαϊκών εταιριών, αστικών συνεταιρισμών και ευρωπαϊκών συνεταιριστικών εταιριών, για τους οποίους δεν καταργείται ο σήμερα ισχύων τύπος του συμβολαιογραφικού εγγράφου (άρθρ. 15, 67).  </a:t>
            </a:r>
          </a:p>
          <a:p>
            <a:pPr lvl="1"/>
            <a:r>
              <a:rPr lang="el-GR" dirty="0"/>
              <a:t>Σε περίπτωση μετατροπής προσωπικών εταιριών σε </a:t>
            </a:r>
            <a:r>
              <a:rPr lang="el-GR" dirty="0" err="1"/>
              <a:t>αε</a:t>
            </a:r>
            <a:r>
              <a:rPr lang="el-GR" dirty="0"/>
              <a:t> ή </a:t>
            </a:r>
            <a:r>
              <a:rPr lang="el-GR" dirty="0" err="1"/>
              <a:t>επε</a:t>
            </a:r>
            <a:r>
              <a:rPr lang="el-GR" dirty="0"/>
              <a:t> ή </a:t>
            </a:r>
            <a:r>
              <a:rPr lang="el-GR" dirty="0" err="1"/>
              <a:t>ικε</a:t>
            </a:r>
            <a:r>
              <a:rPr lang="el-GR" dirty="0"/>
              <a:t> σύμφωνα με παρ. 2 άρθρ. 49 ν. 4072/2012, καθώς και σε κάθε άλλη περίπτωση που προβλέπεται από το νόμο, η απόφαση των εταίρων για τη μετατροπή περιβάλλεται τον τύπο του συμβολαιογραφικού εγγράφου (άρθρ. 122 παρ. 2). </a:t>
            </a:r>
          </a:p>
          <a:p>
            <a:pPr lvl="1"/>
            <a:r>
              <a:rPr lang="el-GR" dirty="0"/>
              <a:t>Το ίδιο ισχύει και για την περίπτωση μετατροπής κεφαλαιουχικών εταιριών, από τη μία μορφή στην άλλη (άρθρ. 131).</a:t>
            </a:r>
          </a:p>
          <a:p>
            <a:endParaRPr lang="el-GR" dirty="0"/>
          </a:p>
        </p:txBody>
      </p:sp>
    </p:spTree>
    <p:extLst>
      <p:ext uri="{BB962C8B-B14F-4D97-AF65-F5344CB8AC3E}">
        <p14:creationId xmlns:p14="http://schemas.microsoft.com/office/powerpoint/2010/main" val="327588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8018272" cy="1499616"/>
          </a:xfrm>
        </p:spPr>
        <p:txBody>
          <a:bodyPr>
            <a:normAutofit/>
          </a:bodyPr>
          <a:lstStyle/>
          <a:p>
            <a:r>
              <a:rPr lang="el-GR" dirty="0"/>
              <a:t>Βασικές έννοιες</a:t>
            </a:r>
          </a:p>
        </p:txBody>
      </p:sp>
      <p:sp>
        <p:nvSpPr>
          <p:cNvPr id="3" name="Content Placeholder 2"/>
          <p:cNvSpPr>
            <a:spLocks noGrp="1"/>
          </p:cNvSpPr>
          <p:nvPr>
            <p:ph idx="1"/>
          </p:nvPr>
        </p:nvSpPr>
        <p:spPr>
          <a:xfrm>
            <a:off x="1024128" y="1800808"/>
            <a:ext cx="8018271" cy="4623456"/>
          </a:xfrm>
        </p:spPr>
        <p:txBody>
          <a:bodyPr>
            <a:noAutofit/>
          </a:bodyPr>
          <a:lstStyle/>
          <a:p>
            <a:pPr>
              <a:buFont typeface="Wingdings" panose="05000000000000000000" pitchFamily="2" charset="2"/>
              <a:buChar char="v"/>
            </a:pPr>
            <a:r>
              <a:rPr lang="el-GR" sz="1000" b="1" dirty="0"/>
              <a:t>Επιχείρηση</a:t>
            </a:r>
            <a:r>
              <a:rPr lang="el-GR" sz="1000" i="1" dirty="0"/>
              <a:t>: </a:t>
            </a:r>
            <a:r>
              <a:rPr lang="el-GR" sz="1000" i="1" u="sng" dirty="0"/>
              <a:t>οικονομική οντότητα </a:t>
            </a:r>
            <a:r>
              <a:rPr lang="el-GR" sz="1000" i="1" dirty="0"/>
              <a:t>που οργανώνεται στην βάση μιας συγκεκριμένης επιχειρηματικής ιδέας και δραστηριότητας, οι οποίες αποτελούν προϊόν της διάνοιας  του (φυσικού ή νομικού) επιχειρηματία (</a:t>
            </a:r>
            <a:r>
              <a:rPr lang="el-GR" sz="1000" i="1" dirty="0" err="1"/>
              <a:t>ΟλΑΠ</a:t>
            </a:r>
            <a:r>
              <a:rPr lang="el-GR" sz="1000" i="1" dirty="0"/>
              <a:t> 7/2009, Δίκη 2009, σελ. 634). </a:t>
            </a:r>
          </a:p>
          <a:p>
            <a:pPr>
              <a:buFont typeface="Wingdings" panose="05000000000000000000" pitchFamily="2" charset="2"/>
              <a:buChar char="v"/>
            </a:pPr>
            <a:r>
              <a:rPr lang="el-GR" sz="1000" b="1" dirty="0"/>
              <a:t>Φορέας επιχείρησης</a:t>
            </a:r>
            <a:r>
              <a:rPr lang="el-GR" sz="1000" dirty="0"/>
              <a:t>: </a:t>
            </a:r>
            <a:r>
              <a:rPr lang="el-GR" sz="1000" i="1" dirty="0"/>
              <a:t>το φυσικό (στην περίπτωση της ατομικής επιχείρησης) ή νομικό (στην περίπτωση που η επιχείρηση είναι εταιρία) πρόσωπο που </a:t>
            </a:r>
            <a:r>
              <a:rPr lang="el-GR" sz="1000" i="1" u="sng" dirty="0"/>
              <a:t>λαμβάνει τις επιχειρηματικές αποφάσεις. </a:t>
            </a:r>
          </a:p>
          <a:p>
            <a:pPr marL="0" indent="0">
              <a:buNone/>
            </a:pPr>
            <a:r>
              <a:rPr lang="el-GR" sz="1000" i="1" dirty="0"/>
              <a:t>Παραδείγματα: </a:t>
            </a:r>
            <a:br>
              <a:rPr lang="el-GR" sz="1000" i="1" dirty="0"/>
            </a:br>
            <a:r>
              <a:rPr lang="el-GR" sz="1000" i="1" dirty="0"/>
              <a:t>α) φορέας ατομικής επιχείρησης (βλ. περίπτερο) είναι ο ίδιος ο επιχειρηματίας (ο περιπτεράς). </a:t>
            </a:r>
            <a:br>
              <a:rPr lang="el-GR" sz="1000" i="1" u="sng" dirty="0"/>
            </a:br>
            <a:r>
              <a:rPr lang="el-GR" sz="1000" i="1" dirty="0"/>
              <a:t>β) στις εταιρίες, φορέας θα είναι το νομικό πρόσωπο υπό το οποίο λειτουργεί η επιχείρηση (δηλαδή, αναλόγως, η ΑΕ/ΟΕ/ΕΕ/ΕΠΕ/ΙΚΕ). Όταν φορέας επιχείρησης είναι νομικό πρόσωπο επιχειρηματικές αποφάσεις λαμβάνονται μέσω των οργάνων του (π.χ. μέσω του Διοικητικού Συμβουλίου της Α.Ε.). </a:t>
            </a:r>
          </a:p>
          <a:p>
            <a:pPr>
              <a:buFont typeface="Wingdings" panose="05000000000000000000" pitchFamily="2" charset="2"/>
              <a:buChar char="v"/>
            </a:pPr>
            <a:r>
              <a:rPr lang="el-GR" sz="1000" b="1" dirty="0"/>
              <a:t>Διαδοχή</a:t>
            </a:r>
            <a:r>
              <a:rPr lang="el-GR" sz="1000" dirty="0"/>
              <a:t>: </a:t>
            </a:r>
            <a:r>
              <a:rPr lang="el-GR" sz="1000" i="1" dirty="0"/>
              <a:t>η </a:t>
            </a:r>
            <a:r>
              <a:rPr lang="el-GR" sz="1000" i="1" u="sng" dirty="0"/>
              <a:t>μεταβίβαση</a:t>
            </a:r>
            <a:r>
              <a:rPr lang="el-GR" sz="1000" i="1" dirty="0"/>
              <a:t> δικαιωμάτων ή/και υποχρεώσεων με την οποία επέρχεται μεταβολή ως προς το υποκείμενο του δικαίου. Συνεπώς με την διαδοχή υφίσταται πλέον νέος δικαιούχος ή/και νέος οφειλέτης αντίστοιχα. </a:t>
            </a:r>
          </a:p>
          <a:p>
            <a:pPr marL="0" indent="0">
              <a:buNone/>
            </a:pPr>
            <a:r>
              <a:rPr lang="el-GR" sz="1000" i="1" u="sng" dirty="0"/>
              <a:t>Τα δυο είδη διαδοχής</a:t>
            </a:r>
            <a:r>
              <a:rPr lang="el-GR" sz="1000" i="1" dirty="0"/>
              <a:t>: </a:t>
            </a:r>
            <a:br>
              <a:rPr lang="el-GR" sz="1000" dirty="0"/>
            </a:br>
            <a:r>
              <a:rPr lang="el-GR" sz="1000" i="1" dirty="0"/>
              <a:t>α) </a:t>
            </a:r>
            <a:r>
              <a:rPr lang="el-GR" sz="1000" i="1" u="sng" dirty="0"/>
              <a:t>Ειδική διαδοχή</a:t>
            </a:r>
            <a:r>
              <a:rPr lang="el-GR" sz="1000" i="1" dirty="0"/>
              <a:t>: η μεταβίβαση ενός μόνο δικαιώματος ή υποχρέωσης (π.χ. μια επιχείρηση μεταβιβάζει την κυριότητα ενός μηχανήματος της σε άλλη επιχείρηση. Επέρχεται έτσι ειδική διαδοχή ως προς το πρόσωπο του ιδιοκτήτη του μηχανήματος). </a:t>
            </a:r>
            <a:br>
              <a:rPr lang="el-GR" sz="1000" i="1" dirty="0"/>
            </a:br>
            <a:r>
              <a:rPr lang="el-GR" sz="1000" i="1" dirty="0"/>
              <a:t>β) </a:t>
            </a:r>
            <a:r>
              <a:rPr lang="el-GR" sz="1000" i="1" u="sng" dirty="0"/>
              <a:t>Καθολική διαδοχή</a:t>
            </a:r>
            <a:r>
              <a:rPr lang="el-GR" sz="1000" i="1" dirty="0"/>
              <a:t>: η μεταβίβαση ενός συνόλου δικαιωμάτων ή υποχρεώσεων με μια μόνο πράξη και μόνον στις περιπτώσεις που τούτο προβλέπεται ρητά στον Νόμο (τέτοια περίπτωση είναι η πρόβλεψη του Αστικού Κώδικα για μεταβίβαση ομάδας περιουσίας ή επιχείρησης). </a:t>
            </a:r>
          </a:p>
          <a:p>
            <a:pPr>
              <a:buFont typeface="Wingdings" panose="05000000000000000000" pitchFamily="2" charset="2"/>
              <a:buChar char="v"/>
            </a:pPr>
            <a:r>
              <a:rPr lang="el-GR" sz="1000" b="1" dirty="0"/>
              <a:t>Μετασχηματισμός</a:t>
            </a:r>
            <a:r>
              <a:rPr lang="el-GR" sz="1000" i="1" dirty="0"/>
              <a:t>: η </a:t>
            </a:r>
            <a:r>
              <a:rPr lang="el-GR" sz="1000" i="1" dirty="0" err="1"/>
              <a:t>διεπόμενη</a:t>
            </a:r>
            <a:r>
              <a:rPr lang="el-GR" sz="1000" i="1" dirty="0"/>
              <a:t> από το εταιρικό δίκαιο διαδικασία με την οποία </a:t>
            </a:r>
            <a:r>
              <a:rPr lang="el-GR" sz="1000" i="1" u="sng" dirty="0"/>
              <a:t>μεταβάλλεται ο εταιρικός φορέας </a:t>
            </a:r>
            <a:r>
              <a:rPr lang="el-GR" sz="1000" i="1" dirty="0"/>
              <a:t>άσκησης μιας επιχείρησης, χωρίς να  μεσολαβήσει μεταβίβαση περιουσιακών στοιχείων με τους κανόνες της ειδικής διαδοχής. Η μεταβίβαση της περιουσίας επέρχεται με </a:t>
            </a:r>
            <a:r>
              <a:rPr lang="el-GR" sz="1000" i="1" dirty="0" err="1"/>
              <a:t>οιονεί</a:t>
            </a:r>
            <a:r>
              <a:rPr lang="el-GR" sz="1000" i="1" dirty="0"/>
              <a:t> καθολική διαδοχή, </a:t>
            </a:r>
            <a:r>
              <a:rPr lang="el-GR" sz="1000" i="1" u="sng" dirty="0"/>
              <a:t>μεταβιβάζεται δηλαδή ολόκληρο το ενεργητικό και παθητικό μιας εταιρείας στη διάδοχό της, χωρίς την ανάγκη μεταβίβασης καθενός περιουσιακού στοιχείου χωριστά. </a:t>
            </a:r>
          </a:p>
          <a:p>
            <a:pPr marL="0" indent="0">
              <a:buNone/>
            </a:pPr>
            <a:r>
              <a:rPr lang="el-GR" sz="1000" i="1" u="sng" dirty="0"/>
              <a:t>Τα δυο είδη μετασχηματισμών:</a:t>
            </a:r>
            <a:br>
              <a:rPr lang="el-GR" sz="1000" i="1" u="sng" dirty="0"/>
            </a:br>
            <a:r>
              <a:rPr lang="el-GR" sz="1000" i="1" dirty="0"/>
              <a:t>α) </a:t>
            </a:r>
            <a:r>
              <a:rPr lang="el-GR" sz="1000" i="1" u="sng" dirty="0"/>
              <a:t>Γνήσιος μετασχηματισμός</a:t>
            </a:r>
            <a:r>
              <a:rPr lang="el-GR" sz="1000" i="1" dirty="0"/>
              <a:t>: μετασχηματισμός του οποίου η διαδικασία προβλέπεται ρητά στις διατάξεις του εταιρικού δικαίου και ο οποίος συντελείται με </a:t>
            </a:r>
            <a:r>
              <a:rPr lang="el-GR" sz="1000" i="1" dirty="0" err="1"/>
              <a:t>οιονεί</a:t>
            </a:r>
            <a:r>
              <a:rPr lang="el-GR" sz="1000" i="1" dirty="0"/>
              <a:t> καθολική διαδοχή. Με την συντέλεση του γνήσιου μετασχηματισμού η νομική προσωπικότητα διατηρείται και δεν υφίσταται ανάγκη πρόσθετων διατυπώσεων από την μετασχηματιζόμενη εταιρία (π.χ. οι ήδη υπάρχουσες συμβάσεις εξακολουθούν να ισχύον και να δεσμεύουν την μετασχηματιζόμενη εταιρία. </a:t>
            </a:r>
            <a:br>
              <a:rPr lang="el-GR" sz="1000" i="1" dirty="0"/>
            </a:br>
            <a:r>
              <a:rPr lang="el-GR" sz="1000" i="1" dirty="0"/>
              <a:t>β) </a:t>
            </a:r>
            <a:r>
              <a:rPr lang="el-GR" sz="1000" i="1" u="sng" dirty="0"/>
              <a:t>Καταχρηστικός μετασχηματισμός</a:t>
            </a:r>
            <a:r>
              <a:rPr lang="el-GR" sz="1000" i="1" dirty="0"/>
              <a:t>: επέρχεται μεν αλλαγή του προσώπου του φορέα, πλην όμως όχι μέσω καθολικής διαδοχής αλλά μέσω </a:t>
            </a:r>
            <a:r>
              <a:rPr lang="el-GR" sz="1000" i="1" dirty="0" err="1"/>
              <a:t>λύσης&amp;εκκαθάρισης</a:t>
            </a:r>
            <a:r>
              <a:rPr lang="el-GR" sz="1000" i="1" dirty="0"/>
              <a:t>, ίδρυσης νέας εταιρίας και εισφοράς περιουσίας. </a:t>
            </a:r>
          </a:p>
        </p:txBody>
      </p:sp>
    </p:spTree>
    <p:extLst>
      <p:ext uri="{BB962C8B-B14F-4D97-AF65-F5344CB8AC3E}">
        <p14:creationId xmlns:p14="http://schemas.microsoft.com/office/powerpoint/2010/main" val="2429802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62059B-2CEE-47CE-AF26-048520CF7C60}"/>
              </a:ext>
            </a:extLst>
          </p:cNvPr>
          <p:cNvSpPr>
            <a:spLocks noGrp="1"/>
          </p:cNvSpPr>
          <p:nvPr>
            <p:ph type="title"/>
          </p:nvPr>
        </p:nvSpPr>
        <p:spPr/>
        <p:txBody>
          <a:bodyPr/>
          <a:lstStyle/>
          <a:p>
            <a:r>
              <a:rPr lang="el-GR" dirty="0" err="1"/>
              <a:t>Πλειοψηφια</a:t>
            </a:r>
            <a:r>
              <a:rPr lang="el-GR" dirty="0"/>
              <a:t> – </a:t>
            </a:r>
            <a:r>
              <a:rPr lang="el-GR" dirty="0" err="1"/>
              <a:t>δικαιωμα</a:t>
            </a:r>
            <a:r>
              <a:rPr lang="el-GR" dirty="0"/>
              <a:t> </a:t>
            </a:r>
            <a:r>
              <a:rPr lang="el-GR" dirty="0" err="1"/>
              <a:t>εξοδου</a:t>
            </a:r>
            <a:r>
              <a:rPr lang="el-GR" dirty="0"/>
              <a:t> </a:t>
            </a:r>
            <a:r>
              <a:rPr lang="el-GR" dirty="0" err="1"/>
              <a:t>αε</a:t>
            </a:r>
            <a:endParaRPr lang="el-GR" dirty="0"/>
          </a:p>
        </p:txBody>
      </p:sp>
      <p:sp>
        <p:nvSpPr>
          <p:cNvPr id="3" name="Θέση περιεχομένου 2">
            <a:extLst>
              <a:ext uri="{FF2B5EF4-FFF2-40B4-BE49-F238E27FC236}">
                <a16:creationId xmlns:a16="http://schemas.microsoft.com/office/drawing/2014/main" id="{DAA3C736-983A-4E26-A5FA-07141B8B13CF}"/>
              </a:ext>
            </a:extLst>
          </p:cNvPr>
          <p:cNvSpPr>
            <a:spLocks noGrp="1"/>
          </p:cNvSpPr>
          <p:nvPr>
            <p:ph idx="1"/>
          </p:nvPr>
        </p:nvSpPr>
        <p:spPr/>
        <p:txBody>
          <a:bodyPr>
            <a:normAutofit fontScale="92500" lnSpcReduction="20000"/>
          </a:bodyPr>
          <a:lstStyle/>
          <a:p>
            <a:pPr>
              <a:buFont typeface="Wingdings" panose="05000000000000000000" pitchFamily="2" charset="2"/>
              <a:buChar char="§"/>
            </a:pPr>
            <a:r>
              <a:rPr lang="el-GR" dirty="0"/>
              <a:t>Για τη λήψη αποφάσεων γενικών συνελεύσεων ανωνύμων εταιριών που συμμετέχουν σε συγχώνευση ή διάσπαση ή μετατρέπονται, ελλείψει ειδικής καταστατικής ρύθμισης, θα εφαρμόζονται οι νέες διατάξεις  του ν. 4548/2018 (άρθρ. 130 για την αυξημένη απαρτία που προβλέπει ½ για την αρχική και 1/3 ή 1/5 για την επαναληπτική, και άρθρ. 132 για την αυξημένη πλειοψηφία που προβλέπει 2/3 των ψήφων που εκπροσωπούνται).  </a:t>
            </a:r>
          </a:p>
          <a:p>
            <a:pPr>
              <a:buFont typeface="Wingdings" panose="05000000000000000000" pitchFamily="2" charset="2"/>
              <a:buChar char="§"/>
            </a:pPr>
            <a:r>
              <a:rPr lang="el-GR" dirty="0"/>
              <a:t>Ειδικά όμως σε περίπτωση μετατροπής, ο παραπάνω κανόνας δεν ισχύει όταν πρόκειται για μετατροπή </a:t>
            </a:r>
            <a:r>
              <a:rPr lang="el-GR" dirty="0" err="1"/>
              <a:t>αε</a:t>
            </a:r>
            <a:r>
              <a:rPr lang="el-GR" dirty="0"/>
              <a:t> σε ομόρρυθμη εταιρία, οπότε απαιτείται ομόφωνη απόφαση όλων των εταίρων </a:t>
            </a:r>
          </a:p>
          <a:p>
            <a:pPr lvl="1">
              <a:buFont typeface="Wingdings" panose="05000000000000000000" pitchFamily="2" charset="2"/>
              <a:buChar char="§"/>
            </a:pPr>
            <a:r>
              <a:rPr lang="el-GR" dirty="0"/>
              <a:t>Ακόμη κι εάν πρόκειται για μετατροπή </a:t>
            </a:r>
            <a:r>
              <a:rPr lang="el-GR" dirty="0" err="1"/>
              <a:t>αε</a:t>
            </a:r>
            <a:r>
              <a:rPr lang="el-GR" dirty="0"/>
              <a:t> σε </a:t>
            </a:r>
            <a:r>
              <a:rPr lang="el-GR" dirty="0" err="1"/>
              <a:t>εε</a:t>
            </a:r>
            <a:r>
              <a:rPr lang="el-GR" dirty="0"/>
              <a:t>, η απόφαση μπορεί να ληφθεί μόνον με ρητή συναίνεση του μετόχου της </a:t>
            </a:r>
            <a:r>
              <a:rPr lang="el-GR" dirty="0" err="1"/>
              <a:t>αε</a:t>
            </a:r>
            <a:r>
              <a:rPr lang="el-GR" dirty="0"/>
              <a:t> που ως εταίρος της της </a:t>
            </a:r>
            <a:r>
              <a:rPr lang="el-GR" dirty="0" err="1"/>
              <a:t>εε</a:t>
            </a:r>
            <a:r>
              <a:rPr lang="el-GR" dirty="0"/>
              <a:t> (ή της </a:t>
            </a:r>
            <a:r>
              <a:rPr lang="el-GR" dirty="0" err="1"/>
              <a:t>οε</a:t>
            </a:r>
            <a:r>
              <a:rPr lang="el-GR" dirty="0"/>
              <a:t>) θα ευθύνεται προσωπικά για τα χρέη της.  </a:t>
            </a:r>
          </a:p>
          <a:p>
            <a:pPr lvl="1">
              <a:buFont typeface="Wingdings" panose="05000000000000000000" pitchFamily="2" charset="2"/>
              <a:buChar char="§"/>
            </a:pPr>
            <a:r>
              <a:rPr lang="el-GR" dirty="0"/>
              <a:t>Η ίδια συναίνεση απαιτείται σε περίπτωση μετατροπής  </a:t>
            </a:r>
            <a:r>
              <a:rPr lang="el-GR" dirty="0" err="1"/>
              <a:t>αε</a:t>
            </a:r>
            <a:r>
              <a:rPr lang="el-GR" dirty="0"/>
              <a:t> σε </a:t>
            </a:r>
            <a:r>
              <a:rPr lang="el-GR" dirty="0" err="1"/>
              <a:t>ικε</a:t>
            </a:r>
            <a:r>
              <a:rPr lang="el-GR" dirty="0"/>
              <a:t>, εφόσον μέτοχος της </a:t>
            </a:r>
            <a:r>
              <a:rPr lang="el-GR" dirty="0" err="1"/>
              <a:t>αε</a:t>
            </a:r>
            <a:r>
              <a:rPr lang="el-GR" dirty="0"/>
              <a:t> πρόκειται να λάβει μερίδια που αντιστοιχούν σε </a:t>
            </a:r>
            <a:r>
              <a:rPr lang="el-GR" dirty="0" err="1"/>
              <a:t>εξωκεφαλαιακές</a:t>
            </a:r>
            <a:r>
              <a:rPr lang="el-GR" dirty="0"/>
              <a:t> εισφορές (άρθρ. 130 παρ. 3).</a:t>
            </a:r>
          </a:p>
          <a:p>
            <a:pPr lvl="1">
              <a:buFont typeface="Wingdings" panose="05000000000000000000" pitchFamily="2" charset="2"/>
              <a:buChar char="§"/>
            </a:pPr>
            <a:r>
              <a:rPr lang="el-GR" dirty="0"/>
              <a:t>Σε περίπτωση πλειοψηφικής λήψης απόφασης, ο μέτοχος που διαφώνησε μπορεί να ζητήσει την εξαγορά των μετοχών του από την ανώνυμη εταιρία (σύμφωνα με τις διατάξεις του άρθρ. 45 του ν. 4548/2018), ενώ δύναται να μεταβιβάσει τις μετοχές του σε τρίτους κατά παρέκκλιση τυχόν καταστατικών όρων που εισάγουν απαγορεύσεις ή δεσμεύσεις μεταβίβασης.   </a:t>
            </a:r>
            <a:r>
              <a:rPr lang="el-GR" b="1" dirty="0"/>
              <a:t>(μετατροπή) </a:t>
            </a:r>
          </a:p>
          <a:p>
            <a:endParaRPr lang="el-GR" dirty="0"/>
          </a:p>
        </p:txBody>
      </p:sp>
    </p:spTree>
    <p:extLst>
      <p:ext uri="{BB962C8B-B14F-4D97-AF65-F5344CB8AC3E}">
        <p14:creationId xmlns:p14="http://schemas.microsoft.com/office/powerpoint/2010/main" val="2296093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CFBF5F-1BC5-41D6-8282-A9EC9D89E96D}"/>
              </a:ext>
            </a:extLst>
          </p:cNvPr>
          <p:cNvSpPr>
            <a:spLocks noGrp="1"/>
          </p:cNvSpPr>
          <p:nvPr>
            <p:ph type="title"/>
          </p:nvPr>
        </p:nvSpPr>
        <p:spPr/>
        <p:txBody>
          <a:bodyPr/>
          <a:lstStyle/>
          <a:p>
            <a:r>
              <a:rPr lang="el-GR" dirty="0" err="1"/>
              <a:t>Πλειοψηφια</a:t>
            </a:r>
            <a:r>
              <a:rPr lang="el-GR" dirty="0"/>
              <a:t> – </a:t>
            </a:r>
            <a:r>
              <a:rPr lang="el-GR" dirty="0" err="1"/>
              <a:t>δικαιωμα</a:t>
            </a:r>
            <a:r>
              <a:rPr lang="el-GR" dirty="0"/>
              <a:t> </a:t>
            </a:r>
            <a:r>
              <a:rPr lang="el-GR" dirty="0" err="1"/>
              <a:t>εξοδου</a:t>
            </a:r>
            <a:r>
              <a:rPr lang="el-GR" dirty="0"/>
              <a:t> ΕΠΕ</a:t>
            </a:r>
          </a:p>
        </p:txBody>
      </p:sp>
      <p:sp>
        <p:nvSpPr>
          <p:cNvPr id="3" name="Θέση περιεχομένου 2">
            <a:extLst>
              <a:ext uri="{FF2B5EF4-FFF2-40B4-BE49-F238E27FC236}">
                <a16:creationId xmlns:a16="http://schemas.microsoft.com/office/drawing/2014/main" id="{AC09EF57-BE95-4D0A-BD14-32CC6BF86BDF}"/>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l-GR" dirty="0"/>
              <a:t>Για τη λήψη αποφάσεων συνελεύσεων των εταίρων </a:t>
            </a:r>
            <a:r>
              <a:rPr lang="el-GR" dirty="0" err="1"/>
              <a:t>επε</a:t>
            </a:r>
            <a:r>
              <a:rPr lang="el-GR" dirty="0"/>
              <a:t> που συμμετέχουν σε συγχώνευση, διάσπαση ή μετατρέπονται (άρθρ. 41, 71, 130 παρ. 1), απαιτείται καταρχήν η πλειοψηφία του στοιχείου β του άρθρου 44 του ν. 3190/1955 η οποία ισχύει επί λύσεως (2/3 του αριθμού των εταίρων που εκπροσωπούν 2/3 του κεφαλαίου), και όχι αυτή του άρθρου 38 του ίδιου νόμου που ισχύει για απλή τροποποίηση της εταιρικής σύμβασης (1/2 του αριθμού των εταίρων που εκπροσωπούν το 65% του κεφαλαίου).  </a:t>
            </a:r>
          </a:p>
          <a:p>
            <a:pPr>
              <a:buFont typeface="Wingdings" panose="05000000000000000000" pitchFamily="2" charset="2"/>
              <a:buChar char="§"/>
            </a:pPr>
            <a:r>
              <a:rPr lang="el-GR" dirty="0"/>
              <a:t>Για την περίπτωση μετατροπής </a:t>
            </a:r>
            <a:r>
              <a:rPr lang="el-GR" dirty="0" err="1"/>
              <a:t>επε</a:t>
            </a:r>
            <a:r>
              <a:rPr lang="el-GR" dirty="0"/>
              <a:t> σε ομόρρυθμη απαιτείται ομοφωνία, όπως και στην </a:t>
            </a:r>
            <a:r>
              <a:rPr lang="el-GR" dirty="0" err="1"/>
              <a:t>αε</a:t>
            </a:r>
            <a:r>
              <a:rPr lang="el-GR" dirty="0"/>
              <a:t>.</a:t>
            </a:r>
          </a:p>
          <a:p>
            <a:pPr lvl="1">
              <a:buFont typeface="Wingdings" panose="05000000000000000000" pitchFamily="2" charset="2"/>
              <a:buChar char="§"/>
            </a:pPr>
            <a:r>
              <a:rPr lang="el-GR" dirty="0"/>
              <a:t>Επίσης, όπως και στην </a:t>
            </a:r>
            <a:r>
              <a:rPr lang="el-GR" dirty="0" err="1"/>
              <a:t>αε</a:t>
            </a:r>
            <a:r>
              <a:rPr lang="el-GR" dirty="0"/>
              <a:t>, σε περίπτωση μετατροπής </a:t>
            </a:r>
            <a:r>
              <a:rPr lang="el-GR" dirty="0" err="1"/>
              <a:t>επε</a:t>
            </a:r>
            <a:r>
              <a:rPr lang="el-GR" dirty="0"/>
              <a:t> σε </a:t>
            </a:r>
            <a:r>
              <a:rPr lang="el-GR" dirty="0" err="1"/>
              <a:t>εε</a:t>
            </a:r>
            <a:r>
              <a:rPr lang="el-GR" dirty="0"/>
              <a:t> ή </a:t>
            </a:r>
            <a:r>
              <a:rPr lang="el-GR" dirty="0" err="1"/>
              <a:t>ικε</a:t>
            </a:r>
            <a:r>
              <a:rPr lang="el-GR" dirty="0"/>
              <a:t>, ελλείψει πρόβλεψης ομοφωνίας, εφόσον εταίρος της </a:t>
            </a:r>
            <a:r>
              <a:rPr lang="el-GR" dirty="0" err="1"/>
              <a:t>επε</a:t>
            </a:r>
            <a:r>
              <a:rPr lang="el-GR" dirty="0"/>
              <a:t> θα ευθύνεται προσωπικά, ως ομόρρυθμος δηλαδή εταίρος της </a:t>
            </a:r>
            <a:r>
              <a:rPr lang="el-GR" dirty="0" err="1"/>
              <a:t>εε</a:t>
            </a:r>
            <a:r>
              <a:rPr lang="el-GR" dirty="0"/>
              <a:t> ή, αντίστοιχα, πρόκειται να λάβει μερίδια </a:t>
            </a:r>
            <a:r>
              <a:rPr lang="el-GR" dirty="0" err="1"/>
              <a:t>ικε</a:t>
            </a:r>
            <a:r>
              <a:rPr lang="el-GR" dirty="0"/>
              <a:t> που αντιστοιχούν σε </a:t>
            </a:r>
            <a:r>
              <a:rPr lang="el-GR" dirty="0" err="1"/>
              <a:t>εξωκεφαλαιακές</a:t>
            </a:r>
            <a:r>
              <a:rPr lang="el-GR" dirty="0"/>
              <a:t> εισφορές, η ρητή συναίνεσή του είναι προϋπόθεση της μετατροπής (130 παρ. 3).  </a:t>
            </a:r>
          </a:p>
          <a:p>
            <a:pPr lvl="1">
              <a:buFont typeface="Wingdings" panose="05000000000000000000" pitchFamily="2" charset="2"/>
              <a:buChar char="§"/>
            </a:pPr>
            <a:r>
              <a:rPr lang="el-GR" dirty="0"/>
              <a:t>Σε περίπτωση πλειοψηφικής λήψης απόφασης, ο μέτοχος που διαφώνησε μπορεί να ζητήσει την έξοδό του από την </a:t>
            </a:r>
            <a:r>
              <a:rPr lang="el-GR" dirty="0" err="1"/>
              <a:t>επε</a:t>
            </a:r>
            <a:r>
              <a:rPr lang="el-GR" dirty="0"/>
              <a:t> (σύμφωνα με τις, διατάξεις του άρθρ. 33 του ν. 3190/1955), ενώ δύναται να μεταβιβάσει τα μερίδιά του σε τρίτους κατά παρέκκλιση τυχόν καταστατικών όρων που εισάγουν απαγορεύσεις ή δεσμεύσεις μεταβίβασης. </a:t>
            </a:r>
            <a:r>
              <a:rPr lang="el-GR" b="1" dirty="0"/>
              <a:t>(μετατροπή)</a:t>
            </a:r>
          </a:p>
          <a:p>
            <a:endParaRPr lang="el-GR" dirty="0"/>
          </a:p>
        </p:txBody>
      </p:sp>
    </p:spTree>
    <p:extLst>
      <p:ext uri="{BB962C8B-B14F-4D97-AF65-F5344CB8AC3E}">
        <p14:creationId xmlns:p14="http://schemas.microsoft.com/office/powerpoint/2010/main" val="3533259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E9227A-7147-43D2-8465-9EF8BB53CDD0}"/>
              </a:ext>
            </a:extLst>
          </p:cNvPr>
          <p:cNvSpPr>
            <a:spLocks noGrp="1"/>
          </p:cNvSpPr>
          <p:nvPr>
            <p:ph type="title"/>
          </p:nvPr>
        </p:nvSpPr>
        <p:spPr/>
        <p:txBody>
          <a:bodyPr/>
          <a:lstStyle/>
          <a:p>
            <a:r>
              <a:rPr lang="el-GR" dirty="0" err="1"/>
              <a:t>Πλειοψηφια</a:t>
            </a:r>
            <a:r>
              <a:rPr lang="el-GR" dirty="0"/>
              <a:t> – </a:t>
            </a:r>
            <a:r>
              <a:rPr lang="el-GR" dirty="0" err="1"/>
              <a:t>δικαιωμα</a:t>
            </a:r>
            <a:r>
              <a:rPr lang="el-GR" dirty="0"/>
              <a:t> </a:t>
            </a:r>
            <a:r>
              <a:rPr lang="el-GR" dirty="0" err="1"/>
              <a:t>εξοδου</a:t>
            </a:r>
            <a:r>
              <a:rPr lang="el-GR" dirty="0"/>
              <a:t> ΙΚΕ</a:t>
            </a:r>
          </a:p>
        </p:txBody>
      </p:sp>
      <p:sp>
        <p:nvSpPr>
          <p:cNvPr id="3" name="Θέση περιεχομένου 2">
            <a:extLst>
              <a:ext uri="{FF2B5EF4-FFF2-40B4-BE49-F238E27FC236}">
                <a16:creationId xmlns:a16="http://schemas.microsoft.com/office/drawing/2014/main" id="{B7EF0BDE-30E5-46C4-A7E1-FB9E73BB3A64}"/>
              </a:ext>
            </a:extLst>
          </p:cNvPr>
          <p:cNvSpPr>
            <a:spLocks noGrp="1"/>
          </p:cNvSpPr>
          <p:nvPr>
            <p:ph idx="1"/>
          </p:nvPr>
        </p:nvSpPr>
        <p:spPr/>
        <p:txBody>
          <a:bodyPr/>
          <a:lstStyle/>
          <a:p>
            <a:pPr>
              <a:buFont typeface="Wingdings" panose="05000000000000000000" pitchFamily="2" charset="2"/>
              <a:buChar char="§"/>
            </a:pPr>
            <a:r>
              <a:rPr lang="el-GR" dirty="0"/>
              <a:t>Για τη λήψη αποφάσεων των εταίρων </a:t>
            </a:r>
            <a:r>
              <a:rPr lang="el-GR" dirty="0" err="1"/>
              <a:t>ικε</a:t>
            </a:r>
            <a:r>
              <a:rPr lang="el-GR" dirty="0"/>
              <a:t> που συμμετέχουν σε συγχώνευση, διάσπαση ή μετατρέπονται, οι αποφάσεις τους λαμβάνονται με την αυξημένη πλειοψηφία των 2/3 του συνολικού αριθμού των μεριδίων (ισχύει το άρθρ. 72 παρ. 5 ν. 4072/2012 σε συνδ. με 42 παρ. 2 και 92 παρ. 2 του σχεδίου νόμου).</a:t>
            </a:r>
          </a:p>
          <a:p>
            <a:pPr>
              <a:buFont typeface="Wingdings" panose="05000000000000000000" pitchFamily="2" charset="2"/>
              <a:buChar char="§"/>
            </a:pPr>
            <a:r>
              <a:rPr lang="el-GR" dirty="0"/>
              <a:t>Ειδικά για τη μετατροπή </a:t>
            </a:r>
            <a:r>
              <a:rPr lang="el-GR" dirty="0" err="1"/>
              <a:t>ικε</a:t>
            </a:r>
            <a:r>
              <a:rPr lang="el-GR" dirty="0"/>
              <a:t> σε </a:t>
            </a:r>
            <a:r>
              <a:rPr lang="el-GR" dirty="0" err="1"/>
              <a:t>οε</a:t>
            </a:r>
            <a:r>
              <a:rPr lang="el-GR" dirty="0"/>
              <a:t> απαιτείται ομόφωνη απόφαση των εταίρων της (άρθρ. 130 παρ. 2)</a:t>
            </a:r>
          </a:p>
          <a:p>
            <a:pPr>
              <a:buFont typeface="Wingdings" panose="05000000000000000000" pitchFamily="2" charset="2"/>
              <a:buChar char="§"/>
            </a:pPr>
            <a:r>
              <a:rPr lang="el-GR" dirty="0"/>
              <a:t>ισχύουν τα λοιπά προβλεπόμενα επί μετατροπής </a:t>
            </a:r>
            <a:r>
              <a:rPr lang="el-GR" dirty="0" err="1"/>
              <a:t>αε</a:t>
            </a:r>
            <a:r>
              <a:rPr lang="el-GR" dirty="0"/>
              <a:t> και </a:t>
            </a:r>
            <a:r>
              <a:rPr lang="el-GR" dirty="0" err="1"/>
              <a:t>επε</a:t>
            </a:r>
            <a:r>
              <a:rPr lang="el-GR" dirty="0"/>
              <a:t> (άρθρ. 130 παρ. 3 και 4), σε σχέση με την απαίτηση ρητής συναίνεσης του εταίρου που θα ευθύνεται προσωπικά και του δικαιώματος εξόδου του εταίρου που διαφώνησε με τη μετατροπή (άρθρ. 92 ν. 4072/2012). </a:t>
            </a:r>
          </a:p>
          <a:p>
            <a:endParaRPr lang="el-GR" dirty="0"/>
          </a:p>
        </p:txBody>
      </p:sp>
    </p:spTree>
    <p:extLst>
      <p:ext uri="{BB962C8B-B14F-4D97-AF65-F5344CB8AC3E}">
        <p14:creationId xmlns:p14="http://schemas.microsoft.com/office/powerpoint/2010/main" val="1521800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EFCED6-CEE0-4DE7-95FF-878CBA1DBC82}"/>
              </a:ext>
            </a:extLst>
          </p:cNvPr>
          <p:cNvSpPr>
            <a:spLocks noGrp="1"/>
          </p:cNvSpPr>
          <p:nvPr>
            <p:ph type="title"/>
          </p:nvPr>
        </p:nvSpPr>
        <p:spPr/>
        <p:txBody>
          <a:bodyPr/>
          <a:lstStyle/>
          <a:p>
            <a:r>
              <a:rPr lang="el-GR" dirty="0" err="1"/>
              <a:t>Πλειοψηφια</a:t>
            </a:r>
            <a:r>
              <a:rPr lang="el-GR" dirty="0"/>
              <a:t> – </a:t>
            </a:r>
            <a:r>
              <a:rPr lang="el-GR" dirty="0" err="1"/>
              <a:t>δικαιωμα</a:t>
            </a:r>
            <a:r>
              <a:rPr lang="el-GR" dirty="0"/>
              <a:t> </a:t>
            </a:r>
            <a:r>
              <a:rPr lang="el-GR" dirty="0" err="1"/>
              <a:t>εξοδου</a:t>
            </a:r>
            <a:r>
              <a:rPr lang="el-GR" dirty="0"/>
              <a:t> ΟΕ - ΕΕ</a:t>
            </a:r>
          </a:p>
        </p:txBody>
      </p:sp>
      <p:sp>
        <p:nvSpPr>
          <p:cNvPr id="3" name="Θέση περιεχομένου 2">
            <a:extLst>
              <a:ext uri="{FF2B5EF4-FFF2-40B4-BE49-F238E27FC236}">
                <a16:creationId xmlns:a16="http://schemas.microsoft.com/office/drawing/2014/main" id="{E5254AA4-59FF-4E02-9516-0E713F5C6903}"/>
              </a:ext>
            </a:extLst>
          </p:cNvPr>
          <p:cNvSpPr>
            <a:spLocks noGrp="1"/>
          </p:cNvSpPr>
          <p:nvPr>
            <p:ph idx="1"/>
          </p:nvPr>
        </p:nvSpPr>
        <p:spPr/>
        <p:txBody>
          <a:bodyPr>
            <a:normAutofit fontScale="77500" lnSpcReduction="20000"/>
          </a:bodyPr>
          <a:lstStyle/>
          <a:p>
            <a:pPr>
              <a:buFont typeface="Wingdings" panose="05000000000000000000" pitchFamily="2" charset="2"/>
              <a:buChar char="§"/>
            </a:pPr>
            <a:r>
              <a:rPr lang="el-GR" dirty="0"/>
              <a:t>Για τη λήψη αποφάσεων των εταίρων προσωπικών εταιριών που συμμετέχουν σε συγχώνευση, διάσπαση ή μετατρέπονται, η απόφαση λαμβάνεται με ομοφωνία, εκτός αν η εταιρική σύμβαση προβλέπει διαφορετικά, όχι όμως λιγότερο από πλειοψηφία τριών τετάρτων (3/4) τουλάχιστον του όλου αριθμού των εταίρων (άρθρ. 27 παρ.1, 80 παρ. 1, 121 παρ. 1 σχεδίου νόμου, βλ. και 253 ν. 4072/2012).  </a:t>
            </a:r>
          </a:p>
          <a:p>
            <a:pPr>
              <a:buFont typeface="Wingdings" panose="05000000000000000000" pitchFamily="2" charset="2"/>
              <a:buChar char="§"/>
            </a:pPr>
            <a:r>
              <a:rPr lang="el-GR" dirty="0"/>
              <a:t>Κάθε εταίρος προσωπικής εταιρίας που μετέχει σε συγχώνευση ή διάσπαση, δύναται να παράσχει τη συγκατάθεσή του σε αυτήν υπό τον όρο ότι θα λάβει θέση ετερορρύθμου εταίρου (άρθρ. 27 παρ. 2, 80 παρ. 2).  </a:t>
            </a:r>
          </a:p>
          <a:p>
            <a:pPr>
              <a:buFont typeface="Wingdings" panose="05000000000000000000" pitchFamily="2" charset="2"/>
              <a:buChar char="§"/>
            </a:pPr>
            <a:r>
              <a:rPr lang="el-GR" dirty="0"/>
              <a:t>Εφόσον εταίρος της υπό μετατροπή προσωπικής εταιρίας θα ευθύνεται προσωπικά για τα χρέη της εταιρίας μετά τη μετατροπή, η ρητή συναίνεσή του ανάγεται σε προϋπόθεση της μετατροπής. Το ίδιο ισχύει σε περίπτωση της μετατροπής σε </a:t>
            </a:r>
            <a:r>
              <a:rPr lang="el-GR" dirty="0" err="1"/>
              <a:t>ικε</a:t>
            </a:r>
            <a:r>
              <a:rPr lang="el-GR" dirty="0"/>
              <a:t>, εφόσον ο εταίρος της υπό μετατροπή προσωπικής εταιρίας θα λάβει μερίδια που αντιστοιχούν σε </a:t>
            </a:r>
            <a:r>
              <a:rPr lang="el-GR" dirty="0" err="1"/>
              <a:t>εξωκεφαλαιακές</a:t>
            </a:r>
            <a:r>
              <a:rPr lang="el-GR" dirty="0"/>
              <a:t> εισφορές (άρθρ. 121 παρ. 2).  </a:t>
            </a:r>
          </a:p>
          <a:p>
            <a:pPr>
              <a:buFont typeface="Wingdings" panose="05000000000000000000" pitchFamily="2" charset="2"/>
              <a:buChar char="§"/>
            </a:pPr>
            <a:r>
              <a:rPr lang="el-GR" dirty="0"/>
              <a:t>Στον εταίρο της μειοψηφίας που διαφωνεί με τον μετασχηματισμό (ή δεν γίνεται δεκτός όρος του για λήψη θέσης ετερορρύθμου εταίρου στις περιπτώσεις συγχώνευσης ή διάσπασης), παρέχεται  δικαίωμα εξόδου, το οποίο δεν μπορεί να περιορισθεί από την εταιρική σύμβαση (άρθρ. 27 παρ. 3, 80 παρ. 3 121 παρ. 3, βλ. και 261 ν. 4072/2012).</a:t>
            </a:r>
          </a:p>
          <a:p>
            <a:endParaRPr lang="el-GR" dirty="0"/>
          </a:p>
        </p:txBody>
      </p:sp>
    </p:spTree>
    <p:extLst>
      <p:ext uri="{BB962C8B-B14F-4D97-AF65-F5344CB8AC3E}">
        <p14:creationId xmlns:p14="http://schemas.microsoft.com/office/powerpoint/2010/main" val="3990131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A240A0-BEE1-4110-B440-40EDA97F76DD}"/>
              </a:ext>
            </a:extLst>
          </p:cNvPr>
          <p:cNvSpPr>
            <a:spLocks noGrp="1"/>
          </p:cNvSpPr>
          <p:nvPr>
            <p:ph type="title"/>
          </p:nvPr>
        </p:nvSpPr>
        <p:spPr/>
        <p:txBody>
          <a:bodyPr/>
          <a:lstStyle/>
          <a:p>
            <a:r>
              <a:rPr lang="el-GR" dirty="0" err="1"/>
              <a:t>Ελεγχοσ</a:t>
            </a:r>
            <a:r>
              <a:rPr lang="el-GR" dirty="0"/>
              <a:t> </a:t>
            </a:r>
            <a:r>
              <a:rPr lang="el-GR" dirty="0" err="1"/>
              <a:t>νομιμοτητασ</a:t>
            </a:r>
            <a:endParaRPr lang="el-GR" dirty="0"/>
          </a:p>
        </p:txBody>
      </p:sp>
      <p:sp>
        <p:nvSpPr>
          <p:cNvPr id="3" name="Θέση περιεχομένου 2">
            <a:extLst>
              <a:ext uri="{FF2B5EF4-FFF2-40B4-BE49-F238E27FC236}">
                <a16:creationId xmlns:a16="http://schemas.microsoft.com/office/drawing/2014/main" id="{32A218DE-905E-4748-97AD-F13E97FF029C}"/>
              </a:ext>
            </a:extLst>
          </p:cNvPr>
          <p:cNvSpPr>
            <a:spLocks noGrp="1"/>
          </p:cNvSpPr>
          <p:nvPr>
            <p:ph idx="1"/>
          </p:nvPr>
        </p:nvSpPr>
        <p:spPr/>
        <p:txBody>
          <a:bodyPr>
            <a:normAutofit fontScale="62500" lnSpcReduction="20000"/>
          </a:bodyPr>
          <a:lstStyle/>
          <a:p>
            <a:pPr lvl="0"/>
            <a:r>
              <a:rPr lang="el-GR" dirty="0"/>
              <a:t>Ο μετασχηματισμός υποβάλλεται σε δημοσιότητα στο Γ.Ε.ΜΗ. κατά τις διατάξεις του ν. 3419/2005, αφού διενεργηθεί ο προβλεπόμενος έλεγχος νομιμότητας (άρθρ. 16, 68, 111).  </a:t>
            </a:r>
          </a:p>
          <a:p>
            <a:pPr lvl="0"/>
            <a:r>
              <a:rPr lang="el-GR" dirty="0"/>
              <a:t>Κατά τη ρητή διάταξη του σχεδίου, ο έλεγχος νομιμότητας περιορίζεται στην τήρηση των διατάξεων </a:t>
            </a:r>
          </a:p>
          <a:p>
            <a:pPr marL="457200" lvl="0" indent="-457200">
              <a:buFont typeface="+mj-lt"/>
              <a:buAutoNum type="arabicPeriod"/>
            </a:pPr>
            <a:r>
              <a:rPr lang="el-GR" b="1" dirty="0"/>
              <a:t>του σχεδίου, </a:t>
            </a:r>
          </a:p>
          <a:p>
            <a:pPr marL="457200" lvl="0" indent="-457200">
              <a:buFont typeface="+mj-lt"/>
              <a:buAutoNum type="arabicPeriod"/>
            </a:pPr>
            <a:r>
              <a:rPr lang="el-GR" b="1" dirty="0"/>
              <a:t>της οικείας εταιρικής νομοθεσίας, </a:t>
            </a:r>
          </a:p>
          <a:p>
            <a:pPr marL="457200" lvl="0" indent="-457200">
              <a:buFont typeface="+mj-lt"/>
              <a:buAutoNum type="arabicPeriod"/>
            </a:pPr>
            <a:r>
              <a:rPr lang="el-GR" b="1" dirty="0"/>
              <a:t>του καταστατικού των εμπλεκομένων εταιριών και </a:t>
            </a:r>
          </a:p>
          <a:p>
            <a:pPr marL="457200" lvl="0" indent="-457200">
              <a:buFont typeface="+mj-lt"/>
              <a:buAutoNum type="arabicPeriod"/>
            </a:pPr>
            <a:r>
              <a:rPr lang="el-GR" b="1" dirty="0"/>
              <a:t>του ν. 3419/2005.  Κατά το πρότυπο ρύθμισης του άρθρ. 9 του ν. 4548/2018, </a:t>
            </a:r>
          </a:p>
          <a:p>
            <a:pPr lvl="0"/>
            <a:r>
              <a:rPr lang="el-GR" dirty="0"/>
              <a:t>εφόσον στη συγχώνευση ή διάσπαση μετέχει ή από τη μετατροπή προκύπτει ανώνυμη εταιρία ή ευρωπαϊκή εταιρία, πλην του ελέγχου νομιμότητας </a:t>
            </a:r>
            <a:r>
              <a:rPr lang="el-GR" b="1" dirty="0"/>
              <a:t>απαιτείται και εγκριτική απόφαση του Περιφερειάρχη του οργανισμού τοπικής αυτοδιοίκησης δεύτερου βαθμού, </a:t>
            </a:r>
            <a:r>
              <a:rPr lang="el-GR" dirty="0"/>
              <a:t>στην περιφέρεια του οποίου έχει την έδρα της η </a:t>
            </a:r>
            <a:r>
              <a:rPr lang="el-GR" dirty="0" err="1"/>
              <a:t>απορροφώσα</a:t>
            </a:r>
            <a:r>
              <a:rPr lang="el-GR" dirty="0"/>
              <a:t> εταιρία (στην περίπτωση συγχώνευσης), η επωφελούμενη ή οι επωφελούμενες εταιρίες (σε περίπτωση διάσπασης), η υπό μετατροπή εταιρία (σε περίπτωση μετατροπής).  Για μετασχηματισμούς στους οποίος μετέχουν άλλες εταιρικές μορφές, η δημοσιότητα διενεργείται μόνον μετά από έλεγχο νομιμότητας του Γ.Ε.ΜΗ, χωρίς την προηγούμενη έκδοση εγκριτικής απόφασης.  </a:t>
            </a:r>
          </a:p>
          <a:p>
            <a:pPr lvl="0"/>
            <a:r>
              <a:rPr lang="el-GR" dirty="0"/>
              <a:t>Τέλος, εγκριτική απόφαση </a:t>
            </a:r>
            <a:r>
              <a:rPr lang="el-GR" b="1" dirty="0"/>
              <a:t>από τον Υπουργό Οικονομίας και Ανάπτυξης </a:t>
            </a:r>
            <a:r>
              <a:rPr lang="el-GR" dirty="0"/>
              <a:t>απαιτείται σε περίπτωση συμμετοχής στη συγχώνευση ή διάσπαση εταιριών που αναφέρονται στην παρ. 3 του άρθρ. 9 του ν. 4548/2018.</a:t>
            </a:r>
          </a:p>
          <a:p>
            <a:r>
              <a:rPr lang="el-GR" dirty="0"/>
              <a:t> </a:t>
            </a:r>
          </a:p>
          <a:p>
            <a:endParaRPr lang="el-GR" dirty="0"/>
          </a:p>
        </p:txBody>
      </p:sp>
    </p:spTree>
    <p:extLst>
      <p:ext uri="{BB962C8B-B14F-4D97-AF65-F5344CB8AC3E}">
        <p14:creationId xmlns:p14="http://schemas.microsoft.com/office/powerpoint/2010/main" val="1151979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CDBC59-9191-4507-A7A1-9892A30BEB37}"/>
              </a:ext>
            </a:extLst>
          </p:cNvPr>
          <p:cNvSpPr>
            <a:spLocks noGrp="1"/>
          </p:cNvSpPr>
          <p:nvPr>
            <p:ph type="title"/>
          </p:nvPr>
        </p:nvSpPr>
        <p:spPr>
          <a:xfrm>
            <a:off x="964788" y="804333"/>
            <a:ext cx="3391900" cy="5249334"/>
          </a:xfrm>
        </p:spPr>
        <p:txBody>
          <a:bodyPr>
            <a:normAutofit/>
          </a:bodyPr>
          <a:lstStyle/>
          <a:p>
            <a:pPr algn="r"/>
            <a:r>
              <a:rPr lang="el-GR" sz="2400"/>
              <a:t>Χρόνος επέλευσης των αποτελεσμάτων του μετασχηματισμού: </a:t>
            </a:r>
            <a:br>
              <a:rPr lang="el-GR" sz="2400" b="1" u="sng"/>
            </a:br>
            <a:endParaRPr lang="el-GR" sz="2400"/>
          </a:p>
        </p:txBody>
      </p:sp>
      <p:sp>
        <p:nvSpPr>
          <p:cNvPr id="3" name="Θέση περιεχομένου 2">
            <a:extLst>
              <a:ext uri="{FF2B5EF4-FFF2-40B4-BE49-F238E27FC236}">
                <a16:creationId xmlns:a16="http://schemas.microsoft.com/office/drawing/2014/main" id="{ADC76346-D707-44C5-82E4-CBDA44F4F388}"/>
              </a:ext>
            </a:extLst>
          </p:cNvPr>
          <p:cNvSpPr>
            <a:spLocks noGrp="1"/>
          </p:cNvSpPr>
          <p:nvPr>
            <p:ph idx="1"/>
          </p:nvPr>
        </p:nvSpPr>
        <p:spPr>
          <a:xfrm>
            <a:off x="4999330" y="804333"/>
            <a:ext cx="6257721" cy="5249334"/>
          </a:xfrm>
        </p:spPr>
        <p:txBody>
          <a:bodyPr anchor="ctr">
            <a:normAutofit/>
          </a:bodyPr>
          <a:lstStyle/>
          <a:p>
            <a:pPr>
              <a:buFont typeface="Wingdings" panose="05000000000000000000" pitchFamily="2" charset="2"/>
              <a:buChar char="Ø"/>
            </a:pPr>
            <a:r>
              <a:rPr lang="el-GR" b="1" dirty="0"/>
              <a:t>Στην συγχώνευση: </a:t>
            </a:r>
            <a:r>
              <a:rPr lang="el-GR" dirty="0"/>
              <a:t>από την καταχώρηση στο ΓΕ.ΜΗ της σύμβασης συγχώνευσης ως προς την </a:t>
            </a:r>
            <a:r>
              <a:rPr lang="el-GR" dirty="0" err="1"/>
              <a:t>απορροφώσα</a:t>
            </a:r>
            <a:r>
              <a:rPr lang="el-GR" dirty="0"/>
              <a:t> εταιρία</a:t>
            </a:r>
          </a:p>
          <a:p>
            <a:pPr>
              <a:buFont typeface="Wingdings" panose="05000000000000000000" pitchFamily="2" charset="2"/>
              <a:buChar char="Ø"/>
            </a:pPr>
            <a:r>
              <a:rPr lang="el-GR" b="1" dirty="0"/>
              <a:t>Στην διάσπαση: </a:t>
            </a:r>
            <a:r>
              <a:rPr lang="el-GR" dirty="0"/>
              <a:t>από την καταχώρηση στο ΓΕ.ΜΗ της σύμβασης διάσπασης ως προς τις επωφελούμενες εταιρίες</a:t>
            </a:r>
          </a:p>
          <a:p>
            <a:pPr>
              <a:buFont typeface="Wingdings" panose="05000000000000000000" pitchFamily="2" charset="2"/>
              <a:buChar char="Ø"/>
            </a:pPr>
            <a:r>
              <a:rPr lang="el-GR" b="1" dirty="0"/>
              <a:t>Στην μετατροπή: </a:t>
            </a:r>
            <a:r>
              <a:rPr lang="el-GR" dirty="0"/>
              <a:t>από την καταχώρηση στο ΓΕ.ΜΗ της απόφασης της γενικής συνέλευσης ή των εταίρων για τη μετατροπή</a:t>
            </a:r>
          </a:p>
          <a:p>
            <a:endParaRPr lang="el-GR" dirty="0"/>
          </a:p>
        </p:txBody>
      </p:sp>
    </p:spTree>
    <p:extLst>
      <p:ext uri="{BB962C8B-B14F-4D97-AF65-F5344CB8AC3E}">
        <p14:creationId xmlns:p14="http://schemas.microsoft.com/office/powerpoint/2010/main" val="4257759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Ν.4601/2019: αποτελέσματα μετασχηματισμών μετά την ολοκλήρωση</a:t>
            </a:r>
          </a:p>
        </p:txBody>
      </p:sp>
      <p:sp>
        <p:nvSpPr>
          <p:cNvPr id="3" name="Content Placeholder 2"/>
          <p:cNvSpPr>
            <a:spLocks noGrp="1"/>
          </p:cNvSpPr>
          <p:nvPr>
            <p:ph idx="1"/>
          </p:nvPr>
        </p:nvSpPr>
        <p:spPr/>
        <p:txBody>
          <a:bodyPr>
            <a:normAutofit lnSpcReduction="10000"/>
          </a:bodyPr>
          <a:lstStyle/>
          <a:p>
            <a:pPr marL="0" indent="0" algn="just">
              <a:buNone/>
            </a:pPr>
            <a:r>
              <a:rPr lang="el-GR" sz="1100" b="1" dirty="0"/>
              <a:t>Στην συγχώνευση &amp; την διάσπαση: </a:t>
            </a:r>
          </a:p>
          <a:p>
            <a:pPr algn="just">
              <a:buFont typeface="Wingdings" panose="05000000000000000000" pitchFamily="2" charset="2"/>
              <a:buChar char="q"/>
            </a:pPr>
            <a:r>
              <a:rPr lang="el-GR" sz="1100" dirty="0"/>
              <a:t>επέρχεται καθολική διαδοχή στο σύνολο της περιουσίας (</a:t>
            </a:r>
            <a:r>
              <a:rPr lang="el-GR" sz="1100" b="1" i="1" dirty="0"/>
              <a:t>εξαίρεση</a:t>
            </a:r>
            <a:r>
              <a:rPr lang="el-GR" sz="1100" i="1" dirty="0"/>
              <a:t>: στην μερική διάσπαση και στην απόσχιση κλάδου η καθολική διαδοχή καταλαμβάνει μόνον το τμήμα που περιλαμβάνεται στο σχέδιο διάσπασης</a:t>
            </a:r>
            <a:r>
              <a:rPr lang="el-GR" sz="1100" dirty="0"/>
              <a:t>). </a:t>
            </a:r>
          </a:p>
          <a:p>
            <a:pPr algn="just">
              <a:buFont typeface="Wingdings" panose="05000000000000000000" pitchFamily="2" charset="2"/>
              <a:buChar char="q"/>
            </a:pPr>
            <a:r>
              <a:rPr lang="el-GR" sz="1100" dirty="0"/>
              <a:t>Μεταφέρεται η μετοχική ή εταιρική σχέση στην </a:t>
            </a:r>
            <a:r>
              <a:rPr lang="el-GR" sz="1100" dirty="0" err="1"/>
              <a:t>απορροφώσα</a:t>
            </a:r>
            <a:r>
              <a:rPr lang="el-GR" sz="1100" dirty="0"/>
              <a:t> (ή στη νέα) εταιρία, σε περίπτωση συγχώνευσης ή στις επωφελούμενες εταιρίες, σύμφωνα με την προβλεπόμενη στη σύμβαση σχέση κατανομής, εφόσον πρόκειται για κοινή ή μερική διάσπαση.  Στην περίπτωση της απόσχισης κλάδου, μέτοχος ή εταίρος της επωφελούμενης εταιρίας γίνεται η ίδια η διασπώμενη και όχι οι μέτοχοι ή οι εταίροι αυτής.</a:t>
            </a:r>
          </a:p>
          <a:p>
            <a:pPr algn="just">
              <a:buFont typeface="Wingdings" panose="05000000000000000000" pitchFamily="2" charset="2"/>
              <a:buChar char="q"/>
            </a:pPr>
            <a:r>
              <a:rPr lang="el-GR" sz="1100" dirty="0"/>
              <a:t>Παύουν να υπάρχουν οι </a:t>
            </a:r>
            <a:r>
              <a:rPr lang="el-GR" sz="1100" dirty="0" err="1"/>
              <a:t>απορροφώμενες</a:t>
            </a:r>
            <a:r>
              <a:rPr lang="el-GR" sz="1100" dirty="0"/>
              <a:t> εταιρίες ή η διασπώμενη εταιρία στην περίπτωση της κοινής διάσπασης (σε περίπτωση μερικής διάσπασης και απόσχισης κλάδου, η διασπώμενη συνεχίζει να υφίσταται).</a:t>
            </a:r>
          </a:p>
          <a:p>
            <a:pPr algn="just">
              <a:buFont typeface="Wingdings" panose="05000000000000000000" pitchFamily="2" charset="2"/>
              <a:buChar char="q"/>
            </a:pPr>
            <a:r>
              <a:rPr lang="el-GR" sz="1100" dirty="0"/>
              <a:t>Αυτοδίκαιη συνέχιση των εκκρεμών δικών από την </a:t>
            </a:r>
            <a:r>
              <a:rPr lang="el-GR" sz="1100" dirty="0" err="1"/>
              <a:t>απορροφώσα</a:t>
            </a:r>
            <a:r>
              <a:rPr lang="el-GR" sz="1100" dirty="0"/>
              <a:t>, νέα ή από τις επωφελούμενες εταιρίες.</a:t>
            </a:r>
          </a:p>
          <a:p>
            <a:pPr marL="0" indent="0" algn="just">
              <a:buNone/>
            </a:pPr>
            <a:r>
              <a:rPr lang="el-GR" sz="1100" b="1" dirty="0"/>
              <a:t>Στην μετατροπή: </a:t>
            </a:r>
          </a:p>
          <a:p>
            <a:pPr algn="just">
              <a:buFont typeface="Wingdings" panose="05000000000000000000" pitchFamily="2" charset="2"/>
              <a:buChar char="q"/>
            </a:pPr>
            <a:r>
              <a:rPr lang="el-GR" sz="1100" dirty="0"/>
              <a:t>Η </a:t>
            </a:r>
            <a:r>
              <a:rPr lang="el-GR" sz="1100" dirty="0" err="1"/>
              <a:t>μετατραπείσα</a:t>
            </a:r>
            <a:r>
              <a:rPr lang="el-GR" sz="1100" dirty="0"/>
              <a:t> εταιρία διατηρεί τη νομική της προσωπικότητα και συνεχίζεται με τη νέα μορφή της χωρίς να μεσολαβεί μεταβίβαση περιουσίας με ειδική ή καθολική διαδοχή.</a:t>
            </a:r>
          </a:p>
          <a:p>
            <a:pPr algn="just">
              <a:buFont typeface="Wingdings" panose="05000000000000000000" pitchFamily="2" charset="2"/>
              <a:buChar char="q"/>
            </a:pPr>
            <a:r>
              <a:rPr lang="el-GR" sz="1100" dirty="0"/>
              <a:t>Οι άδειες που έχουν εκδοθεί υπέρ της </a:t>
            </a:r>
            <a:r>
              <a:rPr lang="el-GR" sz="1100" dirty="0" err="1"/>
              <a:t>μετατραπείσας</a:t>
            </a:r>
            <a:r>
              <a:rPr lang="el-GR" sz="1100" dirty="0"/>
              <a:t> συνεχίζουν να υφίστανται.</a:t>
            </a:r>
          </a:p>
          <a:p>
            <a:pPr algn="just">
              <a:buFont typeface="Wingdings" panose="05000000000000000000" pitchFamily="2" charset="2"/>
              <a:buChar char="q"/>
            </a:pPr>
            <a:r>
              <a:rPr lang="el-GR" sz="1100" dirty="0"/>
              <a:t>Οι μέτοχοι ή εταίροι της </a:t>
            </a:r>
            <a:r>
              <a:rPr lang="el-GR" sz="1100" dirty="0" err="1"/>
              <a:t>μετατραπείσας</a:t>
            </a:r>
            <a:r>
              <a:rPr lang="el-GR" sz="1100" dirty="0"/>
              <a:t> εταιρίας μετέχουν στην εταιρία με τη νέα νομική της μορφή.</a:t>
            </a:r>
          </a:p>
          <a:p>
            <a:pPr algn="just">
              <a:buFont typeface="Wingdings" panose="05000000000000000000" pitchFamily="2" charset="2"/>
              <a:buChar char="q"/>
            </a:pPr>
            <a:r>
              <a:rPr lang="el-GR" sz="1100" dirty="0"/>
              <a:t>Τα δικαιώματα τρίτων στις εταιρικές συμμετοχές της </a:t>
            </a:r>
            <a:r>
              <a:rPr lang="el-GR" sz="1100" dirty="0" err="1"/>
              <a:t>μετατραπείσας</a:t>
            </a:r>
            <a:r>
              <a:rPr lang="el-GR" sz="1100" dirty="0"/>
              <a:t> εταιρίας διατηρούνται στις εταιρικές συμμετοχές υπό τη νέα μορφή.</a:t>
            </a:r>
          </a:p>
          <a:p>
            <a:pPr algn="just">
              <a:buFont typeface="Wingdings" panose="05000000000000000000" pitchFamily="2" charset="2"/>
              <a:buChar char="q"/>
            </a:pPr>
            <a:r>
              <a:rPr lang="el-GR" sz="1100" dirty="0"/>
              <a:t>Συνέχιση εκκρεμών δικών στο όνομα της εταιρίας υπό τη νέα νομική μορφή της</a:t>
            </a:r>
          </a:p>
        </p:txBody>
      </p:sp>
    </p:spTree>
    <p:extLst>
      <p:ext uri="{BB962C8B-B14F-4D97-AF65-F5344CB8AC3E}">
        <p14:creationId xmlns:p14="http://schemas.microsoft.com/office/powerpoint/2010/main" val="2321954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8018272" cy="1499616"/>
          </a:xfrm>
        </p:spPr>
        <p:txBody>
          <a:bodyPr>
            <a:normAutofit/>
          </a:bodyPr>
          <a:lstStyle/>
          <a:p>
            <a:r>
              <a:rPr lang="el-GR" sz="3500"/>
              <a:t>Β. </a:t>
            </a:r>
            <a:r>
              <a:rPr lang="el-GR" sz="3500" err="1"/>
              <a:t>διαφορα</a:t>
            </a:r>
            <a:r>
              <a:rPr lang="el-GR" sz="3500"/>
              <a:t> </a:t>
            </a:r>
            <a:r>
              <a:rPr lang="el-GR" sz="3500" err="1"/>
              <a:t>γνησιου</a:t>
            </a:r>
            <a:r>
              <a:rPr lang="el-GR" sz="3500"/>
              <a:t> – </a:t>
            </a:r>
            <a:r>
              <a:rPr lang="el-GR" sz="3500" err="1"/>
              <a:t>καταχρηστικου</a:t>
            </a:r>
            <a:r>
              <a:rPr lang="el-GR" sz="3500"/>
              <a:t> </a:t>
            </a:r>
            <a:r>
              <a:rPr lang="el-GR" sz="3500" err="1"/>
              <a:t>μετασχηματισμου</a:t>
            </a:r>
            <a:endParaRPr lang="el-GR" sz="3500"/>
          </a:p>
        </p:txBody>
      </p:sp>
      <p:sp>
        <p:nvSpPr>
          <p:cNvPr id="3" name="Content Placeholder 2"/>
          <p:cNvSpPr>
            <a:spLocks noGrp="1"/>
          </p:cNvSpPr>
          <p:nvPr>
            <p:ph idx="1"/>
          </p:nvPr>
        </p:nvSpPr>
        <p:spPr>
          <a:xfrm>
            <a:off x="1024128" y="2286000"/>
            <a:ext cx="8018271" cy="4023360"/>
          </a:xfrm>
        </p:spPr>
        <p:txBody>
          <a:bodyPr>
            <a:normAutofit/>
          </a:bodyPr>
          <a:lstStyle/>
          <a:p>
            <a:pPr marL="0" indent="0">
              <a:buNone/>
            </a:pPr>
            <a:r>
              <a:rPr lang="el-GR" sz="1500"/>
              <a:t>Η απουσία πρόβλεψης πολλών συνδυασμών (γνήσιων) μετασχηματισμών με τα προσόντα της καθολικής διαδοχής και της συνέχισης της νομικής προσωπικότητας (τα οποία όπως αναφέρθηκε συνοψίζονται στην δυνατότητα της μεταβίβασης ολόκληρης της επιχείρησης ως συνόλου με μια μόνο πράξη και στην έλλειψη ανάγκης για τήρηση επιπρόσθετων διατυπώσεων για την συνέχιση των ήδη υπάρχοντών συμβατικών και επιχειρηματικών σχέσεων της μετασχηματιζόμενης επιχείρησης) οδηγούσε συχνά στην υιοθέτηση της λύσης των «καταχρηστικών» μετασχηματισμών. </a:t>
            </a:r>
          </a:p>
          <a:p>
            <a:pPr marL="0" indent="0">
              <a:buNone/>
            </a:pPr>
            <a:r>
              <a:rPr lang="el-GR" sz="1500"/>
              <a:t>Με τους καταχρηστικούς μετασχηματισμούς επιδιώκεται το ίδιο αποτέλεσμα, δηλαδή η μεταβολή του φορέα μιας επιχείρησης, πλην όμως όχι με τις προβλεπόμενες στο εταιρικό δίκαιο διαδικασίες αλλά με τα μέσα του κοινού δικαίου (λύση, εκκαθάριση, σύσταση νέας εταιρίας, εισφορά περιουσίας). </a:t>
            </a:r>
          </a:p>
          <a:p>
            <a:pPr marL="0" indent="0">
              <a:buNone/>
            </a:pPr>
            <a:r>
              <a:rPr lang="el-GR" sz="1500"/>
              <a:t>Για παράδειγμα, στις καταχρηστικές συγχωνεύσεις, αντί οι δυο εταιρίες που επιθυμούν την μεταξύ τους συγχώνευση να ακολουθήσουν την προβλεπόμενη για τούτο διαδικασία, αποφασίζουν τη λύση και εκκαθάρισή τους με διανομή της περιουσίας τους και την ίδρυση νέας εταιρίας στην οποία εισφέρουν την περιουσία αυτή, επιτυγχάνοντας έτσι τον αρχικό τους στόχο αλλά μέσω πολυπλοκότερων και πιο χρονοβόρων διαδικασιών. </a:t>
            </a:r>
          </a:p>
        </p:txBody>
      </p:sp>
    </p:spTree>
    <p:extLst>
      <p:ext uri="{BB962C8B-B14F-4D97-AF65-F5344CB8AC3E}">
        <p14:creationId xmlns:p14="http://schemas.microsoft.com/office/powerpoint/2010/main" val="1633206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8018272" cy="1499616"/>
          </a:xfrm>
        </p:spPr>
        <p:txBody>
          <a:bodyPr>
            <a:normAutofit/>
          </a:bodyPr>
          <a:lstStyle/>
          <a:p>
            <a:r>
              <a:rPr lang="el-GR" dirty="0"/>
              <a:t>Είδη μετασχηματισμών </a:t>
            </a:r>
          </a:p>
        </p:txBody>
      </p:sp>
      <p:sp>
        <p:nvSpPr>
          <p:cNvPr id="3" name="Content Placeholder 2"/>
          <p:cNvSpPr>
            <a:spLocks noGrp="1"/>
          </p:cNvSpPr>
          <p:nvPr>
            <p:ph idx="1"/>
          </p:nvPr>
        </p:nvSpPr>
        <p:spPr>
          <a:xfrm>
            <a:off x="1024128" y="2286000"/>
            <a:ext cx="8018271" cy="4023360"/>
          </a:xfrm>
        </p:spPr>
        <p:txBody>
          <a:bodyPr>
            <a:normAutofit/>
          </a:bodyPr>
          <a:lstStyle/>
          <a:p>
            <a:pPr marL="0" indent="0">
              <a:buNone/>
            </a:pPr>
            <a:r>
              <a:rPr lang="el-GR" sz="1700" b="1"/>
              <a:t>3 είδη γνήσιων μετασχηματισμών: </a:t>
            </a:r>
          </a:p>
          <a:p>
            <a:pPr>
              <a:buAutoNum type="arabicParenR"/>
            </a:pPr>
            <a:r>
              <a:rPr lang="el-GR" sz="1700" b="1"/>
              <a:t>Συγχώνευση</a:t>
            </a:r>
            <a:r>
              <a:rPr lang="el-GR" sz="1700"/>
              <a:t>: Ως συγχώνευση μπορεί να ορισθεί η διαδικασία με την οποία επιτυγχάνεται η απόκτηση με </a:t>
            </a:r>
            <a:r>
              <a:rPr lang="el-GR" sz="1700" err="1"/>
              <a:t>οιονεί</a:t>
            </a:r>
            <a:r>
              <a:rPr lang="el-GR" sz="1700"/>
              <a:t> καθολική διαδοχή από υφιστάμενη</a:t>
            </a:r>
            <a:r>
              <a:rPr lang="en-US" sz="1700"/>
              <a:t> </a:t>
            </a:r>
            <a:r>
              <a:rPr lang="el-GR" sz="1700"/>
              <a:t>(</a:t>
            </a:r>
            <a:r>
              <a:rPr lang="el-GR" sz="1700" i="1"/>
              <a:t>συγχώνευση με απορρόφηση</a:t>
            </a:r>
            <a:r>
              <a:rPr lang="el-GR" sz="1700"/>
              <a:t>) ή </a:t>
            </a:r>
            <a:r>
              <a:rPr lang="el-GR" sz="1700" err="1"/>
              <a:t>νέοϊδρυόμενη</a:t>
            </a:r>
            <a:r>
              <a:rPr lang="el-GR" sz="1700"/>
              <a:t> εταιρία (</a:t>
            </a:r>
            <a:r>
              <a:rPr lang="el-GR" sz="1700" i="1"/>
              <a:t>συγχώνευση με σύσταση νέας εταιρίας</a:t>
            </a:r>
            <a:r>
              <a:rPr lang="el-GR" sz="1700"/>
              <a:t>) η οποία αποκαλείται </a:t>
            </a:r>
            <a:r>
              <a:rPr lang="el-GR" sz="1700" b="1"/>
              <a:t>επωφελούμενη</a:t>
            </a:r>
            <a:r>
              <a:rPr lang="el-GR" sz="1700"/>
              <a:t> των περιουσιακών στοιχείων άλλων εταιριών, οι οποίες αποκαλούνται «</a:t>
            </a:r>
            <a:r>
              <a:rPr lang="el-GR" sz="1700" b="1"/>
              <a:t>συγχωνευόμενες</a:t>
            </a:r>
            <a:r>
              <a:rPr lang="el-GR" sz="1700"/>
              <a:t>»  που </a:t>
            </a:r>
            <a:r>
              <a:rPr lang="el-GR" sz="1700" err="1"/>
              <a:t>λύονται</a:t>
            </a:r>
            <a:r>
              <a:rPr lang="el-GR" sz="1700"/>
              <a:t> χωρίς εκκαθάριση. </a:t>
            </a:r>
          </a:p>
          <a:p>
            <a:pPr>
              <a:buAutoNum type="arabicParenR"/>
            </a:pPr>
            <a:r>
              <a:rPr lang="el-GR" sz="1700" b="1"/>
              <a:t>Διάσπαση</a:t>
            </a:r>
            <a:r>
              <a:rPr lang="el-GR" sz="1700"/>
              <a:t>: Ως διάσπαση μπορεί να ορισθεί η μεταβίβαση, με </a:t>
            </a:r>
            <a:r>
              <a:rPr lang="el-GR" sz="1700" err="1"/>
              <a:t>οιονεί</a:t>
            </a:r>
            <a:r>
              <a:rPr lang="el-GR" sz="1700"/>
              <a:t> καθολική διαδοχή, της περιουσίας μιας εταιρίας η οποία καλείται </a:t>
            </a:r>
            <a:r>
              <a:rPr lang="el-GR" sz="1700" b="1"/>
              <a:t>διασπώμενη</a:t>
            </a:r>
            <a:r>
              <a:rPr lang="el-GR" sz="1700"/>
              <a:t> που </a:t>
            </a:r>
            <a:r>
              <a:rPr lang="el-GR" sz="1700" err="1"/>
              <a:t>λύεται</a:t>
            </a:r>
            <a:r>
              <a:rPr lang="el-GR" sz="1700"/>
              <a:t> χωρίς εκκαθάριση, σε δύο τουλάχιστον υφιστάμενες (</a:t>
            </a:r>
            <a:r>
              <a:rPr lang="el-GR" sz="1700" i="1"/>
              <a:t>διάσπαση με απορρόφηση</a:t>
            </a:r>
            <a:r>
              <a:rPr lang="el-GR" sz="1700"/>
              <a:t>) ή νεοϊδρυόμενες εταιρίες (</a:t>
            </a:r>
            <a:r>
              <a:rPr lang="el-GR" sz="1700" i="1"/>
              <a:t>διάσπαση με σύσταση νέων εταιριών</a:t>
            </a:r>
            <a:r>
              <a:rPr lang="el-GR" sz="1700"/>
              <a:t>), τις </a:t>
            </a:r>
            <a:r>
              <a:rPr lang="el-GR" sz="1700" b="1"/>
              <a:t>επωφελούμενες</a:t>
            </a:r>
            <a:r>
              <a:rPr lang="el-GR" sz="1700"/>
              <a:t>.</a:t>
            </a:r>
          </a:p>
          <a:p>
            <a:pPr>
              <a:buAutoNum type="arabicParenR"/>
            </a:pPr>
            <a:r>
              <a:rPr lang="el-GR" sz="1700" b="1"/>
              <a:t>Μετατροπή</a:t>
            </a:r>
            <a:r>
              <a:rPr lang="el-GR" sz="1700"/>
              <a:t>: Ως μετατροπή θα μπορούσε να ορισθεί η μεταβολή του νομικού τύπου της εταιρίας, χωρίς να προηγηθεί λύση της όπως στους άλλους τύπους μετασχηματισμών και χωρίς να μεσολαβήσει διαδοχή (καθολική ή ειδική) στην περιουσία της. </a:t>
            </a:r>
          </a:p>
        </p:txBody>
      </p:sp>
    </p:spTree>
    <p:extLst>
      <p:ext uri="{BB962C8B-B14F-4D97-AF65-F5344CB8AC3E}">
        <p14:creationId xmlns:p14="http://schemas.microsoft.com/office/powerpoint/2010/main" val="3063835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a:t>Α. Ο κλειστός αριθμός (</a:t>
            </a:r>
            <a:r>
              <a:rPr lang="en-US" sz="2800" dirty="0"/>
              <a:t>numerus </a:t>
            </a:r>
            <a:r>
              <a:rPr lang="en-US" sz="2800" dirty="0" err="1"/>
              <a:t>clausus</a:t>
            </a:r>
            <a:r>
              <a:rPr lang="en-US" sz="2800" dirty="0"/>
              <a:t>) </a:t>
            </a:r>
            <a:r>
              <a:rPr lang="el-GR" sz="2800" dirty="0"/>
              <a:t>προβλεπόμενων μετασχηματισμών υπό το προηγούμενο καθεστώς (προ του Ν.4601/2019)</a:t>
            </a:r>
          </a:p>
        </p:txBody>
      </p:sp>
      <p:sp>
        <p:nvSpPr>
          <p:cNvPr id="3" name="Content Placeholder 2"/>
          <p:cNvSpPr>
            <a:spLocks noGrp="1"/>
          </p:cNvSpPr>
          <p:nvPr>
            <p:ph sz="half" idx="1"/>
          </p:nvPr>
        </p:nvSpPr>
        <p:spPr/>
        <p:txBody>
          <a:bodyPr>
            <a:normAutofit lnSpcReduction="10000"/>
          </a:bodyPr>
          <a:lstStyle/>
          <a:p>
            <a:r>
              <a:rPr lang="el-GR" sz="1600" dirty="0"/>
              <a:t>(α) μετατροπή </a:t>
            </a:r>
            <a:r>
              <a:rPr lang="el-GR" sz="1600" dirty="0" err="1"/>
              <a:t>ικε</a:t>
            </a:r>
            <a:r>
              <a:rPr lang="el-GR" sz="1600" dirty="0"/>
              <a:t> σε άλλη εταιρία (άρθρ. 106 ν. 4072/2012),</a:t>
            </a:r>
          </a:p>
          <a:p>
            <a:r>
              <a:rPr lang="el-GR" sz="1600" dirty="0"/>
              <a:t>(β) μετατροπή άλλης εταιρίας σε </a:t>
            </a:r>
            <a:r>
              <a:rPr lang="el-GR" sz="1600" dirty="0" err="1"/>
              <a:t>ικε</a:t>
            </a:r>
            <a:r>
              <a:rPr lang="el-GR" sz="1600" dirty="0"/>
              <a:t> (άρθρ. 107 ν. 4072/2012),</a:t>
            </a:r>
          </a:p>
          <a:p>
            <a:r>
              <a:rPr lang="el-GR" sz="1600" dirty="0"/>
              <a:t>(γ) συγχώνευση μεταξύ </a:t>
            </a:r>
            <a:r>
              <a:rPr lang="el-GR" sz="1600" dirty="0" err="1"/>
              <a:t>ικε</a:t>
            </a:r>
            <a:r>
              <a:rPr lang="el-GR" sz="1600" dirty="0"/>
              <a:t> (άρθρ. 108 έως 115 ν. 4072/2012),</a:t>
            </a:r>
          </a:p>
          <a:p>
            <a:r>
              <a:rPr lang="el-GR" sz="1600" dirty="0"/>
              <a:t>(δ) μετατροπή </a:t>
            </a:r>
            <a:r>
              <a:rPr lang="el-GR" sz="1600" dirty="0" err="1"/>
              <a:t>αε</a:t>
            </a:r>
            <a:r>
              <a:rPr lang="el-GR" sz="1600" dirty="0"/>
              <a:t> σε </a:t>
            </a:r>
            <a:r>
              <a:rPr lang="el-GR" sz="1600" dirty="0" err="1"/>
              <a:t>επε</a:t>
            </a:r>
            <a:r>
              <a:rPr lang="el-GR" sz="1600" dirty="0"/>
              <a:t> (άρθρ. 51 ν. 3190/1955),</a:t>
            </a:r>
          </a:p>
          <a:p>
            <a:r>
              <a:rPr lang="el-GR" sz="1600" dirty="0"/>
              <a:t>(ε)μετατροπή </a:t>
            </a:r>
            <a:r>
              <a:rPr lang="el-GR" sz="1600" dirty="0" err="1"/>
              <a:t>οε</a:t>
            </a:r>
            <a:r>
              <a:rPr lang="el-GR" sz="1600" dirty="0"/>
              <a:t> ή </a:t>
            </a:r>
            <a:r>
              <a:rPr lang="el-GR" sz="1600" dirty="0" err="1"/>
              <a:t>εε</a:t>
            </a:r>
            <a:r>
              <a:rPr lang="el-GR" sz="1600" dirty="0"/>
              <a:t> σε </a:t>
            </a:r>
            <a:r>
              <a:rPr lang="el-GR" sz="1600" dirty="0" err="1"/>
              <a:t>επε</a:t>
            </a:r>
            <a:r>
              <a:rPr lang="el-GR" sz="1600" dirty="0"/>
              <a:t> (άρθρ. 53 ν. 3190/1955),</a:t>
            </a:r>
          </a:p>
          <a:p>
            <a:r>
              <a:rPr lang="el-GR" sz="1600" dirty="0"/>
              <a:t>(</a:t>
            </a:r>
            <a:r>
              <a:rPr lang="el-GR" sz="1600" dirty="0" err="1"/>
              <a:t>στ</a:t>
            </a:r>
            <a:r>
              <a:rPr lang="el-GR" sz="1600" dirty="0"/>
              <a:t>) μετατροπή </a:t>
            </a:r>
            <a:r>
              <a:rPr lang="el-GR" sz="1600" dirty="0" err="1"/>
              <a:t>εε</a:t>
            </a:r>
            <a:r>
              <a:rPr lang="el-GR" sz="1600" dirty="0"/>
              <a:t> σε </a:t>
            </a:r>
            <a:r>
              <a:rPr lang="el-GR" sz="1600" dirty="0" err="1"/>
              <a:t>οε</a:t>
            </a:r>
            <a:r>
              <a:rPr lang="el-GR" sz="1600" dirty="0"/>
              <a:t> (άρθρ. 282 ν. 4072/2012),</a:t>
            </a:r>
          </a:p>
          <a:p>
            <a:r>
              <a:rPr lang="el-GR" sz="1600" dirty="0"/>
              <a:t>(ζ) μετατροπή </a:t>
            </a:r>
            <a:r>
              <a:rPr lang="el-GR" sz="1600" dirty="0" err="1"/>
              <a:t>οε</a:t>
            </a:r>
            <a:r>
              <a:rPr lang="el-GR" sz="1600" dirty="0"/>
              <a:t> σε </a:t>
            </a:r>
            <a:r>
              <a:rPr lang="el-GR" sz="1600" dirty="0" err="1"/>
              <a:t>εε</a:t>
            </a:r>
            <a:r>
              <a:rPr lang="el-GR" sz="1600" dirty="0"/>
              <a:t> (άρθρ. 282Α ν. 4072/2012),</a:t>
            </a:r>
          </a:p>
          <a:p>
            <a:pPr marL="0" indent="0">
              <a:buNone/>
            </a:pPr>
            <a:endParaRPr lang="el-GR" sz="600" dirty="0"/>
          </a:p>
        </p:txBody>
      </p:sp>
      <p:sp>
        <p:nvSpPr>
          <p:cNvPr id="4" name="Θέση περιεχομένου 3">
            <a:extLst>
              <a:ext uri="{FF2B5EF4-FFF2-40B4-BE49-F238E27FC236}">
                <a16:creationId xmlns:a16="http://schemas.microsoft.com/office/drawing/2014/main" id="{04A0A669-7CE8-47D6-8EDC-D0883BE71A08}"/>
              </a:ext>
            </a:extLst>
          </p:cNvPr>
          <p:cNvSpPr>
            <a:spLocks noGrp="1"/>
          </p:cNvSpPr>
          <p:nvPr>
            <p:ph sz="half" idx="2"/>
          </p:nvPr>
        </p:nvSpPr>
        <p:spPr/>
        <p:txBody>
          <a:bodyPr>
            <a:normAutofit lnSpcReduction="10000"/>
          </a:bodyPr>
          <a:lstStyle/>
          <a:p>
            <a:r>
              <a:rPr lang="el-GR" sz="1600" dirty="0"/>
              <a:t>(η) μετατροπή </a:t>
            </a:r>
            <a:r>
              <a:rPr lang="el-GR" sz="1600" dirty="0" err="1"/>
              <a:t>επε</a:t>
            </a:r>
            <a:r>
              <a:rPr lang="el-GR" sz="1600" dirty="0"/>
              <a:t> σε </a:t>
            </a:r>
            <a:r>
              <a:rPr lang="el-GR" sz="1600" dirty="0" err="1"/>
              <a:t>οε</a:t>
            </a:r>
            <a:r>
              <a:rPr lang="el-GR" sz="1600" dirty="0"/>
              <a:t> η </a:t>
            </a:r>
            <a:r>
              <a:rPr lang="el-GR" sz="1600" dirty="0" err="1"/>
              <a:t>εε</a:t>
            </a:r>
            <a:r>
              <a:rPr lang="el-GR" sz="1600" dirty="0"/>
              <a:t> (άρθρ. 283 ν. 4072/2012)</a:t>
            </a:r>
          </a:p>
          <a:p>
            <a:r>
              <a:rPr lang="el-GR" sz="1600" dirty="0"/>
              <a:t>(θ)συγχώνευση μεταξύ </a:t>
            </a:r>
            <a:r>
              <a:rPr lang="el-GR" sz="1600" dirty="0" err="1"/>
              <a:t>επε</a:t>
            </a:r>
            <a:r>
              <a:rPr lang="el-GR" sz="1600" dirty="0"/>
              <a:t> (άρθρ. 54 και 55 ν. 3190/1955),</a:t>
            </a:r>
          </a:p>
          <a:p>
            <a:r>
              <a:rPr lang="el-GR" sz="1600" dirty="0"/>
              <a:t>(ι) μετατροπή </a:t>
            </a:r>
            <a:r>
              <a:rPr lang="el-GR" sz="1600" dirty="0" err="1"/>
              <a:t>αε</a:t>
            </a:r>
            <a:r>
              <a:rPr lang="el-GR" sz="1600" dirty="0"/>
              <a:t> σε </a:t>
            </a:r>
            <a:r>
              <a:rPr lang="el-GR" sz="1600" dirty="0" err="1"/>
              <a:t>επε</a:t>
            </a:r>
            <a:r>
              <a:rPr lang="el-GR" sz="1600" dirty="0"/>
              <a:t> (άρθρ. 66 </a:t>
            </a:r>
            <a:r>
              <a:rPr lang="el-GR" sz="1600" dirty="0" err="1"/>
              <a:t>κ.ν</a:t>
            </a:r>
            <a:r>
              <a:rPr lang="el-GR" sz="1600" dirty="0"/>
              <a:t>. 2190/1920),</a:t>
            </a:r>
          </a:p>
          <a:p>
            <a:r>
              <a:rPr lang="el-GR" sz="1600" dirty="0"/>
              <a:t>(</a:t>
            </a:r>
            <a:r>
              <a:rPr lang="el-GR" sz="1600" dirty="0" err="1"/>
              <a:t>ια</a:t>
            </a:r>
            <a:r>
              <a:rPr lang="el-GR" sz="1600" dirty="0"/>
              <a:t>)μετατροπή </a:t>
            </a:r>
            <a:r>
              <a:rPr lang="el-GR" sz="1600" dirty="0" err="1"/>
              <a:t>αε</a:t>
            </a:r>
            <a:r>
              <a:rPr lang="el-GR" sz="1600" dirty="0"/>
              <a:t> σε </a:t>
            </a:r>
            <a:r>
              <a:rPr lang="el-GR" sz="1600" dirty="0" err="1"/>
              <a:t>οε</a:t>
            </a:r>
            <a:r>
              <a:rPr lang="el-GR" sz="1600" dirty="0"/>
              <a:t> ή </a:t>
            </a:r>
            <a:r>
              <a:rPr lang="el-GR" sz="1600" dirty="0" err="1"/>
              <a:t>εε</a:t>
            </a:r>
            <a:r>
              <a:rPr lang="el-GR" sz="1600" dirty="0"/>
              <a:t> (άρθρ. 66</a:t>
            </a:r>
            <a:r>
              <a:rPr lang="el-GR" sz="1600" baseline="30000" dirty="0"/>
              <a:t>α</a:t>
            </a:r>
            <a:r>
              <a:rPr lang="el-GR" sz="1600" dirty="0"/>
              <a:t> </a:t>
            </a:r>
            <a:r>
              <a:rPr lang="el-GR" sz="1600" dirty="0" err="1"/>
              <a:t>κ.ν</a:t>
            </a:r>
            <a:r>
              <a:rPr lang="el-GR" sz="1600" dirty="0"/>
              <a:t>. 2190/1920),</a:t>
            </a:r>
          </a:p>
          <a:p>
            <a:r>
              <a:rPr lang="el-GR" sz="1600" dirty="0"/>
              <a:t>(</a:t>
            </a:r>
            <a:r>
              <a:rPr lang="el-GR" sz="1600" dirty="0" err="1"/>
              <a:t>ιβ</a:t>
            </a:r>
            <a:r>
              <a:rPr lang="el-GR" sz="1600" dirty="0"/>
              <a:t>) μετατροπή </a:t>
            </a:r>
            <a:r>
              <a:rPr lang="el-GR" sz="1600" dirty="0" err="1"/>
              <a:t>επε</a:t>
            </a:r>
            <a:r>
              <a:rPr lang="el-GR" sz="1600" dirty="0"/>
              <a:t> σε </a:t>
            </a:r>
            <a:r>
              <a:rPr lang="el-GR" sz="1600" dirty="0" err="1"/>
              <a:t>αε</a:t>
            </a:r>
            <a:r>
              <a:rPr lang="el-GR" sz="1600" dirty="0"/>
              <a:t> (άρθρ. 67 παρ. 1 </a:t>
            </a:r>
            <a:r>
              <a:rPr lang="el-GR" sz="1600" dirty="0" err="1"/>
              <a:t>κ.ν</a:t>
            </a:r>
            <a:r>
              <a:rPr lang="el-GR" sz="1600" dirty="0"/>
              <a:t>. 2190/1920),</a:t>
            </a:r>
          </a:p>
          <a:p>
            <a:r>
              <a:rPr lang="el-GR" sz="1600" dirty="0"/>
              <a:t>(</a:t>
            </a:r>
            <a:r>
              <a:rPr lang="el-GR" sz="1600" dirty="0" err="1"/>
              <a:t>ιγ</a:t>
            </a:r>
            <a:r>
              <a:rPr lang="el-GR" sz="1600" dirty="0"/>
              <a:t>) μετατροπή </a:t>
            </a:r>
            <a:r>
              <a:rPr lang="el-GR" sz="1600" dirty="0" err="1"/>
              <a:t>οε</a:t>
            </a:r>
            <a:r>
              <a:rPr lang="el-GR" sz="1600" dirty="0"/>
              <a:t> ή </a:t>
            </a:r>
            <a:r>
              <a:rPr lang="el-GR" sz="1600" dirty="0" err="1"/>
              <a:t>εε</a:t>
            </a:r>
            <a:r>
              <a:rPr lang="el-GR" sz="1600" dirty="0"/>
              <a:t> σε </a:t>
            </a:r>
            <a:r>
              <a:rPr lang="el-GR" sz="1600" dirty="0" err="1"/>
              <a:t>αε</a:t>
            </a:r>
            <a:r>
              <a:rPr lang="el-GR" sz="1600" dirty="0"/>
              <a:t> (άρθρ. 67 παρ. 2 </a:t>
            </a:r>
            <a:r>
              <a:rPr lang="el-GR" sz="1600" dirty="0" err="1"/>
              <a:t>κ.ν</a:t>
            </a:r>
            <a:r>
              <a:rPr lang="el-GR" sz="1600" dirty="0"/>
              <a:t>. 2190/1920),</a:t>
            </a:r>
          </a:p>
          <a:p>
            <a:r>
              <a:rPr lang="el-GR" sz="1600" dirty="0"/>
              <a:t>(</a:t>
            </a:r>
            <a:r>
              <a:rPr lang="el-GR" sz="1600" dirty="0" err="1"/>
              <a:t>ιδ</a:t>
            </a:r>
            <a:r>
              <a:rPr lang="el-GR" sz="1600" dirty="0"/>
              <a:t>) συγχώνευση μεταξύ </a:t>
            </a:r>
            <a:r>
              <a:rPr lang="el-GR" sz="1600" dirty="0" err="1"/>
              <a:t>αε</a:t>
            </a:r>
            <a:r>
              <a:rPr lang="el-GR" sz="1600" dirty="0"/>
              <a:t> (άρθρ. 68 έως 80 </a:t>
            </a:r>
            <a:r>
              <a:rPr lang="el-GR" sz="1600" dirty="0" err="1"/>
              <a:t>κ.ν</a:t>
            </a:r>
            <a:r>
              <a:rPr lang="el-GR" sz="1600" dirty="0"/>
              <a:t>. 2190/1920),</a:t>
            </a:r>
          </a:p>
          <a:p>
            <a:r>
              <a:rPr lang="el-GR" sz="1600" dirty="0"/>
              <a:t>(</a:t>
            </a:r>
            <a:r>
              <a:rPr lang="el-GR" sz="1600" dirty="0" err="1"/>
              <a:t>ιε</a:t>
            </a:r>
            <a:r>
              <a:rPr lang="el-GR" sz="1600" dirty="0"/>
              <a:t>) διάσπαση </a:t>
            </a:r>
            <a:r>
              <a:rPr lang="el-GR" sz="1600" dirty="0" err="1"/>
              <a:t>αε</a:t>
            </a:r>
            <a:r>
              <a:rPr lang="el-GR" sz="1600" dirty="0"/>
              <a:t> (άρθρ. 81 έως 89 </a:t>
            </a:r>
            <a:r>
              <a:rPr lang="el-GR" sz="1600" dirty="0" err="1"/>
              <a:t>κ.ν</a:t>
            </a:r>
            <a:r>
              <a:rPr lang="el-GR" sz="1600" dirty="0"/>
              <a:t>. 2190/1920)</a:t>
            </a:r>
            <a:r>
              <a:rPr lang="en-US" sz="1600" dirty="0"/>
              <a:t>.</a:t>
            </a:r>
            <a:endParaRPr lang="el-GR" sz="1600" dirty="0"/>
          </a:p>
          <a:p>
            <a:endParaRPr lang="el-GR" dirty="0"/>
          </a:p>
        </p:txBody>
      </p:sp>
    </p:spTree>
    <p:extLst>
      <p:ext uri="{BB962C8B-B14F-4D97-AF65-F5344CB8AC3E}">
        <p14:creationId xmlns:p14="http://schemas.microsoft.com/office/powerpoint/2010/main" val="686269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30FF0C-6183-44C3-BC66-CA675FEE5170}"/>
              </a:ext>
            </a:extLst>
          </p:cNvPr>
          <p:cNvSpPr>
            <a:spLocks noGrp="1"/>
          </p:cNvSpPr>
          <p:nvPr>
            <p:ph type="title"/>
          </p:nvPr>
        </p:nvSpPr>
        <p:spPr/>
        <p:txBody>
          <a:bodyPr/>
          <a:lstStyle/>
          <a:p>
            <a:r>
              <a:rPr lang="el-GR" dirty="0" err="1"/>
              <a:t>Εμπλοκη</a:t>
            </a:r>
            <a:r>
              <a:rPr lang="el-GR" dirty="0"/>
              <a:t> </a:t>
            </a:r>
            <a:r>
              <a:rPr lang="el-GR" dirty="0" err="1"/>
              <a:t>φορολογικου</a:t>
            </a:r>
            <a:r>
              <a:rPr lang="el-GR" dirty="0"/>
              <a:t> </a:t>
            </a:r>
            <a:r>
              <a:rPr lang="el-GR" dirty="0" err="1"/>
              <a:t>δικαιου</a:t>
            </a:r>
            <a:endParaRPr lang="el-GR" dirty="0"/>
          </a:p>
        </p:txBody>
      </p:sp>
      <p:sp>
        <p:nvSpPr>
          <p:cNvPr id="3" name="Θέση περιεχομένου 2">
            <a:extLst>
              <a:ext uri="{FF2B5EF4-FFF2-40B4-BE49-F238E27FC236}">
                <a16:creationId xmlns:a16="http://schemas.microsoft.com/office/drawing/2014/main" id="{D03324B8-8BC5-4B07-96FE-7BFCC4FC3C75}"/>
              </a:ext>
            </a:extLst>
          </p:cNvPr>
          <p:cNvSpPr>
            <a:spLocks noGrp="1"/>
          </p:cNvSpPr>
          <p:nvPr>
            <p:ph sz="half" idx="1"/>
          </p:nvPr>
        </p:nvSpPr>
        <p:spPr/>
        <p:txBody>
          <a:bodyPr>
            <a:normAutofit fontScale="55000" lnSpcReduction="20000"/>
          </a:bodyPr>
          <a:lstStyle/>
          <a:p>
            <a:r>
              <a:rPr lang="el-GR" b="1" dirty="0"/>
              <a:t>Ν. 2166/1993</a:t>
            </a:r>
          </a:p>
          <a:p>
            <a:pPr>
              <a:buFont typeface="Wingdings" panose="05000000000000000000" pitchFamily="2" charset="2"/>
              <a:buChar char="§"/>
            </a:pPr>
            <a:r>
              <a:rPr lang="el-GR" dirty="0"/>
              <a:t>μετατροπή επιχείρησης οποιασδήποτε μορφής σε </a:t>
            </a:r>
            <a:r>
              <a:rPr lang="el-GR" dirty="0" err="1"/>
              <a:t>αε</a:t>
            </a:r>
            <a:r>
              <a:rPr lang="el-GR" dirty="0"/>
              <a:t> ή </a:t>
            </a:r>
            <a:r>
              <a:rPr lang="el-GR" dirty="0" err="1"/>
              <a:t>επε</a:t>
            </a:r>
            <a:r>
              <a:rPr lang="el-GR" dirty="0"/>
              <a:t>, </a:t>
            </a:r>
          </a:p>
          <a:p>
            <a:pPr>
              <a:buFont typeface="Wingdings" panose="05000000000000000000" pitchFamily="2" charset="2"/>
              <a:buChar char="§"/>
            </a:pPr>
            <a:r>
              <a:rPr lang="el-GR" dirty="0"/>
              <a:t>απορρόφηση επιχειρήσεων οποιασδήποτε μορφής από υφιστάμενη </a:t>
            </a:r>
            <a:r>
              <a:rPr lang="el-GR" dirty="0" err="1"/>
              <a:t>αε</a:t>
            </a:r>
            <a:r>
              <a:rPr lang="el-GR" dirty="0"/>
              <a:t> ή </a:t>
            </a:r>
            <a:r>
              <a:rPr lang="el-GR" dirty="0" err="1"/>
              <a:t>επε</a:t>
            </a:r>
            <a:r>
              <a:rPr lang="el-GR" dirty="0"/>
              <a:t>, </a:t>
            </a:r>
          </a:p>
          <a:p>
            <a:pPr>
              <a:buFont typeface="Wingdings" panose="05000000000000000000" pitchFamily="2" charset="2"/>
              <a:buChar char="§"/>
            </a:pPr>
            <a:r>
              <a:rPr lang="el-GR" dirty="0"/>
              <a:t>συγχώνευση ανωνύμων εταιριών, </a:t>
            </a:r>
          </a:p>
          <a:p>
            <a:pPr>
              <a:buFont typeface="Wingdings" panose="05000000000000000000" pitchFamily="2" charset="2"/>
              <a:buChar char="§"/>
            </a:pPr>
            <a:r>
              <a:rPr lang="el-GR" dirty="0"/>
              <a:t>διάσπαση ανωνύμων εταιριών υπό την προϋπόθεση ότι οι διασπώμενες </a:t>
            </a:r>
            <a:r>
              <a:rPr lang="el-GR" dirty="0" err="1"/>
              <a:t>απορροφώνται</a:t>
            </a:r>
            <a:r>
              <a:rPr lang="el-GR" dirty="0"/>
              <a:t> από υφιστάμενες </a:t>
            </a:r>
            <a:r>
              <a:rPr lang="el-GR" dirty="0" err="1"/>
              <a:t>αε</a:t>
            </a:r>
            <a:r>
              <a:rPr lang="el-GR" dirty="0"/>
              <a:t>, </a:t>
            </a:r>
          </a:p>
          <a:p>
            <a:pPr>
              <a:buFont typeface="Wingdings" panose="05000000000000000000" pitchFamily="2" charset="2"/>
              <a:buChar char="§"/>
            </a:pPr>
            <a:r>
              <a:rPr lang="el-GR" dirty="0"/>
              <a:t>εισφορά από λειτουργούσα επιχείρηση ενός ή περισσότερων κλάδων ή τμημάτων της σε λειτουργούσα </a:t>
            </a:r>
            <a:r>
              <a:rPr lang="el-GR" dirty="0" err="1"/>
              <a:t>αε</a:t>
            </a:r>
            <a:r>
              <a:rPr lang="el-GR" dirty="0"/>
              <a:t> και </a:t>
            </a:r>
          </a:p>
          <a:p>
            <a:pPr>
              <a:buFont typeface="Wingdings" panose="05000000000000000000" pitchFamily="2" charset="2"/>
              <a:buChar char="§"/>
            </a:pPr>
            <a:r>
              <a:rPr lang="el-GR" dirty="0"/>
              <a:t>συγχώνευση αστικών συνεταιρισμών του ν. 1667/1986 με σκοπό την ίδρυση νέου αστικού συνεταιρισμού. </a:t>
            </a:r>
          </a:p>
        </p:txBody>
      </p:sp>
      <p:sp>
        <p:nvSpPr>
          <p:cNvPr id="4" name="Θέση περιεχομένου 3">
            <a:extLst>
              <a:ext uri="{FF2B5EF4-FFF2-40B4-BE49-F238E27FC236}">
                <a16:creationId xmlns:a16="http://schemas.microsoft.com/office/drawing/2014/main" id="{285E5901-959D-458C-91B6-F6FA873D7EC2}"/>
              </a:ext>
            </a:extLst>
          </p:cNvPr>
          <p:cNvSpPr>
            <a:spLocks noGrp="1"/>
          </p:cNvSpPr>
          <p:nvPr>
            <p:ph sz="half" idx="2"/>
          </p:nvPr>
        </p:nvSpPr>
        <p:spPr>
          <a:xfrm>
            <a:off x="5989320" y="2285999"/>
            <a:ext cx="4754880" cy="4190301"/>
          </a:xfrm>
        </p:spPr>
        <p:txBody>
          <a:bodyPr>
            <a:normAutofit fontScale="55000" lnSpcReduction="20000"/>
          </a:bodyPr>
          <a:lstStyle/>
          <a:p>
            <a:r>
              <a:rPr lang="el-GR" b="1" dirty="0" err="1"/>
              <a:t>Νδ</a:t>
            </a:r>
            <a:r>
              <a:rPr lang="el-GR" b="1" dirty="0"/>
              <a:t>. 1297/7 εφαρμόζεται επί</a:t>
            </a:r>
          </a:p>
          <a:p>
            <a:pPr>
              <a:buFont typeface="Wingdings" panose="05000000000000000000" pitchFamily="2" charset="2"/>
              <a:buChar char="§"/>
            </a:pPr>
            <a:r>
              <a:rPr lang="el-GR" i="1" dirty="0"/>
              <a:t>συγχωνεύσεων ή μετατροπής επιχειρήσεων, οποιασδήποτε μορφής, σε ανώνυμη εταιρία ή προς το σκοπό ίδρυσης ανώνυμης εταιρίας, καθώς και</a:t>
            </a:r>
          </a:p>
          <a:p>
            <a:pPr>
              <a:buFont typeface="Wingdings" panose="05000000000000000000" pitchFamily="2" charset="2"/>
              <a:buChar char="§"/>
            </a:pPr>
            <a:r>
              <a:rPr lang="el-GR" i="1" dirty="0"/>
              <a:t>επί συγχωνεύσεως ή μετατροπής επιχειρήσεων οποιασδήποτε μορφής, εφόσον σε αυτές δεν περιλαμβάνεται ανώνυμη εταιρία, σε εταιρία περιορισμένης ευθύνης ή προς το σκοπό ίδρυσης εταιρίας περιορισμένης ευθύνης</a:t>
            </a:r>
            <a:r>
              <a:rPr lang="el-GR" dirty="0"/>
              <a:t>, καθώς και σε </a:t>
            </a:r>
          </a:p>
          <a:p>
            <a:pPr>
              <a:buFont typeface="Wingdings" panose="05000000000000000000" pitchFamily="2" charset="2"/>
              <a:buChar char="§"/>
            </a:pPr>
            <a:r>
              <a:rPr lang="el-GR" dirty="0"/>
              <a:t>εισφορά κλάδου σε </a:t>
            </a:r>
            <a:r>
              <a:rPr lang="el-GR" dirty="0" err="1"/>
              <a:t>αε</a:t>
            </a:r>
            <a:r>
              <a:rPr lang="el-GR" dirty="0"/>
              <a:t> </a:t>
            </a:r>
          </a:p>
          <a:p>
            <a:pPr marL="0" indent="0">
              <a:buNone/>
            </a:pPr>
            <a:r>
              <a:rPr lang="el-GR" b="1" dirty="0"/>
              <a:t>Με το ν. 4172/2013 παρέχονται φορολογικά ευεργετήματα τα οποία ισχύουν</a:t>
            </a:r>
            <a:r>
              <a:rPr lang="el-GR" dirty="0"/>
              <a:t> </a:t>
            </a:r>
          </a:p>
          <a:p>
            <a:pPr>
              <a:buFont typeface="Wingdings" panose="05000000000000000000" pitchFamily="2" charset="2"/>
              <a:buChar char="§"/>
            </a:pPr>
            <a:r>
              <a:rPr lang="el-GR" dirty="0"/>
              <a:t>επί εισφοράς ενεργητικού έναντι τίτλων (άρθρ. 52), </a:t>
            </a:r>
          </a:p>
          <a:p>
            <a:pPr>
              <a:buFont typeface="Wingdings" panose="05000000000000000000" pitchFamily="2" charset="2"/>
              <a:buChar char="§"/>
            </a:pPr>
            <a:r>
              <a:rPr lang="el-GR" dirty="0"/>
              <a:t>επί ανταλλαγής τίτλων (άρθρ. 53), καθώς και </a:t>
            </a:r>
          </a:p>
          <a:p>
            <a:pPr>
              <a:buFont typeface="Wingdings" panose="05000000000000000000" pitchFamily="2" charset="2"/>
              <a:buChar char="§"/>
            </a:pPr>
            <a:r>
              <a:rPr lang="el-GR" dirty="0"/>
              <a:t>στη συγχώνευση εταιριών με απορρόφηση ή με σύσταση νέας εταιρίας και </a:t>
            </a:r>
          </a:p>
          <a:p>
            <a:pPr>
              <a:buFont typeface="Wingdings" panose="05000000000000000000" pitchFamily="2" charset="2"/>
              <a:buChar char="§"/>
            </a:pPr>
            <a:r>
              <a:rPr lang="el-GR" dirty="0"/>
              <a:t>στη διάσπαση μιας εταιρίας σε μια ή περισσότερες υφιστάμενες εταιρίες, συμπεριλαμβανομένης και της μερικής διάσπασης (άρθρ. 54).</a:t>
            </a:r>
          </a:p>
          <a:p>
            <a:pPr>
              <a:buFont typeface="Wingdings" panose="05000000000000000000" pitchFamily="2" charset="2"/>
              <a:buChar char="§"/>
            </a:pPr>
            <a:endParaRPr lang="el-GR" b="1" dirty="0"/>
          </a:p>
        </p:txBody>
      </p:sp>
    </p:spTree>
    <p:extLst>
      <p:ext uri="{BB962C8B-B14F-4D97-AF65-F5344CB8AC3E}">
        <p14:creationId xmlns:p14="http://schemas.microsoft.com/office/powerpoint/2010/main" val="724797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2E1532-612D-42A1-AD43-E1C80BB30DC1}"/>
              </a:ext>
            </a:extLst>
          </p:cNvPr>
          <p:cNvSpPr>
            <a:spLocks noGrp="1"/>
          </p:cNvSpPr>
          <p:nvPr>
            <p:ph type="title"/>
          </p:nvPr>
        </p:nvSpPr>
        <p:spPr>
          <a:xfrm>
            <a:off x="1024128" y="585216"/>
            <a:ext cx="8018272" cy="1499616"/>
          </a:xfrm>
        </p:spPr>
        <p:txBody>
          <a:bodyPr>
            <a:normAutofit/>
          </a:bodyPr>
          <a:lstStyle/>
          <a:p>
            <a:r>
              <a:rPr lang="el-GR" dirty="0" err="1"/>
              <a:t>Εμπλοκη</a:t>
            </a:r>
            <a:r>
              <a:rPr lang="el-GR" dirty="0"/>
              <a:t> </a:t>
            </a:r>
            <a:r>
              <a:rPr lang="el-GR" dirty="0" err="1"/>
              <a:t>φορολογικου</a:t>
            </a:r>
            <a:r>
              <a:rPr lang="el-GR" dirty="0"/>
              <a:t> </a:t>
            </a:r>
            <a:r>
              <a:rPr lang="el-GR" dirty="0" err="1"/>
              <a:t>δικαιου</a:t>
            </a:r>
            <a:endParaRPr lang="el-GR" dirty="0"/>
          </a:p>
        </p:txBody>
      </p:sp>
      <p:sp>
        <p:nvSpPr>
          <p:cNvPr id="5" name="Θέση περιεχομένου 4">
            <a:extLst>
              <a:ext uri="{FF2B5EF4-FFF2-40B4-BE49-F238E27FC236}">
                <a16:creationId xmlns:a16="http://schemas.microsoft.com/office/drawing/2014/main" id="{DEC5A16B-B93C-4684-80D0-4F57FFF52DD9}"/>
              </a:ext>
            </a:extLst>
          </p:cNvPr>
          <p:cNvSpPr>
            <a:spLocks noGrp="1"/>
          </p:cNvSpPr>
          <p:nvPr>
            <p:ph idx="1"/>
          </p:nvPr>
        </p:nvSpPr>
        <p:spPr>
          <a:xfrm>
            <a:off x="1024128" y="2286000"/>
            <a:ext cx="8018271" cy="4023360"/>
          </a:xfrm>
        </p:spPr>
        <p:txBody>
          <a:bodyPr>
            <a:normAutofit/>
          </a:bodyPr>
          <a:lstStyle/>
          <a:p>
            <a:pPr>
              <a:buFont typeface="Wingdings" panose="05000000000000000000" pitchFamily="2" charset="2"/>
              <a:buChar char="§"/>
            </a:pPr>
            <a:r>
              <a:rPr lang="el-GR" sz="1200"/>
              <a:t>Εισαγωγή νέων μορφών αγνώστων στο εταιρικό δίκαιο: απόσχιση </a:t>
            </a:r>
            <a:r>
              <a:rPr lang="el-GR" sz="1200" err="1"/>
              <a:t>κλαδου</a:t>
            </a:r>
            <a:r>
              <a:rPr lang="el-GR" sz="1200"/>
              <a:t> – μερική διάσπαση</a:t>
            </a:r>
          </a:p>
          <a:p>
            <a:pPr>
              <a:buFont typeface="Wingdings" panose="05000000000000000000" pitchFamily="2" charset="2"/>
              <a:buChar char="§"/>
            </a:pPr>
            <a:r>
              <a:rPr lang="el-GR" sz="1200"/>
              <a:t>Μη συστηματική προσέγγιση</a:t>
            </a:r>
          </a:p>
          <a:p>
            <a:pPr>
              <a:buFont typeface="Wingdings" panose="05000000000000000000" pitchFamily="2" charset="2"/>
              <a:buChar char="§"/>
            </a:pPr>
            <a:r>
              <a:rPr lang="el-GR" sz="1200"/>
              <a:t>Έλλειψη διαδικασιών πραγματοποίησης</a:t>
            </a:r>
          </a:p>
          <a:p>
            <a:pPr>
              <a:buFont typeface="Wingdings" panose="05000000000000000000" pitchFamily="2" charset="2"/>
              <a:buChar char="§"/>
            </a:pPr>
            <a:r>
              <a:rPr lang="el-GR" sz="1200"/>
              <a:t>Εισαγωγή ουσιαστικών διατάξεων εταιρικού δικαίου </a:t>
            </a:r>
          </a:p>
          <a:p>
            <a:pPr>
              <a:buFont typeface="Wingdings" panose="05000000000000000000" pitchFamily="2" charset="2"/>
              <a:buChar char="§"/>
            </a:pPr>
            <a:r>
              <a:rPr lang="el-GR" sz="1200"/>
              <a:t>Αδικαιολόγητος κανονιστικός ανταγωνισμός μεταξύ διαφορετικών τύπων</a:t>
            </a:r>
          </a:p>
          <a:p>
            <a:pPr>
              <a:buFont typeface="Wingdings" panose="05000000000000000000" pitchFamily="2" charset="2"/>
              <a:buChar char="§"/>
            </a:pPr>
            <a:r>
              <a:rPr lang="el-GR" sz="1200"/>
              <a:t>Μη συμβατότητα</a:t>
            </a:r>
          </a:p>
          <a:p>
            <a:r>
              <a:rPr lang="el-GR" sz="1200"/>
              <a:t>Συγκεκριμένα, για τους εν λόγω μετασχηματισμούς προβλέπεται από το ν. 2166/1993 (άρθρ. 3 παρ. 1), ότι πραγματοποιούνται κατά παρέκκλιση των διατάξεων του </a:t>
            </a:r>
            <a:r>
              <a:rPr lang="el-GR" sz="1200" err="1"/>
              <a:t>κ.ν</a:t>
            </a:r>
            <a:r>
              <a:rPr lang="el-GR" sz="1200"/>
              <a:t>. 2190/1920 και του ν. 3190/1955 με ενοποίηση των στοιχείων ενεργητικού και παθητικού των μετασχηματιζόμενων επιχειρήσεων, όπως αυτά εμφανίζονται σε ισολογισμούς αυτών συντασσόμενους για το σκοπό του μετασχηματισμού και μεταφέρονται ως στοιχεία ισολογισμού της νέας εταιρίας.  Αντίθετα, η Οδηγία (ΕΕ) 2017/1132 του Ευρωπαϊκού Κοινοβουλίου και του Συμβουλίου σχετικά με ορισμένες πτυχές του εταιρικού δικαίου, η οποία, κωδικοποιεί, μεταξύ άλλων, προηγούμενες οδηγίες για τη συγχώνευση και τη διάσπαση κεφαλαιουχικών εταιριών, προβλέπει, αυστηρή διαδικασία σύνταξης έκθεσης και ενημέρωσης του διαχειριστικού οργάνου για τη συγχώνευση ή διάσπαση (άρθρ. 95 και 141) και εξέταση του σχεδίου από εμπειρογνώμονες (άρθρ. 96 και 142), δηλαδή διασφάλιση της εγκυρότητας της σχέσης ανταλλαγής με βάση ελεγμένης από ειδικούς αποτίμησης των περιουσιακών στοιχείων και υποχρεώσεων των μετασχηματιζόμενων επιχειρήσεων.  με </a:t>
            </a:r>
            <a:r>
              <a:rPr lang="el-GR" sz="1200" err="1"/>
              <a:t>ενωσιακό</a:t>
            </a:r>
            <a:r>
              <a:rPr lang="el-GR" sz="1200"/>
              <a:t> δίκαιο (2166/1993): </a:t>
            </a:r>
          </a:p>
        </p:txBody>
      </p:sp>
    </p:spTree>
    <p:extLst>
      <p:ext uri="{BB962C8B-B14F-4D97-AF65-F5344CB8AC3E}">
        <p14:creationId xmlns:p14="http://schemas.microsoft.com/office/powerpoint/2010/main" val="1688057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33191"/>
          </a:xfrm>
        </p:spPr>
        <p:txBody>
          <a:bodyPr>
            <a:normAutofit fontScale="90000"/>
          </a:bodyPr>
          <a:lstStyle/>
          <a:p>
            <a:r>
              <a:rPr lang="el-GR" sz="3600" dirty="0"/>
              <a:t>Ο νέος Ν. 4601/2019 για τους μετασχηματισμούς εταιριών</a:t>
            </a:r>
          </a:p>
        </p:txBody>
      </p:sp>
      <p:sp>
        <p:nvSpPr>
          <p:cNvPr id="3" name="Content Placeholder 2"/>
          <p:cNvSpPr>
            <a:spLocks noGrp="1"/>
          </p:cNvSpPr>
          <p:nvPr>
            <p:ph idx="1"/>
          </p:nvPr>
        </p:nvSpPr>
        <p:spPr>
          <a:xfrm>
            <a:off x="1024128" y="1602296"/>
            <a:ext cx="9720073" cy="4707063"/>
          </a:xfrm>
        </p:spPr>
        <p:txBody>
          <a:bodyPr>
            <a:normAutofit/>
          </a:bodyPr>
          <a:lstStyle/>
          <a:p>
            <a:pPr algn="just">
              <a:buFont typeface="Wingdings" panose="05000000000000000000" pitchFamily="2" charset="2"/>
              <a:buChar char="§"/>
            </a:pPr>
            <a:r>
              <a:rPr lang="el-GR" sz="1100" dirty="0"/>
              <a:t>«</a:t>
            </a:r>
            <a:r>
              <a:rPr lang="el-GR" sz="1100" i="1" dirty="0"/>
              <a:t>Οι εταιρικοί µ</a:t>
            </a:r>
            <a:r>
              <a:rPr lang="el-GR" sz="1100" i="1" dirty="0" err="1"/>
              <a:t>ετασχηµατισµοί</a:t>
            </a:r>
            <a:r>
              <a:rPr lang="el-GR" sz="1100" i="1" dirty="0"/>
              <a:t> συντελούνται µε τα µ</a:t>
            </a:r>
            <a:r>
              <a:rPr lang="el-GR" sz="1100" i="1" dirty="0" err="1"/>
              <a:t>έσα</a:t>
            </a:r>
            <a:r>
              <a:rPr lang="el-GR" sz="1100" i="1" dirty="0"/>
              <a:t> που προβλέπει το εταιρικό δίκαιο, τα δε </a:t>
            </a:r>
            <a:r>
              <a:rPr lang="el-GR" sz="1100" i="1" dirty="0" err="1"/>
              <a:t>νοµικά</a:t>
            </a:r>
            <a:r>
              <a:rPr lang="el-GR" sz="1100" i="1" dirty="0"/>
              <a:t> </a:t>
            </a:r>
            <a:r>
              <a:rPr lang="el-GR" sz="1100" i="1" dirty="0" err="1"/>
              <a:t>αποτελέσµατά</a:t>
            </a:r>
            <a:r>
              <a:rPr lang="el-GR" sz="1100" i="1" dirty="0"/>
              <a:t> τους είναι σύνθετα και επέρχονται ταυτοχρόνως και αυτοδικαίως (</a:t>
            </a:r>
            <a:r>
              <a:rPr lang="el-GR" sz="1100" i="1" dirty="0" err="1"/>
              <a:t>uno</a:t>
            </a:r>
            <a:r>
              <a:rPr lang="el-GR" sz="1100" i="1" dirty="0"/>
              <a:t> </a:t>
            </a:r>
            <a:r>
              <a:rPr lang="el-GR" sz="1100" i="1" dirty="0" err="1"/>
              <a:t>actu</a:t>
            </a:r>
            <a:r>
              <a:rPr lang="el-GR" sz="1100" i="1" dirty="0"/>
              <a:t>) µε την καταχώρισή τους στο Γενικό </a:t>
            </a:r>
            <a:r>
              <a:rPr lang="el-GR" sz="1100" i="1" dirty="0" err="1"/>
              <a:t>Εµπορικό</a:t>
            </a:r>
            <a:r>
              <a:rPr lang="el-GR" sz="1100" i="1" dirty="0"/>
              <a:t> Μητρώο (Γ.Ε.ΜΗ.): σε αυτό το χρονικό </a:t>
            </a:r>
            <a:r>
              <a:rPr lang="el-GR" sz="1100" i="1" dirty="0" err="1"/>
              <a:t>σηµείο</a:t>
            </a:r>
            <a:r>
              <a:rPr lang="el-GR" sz="1100" i="1" dirty="0"/>
              <a:t>, </a:t>
            </a:r>
            <a:r>
              <a:rPr lang="el-GR" sz="1100" i="1" dirty="0" err="1"/>
              <a:t>πράγµατι</a:t>
            </a:r>
            <a:r>
              <a:rPr lang="el-GR" sz="1100" i="1" dirty="0"/>
              <a:t>, οι µ</a:t>
            </a:r>
            <a:r>
              <a:rPr lang="el-GR" sz="1100" i="1" dirty="0" err="1"/>
              <a:t>ετασχηµατιζόµενοι</a:t>
            </a:r>
            <a:r>
              <a:rPr lang="el-GR" sz="1100" i="1" dirty="0"/>
              <a:t> εταιρικοί φορείς ενοποιούνται, διαιρούνται ή µ</a:t>
            </a:r>
            <a:r>
              <a:rPr lang="el-GR" sz="1100" i="1" dirty="0" err="1"/>
              <a:t>εταβάλλουν</a:t>
            </a:r>
            <a:r>
              <a:rPr lang="el-GR" sz="1100" i="1" dirty="0"/>
              <a:t>, κατά περίπτωση, τη </a:t>
            </a:r>
            <a:r>
              <a:rPr lang="el-GR" sz="1100" i="1" dirty="0" err="1"/>
              <a:t>νοµική</a:t>
            </a:r>
            <a:r>
              <a:rPr lang="el-GR" sz="1100" i="1" dirty="0"/>
              <a:t> µ</a:t>
            </a:r>
            <a:r>
              <a:rPr lang="el-GR" sz="1100" i="1" dirty="0" err="1"/>
              <a:t>ορφή</a:t>
            </a:r>
            <a:r>
              <a:rPr lang="el-GR" sz="1100" i="1" dirty="0"/>
              <a:t> τους, χωρίς να προηγηθούν οι οχληρές διατυπώσεις της λύσης και εκκαθάρισής τους, οι εταίροι τους καθίστανται </a:t>
            </a:r>
            <a:r>
              <a:rPr lang="el-GR" sz="1100" i="1" dirty="0" err="1"/>
              <a:t>αυτοµάτως</a:t>
            </a:r>
            <a:r>
              <a:rPr lang="el-GR" sz="1100" i="1" dirty="0"/>
              <a:t> εταίροι των εταιρικών φορέων που προέρχονται από τον µ</a:t>
            </a:r>
            <a:r>
              <a:rPr lang="el-GR" sz="1100" i="1" dirty="0" err="1"/>
              <a:t>ετασχηµατισµό</a:t>
            </a:r>
            <a:r>
              <a:rPr lang="el-GR" sz="1100" i="1" dirty="0"/>
              <a:t>, ενώ η µ</a:t>
            </a:r>
            <a:r>
              <a:rPr lang="el-GR" sz="1100" i="1" dirty="0" err="1"/>
              <a:t>εταβίβαση</a:t>
            </a:r>
            <a:r>
              <a:rPr lang="el-GR" sz="1100" i="1" dirty="0"/>
              <a:t> της περιουσίας των µ</a:t>
            </a:r>
            <a:r>
              <a:rPr lang="el-GR" sz="1100" i="1" dirty="0" err="1"/>
              <a:t>ετασχηµατιζόµενων</a:t>
            </a:r>
            <a:r>
              <a:rPr lang="el-GR" sz="1100" i="1" dirty="0"/>
              <a:t> φορέων </a:t>
            </a:r>
            <a:r>
              <a:rPr lang="el-GR" sz="1100" i="1" dirty="0" err="1"/>
              <a:t>πραγµατοποιείται</a:t>
            </a:r>
            <a:r>
              <a:rPr lang="el-GR" sz="1100" i="1" dirty="0"/>
              <a:t> χωρίς εκκαθάριση, </a:t>
            </a:r>
            <a:r>
              <a:rPr lang="el-GR" sz="1100" i="1" dirty="0" err="1"/>
              <a:t>διανοµή</a:t>
            </a:r>
            <a:r>
              <a:rPr lang="el-GR" sz="1100" i="1" dirty="0"/>
              <a:t> και εισφορά, αλλά (πλην της περίπτωσης της µ</a:t>
            </a:r>
            <a:r>
              <a:rPr lang="el-GR" sz="1100" i="1" dirty="0" err="1"/>
              <a:t>ετατροπής</a:t>
            </a:r>
            <a:r>
              <a:rPr lang="el-GR" sz="1100" i="1" dirty="0"/>
              <a:t>) µε καθολική διαδοχή, δηλαδή, µ</a:t>
            </a:r>
            <a:r>
              <a:rPr lang="el-GR" sz="1100" i="1" dirty="0" err="1"/>
              <a:t>εταβίβαση</a:t>
            </a:r>
            <a:r>
              <a:rPr lang="el-GR" sz="1100" i="1" dirty="0"/>
              <a:t> του συνόλου του ενεργητικού και παθητικού τους στον διάδοχο ή στους διάδοχους εταιρικούς φορείς, χωρίς την ανάγκη µ</a:t>
            </a:r>
            <a:r>
              <a:rPr lang="el-GR" sz="1100" i="1" dirty="0" err="1"/>
              <a:t>εταβίβασης</a:t>
            </a:r>
            <a:r>
              <a:rPr lang="el-GR" sz="1100" i="1" dirty="0"/>
              <a:t> καθενός περιουσιακού στοιχείου χωριστά.</a:t>
            </a:r>
            <a:r>
              <a:rPr lang="el-GR" sz="1100" dirty="0"/>
              <a:t>» (</a:t>
            </a:r>
            <a:r>
              <a:rPr lang="el-GR" sz="1100" u="sng" dirty="0"/>
              <a:t>Αιτιολογική Έκθεση Ν. 4601/2019, Τμήμα Α’ ενότητα </a:t>
            </a:r>
            <a:r>
              <a:rPr lang="el-GR" sz="1100" dirty="0"/>
              <a:t>). </a:t>
            </a:r>
          </a:p>
          <a:p>
            <a:pPr algn="just">
              <a:buFont typeface="Wingdings" panose="05000000000000000000" pitchFamily="2" charset="2"/>
              <a:buChar char="§"/>
            </a:pPr>
            <a:r>
              <a:rPr lang="el-GR" sz="1100" dirty="0"/>
              <a:t>Επιτρεπτό κάθε είδος μετασχηματισμού, με τη συμμετοχή περισσότερων εταιριών του ίδιου ή διαφορετικού εταιρικού τύπου (μικτοί μετασχηματισμοί) «όλοι μπορούν να συγχωνευθούν με όλους, να διασπαστούν σε όλους, να επωφεληθούν από όλους, να μετατραπούν σε όλους» </a:t>
            </a:r>
            <a:r>
              <a:rPr lang="el-GR" sz="1100" u="sng" dirty="0"/>
              <a:t>Απαλείφεται η προβληματική του κλειστού αριθμού</a:t>
            </a:r>
            <a:r>
              <a:rPr lang="el-GR" sz="1100" dirty="0"/>
              <a:t>. Υποκείμενα εταιρικών μετασχηματισμών μπορούν να είναι όλες οι μορφές εταιριών (πλην ορισμένων εξαιρέσεων π.χ. συμπλοιοκτησία και φυσικά των ατομικών επιχειρήσεων) ενώ όπως εξηγείται και στην αιτιολογική έκθεση του Νόμου: «</a:t>
            </a:r>
            <a:r>
              <a:rPr lang="el-GR" sz="1100" i="1" u="sng" dirty="0"/>
              <a:t>Ο κανόνας εδώ οφείλει να είναι ότι όλοι µ</a:t>
            </a:r>
            <a:r>
              <a:rPr lang="el-GR" sz="1100" i="1" u="sng" dirty="0" err="1"/>
              <a:t>πορούν</a:t>
            </a:r>
            <a:r>
              <a:rPr lang="el-GR" sz="1100" i="1" u="sng" dirty="0"/>
              <a:t> να συγχωνευτούν µε όλους, όλοι µ</a:t>
            </a:r>
            <a:r>
              <a:rPr lang="el-GR" sz="1100" i="1" u="sng" dirty="0" err="1"/>
              <a:t>πορούν</a:t>
            </a:r>
            <a:r>
              <a:rPr lang="el-GR" sz="1100" i="1" u="sng" dirty="0"/>
              <a:t> να απορροφήσουν όλους, όλοι µ</a:t>
            </a:r>
            <a:r>
              <a:rPr lang="el-GR" sz="1100" i="1" u="sng" dirty="0" err="1"/>
              <a:t>πορούν</a:t>
            </a:r>
            <a:r>
              <a:rPr lang="el-GR" sz="1100" i="1" u="sng" dirty="0"/>
              <a:t> να διασπαστούν σε όλους, όλοι µ</a:t>
            </a:r>
            <a:r>
              <a:rPr lang="el-GR" sz="1100" i="1" u="sng" dirty="0" err="1"/>
              <a:t>πορεί</a:t>
            </a:r>
            <a:r>
              <a:rPr lang="el-GR" sz="1100" i="1" u="sng" dirty="0"/>
              <a:t> να επωφεληθούν από όλους, όλοι µ</a:t>
            </a:r>
            <a:r>
              <a:rPr lang="el-GR" sz="1100" i="1" u="sng" dirty="0" err="1"/>
              <a:t>πορούν</a:t>
            </a:r>
            <a:r>
              <a:rPr lang="el-GR" sz="1100" i="1" u="sng" dirty="0"/>
              <a:t> να µ</a:t>
            </a:r>
            <a:r>
              <a:rPr lang="el-GR" sz="1100" i="1" u="sng" dirty="0" err="1"/>
              <a:t>ετατραπούν</a:t>
            </a:r>
            <a:r>
              <a:rPr lang="el-GR" sz="1100" i="1" u="sng" dirty="0"/>
              <a:t> σε όλους. </a:t>
            </a:r>
            <a:r>
              <a:rPr lang="el-GR" sz="1100" i="1" dirty="0"/>
              <a:t>Οι εταιρικές µ</a:t>
            </a:r>
            <a:r>
              <a:rPr lang="el-GR" sz="1100" i="1" dirty="0" err="1"/>
              <a:t>ορφές</a:t>
            </a:r>
            <a:r>
              <a:rPr lang="el-GR" sz="1100" i="1" dirty="0"/>
              <a:t> που </a:t>
            </a:r>
            <a:r>
              <a:rPr lang="el-GR" sz="1100" i="1" dirty="0" err="1"/>
              <a:t>καταλαµβάνονται</a:t>
            </a:r>
            <a:r>
              <a:rPr lang="el-GR" sz="1100" i="1" dirty="0"/>
              <a:t> από το </a:t>
            </a:r>
            <a:r>
              <a:rPr lang="el-GR" sz="1100" i="1" dirty="0" err="1"/>
              <a:t>προτεινόµενο</a:t>
            </a:r>
            <a:r>
              <a:rPr lang="el-GR" sz="1100" i="1" dirty="0"/>
              <a:t> </a:t>
            </a:r>
            <a:r>
              <a:rPr lang="el-GR" sz="1100" i="1" dirty="0" err="1"/>
              <a:t>νοµοσχέδιο</a:t>
            </a:r>
            <a:r>
              <a:rPr lang="el-GR" sz="1100" i="1" dirty="0"/>
              <a:t> µ</a:t>
            </a:r>
            <a:r>
              <a:rPr lang="el-GR" sz="1100" i="1" dirty="0" err="1"/>
              <a:t>πορούν</a:t>
            </a:r>
            <a:r>
              <a:rPr lang="el-GR" sz="1100" i="1" dirty="0"/>
              <a:t>, έτσι, να συµµ</a:t>
            </a:r>
            <a:r>
              <a:rPr lang="el-GR" sz="1100" i="1" dirty="0" err="1"/>
              <a:t>ετάσχουν</a:t>
            </a:r>
            <a:r>
              <a:rPr lang="el-GR" sz="1100" i="1" dirty="0"/>
              <a:t> σε κάθε είδους µ</a:t>
            </a:r>
            <a:r>
              <a:rPr lang="el-GR" sz="1100" i="1" dirty="0" err="1"/>
              <a:t>ετασχηµατισµό</a:t>
            </a:r>
            <a:r>
              <a:rPr lang="el-GR" sz="1100" i="1" dirty="0"/>
              <a:t>, ως </a:t>
            </a:r>
            <a:r>
              <a:rPr lang="el-GR" sz="1100" i="1" dirty="0" err="1"/>
              <a:t>απορροφώµενες</a:t>
            </a:r>
            <a:r>
              <a:rPr lang="el-GR" sz="1100" i="1" dirty="0"/>
              <a:t>, </a:t>
            </a:r>
            <a:r>
              <a:rPr lang="el-GR" sz="1100" i="1" dirty="0" err="1"/>
              <a:t>απορροφώσες</a:t>
            </a:r>
            <a:r>
              <a:rPr lang="el-GR" sz="1100" i="1" dirty="0"/>
              <a:t>, </a:t>
            </a:r>
            <a:r>
              <a:rPr lang="el-GR" sz="1100" i="1" dirty="0" err="1"/>
              <a:t>συγχωνευόµενες</a:t>
            </a:r>
            <a:r>
              <a:rPr lang="el-GR" sz="1100" i="1" dirty="0"/>
              <a:t>, </a:t>
            </a:r>
            <a:r>
              <a:rPr lang="el-GR" sz="1100" i="1" dirty="0" err="1"/>
              <a:t>διασπώµενες</a:t>
            </a:r>
            <a:r>
              <a:rPr lang="el-GR" sz="1100" i="1" dirty="0"/>
              <a:t>, </a:t>
            </a:r>
            <a:r>
              <a:rPr lang="el-GR" sz="1100" i="1" dirty="0" err="1"/>
              <a:t>εισφέρουσες</a:t>
            </a:r>
            <a:r>
              <a:rPr lang="el-GR" sz="1100" i="1" dirty="0"/>
              <a:t>, </a:t>
            </a:r>
            <a:r>
              <a:rPr lang="el-GR" sz="1100" i="1" dirty="0" err="1"/>
              <a:t>επωφελούµενες</a:t>
            </a:r>
            <a:r>
              <a:rPr lang="el-GR" sz="1100" i="1" dirty="0"/>
              <a:t>, </a:t>
            </a:r>
            <a:r>
              <a:rPr lang="el-GR" sz="1100" i="1" dirty="0" err="1"/>
              <a:t>συνιστώµενες</a:t>
            </a:r>
            <a:r>
              <a:rPr lang="el-GR" sz="1100" i="1" dirty="0"/>
              <a:t> (νέες) ή µ</a:t>
            </a:r>
            <a:r>
              <a:rPr lang="el-GR" sz="1100" i="1" dirty="0" err="1"/>
              <a:t>ετατρεπόµενες</a:t>
            </a:r>
            <a:r>
              <a:rPr lang="el-GR" sz="1100" i="1" dirty="0"/>
              <a:t>. Πέραν τούτου, </a:t>
            </a:r>
            <a:r>
              <a:rPr lang="el-GR" sz="1100" i="1" dirty="0" err="1"/>
              <a:t>όµως</a:t>
            </a:r>
            <a:r>
              <a:rPr lang="el-GR" sz="1100" i="1" dirty="0"/>
              <a:t>, και µ</a:t>
            </a:r>
            <a:r>
              <a:rPr lang="el-GR" sz="1100" i="1" dirty="0" err="1"/>
              <a:t>ορφές</a:t>
            </a:r>
            <a:r>
              <a:rPr lang="el-GR" sz="1100" i="1" dirty="0"/>
              <a:t> µ</a:t>
            </a:r>
            <a:r>
              <a:rPr lang="el-GR" sz="1100" i="1" dirty="0" err="1"/>
              <a:t>ετασχηµατισµών</a:t>
            </a:r>
            <a:r>
              <a:rPr lang="el-GR" sz="1100" i="1" dirty="0"/>
              <a:t> οι οποίες προβλέπονταν µ</a:t>
            </a:r>
            <a:r>
              <a:rPr lang="el-GR" sz="1100" i="1" dirty="0" err="1"/>
              <a:t>έχρι</a:t>
            </a:r>
            <a:r>
              <a:rPr lang="el-GR" sz="1100" i="1" dirty="0"/>
              <a:t> </a:t>
            </a:r>
            <a:r>
              <a:rPr lang="el-GR" sz="1100" i="1" dirty="0" err="1"/>
              <a:t>σήµερα</a:t>
            </a:r>
            <a:r>
              <a:rPr lang="el-GR" sz="1100" i="1" dirty="0"/>
              <a:t> µ</a:t>
            </a:r>
            <a:r>
              <a:rPr lang="el-GR" sz="1100" i="1" dirty="0" err="1"/>
              <a:t>όνον</a:t>
            </a:r>
            <a:r>
              <a:rPr lang="el-GR" sz="1100" i="1" dirty="0"/>
              <a:t> από τις διατάξεις της φορολογικής </a:t>
            </a:r>
            <a:r>
              <a:rPr lang="el-GR" sz="1100" i="1" dirty="0" err="1"/>
              <a:t>νοµοθεσίας</a:t>
            </a:r>
            <a:r>
              <a:rPr lang="el-GR" sz="1100" i="1" dirty="0"/>
              <a:t>, </a:t>
            </a:r>
            <a:r>
              <a:rPr lang="el-GR" sz="1100" i="1" dirty="0" err="1"/>
              <a:t>ενσωµατώνονται</a:t>
            </a:r>
            <a:r>
              <a:rPr lang="el-GR" sz="1100" i="1" dirty="0"/>
              <a:t> πλέον </a:t>
            </a:r>
            <a:r>
              <a:rPr lang="el-GR" sz="1100" i="1" dirty="0" err="1"/>
              <a:t>οµαλά</a:t>
            </a:r>
            <a:r>
              <a:rPr lang="el-GR" sz="1100" i="1" dirty="0"/>
              <a:t> στο </a:t>
            </a:r>
            <a:r>
              <a:rPr lang="el-GR" sz="1100" i="1" dirty="0" err="1"/>
              <a:t>σύστηµα</a:t>
            </a:r>
            <a:r>
              <a:rPr lang="el-GR" sz="1100" i="1" dirty="0"/>
              <a:t> του εταιρικού δικαίου</a:t>
            </a:r>
            <a:r>
              <a:rPr lang="el-GR" sz="1100" dirty="0"/>
              <a:t>».</a:t>
            </a:r>
          </a:p>
          <a:p>
            <a:pPr algn="just">
              <a:buFont typeface="Wingdings" panose="05000000000000000000" pitchFamily="2" charset="2"/>
              <a:buChar char="§"/>
            </a:pPr>
            <a:r>
              <a:rPr lang="el-GR" sz="1100" dirty="0"/>
              <a:t>Ενιαία σύλληψη των ουσιαστικών και διαδικαστικών χαρακτηριστικών των μετασχηματισμών «το γενικό μέρος των εταιρικών μετασχηματισμών» </a:t>
            </a:r>
          </a:p>
          <a:p>
            <a:pPr algn="just">
              <a:buFont typeface="Wingdings" panose="05000000000000000000" pitchFamily="2" charset="2"/>
              <a:buChar char="§"/>
            </a:pPr>
            <a:r>
              <a:rPr lang="el-GR" sz="1100" dirty="0"/>
              <a:t>Κοινές ασφαλιστικές δικλείδες προστασίας «όχι μόνο καταγραφή της διαδικασίας, αλλά πραγματιστική πρόνοια των εύλογων συμφερόντων όσων εμπλέκονται στο μετασχηματισμό (εταίροι, πιστωτές, μέλη </a:t>
            </a:r>
            <a:r>
              <a:rPr lang="el-GR" sz="1100" dirty="0" err="1"/>
              <a:t>δ.σ.</a:t>
            </a:r>
            <a:r>
              <a:rPr lang="el-GR" sz="1100" dirty="0"/>
              <a:t>, διευθυντές, εμπειρογνώμονες, εργαζόμενοι»</a:t>
            </a:r>
          </a:p>
          <a:p>
            <a:pPr algn="just">
              <a:buFont typeface="Wingdings" panose="05000000000000000000" pitchFamily="2" charset="2"/>
              <a:buChar char="§"/>
            </a:pPr>
            <a:r>
              <a:rPr lang="el-GR" sz="1100" dirty="0"/>
              <a:t>Με τον νέο Ν. 4601/2019 συγκεντρώνονται σε ένα νομοθέτημα οι ρυθμίσεις που άπτονται της διαδικασίας και των διατυπώσεων των γνήσιων μετασχηματισμών (</a:t>
            </a:r>
            <a:r>
              <a:rPr lang="el-GR" sz="1100" b="1" u="sng" dirty="0"/>
              <a:t>μετατροπή, συγχώνευση, διάσπαση</a:t>
            </a:r>
            <a:r>
              <a:rPr lang="el-GR" sz="1100" dirty="0"/>
              <a:t>) για όλες τις εταιρικές μορφές (ΑΕ, ΕΕ, ΙΚΕ κ.ο.κ.) ενώ, μεταξύ άλλων: </a:t>
            </a:r>
          </a:p>
          <a:p>
            <a:pPr lvl="1" algn="just">
              <a:buFont typeface="Wingdings" panose="05000000000000000000" pitchFamily="2" charset="2"/>
              <a:buChar char="§"/>
            </a:pPr>
            <a:r>
              <a:rPr lang="el-GR" sz="700" u="sng" dirty="0"/>
              <a:t>Εισάγονται οι εξής διακρίσεις στην έννοια της διάσπασης</a:t>
            </a:r>
            <a:r>
              <a:rPr lang="el-GR" sz="700" dirty="0"/>
              <a:t>: α) κοινή διάσπαση (</a:t>
            </a:r>
            <a:r>
              <a:rPr lang="en-US" sz="700" dirty="0"/>
              <a:t>split up) </a:t>
            </a:r>
            <a:r>
              <a:rPr lang="el-GR" sz="700" dirty="0"/>
              <a:t>, β) μερική διάσπαση (</a:t>
            </a:r>
            <a:r>
              <a:rPr lang="en-US" sz="700" dirty="0"/>
              <a:t>spin off) , </a:t>
            </a:r>
            <a:r>
              <a:rPr lang="el-GR" sz="700" dirty="0"/>
              <a:t>γ) απόσχιση κλάδου (</a:t>
            </a:r>
            <a:r>
              <a:rPr lang="en-US" sz="700" dirty="0"/>
              <a:t>hive down)</a:t>
            </a:r>
            <a:r>
              <a:rPr lang="el-GR" sz="700" dirty="0"/>
              <a:t>. Η ειδοποιός μεταφορά μεταξύ μερικής διάσπασης και απόσχισης κλάδου έγκειται ότι στην πρώτη οι εταιρικές συμμετοχές, τα εταιρικά μερίδια ή οι μετοχές στην επωφελούμενη ή στις επωφελούμενες εταιρίες διατίθενται στους μετόχους ή εταίρους της διασπώμενης εταιρίας, ενώ στη δεύτερη διατίθενται στην διασπώμενη και όχι στους μετόχους ή εταίρους αυτής. </a:t>
            </a:r>
          </a:p>
          <a:p>
            <a:pPr lvl="1" algn="just">
              <a:buFont typeface="Wingdings" panose="05000000000000000000" pitchFamily="2" charset="2"/>
              <a:buChar char="§"/>
            </a:pPr>
            <a:r>
              <a:rPr lang="el-GR" sz="700" dirty="0"/>
              <a:t>Όσον αφορά την συγχώνευση, ο Ν. 4601/2019 ορίζει, κατά το πρότυπο των ρυθμίσεων της Οδηγίας 2017/1132 αλλά και του μέχρι σήμερα ισχύοντος </a:t>
            </a:r>
            <a:r>
              <a:rPr lang="el-GR" sz="700" dirty="0" err="1"/>
              <a:t>κ.ν</a:t>
            </a:r>
            <a:r>
              <a:rPr lang="el-GR" sz="700" dirty="0"/>
              <a:t>. 2190/1920, ότι η συγχώνευση μπορεί να πραγματοποιηθεί είτε με απορρόφηση είτε με σύσταση νέας εταιρίας, ενώ σε ότι αφορά τις ανώνυμες εταιρίες, με τη συγχώνευση με απορρόφηση εξομοιώνεται η ήδη προβλεπόμενη στο άρθρο 79 </a:t>
            </a:r>
            <a:r>
              <a:rPr lang="el-GR" sz="700" dirty="0" err="1"/>
              <a:t>κ.ν</a:t>
            </a:r>
            <a:r>
              <a:rPr lang="el-GR" sz="700" dirty="0"/>
              <a:t>. 2190/1920 εξαγορά (άρθρ. 37). </a:t>
            </a:r>
          </a:p>
        </p:txBody>
      </p:sp>
    </p:spTree>
    <p:extLst>
      <p:ext uri="{BB962C8B-B14F-4D97-AF65-F5344CB8AC3E}">
        <p14:creationId xmlns:p14="http://schemas.microsoft.com/office/powerpoint/2010/main" val="1496711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37BC40-F6A1-46D8-A53F-494A16D3EF0C}"/>
              </a:ext>
            </a:extLst>
          </p:cNvPr>
          <p:cNvSpPr>
            <a:spLocks noGrp="1"/>
          </p:cNvSpPr>
          <p:nvPr>
            <p:ph type="title"/>
          </p:nvPr>
        </p:nvSpPr>
        <p:spPr>
          <a:xfrm>
            <a:off x="643468" y="643467"/>
            <a:ext cx="3415612" cy="5571066"/>
          </a:xfrm>
        </p:spPr>
        <p:txBody>
          <a:bodyPr>
            <a:normAutofit/>
          </a:bodyPr>
          <a:lstStyle/>
          <a:p>
            <a:r>
              <a:rPr lang="el-GR" sz="4600">
                <a:solidFill>
                  <a:srgbClr val="FFFFFF"/>
                </a:solidFill>
              </a:rPr>
              <a:t>συγχωνευση</a:t>
            </a:r>
          </a:p>
        </p:txBody>
      </p:sp>
      <p:graphicFrame>
        <p:nvGraphicFramePr>
          <p:cNvPr id="5" name="Θέση περιεχομένου 2">
            <a:extLst>
              <a:ext uri="{FF2B5EF4-FFF2-40B4-BE49-F238E27FC236}">
                <a16:creationId xmlns:a16="http://schemas.microsoft.com/office/drawing/2014/main" id="{43413CD8-EBA2-4827-A589-EBC79A2C762D}"/>
              </a:ext>
            </a:extLst>
          </p:cNvPr>
          <p:cNvGraphicFramePr>
            <a:graphicFrameLocks noGrp="1"/>
          </p:cNvGraphicFramePr>
          <p:nvPr>
            <p:ph idx="1"/>
            <p:extLst>
              <p:ext uri="{D42A27DB-BD31-4B8C-83A1-F6EECF244321}">
                <p14:modId xmlns:p14="http://schemas.microsoft.com/office/powerpoint/2010/main" val="1093270999"/>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50425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λοκληρωμένο">
  <a:themeElements>
    <a:clrScheme name="Ολοκληρωμένο">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Ολοκληρωμένο">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λοκληρωμένο">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{8487D876-C962-CB4C-A787-702F091FFA0F}tf10001061</Template>
  <TotalTime>3</TotalTime>
  <Words>4949</Words>
  <Application>Microsoft Macintosh PowerPoint</Application>
  <PresentationFormat>Ευρεία οθόνη</PresentationFormat>
  <Paragraphs>192</Paragraphs>
  <Slides>26</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26</vt:i4>
      </vt:variant>
    </vt:vector>
  </HeadingPairs>
  <TitlesOfParts>
    <vt:vector size="32" baseType="lpstr">
      <vt:lpstr>Calibri</vt:lpstr>
      <vt:lpstr>Tw Cen MT</vt:lpstr>
      <vt:lpstr>Tw Cen MT Condensed</vt:lpstr>
      <vt:lpstr>Wingdings</vt:lpstr>
      <vt:lpstr>Wingdings 3</vt:lpstr>
      <vt:lpstr>Ολοκληρωμένο</vt:lpstr>
      <vt:lpstr>Μετασχηματισμοί επιχειρήσεων </vt:lpstr>
      <vt:lpstr>Βασικές έννοιες</vt:lpstr>
      <vt:lpstr>Β. διαφορα γνησιου – καταχρηστικου μετασχηματισμου</vt:lpstr>
      <vt:lpstr>Είδη μετασχηματισμών </vt:lpstr>
      <vt:lpstr>Α. Ο κλειστός αριθμός (numerus clausus) προβλεπόμενων μετασχηματισμών υπό το προηγούμενο καθεστώς (προ του Ν.4601/2019)</vt:lpstr>
      <vt:lpstr>Εμπλοκη φορολογικου δικαιου</vt:lpstr>
      <vt:lpstr>Εμπλοκη φορολογικου δικαιου</vt:lpstr>
      <vt:lpstr>Ο νέος Ν. 4601/2019 για τους μετασχηματισμούς εταιριών</vt:lpstr>
      <vt:lpstr>συγχωνευση</vt:lpstr>
      <vt:lpstr>Διασπαση (κοινη)</vt:lpstr>
      <vt:lpstr>Διασπαση (αποσχιση κλαδου)</vt:lpstr>
      <vt:lpstr>Διασπαση (μερικη)</vt:lpstr>
      <vt:lpstr>Καινοτομιεσ </vt:lpstr>
      <vt:lpstr>Διαδικασία συγχώνευσης, διάσπασης, μετατροπής με τον Ν. 4601/2019</vt:lpstr>
      <vt:lpstr>Ν. 4601/2019: η προστασία των μετόχων</vt:lpstr>
      <vt:lpstr>Ν. 4601/2019: η προστασία των πιστωτών κατά τους μετασχηματισμούς</vt:lpstr>
      <vt:lpstr>Ευθυνη ΔΣ</vt:lpstr>
      <vt:lpstr>ακυροτητα</vt:lpstr>
      <vt:lpstr>Τυποσ συμβασης</vt:lpstr>
      <vt:lpstr>Πλειοψηφια – δικαιωμα εξοδου αε</vt:lpstr>
      <vt:lpstr>Πλειοψηφια – δικαιωμα εξοδου ΕΠΕ</vt:lpstr>
      <vt:lpstr>Πλειοψηφια – δικαιωμα εξοδου ΙΚΕ</vt:lpstr>
      <vt:lpstr>Πλειοψηφια – δικαιωμα εξοδου ΟΕ - ΕΕ</vt:lpstr>
      <vt:lpstr>Ελεγχοσ νομιμοτητασ</vt:lpstr>
      <vt:lpstr>Χρόνος επέλευσης των αποτελεσμάτων του μετασχηματισμού:  </vt:lpstr>
      <vt:lpstr>Ν.4601/2019: αποτελέσματα μετασχηματισμών μετά την ολοκλήρωση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Μετασχηματισμοί επιχειρήσεων </dc:title>
  <dc:creator>ATHANASIOS KOULORIDAS</dc:creator>
  <cp:lastModifiedBy>ATHANASIOS KOULORIDAS</cp:lastModifiedBy>
  <cp:revision>1</cp:revision>
  <dcterms:created xsi:type="dcterms:W3CDTF">2019-05-09T17:03:22Z</dcterms:created>
  <dcterms:modified xsi:type="dcterms:W3CDTF">2019-05-29T12:05:21Z</dcterms:modified>
</cp:coreProperties>
</file>