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embeddings/oleObject1.bin" ContentType="application/vnd.openxmlformats-officedocument.oleObject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embeddings/oleObject2.bin" ContentType="application/vnd.openxmlformats-officedocument.oleObject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embeddings/oleObject3.bin" ContentType="application/vnd.openxmlformats-officedocument.oleObject"/>
  <Override PartName="/ppt/notesSlides/notesSlide53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55"/>
  </p:notesMasterIdLst>
  <p:handoutMasterIdLst>
    <p:handoutMasterId r:id="rId56"/>
  </p:handoutMasterIdLst>
  <p:sldIdLst>
    <p:sldId id="281" r:id="rId2"/>
    <p:sldId id="257" r:id="rId3"/>
    <p:sldId id="258" r:id="rId4"/>
    <p:sldId id="286" r:id="rId5"/>
    <p:sldId id="287" r:id="rId6"/>
    <p:sldId id="259" r:id="rId7"/>
    <p:sldId id="288" r:id="rId8"/>
    <p:sldId id="260" r:id="rId9"/>
    <p:sldId id="290" r:id="rId10"/>
    <p:sldId id="291" r:id="rId11"/>
    <p:sldId id="317" r:id="rId12"/>
    <p:sldId id="289" r:id="rId13"/>
    <p:sldId id="292" r:id="rId14"/>
    <p:sldId id="294" r:id="rId15"/>
    <p:sldId id="293" r:id="rId16"/>
    <p:sldId id="264" r:id="rId17"/>
    <p:sldId id="295" r:id="rId18"/>
    <p:sldId id="283" r:id="rId19"/>
    <p:sldId id="296" r:id="rId20"/>
    <p:sldId id="265" r:id="rId21"/>
    <p:sldId id="297" r:id="rId22"/>
    <p:sldId id="266" r:id="rId23"/>
    <p:sldId id="267" r:id="rId24"/>
    <p:sldId id="282" r:id="rId25"/>
    <p:sldId id="284" r:id="rId26"/>
    <p:sldId id="298" r:id="rId27"/>
    <p:sldId id="269" r:id="rId28"/>
    <p:sldId id="270" r:id="rId29"/>
    <p:sldId id="299" r:id="rId30"/>
    <p:sldId id="300" r:id="rId31"/>
    <p:sldId id="271" r:id="rId32"/>
    <p:sldId id="301" r:id="rId33"/>
    <p:sldId id="302" r:id="rId34"/>
    <p:sldId id="273" r:id="rId35"/>
    <p:sldId id="303" r:id="rId36"/>
    <p:sldId id="304" r:id="rId37"/>
    <p:sldId id="274" r:id="rId38"/>
    <p:sldId id="275" r:id="rId39"/>
    <p:sldId id="305" r:id="rId40"/>
    <p:sldId id="276" r:id="rId41"/>
    <p:sldId id="306" r:id="rId42"/>
    <p:sldId id="307" r:id="rId43"/>
    <p:sldId id="277" r:id="rId44"/>
    <p:sldId id="308" r:id="rId45"/>
    <p:sldId id="309" r:id="rId46"/>
    <p:sldId id="310" r:id="rId47"/>
    <p:sldId id="278" r:id="rId48"/>
    <p:sldId id="311" r:id="rId49"/>
    <p:sldId id="312" r:id="rId50"/>
    <p:sldId id="279" r:id="rId51"/>
    <p:sldId id="313" r:id="rId52"/>
    <p:sldId id="314" r:id="rId53"/>
    <p:sldId id="315" r:id="rId54"/>
  </p:sldIdLst>
  <p:sldSz cx="9144000" cy="6858000" type="letter"/>
  <p:notesSz cx="6858000" cy="9207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4681" autoAdjust="0"/>
  </p:normalViewPr>
  <p:slideViewPr>
    <p:cSldViewPr>
      <p:cViewPr>
        <p:scale>
          <a:sx n="150" d="100"/>
          <a:sy n="150" d="100"/>
        </p:scale>
        <p:origin x="-664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26"/>
    </p:cViewPr>
  </p:sorterViewPr>
  <p:notesViewPr>
    <p:cSldViewPr>
      <p:cViewPr varScale="1">
        <p:scale>
          <a:sx n="43" d="100"/>
          <a:sy n="43" d="100"/>
        </p:scale>
        <p:origin x="-1476" y="-84"/>
      </p:cViewPr>
      <p:guideLst>
        <p:guide orient="horz" pos="290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handoutMaster" Target="handoutMasters/handoutMaster1.xml"/><Relationship Id="rId57" Type="http://schemas.openxmlformats.org/officeDocument/2006/relationships/printerSettings" Target="printerSettings/printerSettings1.bin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870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fld id="{829465DA-14D0-4CFE-9F3A-23FCA49B2E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692150"/>
            <a:ext cx="4603750" cy="3449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364603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15872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9728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109571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111619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11366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11571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13414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5063" y="696913"/>
            <a:ext cx="4587875" cy="34401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fr-FR" sz="240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35063" y="696913"/>
            <a:ext cx="4587875" cy="344011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fr-FR" sz="2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9318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99331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3850" y="6248400"/>
            <a:ext cx="72723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37288"/>
            <a:ext cx="2133600" cy="46831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21C2855F-F0E0-40D0-8DED-323AFE8C44D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7271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7271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1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1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1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1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1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1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2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2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2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2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2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2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2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2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2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2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3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3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3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3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3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3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3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3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3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3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4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4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4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74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274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E2072798-4D16-45FB-A169-9D6A2F53DD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E7B0C5FD-9696-4767-9625-83AD8F7570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825" y="6248400"/>
            <a:ext cx="7561263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CAD2335D-15ED-4D51-B7AD-D1DCAC9189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01FEBC05-CD51-45AE-BDF2-1371699BC2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BDA80AB0-74BD-4B57-A8E6-DB1A8B78F9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F065AB60-BD21-458A-8BA8-F8A953394C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D782F09B-3B37-4F0E-ABAE-7EEDFF927B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552ED804-C94A-43E1-87A4-054B469EA5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ED37E997-0F13-459C-A681-0B3052C104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A3A4F370-0A44-42BA-8B15-1318042B4E9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7.</a:t>
            </a:r>
            <a:fld id="{7C1FD68B-E967-4D8D-AFED-6796B942F6B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248400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/>
            </a:lvl1pPr>
          </a:lstStyle>
          <a:p>
            <a:r>
              <a:rPr lang="en-US" altLang="en-US"/>
              <a:t>Options, Futures, and Other Derivatives 6</a:t>
            </a:r>
            <a:r>
              <a:rPr lang="en-US" altLang="en-US" baseline="30000"/>
              <a:t>th</a:t>
            </a:r>
            <a:r>
              <a:rPr lang="en-US" altLang="en-US"/>
              <a:t> Edition, Copyright </a:t>
            </a:r>
            <a:r>
              <a:rPr lang="en-US" altLang="en-US">
                <a:cs typeface="Arial" charset="0"/>
              </a:rPr>
              <a:t>© John C. Hull 2005</a:t>
            </a:r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r>
              <a:rPr lang="en-US" altLang="en-US"/>
              <a:t>7.</a:t>
            </a:r>
            <a:fld id="{DB2AD93F-D973-4C52-9387-8A3BCD880F7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7168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7168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69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69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69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69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69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69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69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69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69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69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0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0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0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0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0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0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0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0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0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0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1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1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1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1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1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1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1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1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1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1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5.wmf"/><Relationship Id="rId8" Type="http://schemas.openxmlformats.org/officeDocument/2006/relationships/oleObject" Target="../embeddings/oleObject6.bin"/><Relationship Id="rId9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57CA6D5B-4A23-4BA8-9D5E-B42B735A243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Swaps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A0F356FB-1155-469D-A852-DCE65A534AC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7532687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Intel and Microsoft (MS) Transform a Liability</a:t>
            </a:r>
            <a:br>
              <a:rPr lang="en-US"/>
            </a:br>
            <a:r>
              <a:rPr lang="en-US" sz="2200"/>
              <a:t>(Figure 7.2, page 152)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2133600" y="32766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Intel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4724400" y="32766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MS</a:t>
            </a:r>
          </a:p>
        </p:txBody>
      </p:sp>
      <p:sp>
        <p:nvSpPr>
          <p:cNvPr id="100357" name="AutoShape 5"/>
          <p:cNvSpPr>
            <a:spLocks noChangeArrowheads="1"/>
          </p:cNvSpPr>
          <p:nvPr/>
        </p:nvSpPr>
        <p:spPr bwMode="auto">
          <a:xfrm>
            <a:off x="3074988" y="3859213"/>
            <a:ext cx="2189162" cy="368300"/>
          </a:xfrm>
          <a:prstGeom prst="rightArrow">
            <a:avLst>
              <a:gd name="adj1" fmla="val 50000"/>
              <a:gd name="adj2" fmla="val 297226"/>
            </a:avLst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0358" name="AutoShape 6"/>
          <p:cNvSpPr>
            <a:spLocks noChangeArrowheads="1"/>
          </p:cNvSpPr>
          <p:nvPr/>
        </p:nvSpPr>
        <p:spPr bwMode="auto">
          <a:xfrm>
            <a:off x="2906713" y="2820988"/>
            <a:ext cx="2209800" cy="347662"/>
          </a:xfrm>
          <a:prstGeom prst="leftArrow">
            <a:avLst>
              <a:gd name="adj1" fmla="val 50000"/>
              <a:gd name="adj2" fmla="val 314601"/>
            </a:avLst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auto">
          <a:xfrm>
            <a:off x="6272213" y="3435350"/>
            <a:ext cx="1638300" cy="304800"/>
          </a:xfrm>
          <a:prstGeom prst="rightArrow">
            <a:avLst>
              <a:gd name="adj1" fmla="val 50000"/>
              <a:gd name="adj2" fmla="val 282735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0360" name="AutoShape 8"/>
          <p:cNvSpPr>
            <a:spLocks noChangeArrowheads="1"/>
          </p:cNvSpPr>
          <p:nvPr/>
        </p:nvSpPr>
        <p:spPr bwMode="auto">
          <a:xfrm>
            <a:off x="493713" y="3478213"/>
            <a:ext cx="1658937" cy="282575"/>
          </a:xfrm>
          <a:prstGeom prst="leftArrow">
            <a:avLst>
              <a:gd name="adj1" fmla="val 50000"/>
              <a:gd name="adj2" fmla="val 293512"/>
            </a:avLst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3557588" y="444182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</a:t>
            </a:r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3662363" y="2239963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5%</a:t>
            </a:r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6180138" y="38909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LIBOR+0.1%</a:t>
            </a:r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733425" y="2938463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5.2%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ADF999B6-DDB6-4289-833D-7227C132632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00100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Typical Uses of Interest Rate Swaps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667000"/>
            <a:ext cx="6858000" cy="3886200"/>
          </a:xfrm>
          <a:noFill/>
          <a:ln/>
        </p:spPr>
        <p:txBody>
          <a:bodyPr lIns="92075" tIns="46038" rIns="92075" bIns="46038"/>
          <a:lstStyle/>
          <a:p>
            <a:pPr marL="457200" indent="-457200">
              <a:lnSpc>
                <a:spcPct val="80000"/>
              </a:lnSpc>
            </a:pPr>
            <a:r>
              <a:rPr lang="en-US" sz="3200"/>
              <a:t>Converting an asset from</a:t>
            </a:r>
          </a:p>
          <a:p>
            <a:pPr marL="725488" lvl="1" indent="-381000">
              <a:lnSpc>
                <a:spcPct val="80000"/>
              </a:lnSpc>
            </a:pPr>
            <a:r>
              <a:rPr lang="en-US" sz="3200"/>
              <a:t>fixed rate to floating rate </a:t>
            </a:r>
          </a:p>
          <a:p>
            <a:pPr marL="725488" lvl="1" indent="-381000">
              <a:lnSpc>
                <a:spcPct val="80000"/>
              </a:lnSpc>
            </a:pPr>
            <a:r>
              <a:rPr lang="en-US" sz="3200"/>
              <a:t>floating rate to fixed rate 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endParaRPr lang="en-US" sz="3200"/>
          </a:p>
        </p:txBody>
      </p:sp>
    </p:spTree>
  </p:cSld>
  <p:clrMapOvr>
    <a:masterClrMapping/>
  </p:clrMapOvr>
  <p:transition xmlns:p14="http://schemas.microsoft.com/office/powerpoint/2010/main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26B2FF1B-3B46-4D0C-99A1-E2369057995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00100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Typical Uses of Interest Rate Swaps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828800"/>
            <a:ext cx="8458200" cy="4724400"/>
          </a:xfrm>
          <a:noFill/>
          <a:ln/>
        </p:spPr>
        <p:txBody>
          <a:bodyPr lIns="92075" tIns="46038" rIns="92075" bIns="46038"/>
          <a:lstStyle/>
          <a:p>
            <a:pPr marL="457200" indent="-457200">
              <a:lnSpc>
                <a:spcPct val="80000"/>
              </a:lnSpc>
            </a:pPr>
            <a:r>
              <a:rPr lang="en-US" sz="2400"/>
              <a:t>Suppose Microsoft owns $100 in bonds that will provide interest at 4.7%.  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receives 4.7% on the bonds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receives LIBOR under the terms of the swap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pays 5% under the terms of the swap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Average interest inflow is LIBOR minus 0.3%</a:t>
            </a:r>
          </a:p>
          <a:p>
            <a:pPr marL="457200" indent="-457200">
              <a:lnSpc>
                <a:spcPct val="80000"/>
              </a:lnSpc>
            </a:pPr>
            <a:r>
              <a:rPr lang="en-US" sz="2400"/>
              <a:t>Suppose Intel has an investment of $100 million that yields LIBOR minus 0.2%.  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receives LIBOR minus 0.2% on its investment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pays LIBOR under the terms of the swap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receives 5% under the terms of the swap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Average interest inflow is 4.8%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8B61B86E-952C-4F3E-A5B1-B162284199C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Intel and Microsoft (MS) Transform an Asset</a:t>
            </a:r>
            <a:br>
              <a:rPr lang="en-US"/>
            </a:br>
            <a:r>
              <a:rPr lang="en-US" sz="2200"/>
              <a:t>(Figure 7.3, page 153)</a:t>
            </a: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2662238" y="3238500"/>
            <a:ext cx="919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Intel</a:t>
            </a: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5791200" y="3259138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MS</a:t>
            </a:r>
          </a:p>
        </p:txBody>
      </p:sp>
      <p:sp>
        <p:nvSpPr>
          <p:cNvPr id="104454" name="AutoShape 6"/>
          <p:cNvSpPr>
            <a:spLocks noChangeArrowheads="1"/>
          </p:cNvSpPr>
          <p:nvPr/>
        </p:nvSpPr>
        <p:spPr bwMode="auto">
          <a:xfrm>
            <a:off x="3475038" y="3859213"/>
            <a:ext cx="2297112" cy="495300"/>
          </a:xfrm>
          <a:prstGeom prst="rightArrow">
            <a:avLst>
              <a:gd name="adj1" fmla="val 50000"/>
              <a:gd name="adj2" fmla="val 229529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4455" name="AutoShape 7"/>
          <p:cNvSpPr>
            <a:spLocks noChangeArrowheads="1"/>
          </p:cNvSpPr>
          <p:nvPr/>
        </p:nvSpPr>
        <p:spPr bwMode="auto">
          <a:xfrm>
            <a:off x="3351213" y="2800350"/>
            <a:ext cx="2187575" cy="431800"/>
          </a:xfrm>
          <a:prstGeom prst="leftArrow">
            <a:avLst>
              <a:gd name="adj1" fmla="val 50000"/>
              <a:gd name="adj2" fmla="val 22962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4456" name="AutoShape 8"/>
          <p:cNvSpPr>
            <a:spLocks noChangeArrowheads="1"/>
          </p:cNvSpPr>
          <p:nvPr/>
        </p:nvSpPr>
        <p:spPr bwMode="auto">
          <a:xfrm>
            <a:off x="768350" y="3244850"/>
            <a:ext cx="1828800" cy="411163"/>
          </a:xfrm>
          <a:prstGeom prst="rightArrow">
            <a:avLst>
              <a:gd name="adj1" fmla="val 50000"/>
              <a:gd name="adj2" fmla="val 233966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4457" name="AutoShape 9"/>
          <p:cNvSpPr>
            <a:spLocks noChangeArrowheads="1"/>
          </p:cNvSpPr>
          <p:nvPr/>
        </p:nvSpPr>
        <p:spPr bwMode="auto">
          <a:xfrm>
            <a:off x="6589713" y="3328988"/>
            <a:ext cx="1531937" cy="368300"/>
          </a:xfrm>
          <a:prstGeom prst="leftArrow">
            <a:avLst>
              <a:gd name="adj1" fmla="val 50000"/>
              <a:gd name="adj2" fmla="val 205182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3768725" y="454818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</a:t>
            </a:r>
          </a:p>
        </p:txBody>
      </p: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4086225" y="2219325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5%</a:t>
            </a:r>
          </a:p>
        </p:txBody>
      </p:sp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550863" y="3806825"/>
            <a:ext cx="211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LIBOR-0.2%</a:t>
            </a:r>
          </a:p>
        </p:txBody>
      </p:sp>
      <p:sp>
        <p:nvSpPr>
          <p:cNvPr id="104461" name="Rectangle 13"/>
          <p:cNvSpPr>
            <a:spLocks noChangeArrowheads="1"/>
          </p:cNvSpPr>
          <p:nvPr/>
        </p:nvSpPr>
        <p:spPr bwMode="auto">
          <a:xfrm>
            <a:off x="7104063" y="2790825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4.7%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E54AD0E5-78B9-4189-9D5B-2E8125BC277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00100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Role of Financial Intermediary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057400"/>
            <a:ext cx="7620000" cy="4114800"/>
          </a:xfrm>
          <a:noFill/>
          <a:ln/>
        </p:spPr>
        <p:txBody>
          <a:bodyPr lIns="92075" tIns="46038" rIns="92075" bIns="46038"/>
          <a:lstStyle/>
          <a:p>
            <a:pPr marL="457200" indent="-457200">
              <a:lnSpc>
                <a:spcPct val="80000"/>
              </a:lnSpc>
            </a:pPr>
            <a:r>
              <a:rPr lang="en-US"/>
              <a:t>Usually two nonfinancial institutions do not get in touch directly to arrange a swap</a:t>
            </a:r>
          </a:p>
          <a:p>
            <a:pPr marL="725488" lvl="1" indent="-381000">
              <a:lnSpc>
                <a:spcPct val="80000"/>
              </a:lnSpc>
            </a:pPr>
            <a:r>
              <a:rPr lang="en-US" sz="2800"/>
              <a:t>They each deal with a financial intermediary such as a bank or other financial institutions </a:t>
            </a:r>
          </a:p>
          <a:p>
            <a:pPr marL="725488" lvl="1" indent="-381000">
              <a:lnSpc>
                <a:spcPct val="80000"/>
              </a:lnSpc>
            </a:pPr>
            <a:r>
              <a:rPr lang="en-US" sz="2800"/>
              <a:t>The financial institution earns about 3 or 4 basis points on a pair of offsetting transactions 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xmlns:p14="http://schemas.microsoft.com/office/powerpoint/2010/main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1ECBC160-B796-473F-9DBB-73776479ECD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Financial Institution is Involved</a:t>
            </a:r>
            <a:br>
              <a:rPr lang="en-US"/>
            </a:br>
            <a:r>
              <a:rPr lang="en-US" sz="2200"/>
              <a:t>(Figure 7.4, page 153)</a:t>
            </a:r>
            <a:r>
              <a:rPr lang="en-US"/>
              <a:t> 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8513"/>
            <a:ext cx="8229600" cy="406241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3979863" y="3505200"/>
            <a:ext cx="846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800">
                <a:latin typeface="Times New Roman" pitchFamily="18" charset="0"/>
              </a:rPr>
              <a:t>F.I.</a:t>
            </a:r>
          </a:p>
        </p:txBody>
      </p:sp>
      <p:sp>
        <p:nvSpPr>
          <p:cNvPr id="106501" name="AutoShape 5"/>
          <p:cNvSpPr>
            <a:spLocks noChangeArrowheads="1"/>
          </p:cNvSpPr>
          <p:nvPr/>
        </p:nvSpPr>
        <p:spPr bwMode="auto">
          <a:xfrm>
            <a:off x="4979988" y="3963988"/>
            <a:ext cx="1363662" cy="411162"/>
          </a:xfrm>
          <a:prstGeom prst="rightArrow">
            <a:avLst>
              <a:gd name="adj1" fmla="val 50000"/>
              <a:gd name="adj2" fmla="val 165846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6502" name="AutoShape 6"/>
          <p:cNvSpPr>
            <a:spLocks noChangeArrowheads="1"/>
          </p:cNvSpPr>
          <p:nvPr/>
        </p:nvSpPr>
        <p:spPr bwMode="auto">
          <a:xfrm>
            <a:off x="2589213" y="3986213"/>
            <a:ext cx="1404937" cy="368300"/>
          </a:xfrm>
          <a:prstGeom prst="rightArrow">
            <a:avLst>
              <a:gd name="adj1" fmla="val 50000"/>
              <a:gd name="adj2" fmla="val 19075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6503" name="AutoShape 7"/>
          <p:cNvSpPr>
            <a:spLocks noChangeArrowheads="1"/>
          </p:cNvSpPr>
          <p:nvPr/>
        </p:nvSpPr>
        <p:spPr bwMode="auto">
          <a:xfrm>
            <a:off x="2566988" y="3074988"/>
            <a:ext cx="1343025" cy="347662"/>
          </a:xfrm>
          <a:prstGeom prst="leftArrow">
            <a:avLst>
              <a:gd name="adj1" fmla="val 50000"/>
              <a:gd name="adj2" fmla="val 187052"/>
            </a:avLst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6504" name="AutoShape 8"/>
          <p:cNvSpPr>
            <a:spLocks noChangeArrowheads="1"/>
          </p:cNvSpPr>
          <p:nvPr/>
        </p:nvSpPr>
        <p:spPr bwMode="auto">
          <a:xfrm>
            <a:off x="4979988" y="3097213"/>
            <a:ext cx="1363662" cy="368300"/>
          </a:xfrm>
          <a:prstGeom prst="leftArrow">
            <a:avLst>
              <a:gd name="adj1" fmla="val 50000"/>
              <a:gd name="adj2" fmla="val 185112"/>
            </a:avLst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6505" name="AutoShape 9"/>
          <p:cNvSpPr>
            <a:spLocks noChangeArrowheads="1"/>
          </p:cNvSpPr>
          <p:nvPr/>
        </p:nvSpPr>
        <p:spPr bwMode="auto">
          <a:xfrm>
            <a:off x="7391400" y="3733800"/>
            <a:ext cx="1257300" cy="274638"/>
          </a:xfrm>
          <a:prstGeom prst="rightArrow">
            <a:avLst>
              <a:gd name="adj1" fmla="val 50000"/>
              <a:gd name="adj2" fmla="val 228923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6506" name="AutoShape 10"/>
          <p:cNvSpPr>
            <a:spLocks noChangeArrowheads="1"/>
          </p:cNvSpPr>
          <p:nvPr/>
        </p:nvSpPr>
        <p:spPr bwMode="auto">
          <a:xfrm>
            <a:off x="684213" y="3695700"/>
            <a:ext cx="960437" cy="295275"/>
          </a:xfrm>
          <a:prstGeom prst="leftArrow">
            <a:avLst>
              <a:gd name="adj1" fmla="val 50000"/>
              <a:gd name="adj2" fmla="val 162619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6507" name="Rectangle 11"/>
          <p:cNvSpPr>
            <a:spLocks noChangeArrowheads="1"/>
          </p:cNvSpPr>
          <p:nvPr/>
        </p:nvSpPr>
        <p:spPr bwMode="auto">
          <a:xfrm>
            <a:off x="2562225" y="450532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</a:t>
            </a:r>
          </a:p>
        </p:txBody>
      </p:sp>
      <p:sp>
        <p:nvSpPr>
          <p:cNvPr id="106508" name="Rectangle 12"/>
          <p:cNvSpPr>
            <a:spLocks noChangeArrowheads="1"/>
          </p:cNvSpPr>
          <p:nvPr/>
        </p:nvSpPr>
        <p:spPr bwMode="auto">
          <a:xfrm>
            <a:off x="4995863" y="448468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</a:t>
            </a:r>
          </a:p>
        </p:txBody>
      </p:sp>
      <p:sp>
        <p:nvSpPr>
          <p:cNvPr id="106509" name="Rectangle 13"/>
          <p:cNvSpPr>
            <a:spLocks noChangeArrowheads="1"/>
          </p:cNvSpPr>
          <p:nvPr/>
        </p:nvSpPr>
        <p:spPr bwMode="auto">
          <a:xfrm>
            <a:off x="6794500" y="4144963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LIBOR+0.1%</a:t>
            </a:r>
          </a:p>
        </p:txBody>
      </p:sp>
      <p:sp>
        <p:nvSpPr>
          <p:cNvPr id="106510" name="Rectangle 14"/>
          <p:cNvSpPr>
            <a:spLocks noChangeArrowheads="1"/>
          </p:cNvSpPr>
          <p:nvPr/>
        </p:nvSpPr>
        <p:spPr bwMode="auto">
          <a:xfrm>
            <a:off x="2676525" y="2452688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4.985%</a:t>
            </a:r>
          </a:p>
        </p:txBody>
      </p:sp>
      <p:sp>
        <p:nvSpPr>
          <p:cNvPr id="106511" name="Rectangle 15"/>
          <p:cNvSpPr>
            <a:spLocks noChangeArrowheads="1"/>
          </p:cNvSpPr>
          <p:nvPr/>
        </p:nvSpPr>
        <p:spPr bwMode="auto">
          <a:xfrm>
            <a:off x="4962525" y="2493963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5.015%</a:t>
            </a:r>
          </a:p>
        </p:txBody>
      </p:sp>
      <p:sp>
        <p:nvSpPr>
          <p:cNvPr id="106512" name="Rectangle 16"/>
          <p:cNvSpPr>
            <a:spLocks noChangeArrowheads="1"/>
          </p:cNvSpPr>
          <p:nvPr/>
        </p:nvSpPr>
        <p:spPr bwMode="auto">
          <a:xfrm>
            <a:off x="563563" y="3192463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5.2%</a:t>
            </a:r>
          </a:p>
        </p:txBody>
      </p:sp>
      <p:sp>
        <p:nvSpPr>
          <p:cNvPr id="106513" name="Rectangle 17"/>
          <p:cNvSpPr>
            <a:spLocks noChangeArrowheads="1"/>
          </p:cNvSpPr>
          <p:nvPr/>
        </p:nvSpPr>
        <p:spPr bwMode="auto">
          <a:xfrm>
            <a:off x="1676400" y="35052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Intel</a:t>
            </a:r>
          </a:p>
        </p:txBody>
      </p:sp>
      <p:sp>
        <p:nvSpPr>
          <p:cNvPr id="106514" name="Rectangle 18"/>
          <p:cNvSpPr>
            <a:spLocks noChangeArrowheads="1"/>
          </p:cNvSpPr>
          <p:nvPr/>
        </p:nvSpPr>
        <p:spPr bwMode="auto">
          <a:xfrm>
            <a:off x="6096000" y="35052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MS</a:t>
            </a:r>
          </a:p>
        </p:txBody>
      </p:sp>
      <p:sp>
        <p:nvSpPr>
          <p:cNvPr id="106515" name="Text Box 19"/>
          <p:cNvSpPr txBox="1">
            <a:spLocks noChangeArrowheads="1"/>
          </p:cNvSpPr>
          <p:nvPr/>
        </p:nvSpPr>
        <p:spPr bwMode="auto">
          <a:xfrm>
            <a:off x="609600" y="5257800"/>
            <a:ext cx="8229600" cy="78547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The financial institution is certain to make a profit of </a:t>
            </a:r>
            <a:r>
              <a:rPr lang="en-US" dirty="0" smtClean="0"/>
              <a:t>0.</a:t>
            </a:r>
            <a:r>
              <a:rPr lang="el-GR" dirty="0" smtClean="0"/>
              <a:t>0</a:t>
            </a:r>
            <a:r>
              <a:rPr lang="en-US" dirty="0" smtClean="0"/>
              <a:t>3</a:t>
            </a:r>
            <a:r>
              <a:rPr lang="en-US" dirty="0"/>
              <a:t>% or $</a:t>
            </a:r>
            <a:r>
              <a:rPr lang="en-US" dirty="0" smtClean="0"/>
              <a:t>30,000</a:t>
            </a:r>
            <a:r>
              <a:rPr lang="el-GR" dirty="0" smtClean="0"/>
              <a:t>/</a:t>
            </a:r>
            <a:r>
              <a:rPr lang="en-US" dirty="0" smtClean="0"/>
              <a:t>year</a:t>
            </a:r>
            <a:endParaRPr lang="en-US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Microsoft ends up borrowing at 5.115% while Intel at LIBOR + 0.215%</a:t>
            </a:r>
            <a:endParaRPr lang="fr-FR" dirty="0"/>
          </a:p>
        </p:txBody>
      </p:sp>
    </p:spTree>
  </p:cSld>
  <p:clrMapOvr>
    <a:masterClrMapping/>
  </p:clrMapOvr>
  <p:transition xmlns:p14="http://schemas.microsoft.com/office/powerpoint/2010/main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9DE3741B-5687-4378-8688-A076010F4F0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Financial Institution is Involved</a:t>
            </a:r>
            <a:br>
              <a:rPr lang="en-US"/>
            </a:br>
            <a:r>
              <a:rPr lang="en-US" sz="2200"/>
              <a:t>(See Figure 7.5, page 154)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13000"/>
            <a:ext cx="7772400" cy="3789363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276475" y="3619500"/>
            <a:ext cx="847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800">
                <a:latin typeface="Times New Roman" pitchFamily="18" charset="0"/>
              </a:rPr>
              <a:t>Intel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383088" y="3581400"/>
            <a:ext cx="846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800">
                <a:latin typeface="Times New Roman" pitchFamily="18" charset="0"/>
              </a:rPr>
              <a:t>F.I.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096000" y="3581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800">
                <a:latin typeface="Times New Roman" pitchFamily="18" charset="0"/>
              </a:rPr>
              <a:t>MS</a:t>
            </a: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5364163" y="4154488"/>
            <a:ext cx="1319212" cy="431800"/>
          </a:xfrm>
          <a:prstGeom prst="rightArrow">
            <a:avLst>
              <a:gd name="adj1" fmla="val 50000"/>
              <a:gd name="adj2" fmla="val 152771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3051175" y="4133850"/>
            <a:ext cx="1358900" cy="474663"/>
          </a:xfrm>
          <a:prstGeom prst="rightArrow">
            <a:avLst>
              <a:gd name="adj1" fmla="val 50000"/>
              <a:gd name="adj2" fmla="val 14315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3028950" y="3011488"/>
            <a:ext cx="1298575" cy="495300"/>
          </a:xfrm>
          <a:prstGeom prst="leftArrow">
            <a:avLst>
              <a:gd name="adj1" fmla="val 50000"/>
              <a:gd name="adj2" fmla="val 126951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5364163" y="2990850"/>
            <a:ext cx="1319212" cy="431800"/>
          </a:xfrm>
          <a:prstGeom prst="leftArrow">
            <a:avLst>
              <a:gd name="adj1" fmla="val 50000"/>
              <a:gd name="adj2" fmla="val 145869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1022350" y="3732213"/>
            <a:ext cx="1236663" cy="388937"/>
          </a:xfrm>
          <a:prstGeom prst="rightArrow">
            <a:avLst>
              <a:gd name="adj1" fmla="val 50000"/>
              <a:gd name="adj2" fmla="val 1589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7146925" y="3668713"/>
            <a:ext cx="1503363" cy="452437"/>
          </a:xfrm>
          <a:prstGeom prst="leftArrow">
            <a:avLst>
              <a:gd name="adj1" fmla="val 50000"/>
              <a:gd name="adj2" fmla="val 166294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2944813" y="467518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5321300" y="467518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7550150" y="3175000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4.7%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5270500" y="2452688"/>
            <a:ext cx="148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5.015%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3090863" y="2452688"/>
            <a:ext cx="127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4.985%</a:t>
            </a: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360363" y="4103688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LIBOR-0.2%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609600" y="5181600"/>
            <a:ext cx="7924800" cy="779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The financial institution is certain to make a profit of </a:t>
            </a:r>
            <a:r>
              <a:rPr lang="en-US" dirty="0" smtClean="0"/>
              <a:t>0.03</a:t>
            </a:r>
            <a:r>
              <a:rPr lang="en-US" dirty="0"/>
              <a:t>% or $30.000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Microsoft ends up earning LIBOR minus 0.315% while Intel earns 4.785%</a:t>
            </a:r>
            <a:endParaRPr lang="fr-FR" dirty="0"/>
          </a:p>
        </p:txBody>
      </p:sp>
    </p:spTree>
  </p:cSld>
  <p:clrMapOvr>
    <a:masterClrMapping/>
  </p:clrMapOvr>
  <p:transition xmlns:p14="http://schemas.microsoft.com/office/powerpoint/2010/main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70FE1E10-808B-4906-8E16-26E5E42686D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05485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Market Makers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8001000" cy="4114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/>
              <a:t>It is unlikely that two companies will contact a financial institution at the same time and want the opposite positions in exactly the same swap</a:t>
            </a:r>
          </a:p>
          <a:p>
            <a:pPr>
              <a:lnSpc>
                <a:spcPct val="80000"/>
              </a:lnSpc>
            </a:pPr>
            <a:r>
              <a:rPr lang="en-US"/>
              <a:t>Many large financial institutions act as market makers</a:t>
            </a:r>
          </a:p>
          <a:p>
            <a:pPr>
              <a:lnSpc>
                <a:spcPct val="80000"/>
              </a:lnSpc>
            </a:pPr>
            <a:r>
              <a:rPr lang="en-US"/>
              <a:t>They are prepared to enter into a swap without having an offsetting swap with another counterparty</a:t>
            </a:r>
          </a:p>
          <a:p>
            <a:pPr>
              <a:lnSpc>
                <a:spcPct val="80000"/>
              </a:lnSpc>
            </a:pPr>
            <a:r>
              <a:rPr lang="en-US"/>
              <a:t>Therefore market makers must quantify and hedge the risks they are taking. Bonds, forward rate agreements and interest rate futures are used </a:t>
            </a:r>
          </a:p>
          <a:p>
            <a:pPr lvl="1"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  <p:transition xmlns:p14="http://schemas.microsoft.com/office/powerpoint/2010/main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45EA6AC2-3A93-435A-B424-44A4C555205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 By a Swap Market Maker </a:t>
            </a:r>
            <a:r>
              <a:rPr lang="en-US" sz="2400"/>
              <a:t>(Table 7.3, page 155)</a:t>
            </a:r>
          </a:p>
        </p:txBody>
      </p:sp>
      <p:graphicFrame>
        <p:nvGraphicFramePr>
          <p:cNvPr id="69688" name="Group 56"/>
          <p:cNvGraphicFramePr>
            <a:graphicFrameLocks noGrp="1"/>
          </p:cNvGraphicFramePr>
          <p:nvPr>
            <p:ph idx="1"/>
          </p:nvPr>
        </p:nvGraphicFramePr>
        <p:xfrm>
          <a:off x="685800" y="1773238"/>
          <a:ext cx="7989888" cy="3756663"/>
        </p:xfrm>
        <a:graphic>
          <a:graphicData uri="http://schemas.openxmlformats.org/drawingml/2006/table">
            <a:tbl>
              <a:tblPr/>
              <a:tblGrid>
                <a:gridCol w="1997075"/>
                <a:gridCol w="1601788"/>
                <a:gridCol w="1800225"/>
                <a:gridCol w="25908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Maturity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Bid (%)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Offer (%)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Swap Rate (%)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years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6.03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6.06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6.045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years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6.21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6.24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6.225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years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6.35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6.39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6.370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years 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6.47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6.51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6.490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years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6.65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6.68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6.665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years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6.83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6.87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6.850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2A461D7E-A78D-4F15-B89E-02161556A370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Swap value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057400"/>
            <a:ext cx="8686800" cy="4114800"/>
          </a:xfrm>
          <a:noFill/>
          <a:ln/>
        </p:spPr>
        <p:txBody>
          <a:bodyPr lIns="92075" tIns="46038" rIns="92075" bIns="46038"/>
          <a:lstStyle/>
          <a:p>
            <a:pPr marL="457200" indent="-457200">
              <a:lnSpc>
                <a:spcPct val="80000"/>
              </a:lnSpc>
            </a:pPr>
            <a:r>
              <a:rPr lang="en-US"/>
              <a:t>Consider a new swap where the fixed rate equals the current swap rate.</a:t>
            </a:r>
          </a:p>
          <a:p>
            <a:pPr marL="457200" indent="-457200">
              <a:lnSpc>
                <a:spcPct val="80000"/>
              </a:lnSpc>
            </a:pPr>
            <a:r>
              <a:rPr lang="en-US"/>
              <a:t>The value of this swap should be zero</a:t>
            </a:r>
          </a:p>
          <a:p>
            <a:pPr marL="457200" indent="-457200">
              <a:lnSpc>
                <a:spcPct val="80000"/>
              </a:lnSpc>
            </a:pPr>
            <a:r>
              <a:rPr lang="en-US"/>
              <a:t>The swap can be characterized as the difference between a fixed-rate bond and a forward rate bond. Define 						       B</a:t>
            </a:r>
            <a:r>
              <a:rPr lang="en-US" baseline="-25000"/>
              <a:t>fix</a:t>
            </a:r>
            <a:r>
              <a:rPr lang="en-US"/>
              <a:t>: Value of fixed-rate bond underlying the swap B</a:t>
            </a:r>
            <a:r>
              <a:rPr lang="en-US" baseline="-25000"/>
              <a:t>fl</a:t>
            </a:r>
            <a:r>
              <a:rPr lang="en-US"/>
              <a:t>: Value of floating-rate bond underlying the swap</a:t>
            </a:r>
          </a:p>
          <a:p>
            <a:pPr marL="457200" indent="-457200">
              <a:lnSpc>
                <a:spcPct val="80000"/>
              </a:lnSpc>
            </a:pPr>
            <a:r>
              <a:rPr lang="en-US"/>
              <a:t>Since the value of swap is zero it follows that 				B</a:t>
            </a:r>
            <a:r>
              <a:rPr lang="en-US" baseline="-25000"/>
              <a:t>fix</a:t>
            </a:r>
            <a:r>
              <a:rPr lang="en-US"/>
              <a:t> = B</a:t>
            </a:r>
            <a:r>
              <a:rPr lang="en-US" baseline="-25000"/>
              <a:t>fl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AA42F9F8-83A8-49D2-AAF5-0AA8AA06A63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Nature of Swaps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84313"/>
            <a:ext cx="8305800" cy="4548187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A swap is an agreement to exchange cash flows at specified future times according to certain specified rules</a:t>
            </a:r>
          </a:p>
          <a:p>
            <a:pPr>
              <a:lnSpc>
                <a:spcPct val="90000"/>
              </a:lnSpc>
            </a:pPr>
            <a:r>
              <a:rPr lang="en-US"/>
              <a:t>The agreement specifies the dates when the cash flows are to be paid</a:t>
            </a:r>
          </a:p>
          <a:p>
            <a:pPr>
              <a:lnSpc>
                <a:spcPct val="90000"/>
              </a:lnSpc>
            </a:pPr>
            <a:r>
              <a:rPr lang="en-US"/>
              <a:t>Calculation of the cash flows involves the future value of interest rates, exchange rates, or other market variables.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88D7B62B-AC07-4BD3-94C6-A8DB3851C6AA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3500"/>
              <a:t>The Comparative Advantage Argument </a:t>
            </a:r>
            <a:r>
              <a:rPr lang="en-US" sz="2200"/>
              <a:t>(Table 7.4, page 157)</a:t>
            </a:r>
            <a:endParaRPr lang="en-US" sz="35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19263"/>
            <a:ext cx="6438900" cy="1484312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AAACorp and BBBCorp wish to borrow $10 million</a:t>
            </a:r>
          </a:p>
          <a:p>
            <a:pPr>
              <a:lnSpc>
                <a:spcPct val="90000"/>
              </a:lnSpc>
            </a:pPr>
            <a:r>
              <a:rPr lang="en-US" sz="2800"/>
              <a:t>AAACorp wants to borrow floating</a:t>
            </a:r>
          </a:p>
          <a:p>
            <a:pPr>
              <a:lnSpc>
                <a:spcPct val="90000"/>
              </a:lnSpc>
            </a:pPr>
            <a:r>
              <a:rPr lang="en-US" sz="2800"/>
              <a:t>BBBCorp wants to borrow fixed</a:t>
            </a:r>
          </a:p>
        </p:txBody>
      </p: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1681163" y="3500438"/>
            <a:ext cx="5915025" cy="2071687"/>
            <a:chOff x="1059" y="2524"/>
            <a:chExt cx="3726" cy="1295"/>
          </a:xfrm>
        </p:grpSpPr>
        <p:sp>
          <p:nvSpPr>
            <p:cNvPr id="22532" name="Line 4"/>
            <p:cNvSpPr>
              <a:spLocks noChangeShapeType="1"/>
            </p:cNvSpPr>
            <p:nvPr/>
          </p:nvSpPr>
          <p:spPr bwMode="auto">
            <a:xfrm>
              <a:off x="1153" y="2777"/>
              <a:ext cx="363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1153" y="2777"/>
              <a:ext cx="3626" cy="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1153" y="3192"/>
              <a:ext cx="363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1153" y="3192"/>
              <a:ext cx="3626" cy="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>
              <a:off x="1153" y="3794"/>
              <a:ext cx="363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1153" y="3794"/>
              <a:ext cx="3626" cy="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1059" y="2524"/>
              <a:ext cx="2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2123" y="2893"/>
              <a:ext cx="552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 i="1">
                  <a:solidFill>
                    <a:srgbClr val="000000"/>
                  </a:solidFill>
                </a:rPr>
                <a:t>Fixed </a:t>
              </a: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3392" y="2893"/>
              <a:ext cx="73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 i="1">
                  <a:solidFill>
                    <a:srgbClr val="000000"/>
                  </a:solidFill>
                </a:rPr>
                <a:t>Floating </a:t>
              </a: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1147" y="3269"/>
              <a:ext cx="784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AAACorp</a:t>
              </a:r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2114" y="3269"/>
              <a:ext cx="48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4.0%</a:t>
              </a:r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2840" y="3269"/>
              <a:ext cx="186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6-month LIBOR + 0.30%</a:t>
              </a: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1149" y="3571"/>
              <a:ext cx="784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BBBCorp</a:t>
              </a:r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2114" y="3571"/>
              <a:ext cx="569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5.20%</a:t>
              </a: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2840" y="3571"/>
              <a:ext cx="186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6-month LIBOR + 1.00%</a:t>
              </a:r>
            </a:p>
          </p:txBody>
        </p:sp>
      </p:grpSp>
    </p:spTree>
  </p:cSld>
  <p:clrMapOvr>
    <a:masterClrMapping/>
  </p:clrMapOvr>
  <p:transition xmlns:p14="http://schemas.microsoft.com/office/powerpoint/2010/main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E594036F-7D3F-4988-85D5-7727F60829BC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001000" cy="966787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Comparative advantage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24000"/>
            <a:ext cx="8458200" cy="4876800"/>
          </a:xfrm>
          <a:noFill/>
          <a:ln/>
        </p:spPr>
        <p:txBody>
          <a:bodyPr lIns="92075" tIns="46038" rIns="92075" bIns="46038"/>
          <a:lstStyle/>
          <a:p>
            <a:pPr marL="457200" indent="-457200">
              <a:lnSpc>
                <a:spcPct val="80000"/>
              </a:lnSpc>
            </a:pPr>
            <a:r>
              <a:rPr lang="en-US" sz="2400"/>
              <a:t>AAACorp agrees to pay interest at 6-month LIBOR. BBBCorp agrees to pay interest at a fixed rate of 3.95%. AAACorp has three sets of interest rate cash flows:  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pays 4% to outside lenders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receives 3.95% per annum from BBBCorp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pays LIBOR to BBBCorp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Average interest payment is LIBOR + 0.05%, 0.25% less that if went directly to forward rate market.</a:t>
            </a:r>
          </a:p>
          <a:p>
            <a:pPr marL="457200" indent="-457200">
              <a:lnSpc>
                <a:spcPct val="80000"/>
              </a:lnSpc>
            </a:pPr>
            <a:r>
              <a:rPr lang="en-US" sz="2400"/>
              <a:t>BBBCorp has also three sets of interest rate cash flows:   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pays LIBOR + 1% to outside lenders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receives LIBOR from AAACorp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pays 3.95% per annum to AAACorp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Average interest payment is 4.95%, 0.25% less that if went directly to fixed-rate markets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4D91BC1A-6866-4B23-B285-1C9577B5C0D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Swap </a:t>
            </a:r>
            <a:r>
              <a:rPr lang="en-US" sz="2200"/>
              <a:t>(Figure 7.6, page 158)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7969250" cy="441166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268538" y="3238500"/>
            <a:ext cx="1617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AAACorp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410200" y="3276600"/>
            <a:ext cx="1754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BBBCorp</a:t>
            </a: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3348038" y="3933825"/>
            <a:ext cx="2400300" cy="452438"/>
          </a:xfrm>
          <a:prstGeom prst="rightArrow">
            <a:avLst>
              <a:gd name="adj1" fmla="val 50000"/>
              <a:gd name="adj2" fmla="val 26528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3348038" y="2781300"/>
            <a:ext cx="2214562" cy="495300"/>
          </a:xfrm>
          <a:prstGeom prst="leftArrow">
            <a:avLst>
              <a:gd name="adj1" fmla="val 50000"/>
              <a:gd name="adj2" fmla="val 240594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7092950" y="3429000"/>
            <a:ext cx="1643063" cy="304800"/>
          </a:xfrm>
          <a:prstGeom prst="rightArrow">
            <a:avLst>
              <a:gd name="adj1" fmla="val 50000"/>
              <a:gd name="adj2" fmla="val 28355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468313" y="3500438"/>
            <a:ext cx="1663700" cy="282575"/>
          </a:xfrm>
          <a:prstGeom prst="leftArrow">
            <a:avLst>
              <a:gd name="adj1" fmla="val 50000"/>
              <a:gd name="adj2" fmla="val 29435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4170363" y="463232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7092950" y="3849688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LIBOR+1%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4149725" y="2198688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3.95%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1165225" y="2854325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4%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C36791AD-5B21-4191-B897-BB5FC2D3BAF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7238"/>
            <a:ext cx="73152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Swap when a Financial Institution is Involved </a:t>
            </a:r>
            <a:br>
              <a:rPr lang="en-US"/>
            </a:br>
            <a:r>
              <a:rPr lang="en-US" sz="2200"/>
              <a:t>(Figure 7.7, page 158)</a:t>
            </a: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31300" cy="4114800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187450" y="3276600"/>
            <a:ext cx="165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AAACorp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962400" y="3276600"/>
            <a:ext cx="7921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</a:rPr>
              <a:t>F.I.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867400" y="3276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BBBCorp</a:t>
            </a: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4643438" y="3933825"/>
            <a:ext cx="1273175" cy="368300"/>
          </a:xfrm>
          <a:prstGeom prst="rightArrow">
            <a:avLst>
              <a:gd name="adj1" fmla="val 50000"/>
              <a:gd name="adj2" fmla="val 171148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2617788" y="3900488"/>
            <a:ext cx="1312862" cy="411162"/>
          </a:xfrm>
          <a:prstGeom prst="rightArrow">
            <a:avLst>
              <a:gd name="adj1" fmla="val 50000"/>
              <a:gd name="adj2" fmla="val 159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2595563" y="2970213"/>
            <a:ext cx="1254125" cy="409575"/>
          </a:xfrm>
          <a:prstGeom prst="leftArrow">
            <a:avLst>
              <a:gd name="adj1" fmla="val 50000"/>
              <a:gd name="adj2" fmla="val 1482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4500563" y="2924175"/>
            <a:ext cx="1273175" cy="431800"/>
          </a:xfrm>
          <a:prstGeom prst="leftArrow">
            <a:avLst>
              <a:gd name="adj1" fmla="val 50000"/>
              <a:gd name="adj2" fmla="val 147413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7380288" y="3429000"/>
            <a:ext cx="1174750" cy="280988"/>
          </a:xfrm>
          <a:prstGeom prst="rightArrow">
            <a:avLst>
              <a:gd name="adj1" fmla="val 50000"/>
              <a:gd name="adj2" fmla="val 209059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6" name="AutoShape 12"/>
          <p:cNvSpPr>
            <a:spLocks noChangeArrowheads="1"/>
          </p:cNvSpPr>
          <p:nvPr/>
        </p:nvSpPr>
        <p:spPr bwMode="auto">
          <a:xfrm>
            <a:off x="395288" y="3429000"/>
            <a:ext cx="896937" cy="303213"/>
          </a:xfrm>
          <a:prstGeom prst="leftArrow">
            <a:avLst>
              <a:gd name="adj1" fmla="val 50000"/>
              <a:gd name="adj2" fmla="val 147892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677863" y="2874963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4%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2560638" y="4378325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4975225" y="442118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6964363" y="3827463"/>
            <a:ext cx="188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LIBOR+1%</a:t>
            </a: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2709863" y="2473325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3.93%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5165725" y="2536825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3.97%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19413F85-8B81-4A1E-A6D3-7E343BF643E8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58837"/>
          </a:xfrm>
        </p:spPr>
        <p:txBody>
          <a:bodyPr/>
          <a:lstStyle/>
          <a:p>
            <a:r>
              <a:rPr lang="en-US"/>
              <a:t>The Nature of Swap Rates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075613" cy="4286250"/>
          </a:xfrm>
        </p:spPr>
        <p:txBody>
          <a:bodyPr/>
          <a:lstStyle/>
          <a:p>
            <a:r>
              <a:rPr lang="en-US" sz="2800"/>
              <a:t>Six-month LIBOR is a short-term AA borrowing rate </a:t>
            </a:r>
          </a:p>
          <a:p>
            <a:r>
              <a:rPr lang="en-US" sz="2800"/>
              <a:t>The 5-year swap rate has a risk corresponding to the situation where 10 six-month loans are made to AA borrowers at LIBOR</a:t>
            </a:r>
          </a:p>
          <a:p>
            <a:r>
              <a:rPr lang="en-US" sz="2800"/>
              <a:t>This is because the lender can enter into a swap where income from the LIBOR loans is exchanged for the 5-year swap rate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058B4616-9BE1-4238-A0C4-3931B6789C13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Swap Rates to Bootstrap the LIBOR/Swap Zero Curve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Consider a new swap where the fixed rate is the swap rate</a:t>
            </a:r>
          </a:p>
          <a:p>
            <a:pPr>
              <a:lnSpc>
                <a:spcPct val="80000"/>
              </a:lnSpc>
            </a:pPr>
            <a:r>
              <a:rPr lang="en-US" sz="2800"/>
              <a:t>When principals are added to both sides on the final payment date the swap is the exchange of a fixed rate bond for a floating rate bond</a:t>
            </a:r>
          </a:p>
          <a:p>
            <a:pPr>
              <a:lnSpc>
                <a:spcPct val="80000"/>
              </a:lnSpc>
            </a:pPr>
            <a:r>
              <a:rPr lang="en-US" sz="2800"/>
              <a:t>The floating-rate rate bond is worth par. The swap is worth zero. The fixed-rate bond must therefore also be worth par </a:t>
            </a:r>
          </a:p>
          <a:p>
            <a:pPr>
              <a:lnSpc>
                <a:spcPct val="80000"/>
              </a:lnSpc>
            </a:pPr>
            <a:r>
              <a:rPr lang="en-US" sz="2800"/>
              <a:t>This shows that swap rates define par yield bonds that can be used to bootstrap the LIBOR (or LIBOR/swap) zero curve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FCC9B903-A902-4AB5-AEAA-C3611238984D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Suppose the 6-month, 12-month and 18-month LIBOR/swap zero rates are 4%, 4.5% and 4.8% and that the 2-year swap rate is 5%.</a:t>
            </a:r>
          </a:p>
          <a:p>
            <a:pPr>
              <a:lnSpc>
                <a:spcPct val="90000"/>
              </a:lnSpc>
            </a:pPr>
            <a:r>
              <a:rPr lang="en-US" sz="2800"/>
              <a:t>This 5% swap rate means that a bond with principal of $100 and semiannual coupon of 5% per annum sells for par. If R is the 2-year LIBOR/swap zero rate: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  Solving this, we obtain R=4.953%.</a:t>
            </a:r>
          </a:p>
        </p:txBody>
      </p:sp>
      <p:graphicFrame>
        <p:nvGraphicFramePr>
          <p:cNvPr id="116740" name="Object 4"/>
          <p:cNvGraphicFramePr>
            <a:graphicFrameLocks/>
          </p:cNvGraphicFramePr>
          <p:nvPr/>
        </p:nvGraphicFramePr>
        <p:xfrm>
          <a:off x="838200" y="4724400"/>
          <a:ext cx="75120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7" name="Equation" r:id="rId4" imgW="3149280" imgH="253800" progId="Equation.3">
                  <p:embed/>
                </p:oleObj>
              </mc:Choice>
              <mc:Fallback>
                <p:oleObj name="Equation" r:id="rId4" imgW="3149280" imgH="25380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724400"/>
                        <a:ext cx="751205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6885BD29-41C0-4A0D-AB01-59EBD139A98B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Valuation of an Interest Rate Swap that is not New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42672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Interest rate swaps can be valued as the difference between the value of a fixed-rate bond and the value of a floating-rate bond 		</a:t>
            </a:r>
          </a:p>
          <a:p>
            <a:pPr>
              <a:lnSpc>
                <a:spcPct val="90000"/>
              </a:lnSpc>
            </a:pPr>
            <a:r>
              <a:rPr lang="en-US" sz="2800"/>
              <a:t>From the point of view of a floating-rate payer:	V</a:t>
            </a:r>
            <a:r>
              <a:rPr lang="en-US" sz="2800" baseline="-25000"/>
              <a:t>swap</a:t>
            </a:r>
            <a:r>
              <a:rPr lang="en-US" sz="2800"/>
              <a:t>= B</a:t>
            </a:r>
            <a:r>
              <a:rPr lang="en-US" sz="2800" baseline="-25000"/>
              <a:t>fix</a:t>
            </a:r>
            <a:r>
              <a:rPr lang="en-US" sz="2800"/>
              <a:t> – B</a:t>
            </a:r>
            <a:r>
              <a:rPr lang="en-US" sz="2800" baseline="-25000"/>
              <a:t>fl</a:t>
            </a:r>
          </a:p>
          <a:p>
            <a:pPr>
              <a:lnSpc>
                <a:spcPct val="90000"/>
              </a:lnSpc>
            </a:pPr>
            <a:r>
              <a:rPr lang="en-US" sz="2800"/>
              <a:t>From the point of view of a fixed-rate payer:	V</a:t>
            </a:r>
            <a:r>
              <a:rPr lang="en-US" sz="2800" baseline="-25000"/>
              <a:t>swap</a:t>
            </a:r>
            <a:r>
              <a:rPr lang="en-US" sz="2800"/>
              <a:t>= B</a:t>
            </a:r>
            <a:r>
              <a:rPr lang="en-US" sz="2800" baseline="-25000"/>
              <a:t>fl</a:t>
            </a:r>
            <a:r>
              <a:rPr lang="en-US" sz="2800"/>
              <a:t> – B</a:t>
            </a:r>
            <a:r>
              <a:rPr lang="en-US" sz="2800" baseline="-25000"/>
              <a:t>fix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Alternatively, they can be valued as a portfolio of forward rate agreements (FRAs)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0211A1C8-D52A-4A21-B4D0-3A10860FD95A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Valuation in Terms of Bonds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The fixed rate bond is valued in the usual way</a:t>
            </a:r>
          </a:p>
          <a:p>
            <a:pPr>
              <a:lnSpc>
                <a:spcPct val="90000"/>
              </a:lnSpc>
            </a:pPr>
            <a:r>
              <a:rPr lang="en-US" sz="2800"/>
              <a:t>The floating rate bond is valued by noting that it is worth the notional principal L immediately after the next payment date, B</a:t>
            </a:r>
            <a:r>
              <a:rPr lang="en-US" sz="2800" baseline="-25000"/>
              <a:t>fl</a:t>
            </a:r>
            <a:r>
              <a:rPr lang="en-US" sz="2800"/>
              <a:t> = L.  Immediately before the payment, B</a:t>
            </a:r>
            <a:r>
              <a:rPr lang="en-US" sz="2800" baseline="-25000"/>
              <a:t>fl</a:t>
            </a:r>
            <a:r>
              <a:rPr lang="en-US" sz="2800"/>
              <a:t> =L+k, where k is the floating payment. </a:t>
            </a:r>
          </a:p>
          <a:p>
            <a:pPr>
              <a:lnSpc>
                <a:spcPct val="90000"/>
              </a:lnSpc>
            </a:pPr>
            <a:r>
              <a:rPr lang="en-US" sz="2800"/>
              <a:t>The floating-rate bond, can be regarded as an instrument providing a single cash flow L+k at time t. The value of the bond today is therefore B</a:t>
            </a:r>
            <a:r>
              <a:rPr lang="en-US" sz="2800" baseline="-25000"/>
              <a:t>fl</a:t>
            </a:r>
            <a:r>
              <a:rPr lang="en-US" sz="2800"/>
              <a:t> = (L+k)e</a:t>
            </a:r>
            <a:r>
              <a:rPr lang="en-US" sz="2800" baseline="30000"/>
              <a:t>-rt </a:t>
            </a:r>
            <a:r>
              <a:rPr lang="en-US" sz="2800"/>
              <a:t>where r is the LIBOR/swap rate 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2C9DD727-E23C-43F5-9667-6E61E75C507E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458200" cy="4835525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A financial institution has agreed to pay 6-month LIBOR and receive 8% per annum on a notional principal L=$100 million. </a:t>
            </a:r>
          </a:p>
          <a:p>
            <a:r>
              <a:rPr lang="en-US"/>
              <a:t>The swap has a remaining life of 1.25 years.</a:t>
            </a:r>
          </a:p>
          <a:p>
            <a:r>
              <a:rPr lang="en-US"/>
              <a:t>The LIBOR rates for 3-month, 9-month and 15-month maturities are 10%, 10.5% and 11%. The 6-month LIBOR rate at the last payment was 10.2%.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8FBFE7F0-683F-4D01-B521-32550BDD1E1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5463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sz="3500"/>
              <a:t>An Example of a “Plain Vanilla” Interest Rate Swap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575550" cy="4129088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An agreement by Microsoft to receive 6-month LIBOR &amp; pay a fixed rate of 5% per annum every 6 months for 3 years on a notional principal of $100 million</a:t>
            </a:r>
          </a:p>
          <a:p>
            <a:pPr>
              <a:lnSpc>
                <a:spcPct val="90000"/>
              </a:lnSpc>
            </a:pPr>
            <a:r>
              <a:rPr lang="en-US"/>
              <a:t>The swap is initiated on March 5, 2004</a:t>
            </a:r>
          </a:p>
          <a:p>
            <a:pPr>
              <a:lnSpc>
                <a:spcPct val="90000"/>
              </a:lnSpc>
            </a:pPr>
            <a:r>
              <a:rPr lang="en-US"/>
              <a:t>Microsoft is the </a:t>
            </a:r>
            <a:r>
              <a:rPr lang="en-US" i="1"/>
              <a:t>fixed-rate payer</a:t>
            </a:r>
            <a:r>
              <a:rPr lang="en-US"/>
              <a:t>, while Intel is the </a:t>
            </a:r>
            <a:r>
              <a:rPr lang="en-US" i="1"/>
              <a:t>floating-rate payer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88F33029-4493-4EB0-9215-F4063E32CB35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Continued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458200" cy="4835525"/>
          </a:xfrm>
          <a:noFill/>
          <a:ln/>
        </p:spPr>
        <p:txBody>
          <a:bodyPr lIns="92075" tIns="46038" rIns="92075" bIns="46038"/>
          <a:lstStyle/>
          <a:p>
            <a:r>
              <a:rPr lang="en-US" sz="2800" dirty="0"/>
              <a:t>The fixed rate bond has cash flows of 4, 4 and 104 on the three payment dates. Its value is  </a:t>
            </a:r>
          </a:p>
          <a:p>
            <a:endParaRPr lang="en-US" sz="2800" dirty="0"/>
          </a:p>
          <a:p>
            <a:r>
              <a:rPr lang="en-US" sz="2800" dirty="0"/>
              <a:t>In this example, </a:t>
            </a:r>
            <a:r>
              <a:rPr lang="el-GR" sz="2800" dirty="0" smtClean="0"/>
              <a:t>Κ</a:t>
            </a:r>
            <a:r>
              <a:rPr lang="en-US" sz="2800" dirty="0" smtClean="0"/>
              <a:t>=</a:t>
            </a:r>
            <a:r>
              <a:rPr lang="en-US" sz="2800" dirty="0"/>
              <a:t>0.5*0.102*100</a:t>
            </a:r>
            <a:r>
              <a:rPr lang="en-US" sz="2800" dirty="0" smtClean="0"/>
              <a:t>=5.1 </a:t>
            </a:r>
            <a:r>
              <a:rPr lang="en-US" sz="2800" dirty="0"/>
              <a:t>million and t=0.25, so that the floating-rate bond produces a cash flow of $105.1 million in 3 months. The value of this bond is $102.505 today </a:t>
            </a:r>
          </a:p>
          <a:p>
            <a:r>
              <a:rPr lang="en-US" sz="2800" dirty="0"/>
              <a:t>The value of the swap is the difference 	</a:t>
            </a:r>
            <a:r>
              <a:rPr lang="en-US" sz="2800" dirty="0" err="1"/>
              <a:t>V</a:t>
            </a:r>
            <a:r>
              <a:rPr lang="en-US" sz="2800" baseline="-25000" dirty="0" err="1"/>
              <a:t>swap</a:t>
            </a:r>
            <a:r>
              <a:rPr lang="en-US" sz="2800" dirty="0"/>
              <a:t>=98.238-102.505=-4.267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  <p:graphicFrame>
        <p:nvGraphicFramePr>
          <p:cNvPr id="120836" name="Object 4"/>
          <p:cNvGraphicFramePr>
            <a:graphicFrameLocks/>
          </p:cNvGraphicFramePr>
          <p:nvPr/>
        </p:nvGraphicFramePr>
        <p:xfrm>
          <a:off x="1143000" y="2362200"/>
          <a:ext cx="611822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3" name="Equation" r:id="rId4" imgW="2565360" imgH="253800" progId="Equation.3">
                  <p:embed/>
                </p:oleObj>
              </mc:Choice>
              <mc:Fallback>
                <p:oleObj name="Equation" r:id="rId4" imgW="2565360" imgH="25380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362200"/>
                        <a:ext cx="611822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09C7778A-FE4B-4073-B3BD-9CEE442F5EC1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Valuation in Terms of FRAs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763000" cy="4800600"/>
          </a:xfrm>
          <a:noFill/>
          <a:ln/>
        </p:spPr>
        <p:txBody>
          <a:bodyPr lIns="92075" tIns="46038" rIns="92075" bIns="46038"/>
          <a:lstStyle/>
          <a:p>
            <a:pPr marL="609600" indent="-609600">
              <a:lnSpc>
                <a:spcPct val="90000"/>
              </a:lnSpc>
            </a:pPr>
            <a:r>
              <a:rPr lang="en-US" sz="2800"/>
              <a:t>Each exchange of payments in an interest rate swap is a FRA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The FRAs can be valued on the assumption that today’s forward rates are realized. The procedure is the following: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/>
              <a:t>Use the LIBOR/swap zero curve to calculate forward rates for each of the LIBOR rates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/>
              <a:t>Calculate swap cash flows on the assumption that the LIBOR rates will equal the forward rates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/>
              <a:t>Discount these swap cash flows (using the LIBOR) to obtain the swap value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EE85448F-E753-413D-B286-CCDFF93DA7F8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763000" cy="4800600"/>
          </a:xfrm>
          <a:noFill/>
          <a:ln/>
        </p:spPr>
        <p:txBody>
          <a:bodyPr lIns="92075" tIns="46038" rIns="92075" bIns="46038"/>
          <a:lstStyle/>
          <a:p>
            <a:pPr marL="609600" indent="-609600">
              <a:lnSpc>
                <a:spcPct val="90000"/>
              </a:lnSpc>
            </a:pPr>
            <a:r>
              <a:rPr lang="en-US" sz="2800"/>
              <a:t>Same situation as last example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In 3-months, the fixed rate of 8% will lead to a cash inflow of $4 million. 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In 3-months the floating rate of 10.2% will lead to a cash outflow of 100*0.102*0.5=$5.1 million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In 9-months the the fixed rate of 8% will lead to a cash inflow of $4 million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/>
              <a:t>For the outflow, we should calculate the forward rate first: FR=(0.105*0.75-0.1*0.25)/0.5=0.1075 or 11.044% with semiannual compounding. The cash outflow is 100*0.11044*0.5=$5.522 million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ED10907A-CD8A-4788-8DD4-E97529AA8B47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Continued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763000" cy="4800600"/>
          </a:xfrm>
          <a:noFill/>
          <a:ln/>
        </p:spPr>
        <p:txBody>
          <a:bodyPr lIns="92075" tIns="46038" rIns="92075" bIns="46038"/>
          <a:lstStyle/>
          <a:p>
            <a:pPr marL="609600" indent="-609600"/>
            <a:r>
              <a:rPr lang="en-US" sz="2800"/>
              <a:t>In 15-months, the fixed rate of 8% will lead to a cash inflow of $104 million. </a:t>
            </a:r>
          </a:p>
          <a:p>
            <a:pPr marL="609600" indent="-609600"/>
            <a:r>
              <a:rPr lang="en-US" sz="2800"/>
              <a:t>For the outflow, we should calculate the forward rate first: FR=(0.11*1.25-0.105*0.75)/0.5=0.1175 or 12.102% with semiannual compounding. The cash outflow is 100*0.12102*0.5=$6.051 million</a:t>
            </a:r>
          </a:p>
          <a:p>
            <a:pPr marL="609600" indent="-609600"/>
            <a:r>
              <a:rPr lang="en-US" sz="2800"/>
              <a:t>The present value of the exchange in 3 months, 9 months and 15 months is –1.073, -1.407 and –1.787 respectively. The total value of the swap is therefore –$4.267 million. 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F93C5FDB-C570-472C-990D-AB13C4989EAD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Currency swap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497763" cy="4657725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Involves exchanging principal and interest payments in one currency for principal and interest in another</a:t>
            </a:r>
          </a:p>
          <a:p>
            <a:r>
              <a:rPr lang="en-US"/>
              <a:t>In an interest rate swap the principal is not exchanged</a:t>
            </a:r>
          </a:p>
          <a:p>
            <a:r>
              <a:rPr lang="en-US"/>
              <a:t>In a currency swap the principal is usually exchanged at the beginning and the end of the swap’s life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B4ADBB6B-5B41-42CB-B0EF-07ED6F254674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An Example of a Currency Swap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01825"/>
            <a:ext cx="7950200" cy="3965575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Consider a hypothetical 5-year swap	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agreement between IBM and British Petroleum entered into on February 1, 2004. </a:t>
            </a:r>
          </a:p>
          <a:p>
            <a:r>
              <a:rPr lang="en-US" sz="2800"/>
              <a:t>IBM pays 7% on a sterling principal of £10,000,000 &amp; receive 4% on a US$ principal of $15,000,000 every year for 5 years</a:t>
            </a:r>
          </a:p>
          <a:p>
            <a:r>
              <a:rPr lang="en-US" sz="2800"/>
              <a:t>This is termed a </a:t>
            </a:r>
            <a:r>
              <a:rPr lang="en-US" sz="2800" i="1"/>
              <a:t>fixed-for-fixed</a:t>
            </a:r>
            <a:r>
              <a:rPr lang="en-US" sz="2800"/>
              <a:t> currency swap because the interest in both currencies is fixed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D1F6F508-C41D-4DFC-B0AB-A1D0EC4AE501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An Example of a Currency Swap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01825"/>
            <a:ext cx="7950200" cy="3965575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At the outset of the swap, IBM pays $15 million and receives £10 million</a:t>
            </a:r>
          </a:p>
          <a:p>
            <a:r>
              <a:rPr lang="en-US" sz="2800"/>
              <a:t>Each year during the life of the swap, IBM receives $0.60 million (=4% of $15 million) and pays £0.70 million (=7% of £10 million)</a:t>
            </a:r>
          </a:p>
          <a:p>
            <a:r>
              <a:rPr lang="en-US" sz="2800"/>
              <a:t>At the end of the life of the swap, it pays a principal of £10 million and receives a principal of $15 million.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F3217EC3-348A-43E6-87AE-D6B9CDEE0B00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8463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sz="3500"/>
              <a:t>The Cash Flows </a:t>
            </a:r>
            <a:r>
              <a:rPr lang="en-US" sz="2200"/>
              <a:t>(Table 7.7, page 166)</a:t>
            </a:r>
            <a:endParaRPr lang="en-US" sz="3500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974975" y="2344738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Year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2990850" y="1501775"/>
            <a:ext cx="3155950" cy="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990850" y="2730500"/>
            <a:ext cx="3155950" cy="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3124200" y="5410200"/>
            <a:ext cx="31654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2990850" y="5722938"/>
            <a:ext cx="3155950" cy="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3919538" y="1579563"/>
            <a:ext cx="1135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Dollars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5122863" y="1579563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Pounds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4232275" y="19462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3871913" y="2344738"/>
            <a:ext cx="2417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------millions------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2895600" y="2787650"/>
            <a:ext cx="119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2004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3733800" y="2787650"/>
            <a:ext cx="144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/>
              <a:t>   –</a:t>
            </a:r>
            <a:r>
              <a:rPr lang="en-US" sz="2400">
                <a:solidFill>
                  <a:srgbClr val="000000"/>
                </a:solidFill>
              </a:rPr>
              <a:t>15.00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5016500" y="278765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 +10.00</a:t>
            </a:r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2895600" y="320992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2005</a:t>
            </a:r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4081463" y="3189288"/>
            <a:ext cx="1039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 +0.60</a:t>
            </a:r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5154613" y="3209925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/>
              <a:t>  –</a:t>
            </a:r>
            <a:r>
              <a:rPr lang="en-US" sz="2400">
                <a:solidFill>
                  <a:srgbClr val="000000"/>
                </a:solidFill>
              </a:rPr>
              <a:t>0.70</a:t>
            </a: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2819400" y="3657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 2006</a:t>
            </a: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3975100" y="3630613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  +0.60</a:t>
            </a:r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5154613" y="3630613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/>
              <a:t>  –</a:t>
            </a:r>
            <a:r>
              <a:rPr lang="en-US" sz="2400">
                <a:solidFill>
                  <a:srgbClr val="000000"/>
                </a:solidFill>
              </a:rPr>
              <a:t>0.70</a:t>
            </a:r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2819400" y="4051300"/>
            <a:ext cx="1227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 2007</a:t>
            </a: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3975100" y="405130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  +0.60</a:t>
            </a:r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5154613" y="4051300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/>
              <a:t>  –</a:t>
            </a:r>
            <a:r>
              <a:rPr lang="en-US" sz="2400">
                <a:solidFill>
                  <a:srgbClr val="000000"/>
                </a:solidFill>
              </a:rPr>
              <a:t>0.70</a:t>
            </a:r>
          </a:p>
        </p:txBody>
      </p:sp>
      <p:sp>
        <p:nvSpPr>
          <p:cNvPr id="40985" name="Rectangle 25"/>
          <p:cNvSpPr>
            <a:spLocks noChangeArrowheads="1"/>
          </p:cNvSpPr>
          <p:nvPr/>
        </p:nvSpPr>
        <p:spPr bwMode="auto">
          <a:xfrm>
            <a:off x="2895600" y="4495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2008</a:t>
            </a:r>
          </a:p>
        </p:txBody>
      </p:sp>
      <p:sp>
        <p:nvSpPr>
          <p:cNvPr id="40986" name="Rectangle 26"/>
          <p:cNvSpPr>
            <a:spLocks noChangeArrowheads="1"/>
          </p:cNvSpPr>
          <p:nvPr/>
        </p:nvSpPr>
        <p:spPr bwMode="auto">
          <a:xfrm>
            <a:off x="3975100" y="4473575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  +0.60 </a:t>
            </a:r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5154613" y="4473575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/>
              <a:t>  –</a:t>
            </a:r>
            <a:r>
              <a:rPr lang="en-US" sz="2400">
                <a:solidFill>
                  <a:srgbClr val="000000"/>
                </a:solidFill>
              </a:rPr>
              <a:t>0.70</a:t>
            </a:r>
          </a:p>
        </p:txBody>
      </p:sp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2819400" y="4894263"/>
            <a:ext cx="1227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 2009</a:t>
            </a:r>
          </a:p>
        </p:txBody>
      </p:sp>
      <p:sp>
        <p:nvSpPr>
          <p:cNvPr id="40989" name="Rectangle 29"/>
          <p:cNvSpPr>
            <a:spLocks noChangeArrowheads="1"/>
          </p:cNvSpPr>
          <p:nvPr/>
        </p:nvSpPr>
        <p:spPr bwMode="auto">
          <a:xfrm>
            <a:off x="3975100" y="4894263"/>
            <a:ext cx="1125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+15.60</a:t>
            </a:r>
          </a:p>
        </p:txBody>
      </p:sp>
      <p:sp>
        <p:nvSpPr>
          <p:cNvPr id="40990" name="Rectangle 30"/>
          <p:cNvSpPr>
            <a:spLocks noChangeArrowheads="1"/>
          </p:cNvSpPr>
          <p:nvPr/>
        </p:nvSpPr>
        <p:spPr bwMode="auto">
          <a:xfrm>
            <a:off x="5154613" y="4894263"/>
            <a:ext cx="1125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cs typeface="Arial" charset="0"/>
              </a:rPr>
              <a:t>−</a:t>
            </a:r>
            <a:r>
              <a:rPr lang="en-US" sz="2400"/>
              <a:t>10.70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0994" name="Rectangle 34"/>
          <p:cNvSpPr>
            <a:spLocks noChangeArrowheads="1"/>
          </p:cNvSpPr>
          <p:nvPr/>
        </p:nvSpPr>
        <p:spPr bwMode="auto">
          <a:xfrm>
            <a:off x="5440363" y="194627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 £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3CD50AB5-77F4-425C-A643-2CA30CAC055F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Typical Uses of a </a:t>
            </a:r>
            <a:br>
              <a:rPr lang="en-US"/>
            </a:br>
            <a:r>
              <a:rPr lang="en-US"/>
              <a:t>Currency Swap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205038"/>
            <a:ext cx="7943850" cy="3738562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Conversion from a liability in one currency to a liability in another currency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Suppose that IBM can issue $15 million of US-dollar-denominated bonds at 4% interest. </a:t>
            </a:r>
          </a:p>
          <a:p>
            <a:pPr>
              <a:lnSpc>
                <a:spcPct val="90000"/>
              </a:lnSpc>
            </a:pPr>
            <a:r>
              <a:rPr lang="en-US"/>
              <a:t>The swap has the effect of transforming this transaction into one where IBM has borrowed £10 million at 7% interest. 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710F0446-FCF0-4E34-A114-9A1A4ABB1CBE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Typical Uses of a </a:t>
            </a:r>
            <a:br>
              <a:rPr lang="en-US"/>
            </a:br>
            <a:r>
              <a:rPr lang="en-US"/>
              <a:t>Currency Swap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828800"/>
            <a:ext cx="779145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sz="2400"/>
              <a:t>Conversion from an investment in one currency to an investment in another currency</a:t>
            </a:r>
          </a:p>
          <a:p>
            <a:endParaRPr lang="en-US" sz="2400"/>
          </a:p>
          <a:p>
            <a:r>
              <a:rPr lang="en-US" sz="2400"/>
              <a:t>Suppose that IBM can invest £10 million in the UK to yield 7% per annum for the next 5 years, but feels that the US dollar will strengthen against sterling and prefers a US-dollar-denominated investment. </a:t>
            </a:r>
          </a:p>
          <a:p>
            <a:r>
              <a:rPr lang="en-US" sz="2400"/>
              <a:t>The swap has the effect of transforming the UK investment into a $15 million investment in the US yielding 4%</a:t>
            </a:r>
          </a:p>
          <a:p>
            <a:endParaRPr lang="en-US" sz="2400"/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032F0EB7-D2E8-413E-B855-7830FD34488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5463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sz="3500"/>
              <a:t>An Example of a “Plain Vanilla” Interest Rate Swap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533400" y="2971800"/>
            <a:ext cx="1752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Intel</a:t>
            </a:r>
            <a:endParaRPr lang="fr-FR" sz="2400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381000" y="2743200"/>
            <a:ext cx="16764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l-GR"/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5562600" y="2971800"/>
            <a:ext cx="1447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Microsoft</a:t>
            </a:r>
            <a:endParaRPr lang="fr-FR" sz="2400"/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5334000" y="2743200"/>
            <a:ext cx="17526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endParaRPr lang="el-GR"/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2895600" y="2514600"/>
            <a:ext cx="12192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</a:t>
            </a:r>
            <a:r>
              <a:rPr lang="en-US" sz="2000"/>
              <a:t>5.0%</a:t>
            </a:r>
            <a:endParaRPr lang="fr-FR" sz="2000"/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3200400" y="3465513"/>
            <a:ext cx="11430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2000"/>
              <a:t>LIBOR</a:t>
            </a:r>
            <a:endParaRPr lang="fr-FR" sz="2000"/>
          </a:p>
        </p:txBody>
      </p:sp>
      <p:sp>
        <p:nvSpPr>
          <p:cNvPr id="88082" name="Text Box 18"/>
          <p:cNvSpPr txBox="1">
            <a:spLocks noChangeArrowheads="1"/>
          </p:cNvSpPr>
          <p:nvPr/>
        </p:nvSpPr>
        <p:spPr bwMode="auto">
          <a:xfrm>
            <a:off x="4175125" y="4303713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2075" tIns="46038" rIns="92075" bIns="46038">
            <a:spAutoFit/>
          </a:bodyPr>
          <a:lstStyle/>
          <a:p>
            <a:endParaRPr lang="fr-FR"/>
          </a:p>
        </p:txBody>
      </p:sp>
      <p:sp>
        <p:nvSpPr>
          <p:cNvPr id="88083" name="Line 19"/>
          <p:cNvSpPr>
            <a:spLocks noChangeShapeType="1"/>
          </p:cNvSpPr>
          <p:nvPr/>
        </p:nvSpPr>
        <p:spPr bwMode="auto">
          <a:xfrm>
            <a:off x="2057400" y="34290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lIns="92075" tIns="46038" rIns="92075" bIns="46038">
            <a:spAutoFit/>
          </a:bodyPr>
          <a:lstStyle/>
          <a:p>
            <a:endParaRPr lang="el-GR"/>
          </a:p>
        </p:txBody>
      </p:sp>
      <p:sp>
        <p:nvSpPr>
          <p:cNvPr id="88084" name="Line 20"/>
          <p:cNvSpPr>
            <a:spLocks noChangeShapeType="1"/>
          </p:cNvSpPr>
          <p:nvPr/>
        </p:nvSpPr>
        <p:spPr bwMode="auto">
          <a:xfrm flipH="1">
            <a:off x="2057400" y="2895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lIns="92075" tIns="46038" rIns="92075" bIns="46038">
            <a:spAutoFit/>
          </a:bodyPr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C58FC347-5065-4185-8316-88CB5A825E2A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3500"/>
              <a:t>Comparative Advantage Arguments for Currency Swaps </a:t>
            </a:r>
            <a:r>
              <a:rPr lang="en-US" sz="2200"/>
              <a:t>(Table 7.8, page 167)</a:t>
            </a:r>
            <a:endParaRPr lang="en-US" sz="35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4900" y="1774825"/>
            <a:ext cx="7345363" cy="1477963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800"/>
              <a:t>General Motors wants to borrow AUD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Qantas Airways wants to borrow USD</a:t>
            </a:r>
          </a:p>
        </p:txBody>
      </p:sp>
      <p:grpSp>
        <p:nvGrpSpPr>
          <p:cNvPr id="45074" name="Group 18"/>
          <p:cNvGrpSpPr>
            <a:grpSpLocks/>
          </p:cNvGrpSpPr>
          <p:nvPr/>
        </p:nvGrpSpPr>
        <p:grpSpPr bwMode="auto">
          <a:xfrm>
            <a:off x="1619250" y="3267075"/>
            <a:ext cx="5184775" cy="1670050"/>
            <a:chOff x="1661" y="2058"/>
            <a:chExt cx="2415" cy="1052"/>
          </a:xfrm>
        </p:grpSpPr>
        <p:sp>
          <p:nvSpPr>
            <p:cNvPr id="45060" name="Line 4"/>
            <p:cNvSpPr>
              <a:spLocks noChangeShapeType="1"/>
            </p:cNvSpPr>
            <p:nvPr/>
          </p:nvSpPr>
          <p:spPr bwMode="auto">
            <a:xfrm>
              <a:off x="1667" y="2058"/>
              <a:ext cx="240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5061" name="Rectangle 5"/>
            <p:cNvSpPr>
              <a:spLocks noChangeArrowheads="1"/>
            </p:cNvSpPr>
            <p:nvPr/>
          </p:nvSpPr>
          <p:spPr bwMode="auto">
            <a:xfrm>
              <a:off x="1667" y="2058"/>
              <a:ext cx="2403" cy="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5062" name="Line 6"/>
            <p:cNvSpPr>
              <a:spLocks noChangeShapeType="1"/>
            </p:cNvSpPr>
            <p:nvPr/>
          </p:nvSpPr>
          <p:spPr bwMode="auto">
            <a:xfrm>
              <a:off x="1667" y="2472"/>
              <a:ext cx="240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5063" name="Rectangle 7"/>
            <p:cNvSpPr>
              <a:spLocks noChangeArrowheads="1"/>
            </p:cNvSpPr>
            <p:nvPr/>
          </p:nvSpPr>
          <p:spPr bwMode="auto">
            <a:xfrm>
              <a:off x="1667" y="2472"/>
              <a:ext cx="2403" cy="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5064" name="Line 8"/>
            <p:cNvSpPr>
              <a:spLocks noChangeShapeType="1"/>
            </p:cNvSpPr>
            <p:nvPr/>
          </p:nvSpPr>
          <p:spPr bwMode="auto">
            <a:xfrm>
              <a:off x="1667" y="3075"/>
              <a:ext cx="240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5065" name="Rectangle 9"/>
            <p:cNvSpPr>
              <a:spLocks noChangeArrowheads="1"/>
            </p:cNvSpPr>
            <p:nvPr/>
          </p:nvSpPr>
          <p:spPr bwMode="auto">
            <a:xfrm>
              <a:off x="1667" y="3075"/>
              <a:ext cx="2403" cy="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5066" name="Rectangle 10"/>
            <p:cNvSpPr>
              <a:spLocks noChangeArrowheads="1"/>
            </p:cNvSpPr>
            <p:nvPr/>
          </p:nvSpPr>
          <p:spPr bwMode="auto">
            <a:xfrm>
              <a:off x="2740" y="2145"/>
              <a:ext cx="4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USD</a:t>
              </a:r>
            </a:p>
          </p:txBody>
        </p:sp>
        <p:sp>
          <p:nvSpPr>
            <p:cNvPr id="45067" name="Rectangle 11"/>
            <p:cNvSpPr>
              <a:spLocks noChangeArrowheads="1"/>
            </p:cNvSpPr>
            <p:nvPr/>
          </p:nvSpPr>
          <p:spPr bwMode="auto">
            <a:xfrm>
              <a:off x="3523" y="2145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AUD</a:t>
              </a:r>
            </a:p>
          </p:txBody>
        </p:sp>
        <p:sp>
          <p:nvSpPr>
            <p:cNvPr id="45068" name="Rectangle 12"/>
            <p:cNvSpPr>
              <a:spLocks noChangeArrowheads="1"/>
            </p:cNvSpPr>
            <p:nvPr/>
          </p:nvSpPr>
          <p:spPr bwMode="auto">
            <a:xfrm>
              <a:off x="1661" y="2521"/>
              <a:ext cx="106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General Motors</a:t>
              </a:r>
            </a:p>
          </p:txBody>
        </p:sp>
        <p:sp>
          <p:nvSpPr>
            <p:cNvPr id="45069" name="Rectangle 13"/>
            <p:cNvSpPr>
              <a:spLocks noChangeArrowheads="1"/>
            </p:cNvSpPr>
            <p:nvPr/>
          </p:nvSpPr>
          <p:spPr bwMode="auto">
            <a:xfrm>
              <a:off x="2697" y="2521"/>
              <a:ext cx="5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   5.0%</a:t>
              </a:r>
            </a:p>
          </p:txBody>
        </p:sp>
        <p:sp>
          <p:nvSpPr>
            <p:cNvPr id="45070" name="Rectangle 14"/>
            <p:cNvSpPr>
              <a:spLocks noChangeArrowheads="1"/>
            </p:cNvSpPr>
            <p:nvPr/>
          </p:nvSpPr>
          <p:spPr bwMode="auto">
            <a:xfrm>
              <a:off x="3448" y="2521"/>
              <a:ext cx="4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12.6%</a:t>
              </a:r>
            </a:p>
          </p:txBody>
        </p:sp>
        <p:sp>
          <p:nvSpPr>
            <p:cNvPr id="45071" name="Rectangle 15"/>
            <p:cNvSpPr>
              <a:spLocks noChangeArrowheads="1"/>
            </p:cNvSpPr>
            <p:nvPr/>
          </p:nvSpPr>
          <p:spPr bwMode="auto">
            <a:xfrm>
              <a:off x="1663" y="2822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Qantas</a:t>
              </a:r>
            </a:p>
          </p:txBody>
        </p:sp>
        <p:sp>
          <p:nvSpPr>
            <p:cNvPr id="45072" name="Rectangle 16"/>
            <p:cNvSpPr>
              <a:spLocks noChangeArrowheads="1"/>
            </p:cNvSpPr>
            <p:nvPr/>
          </p:nvSpPr>
          <p:spPr bwMode="auto">
            <a:xfrm>
              <a:off x="2697" y="2822"/>
              <a:ext cx="5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   7.0%</a:t>
              </a:r>
            </a:p>
          </p:txBody>
        </p:sp>
        <p:sp>
          <p:nvSpPr>
            <p:cNvPr id="45073" name="Rectangle 17"/>
            <p:cNvSpPr>
              <a:spLocks noChangeArrowheads="1"/>
            </p:cNvSpPr>
            <p:nvPr/>
          </p:nvSpPr>
          <p:spPr bwMode="auto">
            <a:xfrm>
              <a:off x="3448" y="2822"/>
              <a:ext cx="4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000000"/>
                  </a:solidFill>
                </a:rPr>
                <a:t>13.0%</a:t>
              </a:r>
            </a:p>
          </p:txBody>
        </p:sp>
      </p:grpSp>
    </p:spTree>
  </p:cSld>
  <p:clrMapOvr>
    <a:masterClrMapping/>
  </p:clrMapOvr>
  <p:transition xmlns:p14="http://schemas.microsoft.com/office/powerpoint/2010/main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047AC8AF-2FDA-411D-B09A-A16828EA7F96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001000" cy="966787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Comparative advantage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8458200" cy="4876800"/>
          </a:xfrm>
          <a:noFill/>
          <a:ln/>
        </p:spPr>
        <p:txBody>
          <a:bodyPr lIns="92075" tIns="46038" rIns="92075" bIns="46038"/>
          <a:lstStyle/>
          <a:p>
            <a:pPr marL="457200" indent="-457200">
              <a:lnSpc>
                <a:spcPct val="80000"/>
              </a:lnSpc>
            </a:pPr>
            <a:r>
              <a:rPr lang="en-US" sz="2400"/>
              <a:t>General Motors wants to borrow 20 million AUD and Qantas Airways wants to borrow 12 million USD. The current exchange rate is 0.6  </a:t>
            </a:r>
          </a:p>
          <a:p>
            <a:pPr marL="457200" indent="-457200">
              <a:lnSpc>
                <a:spcPct val="80000"/>
              </a:lnSpc>
            </a:pPr>
            <a:r>
              <a:rPr lang="en-US" sz="2400"/>
              <a:t>General Motors borrows USD and Qantas borrows AUD.  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The effect of the swap is to transform the USD interest rate of 5% to an AUD interest rate of 11.9% for General Motors. As a result, General Motors is 0.7% better off.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Qantas exchanges an AUD loan at 13% for a USD loan at 6.3% and ends up 0.7% better off.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The financial Institution gains 1.3% on its USD cash flows ($156.000) and loses 1.1% on its AUD flows (220.000 AUD).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The financial institution can avoid any foreign exchange risk by buying AUD 220.000 in the forward market, thus locking in a net gain in USD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3C2FC320-8650-4713-B24A-FD2FA0C3431E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7238"/>
            <a:ext cx="73152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Swap when a Financial Institution is Involved </a:t>
            </a:r>
            <a:br>
              <a:rPr lang="en-US"/>
            </a:br>
            <a:r>
              <a:rPr lang="en-US" sz="2200"/>
              <a:t>(Figure 7.10, page 168)</a:t>
            </a: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31300" cy="4114800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1187450" y="3276600"/>
            <a:ext cx="165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General M.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3962400" y="3276600"/>
            <a:ext cx="7921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3200">
                <a:latin typeface="Times New Roman" pitchFamily="18" charset="0"/>
              </a:rPr>
              <a:t>F.I.</a:t>
            </a:r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5867400" y="3276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Qantas</a:t>
            </a:r>
          </a:p>
        </p:txBody>
      </p:sp>
      <p:sp>
        <p:nvSpPr>
          <p:cNvPr id="135175" name="AutoShape 7"/>
          <p:cNvSpPr>
            <a:spLocks noChangeArrowheads="1"/>
          </p:cNvSpPr>
          <p:nvPr/>
        </p:nvSpPr>
        <p:spPr bwMode="auto">
          <a:xfrm>
            <a:off x="4643438" y="3933825"/>
            <a:ext cx="1273175" cy="368300"/>
          </a:xfrm>
          <a:prstGeom prst="rightArrow">
            <a:avLst>
              <a:gd name="adj1" fmla="val 50000"/>
              <a:gd name="adj2" fmla="val 171148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5176" name="AutoShape 8"/>
          <p:cNvSpPr>
            <a:spLocks noChangeArrowheads="1"/>
          </p:cNvSpPr>
          <p:nvPr/>
        </p:nvSpPr>
        <p:spPr bwMode="auto">
          <a:xfrm>
            <a:off x="2617788" y="3900488"/>
            <a:ext cx="1312862" cy="411162"/>
          </a:xfrm>
          <a:prstGeom prst="rightArrow">
            <a:avLst>
              <a:gd name="adj1" fmla="val 50000"/>
              <a:gd name="adj2" fmla="val 1596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5177" name="AutoShape 9"/>
          <p:cNvSpPr>
            <a:spLocks noChangeArrowheads="1"/>
          </p:cNvSpPr>
          <p:nvPr/>
        </p:nvSpPr>
        <p:spPr bwMode="auto">
          <a:xfrm>
            <a:off x="2595563" y="2970213"/>
            <a:ext cx="1254125" cy="409575"/>
          </a:xfrm>
          <a:prstGeom prst="leftArrow">
            <a:avLst>
              <a:gd name="adj1" fmla="val 50000"/>
              <a:gd name="adj2" fmla="val 14826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5178" name="AutoShape 10"/>
          <p:cNvSpPr>
            <a:spLocks noChangeArrowheads="1"/>
          </p:cNvSpPr>
          <p:nvPr/>
        </p:nvSpPr>
        <p:spPr bwMode="auto">
          <a:xfrm>
            <a:off x="4500563" y="2924175"/>
            <a:ext cx="1273175" cy="431800"/>
          </a:xfrm>
          <a:prstGeom prst="leftArrow">
            <a:avLst>
              <a:gd name="adj1" fmla="val 50000"/>
              <a:gd name="adj2" fmla="val 147413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5179" name="AutoShape 11"/>
          <p:cNvSpPr>
            <a:spLocks noChangeArrowheads="1"/>
          </p:cNvSpPr>
          <p:nvPr/>
        </p:nvSpPr>
        <p:spPr bwMode="auto">
          <a:xfrm>
            <a:off x="7380288" y="3429000"/>
            <a:ext cx="1174750" cy="280988"/>
          </a:xfrm>
          <a:prstGeom prst="rightArrow">
            <a:avLst>
              <a:gd name="adj1" fmla="val 50000"/>
              <a:gd name="adj2" fmla="val 209059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5180" name="AutoShape 12"/>
          <p:cNvSpPr>
            <a:spLocks noChangeArrowheads="1"/>
          </p:cNvSpPr>
          <p:nvPr/>
        </p:nvSpPr>
        <p:spPr bwMode="auto">
          <a:xfrm>
            <a:off x="395288" y="3429000"/>
            <a:ext cx="896937" cy="303213"/>
          </a:xfrm>
          <a:prstGeom prst="leftArrow">
            <a:avLst>
              <a:gd name="adj1" fmla="val 50000"/>
              <a:gd name="adj2" fmla="val 147892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5181" name="Rectangle 13"/>
          <p:cNvSpPr>
            <a:spLocks noChangeArrowheads="1"/>
          </p:cNvSpPr>
          <p:nvPr/>
        </p:nvSpPr>
        <p:spPr bwMode="auto">
          <a:xfrm>
            <a:off x="334963" y="2874963"/>
            <a:ext cx="1277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USD 5%</a:t>
            </a:r>
          </a:p>
        </p:txBody>
      </p:sp>
      <p:sp>
        <p:nvSpPr>
          <p:cNvPr id="135182" name="Rectangle 14"/>
          <p:cNvSpPr>
            <a:spLocks noChangeArrowheads="1"/>
          </p:cNvSpPr>
          <p:nvPr/>
        </p:nvSpPr>
        <p:spPr bwMode="auto">
          <a:xfrm>
            <a:off x="2362200" y="4343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AUD 11.9%</a:t>
            </a:r>
          </a:p>
        </p:txBody>
      </p:sp>
      <p:sp>
        <p:nvSpPr>
          <p:cNvPr id="135183" name="Rectangle 15"/>
          <p:cNvSpPr>
            <a:spLocks noChangeArrowheads="1"/>
          </p:cNvSpPr>
          <p:nvPr/>
        </p:nvSpPr>
        <p:spPr bwMode="auto">
          <a:xfrm>
            <a:off x="4784725" y="4421188"/>
            <a:ext cx="1481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AUD 13%</a:t>
            </a:r>
          </a:p>
        </p:txBody>
      </p:sp>
      <p:sp>
        <p:nvSpPr>
          <p:cNvPr id="135184" name="Rectangle 16"/>
          <p:cNvSpPr>
            <a:spLocks noChangeArrowheads="1"/>
          </p:cNvSpPr>
          <p:nvPr/>
        </p:nvSpPr>
        <p:spPr bwMode="auto">
          <a:xfrm>
            <a:off x="6964363" y="3827463"/>
            <a:ext cx="188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AUD 13%</a:t>
            </a:r>
          </a:p>
        </p:txBody>
      </p:sp>
      <p:sp>
        <p:nvSpPr>
          <p:cNvPr id="135185" name="Rectangle 17"/>
          <p:cNvSpPr>
            <a:spLocks noChangeArrowheads="1"/>
          </p:cNvSpPr>
          <p:nvPr/>
        </p:nvSpPr>
        <p:spPr bwMode="auto">
          <a:xfrm>
            <a:off x="2557463" y="2473325"/>
            <a:ext cx="1277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USD 5%</a:t>
            </a:r>
          </a:p>
        </p:txBody>
      </p:sp>
      <p:sp>
        <p:nvSpPr>
          <p:cNvPr id="135186" name="Rectangle 18"/>
          <p:cNvSpPr>
            <a:spLocks noChangeArrowheads="1"/>
          </p:cNvSpPr>
          <p:nvPr/>
        </p:nvSpPr>
        <p:spPr bwMode="auto">
          <a:xfrm>
            <a:off x="4900613" y="2536825"/>
            <a:ext cx="1506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USD 6.3%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342AA02E-3320-4CF0-9F2B-BD4D03EDAEAA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Valuation</a:t>
            </a:r>
            <a:r>
              <a:rPr lang="en-US" i="1"/>
              <a:t> </a:t>
            </a:r>
            <a:r>
              <a:rPr lang="en-US"/>
              <a:t>of Currency Swaps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19263"/>
            <a:ext cx="7632700" cy="441166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	Like interest rate swaps, currency swaps can be valued either as the difference between 2 bonds or as a portfolio of forward foreign exchange contracts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F9BB4272-205E-41E2-A643-BA99B342F8BB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Valuation of currency Swaps in terms of bonds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2672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If we define V</a:t>
            </a:r>
            <a:r>
              <a:rPr lang="en-US" sz="2800" baseline="-25000"/>
              <a:t>swap</a:t>
            </a:r>
            <a:r>
              <a:rPr lang="en-US" sz="2800"/>
              <a:t> as the value in US dollars of a swap where dollars are received and a foreign currency is paid, then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	V</a:t>
            </a:r>
            <a:r>
              <a:rPr lang="en-US" sz="2800" baseline="-25000"/>
              <a:t>swap</a:t>
            </a:r>
            <a:r>
              <a:rPr lang="en-US" sz="2800"/>
              <a:t>= B</a:t>
            </a:r>
            <a:r>
              <a:rPr lang="en-US" sz="2800" baseline="-25000"/>
              <a:t>D</a:t>
            </a:r>
            <a:r>
              <a:rPr lang="en-US" sz="2800"/>
              <a:t> – S</a:t>
            </a:r>
            <a:r>
              <a:rPr lang="en-US" sz="2800" baseline="-25000"/>
              <a:t>0</a:t>
            </a:r>
            <a:r>
              <a:rPr lang="en-US" sz="2800"/>
              <a:t> B</a:t>
            </a:r>
            <a:r>
              <a:rPr lang="en-US" sz="2800" baseline="-25000"/>
              <a:t>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where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B</a:t>
            </a:r>
            <a:r>
              <a:rPr lang="en-US" sz="2800" baseline="-25000"/>
              <a:t>F</a:t>
            </a:r>
            <a:r>
              <a:rPr lang="en-US" sz="2800"/>
              <a:t> is the value, measured in foreign currency, of the bond defined by the foreign cash flow on the swap, and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B</a:t>
            </a:r>
            <a:r>
              <a:rPr lang="en-US" sz="2800" baseline="-25000"/>
              <a:t>D</a:t>
            </a:r>
            <a:r>
              <a:rPr lang="en-US" sz="2800"/>
              <a:t> is the value of the bond defined by the domestic cash flows on the swap, and S</a:t>
            </a:r>
            <a:r>
              <a:rPr lang="en-US" sz="2800" baseline="-25000"/>
              <a:t>0</a:t>
            </a:r>
            <a:r>
              <a:rPr lang="en-US" sz="2800"/>
              <a:t> is spot exchange rate 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8B2547EB-E851-4C06-87DD-CEE29A34ABF4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05800" cy="4495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Suppose the term structure of LIBOR/swap interest rates is flat in both Japan and US. </a:t>
            </a:r>
          </a:p>
          <a:p>
            <a:pPr>
              <a:lnSpc>
                <a:spcPct val="90000"/>
              </a:lnSpc>
            </a:pPr>
            <a:r>
              <a:rPr lang="en-US" sz="2800"/>
              <a:t>The Japanese rate is 4% and the US rate is 9%</a:t>
            </a:r>
          </a:p>
          <a:p>
            <a:pPr>
              <a:lnSpc>
                <a:spcPct val="90000"/>
              </a:lnSpc>
            </a:pPr>
            <a:r>
              <a:rPr lang="en-US" sz="2800"/>
              <a:t>A Financial Institution has entered into a currency swap in which it receives 5% in yen and pays 8% in dollars once a year.</a:t>
            </a:r>
          </a:p>
          <a:p>
            <a:pPr>
              <a:lnSpc>
                <a:spcPct val="90000"/>
              </a:lnSpc>
            </a:pPr>
            <a:r>
              <a:rPr lang="en-US" sz="2800"/>
              <a:t>The principals in the two currencies are $10 million and 1.200 million yen. </a:t>
            </a:r>
          </a:p>
          <a:p>
            <a:pPr>
              <a:lnSpc>
                <a:spcPct val="90000"/>
              </a:lnSpc>
            </a:pPr>
            <a:r>
              <a:rPr lang="en-US" sz="2800"/>
              <a:t>The swap will last for another 3 years</a:t>
            </a:r>
          </a:p>
          <a:p>
            <a:pPr>
              <a:lnSpc>
                <a:spcPct val="90000"/>
              </a:lnSpc>
            </a:pPr>
            <a:r>
              <a:rPr lang="en-US" sz="2800"/>
              <a:t>The current exchange rate is 110yen/$1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7C5ADE45-D8A8-4E91-BE68-DA5A575FFCF5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(Continued)</a:t>
            </a:r>
          </a:p>
        </p:txBody>
      </p:sp>
      <p:graphicFrame>
        <p:nvGraphicFramePr>
          <p:cNvPr id="143391" name="Group 31"/>
          <p:cNvGraphicFramePr>
            <a:graphicFrameLocks noGrp="1"/>
          </p:cNvGraphicFramePr>
          <p:nvPr/>
        </p:nvGraphicFramePr>
        <p:xfrm>
          <a:off x="304800" y="1828800"/>
          <a:ext cx="8458200" cy="3100705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        Cash flows     Present Value        Cash flows       Present Value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on dollar bond         ($)                 on yen bond          (yen)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1                    0.8                   0.7311                   60                     57.65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2                    0.8                   0.6682                   60                     55.39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3                    0.8                   0.6107                   60                      53.22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3                  10.0                   7.6338                1200                1,064.30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                                     9.6439                                        1,230.55</a:t>
                      </a: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392" name="Text Box 32"/>
          <p:cNvSpPr txBox="1">
            <a:spLocks noChangeArrowheads="1"/>
          </p:cNvSpPr>
          <p:nvPr/>
        </p:nvSpPr>
        <p:spPr bwMode="auto">
          <a:xfrm>
            <a:off x="152400" y="5334000"/>
            <a:ext cx="8763000" cy="4206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V</a:t>
            </a:r>
            <a:r>
              <a:rPr lang="en-US" sz="2400" baseline="-25000"/>
              <a:t>swap</a:t>
            </a:r>
            <a:r>
              <a:rPr lang="en-US" sz="2400"/>
              <a:t>= S</a:t>
            </a:r>
            <a:r>
              <a:rPr lang="en-US" sz="2400" baseline="-25000"/>
              <a:t>0</a:t>
            </a:r>
            <a:r>
              <a:rPr lang="en-US" sz="2400"/>
              <a:t> B</a:t>
            </a:r>
            <a:r>
              <a:rPr lang="en-US" sz="2400" baseline="-25000"/>
              <a:t>F</a:t>
            </a:r>
            <a:r>
              <a:rPr lang="en-US" sz="2400"/>
              <a:t> - B</a:t>
            </a:r>
            <a:r>
              <a:rPr lang="en-US" sz="2400" baseline="-25000"/>
              <a:t>D</a:t>
            </a:r>
            <a:r>
              <a:rPr lang="en-US" sz="2400"/>
              <a:t> = 1.230.55* (1/110) – 9.6439= 1.5430 million</a:t>
            </a:r>
            <a:endParaRPr lang="fr-FR" sz="2400"/>
          </a:p>
        </p:txBody>
      </p:sp>
    </p:spTree>
  </p:cSld>
  <p:clrMapOvr>
    <a:masterClrMapping/>
  </p:clrMapOvr>
  <p:transition xmlns:p14="http://schemas.microsoft.com/office/powerpoint/2010/main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A4C426D0-6B8C-41CE-998E-ABF6E063FB17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1524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Swaps &amp; Forwards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10500" cy="4038600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A swap can be regarded as a convenient way of packaging forward contracts</a:t>
            </a:r>
          </a:p>
          <a:p>
            <a:r>
              <a:rPr lang="en-US" sz="2800"/>
              <a:t>The “plain vanilla” interest rate swap in the example (slide 7.6) consisted of 6 FRAs</a:t>
            </a:r>
          </a:p>
          <a:p>
            <a:r>
              <a:rPr lang="en-US" sz="2800"/>
              <a:t>The “fixed for fixed” currency swap in the example (slide 7.36) consisted of a cash transaction &amp; 5 forward contracts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6B8526DE-6E13-43CB-9591-830C546076A4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05800" cy="4495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Suppose the term structure of LIBOR/swap interest rates is flat in both Japan and US. </a:t>
            </a:r>
          </a:p>
          <a:p>
            <a:pPr>
              <a:lnSpc>
                <a:spcPct val="90000"/>
              </a:lnSpc>
            </a:pPr>
            <a:r>
              <a:rPr lang="en-US" sz="2800"/>
              <a:t>The Japanese rate is 4% and the US rate is 9%</a:t>
            </a:r>
          </a:p>
          <a:p>
            <a:pPr>
              <a:lnSpc>
                <a:spcPct val="90000"/>
              </a:lnSpc>
            </a:pPr>
            <a:r>
              <a:rPr lang="en-US" sz="2800"/>
              <a:t>A Financial Institution is entered into a currency swap in which it receives 5% in yen and pays 8% in dollars once a year.</a:t>
            </a:r>
          </a:p>
          <a:p>
            <a:pPr>
              <a:lnSpc>
                <a:spcPct val="90000"/>
              </a:lnSpc>
            </a:pPr>
            <a:r>
              <a:rPr lang="en-US" sz="2800"/>
              <a:t>The principals in the two currencies are $10 million and 1.200 million yen. </a:t>
            </a:r>
          </a:p>
          <a:p>
            <a:pPr>
              <a:lnSpc>
                <a:spcPct val="90000"/>
              </a:lnSpc>
            </a:pPr>
            <a:r>
              <a:rPr lang="en-US" sz="2800"/>
              <a:t>The swap will last for another 3 years</a:t>
            </a:r>
          </a:p>
          <a:p>
            <a:pPr>
              <a:lnSpc>
                <a:spcPct val="90000"/>
              </a:lnSpc>
            </a:pPr>
            <a:r>
              <a:rPr lang="en-US" sz="2800"/>
              <a:t>The current exchange rate is 110yen/$1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60D9BFDE-E6D1-4CA0-8239-D32E89FD3363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(Continued)</a:t>
            </a:r>
          </a:p>
        </p:txBody>
      </p:sp>
      <p:graphicFrame>
        <p:nvGraphicFramePr>
          <p:cNvPr id="147479" name="Group 23"/>
          <p:cNvGraphicFramePr>
            <a:graphicFrameLocks noGrp="1"/>
          </p:cNvGraphicFramePr>
          <p:nvPr/>
        </p:nvGraphicFramePr>
        <p:xfrm>
          <a:off x="0" y="914400"/>
          <a:ext cx="8458200" cy="2484503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  Dollar        Yen       Forward     Dollar Value of      Net cash flow     Present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cash flow   cash flow    rate         yen cash flow                 ($)               Value                             </a:t>
                      </a: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           -0.8          60        0.009557          0.5734               -0.2266           -0.2071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           -0.8          60        0.010047          0.6028               -0.1972           -0.1647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           -0.8          60        0.010562          0.6337               -0.1663           -0.1269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         -10.0       1200       0.010562        12.6746              +2.6746            2.0417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                                                                                                            1.5430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2075" marR="92075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0" y="3505200"/>
            <a:ext cx="9144000" cy="2805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/>
              <a:t>The financial Institution pays 0.08*10=$0.8 million and receives 1,200*0.05=60 million yen each year.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/>
              <a:t>The dollar principal of $10 million is paid and the yen principal of 1,200 is received at the end of year 3.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/>
              <a:t>The current spot exchange rate is 0.009091, r=4% and r</a:t>
            </a:r>
            <a:r>
              <a:rPr lang="en-US" sz="2000" baseline="-25000"/>
              <a:t>f</a:t>
            </a:r>
            <a:r>
              <a:rPr lang="en-US" sz="2000"/>
              <a:t>=9%. The 1-year forward rate is then F</a:t>
            </a:r>
            <a:r>
              <a:rPr lang="en-US" sz="2000" baseline="-25000"/>
              <a:t>0</a:t>
            </a:r>
            <a:r>
              <a:rPr lang="en-US" sz="2000"/>
              <a:t>= S</a:t>
            </a:r>
            <a:r>
              <a:rPr lang="en-US" sz="2000" baseline="-25000"/>
              <a:t>0</a:t>
            </a:r>
            <a:r>
              <a:rPr lang="en-US" sz="2000"/>
              <a:t>e</a:t>
            </a:r>
            <a:r>
              <a:rPr lang="en-US" sz="2000" baseline="30000"/>
              <a:t>(r- rf)T </a:t>
            </a:r>
            <a:r>
              <a:rPr lang="en-US" sz="2000"/>
              <a:t>= 0.009091e</a:t>
            </a:r>
            <a:r>
              <a:rPr lang="en-US" sz="2000" baseline="30000"/>
              <a:t>(0.09-0.04)1 </a:t>
            </a:r>
            <a:r>
              <a:rPr lang="en-US" sz="2000"/>
              <a:t>= 0.009557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/>
              <a:t>If the 1-year forward is realized, the yen cash flow worth 60*0.009557=0.5734 million dollars and the net cash flow is -0.8+0.5734 = -0.2266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000"/>
              <a:t>This has a present value of –0.2266*e</a:t>
            </a:r>
            <a:r>
              <a:rPr lang="en-US" sz="2000" baseline="30000"/>
              <a:t>-0.09*1 </a:t>
            </a:r>
            <a:r>
              <a:rPr lang="en-US" sz="2000"/>
              <a:t>=-0.2071</a:t>
            </a:r>
            <a:endParaRPr lang="fr-FR" sz="2000"/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2C6B2FCE-E762-4091-81B6-D2C9DCE1006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5463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sz="3500"/>
              <a:t>An Example of a “Plain Vanilla” Interest Rate Swap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8363"/>
            <a:ext cx="8040688" cy="4129087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The first exchange of payments would take place on September 5.</a:t>
            </a:r>
          </a:p>
          <a:p>
            <a:pPr>
              <a:lnSpc>
                <a:spcPct val="90000"/>
              </a:lnSpc>
            </a:pPr>
            <a:r>
              <a:rPr lang="en-US"/>
              <a:t>Microsoft would pay Intel $2.5 million. This is the interest on the $100 million principal for 6 months at 5%.</a:t>
            </a:r>
          </a:p>
          <a:p>
            <a:pPr>
              <a:lnSpc>
                <a:spcPct val="90000"/>
              </a:lnSpc>
            </a:pPr>
            <a:r>
              <a:rPr lang="en-US"/>
              <a:t>Intel would pay Microsoft interest at the 6-month LIBOR (prevailing 6 months prior to September 6, that is, March 5).  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B9CBDEAD-C337-4D10-975B-B1EA0D6CA1BB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Swaps &amp; Forwards</a:t>
            </a:r>
            <a:br>
              <a:rPr lang="en-US"/>
            </a:br>
            <a:r>
              <a:rPr lang="en-US" sz="2600"/>
              <a:t>(continued)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74838"/>
            <a:ext cx="7467600" cy="4114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The value of the swap is the sum of the values of the forward contracts underlying the swap </a:t>
            </a:r>
          </a:p>
          <a:p>
            <a:pPr>
              <a:lnSpc>
                <a:spcPct val="90000"/>
              </a:lnSpc>
            </a:pPr>
            <a:r>
              <a:rPr lang="en-US" sz="2800"/>
              <a:t>Swaps are normally “at the money” initially</a:t>
            </a:r>
          </a:p>
          <a:p>
            <a:pPr lvl="1">
              <a:lnSpc>
                <a:spcPct val="90000"/>
              </a:lnSpc>
            </a:pPr>
            <a:r>
              <a:rPr lang="en-US"/>
              <a:t>This means that it costs nothing to enter into a swap</a:t>
            </a:r>
          </a:p>
          <a:p>
            <a:pPr lvl="1">
              <a:lnSpc>
                <a:spcPct val="90000"/>
              </a:lnSpc>
            </a:pPr>
            <a:r>
              <a:rPr lang="en-US"/>
              <a:t>It does not mean that each forward contract underlying a swap is “at the money” initially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EBE19CDA-C564-46B6-9B7E-A07973366E1A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r>
              <a:rPr lang="en-US"/>
              <a:t>Swaptions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 swaption or swap option gives the holder the right to enter into an interest rate swap in the future</a:t>
            </a:r>
          </a:p>
          <a:p>
            <a:pPr>
              <a:lnSpc>
                <a:spcPct val="90000"/>
              </a:lnSpc>
            </a:pPr>
            <a:r>
              <a:rPr lang="en-US" sz="2800"/>
              <a:t>Two kinds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right to pay a specified fixed rate and receive LIBOR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right to receive a specified fixed rate and pay LIBOR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Swaptions provide companies with a guarantee that the rate of interest that they will pay on a loan at some future time will not exceed some level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With swaptions, the company is able to benefit from favorable interest rate movements, while acquiring protection from unfavorable rate movements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6D0D7F1B-334E-404A-A4A0-479AB31A9A37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Black’s Model for European Swaptions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163" y="1203325"/>
            <a:ext cx="8067675" cy="4892675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When valuing  European swap options it is usual to assume  that the swap rate is lognormal</a:t>
            </a:r>
          </a:p>
          <a:p>
            <a:r>
              <a:rPr lang="en-US" sz="2800"/>
              <a:t>Consider a swaption which gives the right to pay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i="1" baseline="-25000">
                <a:latin typeface="Times New Roman" pitchFamily="18" charset="0"/>
              </a:rPr>
              <a:t>K</a:t>
            </a:r>
            <a:r>
              <a:rPr lang="en-US" sz="2800"/>
              <a:t>  on an </a:t>
            </a:r>
            <a:r>
              <a:rPr lang="en-US" sz="2800" i="1"/>
              <a:t>n</a:t>
            </a:r>
            <a:r>
              <a:rPr lang="en-US" sz="2800"/>
              <a:t> -year swap starting at time </a:t>
            </a:r>
            <a:r>
              <a:rPr lang="en-US" sz="2800" i="1">
                <a:latin typeface="Times New Roman" pitchFamily="18" charset="0"/>
              </a:rPr>
              <a:t>T</a:t>
            </a:r>
            <a:r>
              <a:rPr lang="en-US" sz="2800"/>
              <a:t> .  The payoff on each swap payment date is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		</a:t>
            </a:r>
            <a:r>
              <a:rPr lang="en-US" sz="2800" i="1"/>
              <a:t>											</a:t>
            </a:r>
            <a:r>
              <a:rPr lang="en-US" sz="2800"/>
              <a:t>			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where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/>
              <a:t> is principal, </a:t>
            </a:r>
            <a:r>
              <a:rPr lang="en-US" sz="2800" i="1">
                <a:latin typeface="Times New Roman" pitchFamily="18" charset="0"/>
              </a:rPr>
              <a:t>m</a:t>
            </a:r>
            <a:r>
              <a:rPr lang="en-US" sz="2800"/>
              <a:t>  is  payment frequency and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i="1" baseline="-25000">
                <a:latin typeface="Times New Roman" pitchFamily="18" charset="0"/>
              </a:rPr>
              <a:t>T</a:t>
            </a:r>
            <a:r>
              <a:rPr lang="en-US" sz="2800"/>
              <a:t> is market swap rate at time </a:t>
            </a:r>
            <a:r>
              <a:rPr lang="en-US" sz="2800" i="1">
                <a:latin typeface="Times New Roman" pitchFamily="18" charset="0"/>
              </a:rPr>
              <a:t>T</a:t>
            </a:r>
            <a:endParaRPr lang="en-US" u="sng">
              <a:latin typeface="Times New Roman" pitchFamily="18" charset="0"/>
            </a:endParaRPr>
          </a:p>
        </p:txBody>
      </p:sp>
      <p:graphicFrame>
        <p:nvGraphicFramePr>
          <p:cNvPr id="151556" name="Object 4"/>
          <p:cNvGraphicFramePr>
            <a:graphicFrameLocks/>
          </p:cNvGraphicFramePr>
          <p:nvPr/>
        </p:nvGraphicFramePr>
        <p:xfrm>
          <a:off x="2514600" y="3962400"/>
          <a:ext cx="3962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63" name="Equation" r:id="rId4" imgW="1549080" imgH="393480" progId="Equation.3">
                  <p:embed/>
                </p:oleObj>
              </mc:Choice>
              <mc:Fallback>
                <p:oleObj name="Equation" r:id="rId4" imgW="1549080" imgH="39348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962400"/>
                        <a:ext cx="39624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1DEE1108-73BC-4240-A109-3D80C672D6FC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6962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Black’s Model for European Swaptions </a:t>
            </a:r>
            <a:r>
              <a:rPr lang="en-US" sz="2200"/>
              <a:t>continued (Equation 26.15, page 627)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31300" cy="4638675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800"/>
              <a:t>The value  of the swaption is																																							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/>
              <a:t>0</a:t>
            </a:r>
            <a:r>
              <a:rPr lang="en-US" sz="2800"/>
              <a:t>  is the swap rate;  </a:t>
            </a:r>
            <a:r>
              <a:rPr lang="en-US" sz="2800">
                <a:latin typeface="Symbol" pitchFamily="18" charset="2"/>
              </a:rPr>
              <a:t>s</a:t>
            </a:r>
            <a:r>
              <a:rPr lang="en-US" sz="2800"/>
              <a:t> is the swap rate volatility;  </a:t>
            </a:r>
            <a:r>
              <a:rPr lang="en-US" sz="2800" i="1">
                <a:latin typeface="Times New Roman" pitchFamily="18" charset="0"/>
              </a:rPr>
              <a:t>t</a:t>
            </a:r>
            <a:r>
              <a:rPr lang="en-US" sz="2800" i="1" baseline="-25000">
                <a:latin typeface="Times New Roman" pitchFamily="18" charset="0"/>
              </a:rPr>
              <a:t>i 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/>
              <a:t>is the time  from today until the </a:t>
            </a:r>
            <a:r>
              <a:rPr lang="en-US" sz="2800" i="1">
                <a:latin typeface="Times New Roman" pitchFamily="18" charset="0"/>
              </a:rPr>
              <a:t>i</a:t>
            </a:r>
            <a:r>
              <a:rPr lang="en-US" sz="2800"/>
              <a:t>th swap payment; and</a:t>
            </a:r>
          </a:p>
        </p:txBody>
      </p:sp>
      <p:graphicFrame>
        <p:nvGraphicFramePr>
          <p:cNvPr id="153604" name="Object 4"/>
          <p:cNvGraphicFramePr>
            <a:graphicFrameLocks/>
          </p:cNvGraphicFramePr>
          <p:nvPr/>
        </p:nvGraphicFramePr>
        <p:xfrm>
          <a:off x="1524000" y="1905000"/>
          <a:ext cx="5464175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1" name="Equation" r:id="rId4" imgW="2057400" imgH="457200" progId="Equation.3">
                  <p:embed/>
                </p:oleObj>
              </mc:Choice>
              <mc:Fallback>
                <p:oleObj name="Equation" r:id="rId4" imgW="2057400" imgH="45720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00"/>
                        <a:ext cx="5464175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05" name="Object 5"/>
          <p:cNvGraphicFramePr>
            <a:graphicFrameLocks/>
          </p:cNvGraphicFramePr>
          <p:nvPr/>
        </p:nvGraphicFramePr>
        <p:xfrm>
          <a:off x="2667000" y="4876800"/>
          <a:ext cx="27003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2" name="Equation" r:id="rId6" imgW="1079280" imgH="431640" progId="Equation.2">
                  <p:embed/>
                </p:oleObj>
              </mc:Choice>
              <mc:Fallback>
                <p:oleObj name="Equation" r:id="rId6" imgW="1079280" imgH="431640" progId="Equation.2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876800"/>
                        <a:ext cx="27003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06" name="Object 6"/>
          <p:cNvGraphicFramePr>
            <a:graphicFrameLocks/>
          </p:cNvGraphicFramePr>
          <p:nvPr/>
        </p:nvGraphicFramePr>
        <p:xfrm>
          <a:off x="1143000" y="2514600"/>
          <a:ext cx="6827838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3" name="Equation" r:id="rId8" imgW="2895480" imgH="444240" progId="Equation.3">
                  <p:embed/>
                </p:oleObj>
              </mc:Choice>
              <mc:Fallback>
                <p:oleObj name="Equation" r:id="rId8" imgW="2895480" imgH="444240" progId="Equation.3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14600"/>
                        <a:ext cx="6827838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671150D8-DAA3-47C4-978D-5F33BC09DE92}" type="slidenum">
              <a:rPr lang="en-US" altLang="en-US"/>
              <a:pPr/>
              <a:t>6</a:t>
            </a:fld>
            <a:endParaRPr lang="en-US" altLang="en-US"/>
          </a:p>
        </p:txBody>
      </p:sp>
      <p:grpSp>
        <p:nvGrpSpPr>
          <p:cNvPr id="10297" name="Group 57"/>
          <p:cNvGrpSpPr>
            <a:grpSpLocks/>
          </p:cNvGrpSpPr>
          <p:nvPr/>
        </p:nvGrpSpPr>
        <p:grpSpPr bwMode="auto">
          <a:xfrm>
            <a:off x="1065213" y="1214438"/>
            <a:ext cx="7078662" cy="4737100"/>
            <a:chOff x="671" y="765"/>
            <a:chExt cx="4459" cy="2984"/>
          </a:xfrm>
        </p:grpSpPr>
        <p:sp>
          <p:nvSpPr>
            <p:cNvPr id="10242" name="Rectangle 2"/>
            <p:cNvSpPr>
              <a:spLocks noChangeArrowheads="1"/>
            </p:cNvSpPr>
            <p:nvPr/>
          </p:nvSpPr>
          <p:spPr bwMode="auto">
            <a:xfrm>
              <a:off x="671" y="765"/>
              <a:ext cx="188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3" name="Line 3"/>
            <p:cNvSpPr>
              <a:spLocks noChangeShapeType="1"/>
            </p:cNvSpPr>
            <p:nvPr/>
          </p:nvSpPr>
          <p:spPr bwMode="auto">
            <a:xfrm>
              <a:off x="2441" y="2083"/>
              <a:ext cx="400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4" name="Line 4"/>
            <p:cNvSpPr>
              <a:spLocks noChangeShapeType="1"/>
            </p:cNvSpPr>
            <p:nvPr/>
          </p:nvSpPr>
          <p:spPr bwMode="auto">
            <a:xfrm>
              <a:off x="2441" y="2335"/>
              <a:ext cx="400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2441" y="2603"/>
              <a:ext cx="400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2441" y="2871"/>
              <a:ext cx="400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2441" y="3139"/>
              <a:ext cx="400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2441" y="3399"/>
              <a:ext cx="400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769" y="1072"/>
              <a:ext cx="432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769" y="1072"/>
              <a:ext cx="4315" cy="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769" y="1869"/>
              <a:ext cx="432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769" y="1869"/>
              <a:ext cx="4315" cy="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769" y="3727"/>
              <a:ext cx="432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769" y="3727"/>
              <a:ext cx="4315" cy="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631" y="1110"/>
              <a:ext cx="232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---------Millions of Dollars---------</a:t>
              </a:r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1959" y="1376"/>
              <a:ext cx="5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LIBOR</a:t>
              </a:r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2597" y="137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 i="1">
                  <a:solidFill>
                    <a:srgbClr val="000000"/>
                  </a:solidFill>
                </a:rPr>
                <a:t>FLOATING </a:t>
              </a:r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3556" y="1376"/>
              <a:ext cx="6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 i="1">
                  <a:solidFill>
                    <a:srgbClr val="000000"/>
                  </a:solidFill>
                </a:rPr>
                <a:t>FIXED </a:t>
              </a:r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4504" y="1376"/>
              <a:ext cx="3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Net</a:t>
              </a:r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1083" y="1641"/>
              <a:ext cx="4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Date</a:t>
              </a:r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2031" y="1641"/>
              <a:ext cx="4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Rate</a:t>
              </a:r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>
              <a:off x="2640" y="1641"/>
              <a:ext cx="8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Cash Flow</a:t>
              </a:r>
            </a:p>
          </p:txBody>
        </p:sp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3448" y="1641"/>
              <a:ext cx="8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Cash Flow</a:t>
              </a:r>
            </a:p>
          </p:txBody>
        </p:sp>
        <p:sp>
          <p:nvSpPr>
            <p:cNvPr id="10264" name="Rectangle 24"/>
            <p:cNvSpPr>
              <a:spLocks noChangeArrowheads="1"/>
            </p:cNvSpPr>
            <p:nvPr/>
          </p:nvSpPr>
          <p:spPr bwMode="auto">
            <a:xfrm>
              <a:off x="4258" y="1641"/>
              <a:ext cx="8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Cash Flow</a:t>
              </a:r>
            </a:p>
          </p:txBody>
        </p:sp>
        <p:sp>
          <p:nvSpPr>
            <p:cNvPr id="10265" name="Rectangle 25"/>
            <p:cNvSpPr>
              <a:spLocks noChangeArrowheads="1"/>
            </p:cNvSpPr>
            <p:nvPr/>
          </p:nvSpPr>
          <p:spPr bwMode="auto">
            <a:xfrm>
              <a:off x="837" y="1907"/>
              <a:ext cx="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Mar.5, 2004</a:t>
              </a:r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>
              <a:off x="1995" y="1907"/>
              <a:ext cx="4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4.2%</a:t>
              </a:r>
            </a:p>
          </p:txBody>
        </p: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>
              <a:off x="759" y="2172"/>
              <a:ext cx="10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Sept. 5, 2004</a:t>
              </a:r>
            </a:p>
          </p:txBody>
        </p:sp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995" y="2172"/>
              <a:ext cx="4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4.8%</a:t>
              </a:r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2775" y="2172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+2.10</a:t>
              </a:r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3574" y="2172"/>
              <a:ext cx="5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/>
                <a:t>–</a:t>
              </a:r>
              <a:r>
                <a:rPr lang="en-US" sz="2000">
                  <a:solidFill>
                    <a:srgbClr val="000000"/>
                  </a:solidFill>
                </a:rPr>
                <a:t>2.50</a:t>
              </a:r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4384" y="2172"/>
              <a:ext cx="5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/>
                <a:t>–</a:t>
              </a:r>
              <a:r>
                <a:rPr lang="en-US" sz="2000">
                  <a:solidFill>
                    <a:srgbClr val="000000"/>
                  </a:solidFill>
                </a:rPr>
                <a:t>0.40</a:t>
              </a:r>
            </a:p>
          </p:txBody>
        </p:sp>
        <p:sp>
          <p:nvSpPr>
            <p:cNvPr id="10272" name="Rectangle 32"/>
            <p:cNvSpPr>
              <a:spLocks noChangeArrowheads="1"/>
            </p:cNvSpPr>
            <p:nvPr/>
          </p:nvSpPr>
          <p:spPr bwMode="auto">
            <a:xfrm>
              <a:off x="837" y="2437"/>
              <a:ext cx="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Mar.5, 2005</a:t>
              </a:r>
            </a:p>
          </p:txBody>
        </p:sp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995" y="2437"/>
              <a:ext cx="4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5.3%</a:t>
              </a:r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2775" y="2437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+2.40</a:t>
              </a:r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3574" y="2437"/>
              <a:ext cx="5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/>
                <a:t>–</a:t>
              </a:r>
              <a:r>
                <a:rPr lang="en-US" sz="2000">
                  <a:solidFill>
                    <a:srgbClr val="000000"/>
                  </a:solidFill>
                </a:rPr>
                <a:t>2.50</a:t>
              </a:r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4384" y="2437"/>
              <a:ext cx="5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/>
                <a:t>–</a:t>
              </a:r>
              <a:r>
                <a:rPr lang="en-US" sz="2000">
                  <a:solidFill>
                    <a:srgbClr val="000000"/>
                  </a:solidFill>
                </a:rPr>
                <a:t>0.10</a:t>
              </a:r>
            </a:p>
          </p:txBody>
        </p:sp>
        <p:sp>
          <p:nvSpPr>
            <p:cNvPr id="10277" name="Rectangle 37"/>
            <p:cNvSpPr>
              <a:spLocks noChangeArrowheads="1"/>
            </p:cNvSpPr>
            <p:nvPr/>
          </p:nvSpPr>
          <p:spPr bwMode="auto">
            <a:xfrm>
              <a:off x="759" y="2703"/>
              <a:ext cx="10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Sept. 5, 2005</a:t>
              </a:r>
            </a:p>
          </p:txBody>
        </p: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>
              <a:off x="1995" y="2703"/>
              <a:ext cx="4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5.5%</a:t>
              </a:r>
            </a:p>
          </p:txBody>
        </p:sp>
        <p:sp>
          <p:nvSpPr>
            <p:cNvPr id="10279" name="Rectangle 39"/>
            <p:cNvSpPr>
              <a:spLocks noChangeArrowheads="1"/>
            </p:cNvSpPr>
            <p:nvPr/>
          </p:nvSpPr>
          <p:spPr bwMode="auto">
            <a:xfrm>
              <a:off x="2775" y="2703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+2.65</a:t>
              </a:r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3574" y="2703"/>
              <a:ext cx="5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/>
                <a:t>–</a:t>
              </a:r>
              <a:r>
                <a:rPr lang="en-US" sz="2000">
                  <a:solidFill>
                    <a:srgbClr val="000000"/>
                  </a:solidFill>
                </a:rPr>
                <a:t>2.50</a:t>
              </a:r>
            </a:p>
          </p:txBody>
        </p:sp>
        <p:sp>
          <p:nvSpPr>
            <p:cNvPr id="10281" name="Rectangle 41"/>
            <p:cNvSpPr>
              <a:spLocks noChangeArrowheads="1"/>
            </p:cNvSpPr>
            <p:nvPr/>
          </p:nvSpPr>
          <p:spPr bwMode="auto">
            <a:xfrm>
              <a:off x="4392" y="2703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+0.15</a:t>
              </a:r>
            </a:p>
          </p:txBody>
        </p:sp>
        <p:sp>
          <p:nvSpPr>
            <p:cNvPr id="10282" name="Rectangle 42"/>
            <p:cNvSpPr>
              <a:spLocks noChangeArrowheads="1"/>
            </p:cNvSpPr>
            <p:nvPr/>
          </p:nvSpPr>
          <p:spPr bwMode="auto">
            <a:xfrm>
              <a:off x="837" y="2968"/>
              <a:ext cx="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Mar.5, 2006</a:t>
              </a:r>
            </a:p>
          </p:txBody>
        </p:sp>
        <p:sp>
          <p:nvSpPr>
            <p:cNvPr id="10283" name="Rectangle 43"/>
            <p:cNvSpPr>
              <a:spLocks noChangeArrowheads="1"/>
            </p:cNvSpPr>
            <p:nvPr/>
          </p:nvSpPr>
          <p:spPr bwMode="auto">
            <a:xfrm>
              <a:off x="1995" y="2968"/>
              <a:ext cx="4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5.6%</a:t>
              </a:r>
            </a:p>
          </p:txBody>
        </p:sp>
        <p:sp>
          <p:nvSpPr>
            <p:cNvPr id="10284" name="Rectangle 44"/>
            <p:cNvSpPr>
              <a:spLocks noChangeArrowheads="1"/>
            </p:cNvSpPr>
            <p:nvPr/>
          </p:nvSpPr>
          <p:spPr bwMode="auto">
            <a:xfrm>
              <a:off x="2775" y="2968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+2.75</a:t>
              </a:r>
            </a:p>
          </p:txBody>
        </p:sp>
        <p:sp>
          <p:nvSpPr>
            <p:cNvPr id="10285" name="Rectangle 45"/>
            <p:cNvSpPr>
              <a:spLocks noChangeArrowheads="1"/>
            </p:cNvSpPr>
            <p:nvPr/>
          </p:nvSpPr>
          <p:spPr bwMode="auto">
            <a:xfrm>
              <a:off x="3574" y="2968"/>
              <a:ext cx="5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/>
                <a:t>–</a:t>
              </a:r>
              <a:r>
                <a:rPr lang="en-US" sz="2000">
                  <a:solidFill>
                    <a:srgbClr val="000000"/>
                  </a:solidFill>
                </a:rPr>
                <a:t>2.50</a:t>
              </a:r>
            </a:p>
          </p:txBody>
        </p:sp>
        <p:sp>
          <p:nvSpPr>
            <p:cNvPr id="10286" name="Rectangle 46"/>
            <p:cNvSpPr>
              <a:spLocks noChangeArrowheads="1"/>
            </p:cNvSpPr>
            <p:nvPr/>
          </p:nvSpPr>
          <p:spPr bwMode="auto">
            <a:xfrm>
              <a:off x="4392" y="2968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+0.25</a:t>
              </a:r>
            </a:p>
          </p:txBody>
        </p:sp>
        <p:sp>
          <p:nvSpPr>
            <p:cNvPr id="10287" name="Rectangle 47"/>
            <p:cNvSpPr>
              <a:spLocks noChangeArrowheads="1"/>
            </p:cNvSpPr>
            <p:nvPr/>
          </p:nvSpPr>
          <p:spPr bwMode="auto">
            <a:xfrm>
              <a:off x="759" y="3234"/>
              <a:ext cx="10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Sept. 5, 2006</a:t>
              </a:r>
            </a:p>
          </p:txBody>
        </p:sp>
        <p:sp>
          <p:nvSpPr>
            <p:cNvPr id="10288" name="Rectangle 48"/>
            <p:cNvSpPr>
              <a:spLocks noChangeArrowheads="1"/>
            </p:cNvSpPr>
            <p:nvPr/>
          </p:nvSpPr>
          <p:spPr bwMode="auto">
            <a:xfrm>
              <a:off x="1995" y="3234"/>
              <a:ext cx="4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5.9%</a:t>
              </a:r>
            </a:p>
          </p:txBody>
        </p: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2775" y="3234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+2.80</a:t>
              </a:r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3574" y="3234"/>
              <a:ext cx="5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/>
                <a:t>–</a:t>
              </a:r>
              <a:r>
                <a:rPr lang="en-US" sz="2000">
                  <a:solidFill>
                    <a:srgbClr val="000000"/>
                  </a:solidFill>
                </a:rPr>
                <a:t>2.50</a:t>
              </a:r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392" y="3234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+0.30</a:t>
              </a:r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837" y="3499"/>
              <a:ext cx="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Mar.5, 2007</a:t>
              </a:r>
            </a:p>
          </p:txBody>
        </p:sp>
        <p:sp>
          <p:nvSpPr>
            <p:cNvPr id="10293" name="Rectangle 53"/>
            <p:cNvSpPr>
              <a:spLocks noChangeArrowheads="1"/>
            </p:cNvSpPr>
            <p:nvPr/>
          </p:nvSpPr>
          <p:spPr bwMode="auto">
            <a:xfrm>
              <a:off x="1995" y="3499"/>
              <a:ext cx="4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6.4%</a:t>
              </a:r>
            </a:p>
          </p:txBody>
        </p:sp>
        <p:sp>
          <p:nvSpPr>
            <p:cNvPr id="10294" name="Rectangle 54"/>
            <p:cNvSpPr>
              <a:spLocks noChangeArrowheads="1"/>
            </p:cNvSpPr>
            <p:nvPr/>
          </p:nvSpPr>
          <p:spPr bwMode="auto">
            <a:xfrm>
              <a:off x="2775" y="3499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+2.95</a:t>
              </a:r>
            </a:p>
          </p:txBody>
        </p:sp>
        <p:sp>
          <p:nvSpPr>
            <p:cNvPr id="10295" name="Rectangle 55"/>
            <p:cNvSpPr>
              <a:spLocks noChangeArrowheads="1"/>
            </p:cNvSpPr>
            <p:nvPr/>
          </p:nvSpPr>
          <p:spPr bwMode="auto">
            <a:xfrm>
              <a:off x="3574" y="3499"/>
              <a:ext cx="5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/>
                <a:t>–</a:t>
              </a:r>
              <a:r>
                <a:rPr lang="en-US" sz="2000">
                  <a:solidFill>
                    <a:srgbClr val="000000"/>
                  </a:solidFill>
                </a:rPr>
                <a:t>2.50</a:t>
              </a:r>
            </a:p>
          </p:txBody>
        </p:sp>
        <p:sp>
          <p:nvSpPr>
            <p:cNvPr id="10296" name="Rectangle 56"/>
            <p:cNvSpPr>
              <a:spLocks noChangeArrowheads="1"/>
            </p:cNvSpPr>
            <p:nvPr/>
          </p:nvSpPr>
          <p:spPr bwMode="auto">
            <a:xfrm>
              <a:off x="4392" y="3499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+0.45</a:t>
              </a:r>
            </a:p>
          </p:txBody>
        </p:sp>
      </p:grpSp>
      <p:sp>
        <p:nvSpPr>
          <p:cNvPr id="10298" name="Rectangle 58"/>
          <p:cNvSpPr>
            <a:spLocks noGrp="1" noChangeArrowheads="1"/>
          </p:cNvSpPr>
          <p:nvPr>
            <p:ph type="title"/>
          </p:nvPr>
        </p:nvSpPr>
        <p:spPr>
          <a:xfrm>
            <a:off x="474663" y="211138"/>
            <a:ext cx="8204200" cy="1011237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sz="3500"/>
              <a:t>Cash Flows to Microsoft</a:t>
            </a:r>
            <a:br>
              <a:rPr lang="en-US" sz="3500"/>
            </a:br>
            <a:r>
              <a:rPr lang="en-US" sz="2200"/>
              <a:t>(See Table 7.1, page 151)</a:t>
            </a:r>
            <a:endParaRPr lang="en-US" sz="3500"/>
          </a:p>
        </p:txBody>
      </p:sp>
    </p:spTree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C3793F21-1BBF-4878-9402-60074C841CC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05485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Fixed-to-Floating-rate bond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905000"/>
            <a:ext cx="7273925" cy="3733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sz="3200"/>
              <a:t>A swap can be regarded as the exchange of a fixed-rate bond for a floating-rate bond</a:t>
            </a:r>
          </a:p>
          <a:p>
            <a:pPr>
              <a:lnSpc>
                <a:spcPct val="80000"/>
              </a:lnSpc>
            </a:pPr>
            <a:r>
              <a:rPr lang="en-US" sz="3200"/>
              <a:t>Microsoft, is long a floating-rate bond and short a fixed rate bond</a:t>
            </a:r>
          </a:p>
          <a:p>
            <a:pPr>
              <a:lnSpc>
                <a:spcPct val="80000"/>
              </a:lnSpc>
            </a:pPr>
            <a:r>
              <a:rPr lang="en-US" sz="3200"/>
              <a:t>Intel is short a floating-rate bond and long a fixed rate bond.</a:t>
            </a:r>
          </a:p>
          <a:p>
            <a:pPr lvl="1">
              <a:lnSpc>
                <a:spcPct val="80000"/>
              </a:lnSpc>
            </a:pPr>
            <a:endParaRPr lang="en-US" sz="3200"/>
          </a:p>
        </p:txBody>
      </p:sp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43855B26-0059-4DF8-AEC5-50A3B1D2B5D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00100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Typical Uses of Interest Rate Swaps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667000"/>
            <a:ext cx="6858000" cy="3886200"/>
          </a:xfrm>
          <a:noFill/>
          <a:ln/>
        </p:spPr>
        <p:txBody>
          <a:bodyPr lIns="92075" tIns="46038" rIns="92075" bIns="46038"/>
          <a:lstStyle/>
          <a:p>
            <a:pPr marL="457200" indent="-457200">
              <a:lnSpc>
                <a:spcPct val="80000"/>
              </a:lnSpc>
            </a:pPr>
            <a:r>
              <a:rPr lang="en-US" sz="3200"/>
              <a:t>Converting a liability from</a:t>
            </a:r>
          </a:p>
          <a:p>
            <a:pPr marL="725488" lvl="1" indent="-381000">
              <a:lnSpc>
                <a:spcPct val="80000"/>
              </a:lnSpc>
            </a:pPr>
            <a:r>
              <a:rPr lang="en-US" sz="3200"/>
              <a:t>fixed rate to floating rate </a:t>
            </a:r>
          </a:p>
          <a:p>
            <a:pPr marL="725488" lvl="1" indent="-381000">
              <a:lnSpc>
                <a:spcPct val="80000"/>
              </a:lnSpc>
            </a:pPr>
            <a:r>
              <a:rPr lang="en-US" sz="3200"/>
              <a:t>floating rate to fixed rate 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endParaRPr lang="en-US" sz="3200"/>
          </a:p>
        </p:txBody>
      </p:sp>
    </p:spTree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7.</a:t>
            </a:r>
            <a:fld id="{6BCF03A3-C0E1-420F-9F23-B8D2FA2373C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00100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Typical Uses of Interest Rate Swaps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828800"/>
            <a:ext cx="8458200" cy="4724400"/>
          </a:xfrm>
          <a:noFill/>
          <a:ln/>
        </p:spPr>
        <p:txBody>
          <a:bodyPr lIns="92075" tIns="46038" rIns="92075" bIns="46038"/>
          <a:lstStyle/>
          <a:p>
            <a:pPr marL="457200" indent="-457200">
              <a:lnSpc>
                <a:spcPct val="80000"/>
              </a:lnSpc>
            </a:pPr>
            <a:r>
              <a:rPr lang="en-US" sz="2400"/>
              <a:t>Suppose Microsoft has arranged to borrow $100 million at LIBOR + 10 bps.  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pays LIBOR plus 0.1% to outside lenders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receives LIBOR under the terms of the swap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pays 5% under the terms of the swap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Average interest payment is 5.1%</a:t>
            </a:r>
          </a:p>
          <a:p>
            <a:pPr marL="457200" indent="-457200">
              <a:lnSpc>
                <a:spcPct val="80000"/>
              </a:lnSpc>
            </a:pPr>
            <a:r>
              <a:rPr lang="en-US" sz="2400"/>
              <a:t>Suppose Intel has a 3-year $100 million loan outstanding on which it pays 5.2% .  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pays 5.2% to outside lenders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pays LIBOR under the terms of the swap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/>
              <a:t>It receives 5% under the terms of the swap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Average interest payment is LIBOR plus 0.2%</a:t>
            </a:r>
          </a:p>
          <a:p>
            <a:pPr marL="725488" lvl="1" indent="-381000">
              <a:lnSpc>
                <a:spcPct val="80000"/>
              </a:lnSpc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1_Network">
  <a:themeElements>
    <a:clrScheme name="1_Network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1_Networ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Ch02HullFundamentals5thEd</Template>
  <TotalTime>65</TotalTime>
  <Pages>26</Pages>
  <Words>4442</Words>
  <Application>Microsoft Macintosh PowerPoint</Application>
  <PresentationFormat>Letter Paper (8.5x11 in)</PresentationFormat>
  <Paragraphs>523</Paragraphs>
  <Slides>53</Slides>
  <Notes>53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1_Network</vt:lpstr>
      <vt:lpstr>Equation</vt:lpstr>
      <vt:lpstr>Swaps</vt:lpstr>
      <vt:lpstr>Nature of Swaps</vt:lpstr>
      <vt:lpstr>An Example of a “Plain Vanilla” Interest Rate Swap</vt:lpstr>
      <vt:lpstr>An Example of a “Plain Vanilla” Interest Rate Swap</vt:lpstr>
      <vt:lpstr>An Example of a “Plain Vanilla” Interest Rate Swap</vt:lpstr>
      <vt:lpstr>Cash Flows to Microsoft (See Table 7.1, page 151)</vt:lpstr>
      <vt:lpstr>Fixed-to-Floating-rate bond</vt:lpstr>
      <vt:lpstr>Typical Uses of Interest Rate Swaps</vt:lpstr>
      <vt:lpstr>Typical Uses of Interest Rate Swaps</vt:lpstr>
      <vt:lpstr>Intel and Microsoft (MS) Transform a Liability (Figure 7.2, page 152) </vt:lpstr>
      <vt:lpstr>Typical Uses of Interest Rate Swaps</vt:lpstr>
      <vt:lpstr>Typical Uses of Interest Rate Swaps</vt:lpstr>
      <vt:lpstr>Intel and Microsoft (MS) Transform an Asset (Figure 7.3, page 153)</vt:lpstr>
      <vt:lpstr>Role of Financial Intermediary</vt:lpstr>
      <vt:lpstr>Financial Institution is Involved (Figure 7.4, page 153) </vt:lpstr>
      <vt:lpstr>Financial Institution is Involved (See Figure 7.5, page 154)</vt:lpstr>
      <vt:lpstr>Market Makers</vt:lpstr>
      <vt:lpstr>Quotes By a Swap Market Maker (Table 7.3, page 155)</vt:lpstr>
      <vt:lpstr>Swap value</vt:lpstr>
      <vt:lpstr>The Comparative Advantage Argument (Table 7.4, page 157)</vt:lpstr>
      <vt:lpstr>Comparative advantage</vt:lpstr>
      <vt:lpstr>The Swap (Figure 7.6, page 158)</vt:lpstr>
      <vt:lpstr>The Swap when a Financial Institution is Involved  (Figure 7.7, page 158)</vt:lpstr>
      <vt:lpstr>The Nature of Swap Rates</vt:lpstr>
      <vt:lpstr>Using Swap Rates to Bootstrap the LIBOR/Swap Zero Curve</vt:lpstr>
      <vt:lpstr>Example</vt:lpstr>
      <vt:lpstr>Valuation of an Interest Rate Swap that is not New</vt:lpstr>
      <vt:lpstr>Valuation in Terms of Bonds</vt:lpstr>
      <vt:lpstr>Example</vt:lpstr>
      <vt:lpstr>Example Continued</vt:lpstr>
      <vt:lpstr>Valuation in Terms of FRAs</vt:lpstr>
      <vt:lpstr>Example</vt:lpstr>
      <vt:lpstr>Example Continued</vt:lpstr>
      <vt:lpstr>Currency swap</vt:lpstr>
      <vt:lpstr>An Example of a Currency Swap</vt:lpstr>
      <vt:lpstr>An Example of a Currency Swap</vt:lpstr>
      <vt:lpstr>The Cash Flows (Table 7.7, page 166)</vt:lpstr>
      <vt:lpstr>Typical Uses of a  Currency Swap</vt:lpstr>
      <vt:lpstr>Typical Uses of a  Currency Swap</vt:lpstr>
      <vt:lpstr>Comparative Advantage Arguments for Currency Swaps (Table 7.8, page 167)</vt:lpstr>
      <vt:lpstr>Comparative advantage</vt:lpstr>
      <vt:lpstr>The Swap when a Financial Institution is Involved  (Figure 7.10, page 168)</vt:lpstr>
      <vt:lpstr>Valuation of Currency Swaps</vt:lpstr>
      <vt:lpstr>Valuation of currency Swaps in terms of bonds</vt:lpstr>
      <vt:lpstr>Example</vt:lpstr>
      <vt:lpstr>Example (Continued)</vt:lpstr>
      <vt:lpstr>Swaps &amp; Forwards</vt:lpstr>
      <vt:lpstr>Example</vt:lpstr>
      <vt:lpstr>Example (Continued)</vt:lpstr>
      <vt:lpstr>Swaps &amp; Forwards (continued)</vt:lpstr>
      <vt:lpstr>Swaptions</vt:lpstr>
      <vt:lpstr>Black’s Model for European Swaptions</vt:lpstr>
      <vt:lpstr>Black’s Model for European Swaptions continued (Equation 26.15, page 627)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Swaps</dc:title>
  <dc:subject>Optons, Futures, and Other Derivatives, 6E</dc:subject>
  <dc:creator>John C. Hull</dc:creator>
  <cp:keywords>Chapter 7</cp:keywords>
  <dc:description>Copyright 2005 by John C. Hull._x000d_
All rights reserved. Published 2005.</dc:description>
  <cp:lastModifiedBy>Nikolas Topaloglou</cp:lastModifiedBy>
  <cp:revision>128</cp:revision>
  <cp:lastPrinted>2001-05-03T11:40:36Z</cp:lastPrinted>
  <dcterms:created xsi:type="dcterms:W3CDTF">1996-10-24T09:26:34Z</dcterms:created>
  <dcterms:modified xsi:type="dcterms:W3CDTF">2016-10-05T06:46:04Z</dcterms:modified>
</cp:coreProperties>
</file>