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83"/>
  </p:notesMasterIdLst>
  <p:sldIdLst>
    <p:sldId id="256" r:id="rId3"/>
    <p:sldId id="259" r:id="rId4"/>
    <p:sldId id="257" r:id="rId5"/>
    <p:sldId id="261" r:id="rId6"/>
    <p:sldId id="262" r:id="rId7"/>
    <p:sldId id="497" r:id="rId8"/>
    <p:sldId id="521" r:id="rId9"/>
    <p:sldId id="522" r:id="rId10"/>
    <p:sldId id="523" r:id="rId11"/>
    <p:sldId id="524" r:id="rId12"/>
    <p:sldId id="525" r:id="rId13"/>
    <p:sldId id="515" r:id="rId14"/>
    <p:sldId id="528" r:id="rId15"/>
    <p:sldId id="514" r:id="rId16"/>
    <p:sldId id="529" r:id="rId17"/>
    <p:sldId id="530" r:id="rId18"/>
    <p:sldId id="516" r:id="rId19"/>
    <p:sldId id="532" r:id="rId20"/>
    <p:sldId id="537" r:id="rId21"/>
    <p:sldId id="538" r:id="rId22"/>
    <p:sldId id="539" r:id="rId23"/>
    <p:sldId id="540" r:id="rId24"/>
    <p:sldId id="541" r:id="rId25"/>
    <p:sldId id="542" r:id="rId26"/>
    <p:sldId id="543" r:id="rId27"/>
    <p:sldId id="544" r:id="rId28"/>
    <p:sldId id="545" r:id="rId29"/>
    <p:sldId id="547" r:id="rId30"/>
    <p:sldId id="546" r:id="rId31"/>
    <p:sldId id="548" r:id="rId32"/>
    <p:sldId id="549" r:id="rId33"/>
    <p:sldId id="550" r:id="rId34"/>
    <p:sldId id="551" r:id="rId35"/>
    <p:sldId id="517" r:id="rId36"/>
    <p:sldId id="533" r:id="rId37"/>
    <p:sldId id="552" r:id="rId38"/>
    <p:sldId id="553" r:id="rId39"/>
    <p:sldId id="554" r:id="rId40"/>
    <p:sldId id="555" r:id="rId41"/>
    <p:sldId id="556" r:id="rId42"/>
    <p:sldId id="557" r:id="rId43"/>
    <p:sldId id="518" r:id="rId44"/>
    <p:sldId id="534" r:id="rId45"/>
    <p:sldId id="526" r:id="rId46"/>
    <p:sldId id="558" r:id="rId47"/>
    <p:sldId id="559" r:id="rId48"/>
    <p:sldId id="560" r:id="rId49"/>
    <p:sldId id="561" r:id="rId50"/>
    <p:sldId id="562" r:id="rId51"/>
    <p:sldId id="563" r:id="rId52"/>
    <p:sldId id="564" r:id="rId53"/>
    <p:sldId id="565" r:id="rId54"/>
    <p:sldId id="566" r:id="rId55"/>
    <p:sldId id="567" r:id="rId56"/>
    <p:sldId id="568" r:id="rId57"/>
    <p:sldId id="569" r:id="rId58"/>
    <p:sldId id="570" r:id="rId59"/>
    <p:sldId id="571" r:id="rId60"/>
    <p:sldId id="519" r:id="rId61"/>
    <p:sldId id="535" r:id="rId62"/>
    <p:sldId id="572" r:id="rId63"/>
    <p:sldId id="573" r:id="rId64"/>
    <p:sldId id="574" r:id="rId65"/>
    <p:sldId id="575" r:id="rId66"/>
    <p:sldId id="576" r:id="rId67"/>
    <p:sldId id="577" r:id="rId68"/>
    <p:sldId id="520" r:id="rId69"/>
    <p:sldId id="536" r:id="rId70"/>
    <p:sldId id="578" r:id="rId71"/>
    <p:sldId id="579" r:id="rId72"/>
    <p:sldId id="527" r:id="rId73"/>
    <p:sldId id="580" r:id="rId74"/>
    <p:sldId id="581" r:id="rId75"/>
    <p:sldId id="582" r:id="rId76"/>
    <p:sldId id="583" r:id="rId77"/>
    <p:sldId id="584" r:id="rId78"/>
    <p:sldId id="585" r:id="rId79"/>
    <p:sldId id="586" r:id="rId80"/>
    <p:sldId id="587" r:id="rId81"/>
    <p:sldId id="354" r:id="rId8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commentAuthors" Target="commentAuthor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8/5/2015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Κατανεμημένα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7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Θέματα ασφάλειας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Διεπαφές</a:t>
            </a:r>
            <a:r>
              <a:rPr lang="el-GR" dirty="0" smtClean="0"/>
              <a:t> της </a:t>
            </a:r>
            <a:r>
              <a:rPr lang="en-US" dirty="0" smtClean="0"/>
              <a:t>Java</a:t>
            </a:r>
            <a:r>
              <a:rPr lang="el-GR" dirty="0" smtClean="0"/>
              <a:t>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Κρυπτογράφηση δεδομένων</a:t>
            </a:r>
          </a:p>
          <a:p>
            <a:pPr lvl="1"/>
            <a:r>
              <a:rPr lang="el-GR" dirty="0" smtClean="0"/>
              <a:t>Απόκρυψη περιεχομένου μηνυμάτων</a:t>
            </a:r>
          </a:p>
          <a:p>
            <a:pPr lvl="2"/>
            <a:r>
              <a:rPr lang="el-GR" dirty="0" smtClean="0"/>
              <a:t>Αποτρέπει την υποκλοπή</a:t>
            </a:r>
            <a:r>
              <a:rPr lang="el-GR" dirty="0"/>
              <a:t> μηνυμάτων</a:t>
            </a:r>
            <a:endParaRPr lang="el-GR" dirty="0" smtClean="0"/>
          </a:p>
          <a:p>
            <a:r>
              <a:rPr lang="el-GR" dirty="0" smtClean="0"/>
              <a:t>Συνόψεις μηνυμάτων</a:t>
            </a:r>
          </a:p>
          <a:p>
            <a:pPr lvl="1"/>
            <a:r>
              <a:rPr lang="el-GR" dirty="0" smtClean="0"/>
              <a:t>Πιστοποίηση ακεραιότητας μηνύματος</a:t>
            </a:r>
          </a:p>
          <a:p>
            <a:pPr lvl="2"/>
            <a:r>
              <a:rPr lang="el-GR" dirty="0" smtClean="0"/>
              <a:t>Αποτρέπει την τροποποίηση μηνυμάτων</a:t>
            </a:r>
          </a:p>
          <a:p>
            <a:r>
              <a:rPr lang="el-GR" dirty="0" smtClean="0"/>
              <a:t>Ψηφιακές υπογραφές</a:t>
            </a:r>
          </a:p>
          <a:p>
            <a:pPr lvl="1"/>
            <a:r>
              <a:rPr lang="el-GR" dirty="0" smtClean="0"/>
              <a:t>Πιστοποίηση αποστολέα μηνύματα</a:t>
            </a:r>
          </a:p>
          <a:p>
            <a:pPr lvl="2"/>
            <a:r>
              <a:rPr lang="el-GR" dirty="0" smtClean="0"/>
              <a:t>Αποτρέπει την εισαγωγή μηνυμάτων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1052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Διεπαφές</a:t>
            </a:r>
            <a:r>
              <a:rPr lang="el-GR" dirty="0"/>
              <a:t> της </a:t>
            </a:r>
            <a:r>
              <a:rPr lang="en-US" dirty="0"/>
              <a:t>Java</a:t>
            </a:r>
            <a:r>
              <a:rPr lang="el-GR" dirty="0"/>
              <a:t>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Ψηφιακά πιστοποιητικά</a:t>
            </a:r>
          </a:p>
          <a:p>
            <a:pPr lvl="1"/>
            <a:r>
              <a:rPr lang="el-GR" dirty="0" smtClean="0"/>
              <a:t>Πιστοποίηση ψηφιακής υπογραφής χρήστη</a:t>
            </a:r>
          </a:p>
          <a:p>
            <a:pPr lvl="2"/>
            <a:r>
              <a:rPr lang="el-GR" dirty="0" smtClean="0"/>
              <a:t>Δεν επιτρέπουν στον παρείσακτο να υποδύεται άλλους</a:t>
            </a:r>
          </a:p>
          <a:p>
            <a:r>
              <a:rPr lang="el-GR" dirty="0" smtClean="0"/>
              <a:t>Λίστες ελέγχου προσπέλασης</a:t>
            </a:r>
          </a:p>
          <a:p>
            <a:pPr lvl="1"/>
            <a:r>
              <a:rPr lang="el-GR" dirty="0" smtClean="0"/>
              <a:t>Διαχείριση ταυτοτήτων πρακτόρων</a:t>
            </a:r>
          </a:p>
          <a:p>
            <a:pPr lvl="1"/>
            <a:r>
              <a:rPr lang="el-GR" dirty="0" smtClean="0"/>
              <a:t>Έλεγχος προσπέλασης των πόρων</a:t>
            </a:r>
          </a:p>
          <a:p>
            <a:pPr lvl="2"/>
            <a:r>
              <a:rPr lang="el-GR" dirty="0" smtClean="0"/>
              <a:t>Εξουσιοδότηση χρήσης των πόρων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3454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err="1" smtClean="0"/>
              <a:t>Πάροχοι</a:t>
            </a:r>
            <a:r>
              <a:rPr lang="el-GR" altLang="el-GR" dirty="0" smtClean="0"/>
              <a:t> ασφάλειας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7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Θέματα ασφάλειας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450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Πάροχοι</a:t>
            </a:r>
            <a:r>
              <a:rPr lang="el-GR" dirty="0" smtClean="0"/>
              <a:t> ασφάλειας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err="1" smtClean="0"/>
              <a:t>Πάροχος</a:t>
            </a:r>
            <a:r>
              <a:rPr lang="el-GR" dirty="0" smtClean="0"/>
              <a:t>: πακέτο με υλοποίηση υπηρεσίας</a:t>
            </a:r>
          </a:p>
          <a:p>
            <a:pPr lvl="1"/>
            <a:r>
              <a:rPr lang="el-GR" dirty="0" smtClean="0"/>
              <a:t>Αποκρύπτει την υλοποίηση από την εφαρμογή</a:t>
            </a:r>
          </a:p>
          <a:p>
            <a:pPr lvl="1"/>
            <a:r>
              <a:rPr lang="el-GR" dirty="0" smtClean="0"/>
              <a:t>Συμβατότητα με διάφορες υλοποιήσεις</a:t>
            </a:r>
          </a:p>
          <a:p>
            <a:r>
              <a:rPr lang="el-GR" dirty="0" smtClean="0"/>
              <a:t>Διαθέσιμοι </a:t>
            </a:r>
            <a:r>
              <a:rPr lang="el-GR" dirty="0" err="1" smtClean="0"/>
              <a:t>πάροχοι</a:t>
            </a:r>
            <a:r>
              <a:rPr lang="el-GR" dirty="0" smtClean="0"/>
              <a:t> ασφάλειας</a:t>
            </a:r>
          </a:p>
          <a:p>
            <a:pPr lvl="1"/>
            <a:r>
              <a:rPr lang="en-US" dirty="0" err="1" smtClean="0"/>
              <a:t>SunJCE</a:t>
            </a:r>
            <a:r>
              <a:rPr lang="en-US" dirty="0" smtClean="0"/>
              <a:t>: DES, AES, RSA, MD5, SHA-1</a:t>
            </a:r>
          </a:p>
          <a:p>
            <a:pPr lvl="1"/>
            <a:r>
              <a:rPr lang="en-US" dirty="0" smtClean="0"/>
              <a:t>Sun: DSA</a:t>
            </a:r>
          </a:p>
          <a:p>
            <a:pPr lvl="1"/>
            <a:r>
              <a:rPr lang="en-US" dirty="0" err="1" smtClean="0"/>
              <a:t>SunRsaSign</a:t>
            </a:r>
            <a:r>
              <a:rPr lang="en-US" dirty="0" smtClean="0"/>
              <a:t>: RSA</a:t>
            </a:r>
            <a:endParaRPr lang="el-GR" dirty="0" smtClean="0"/>
          </a:p>
          <a:p>
            <a:pPr lvl="1"/>
            <a:r>
              <a:rPr lang="el-GR" dirty="0" smtClean="0"/>
              <a:t>Εγκατάσταση πρόσθετων </a:t>
            </a:r>
            <a:r>
              <a:rPr lang="el-GR" dirty="0" err="1" smtClean="0"/>
              <a:t>παρόχων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485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Πάροχοι</a:t>
            </a:r>
            <a:r>
              <a:rPr lang="el-GR" dirty="0"/>
              <a:t> ασφάλειας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2)</a:t>
            </a:r>
            <a:endParaRPr lang="el-GR" dirty="0"/>
          </a:p>
        </p:txBody>
      </p:sp>
      <p:pic>
        <p:nvPicPr>
          <p:cNvPr id="8" name="Picture 7" descr="Διάγραμμα επικοινωνίας παρόχων ασφάλειας και πράκτορα με χρήση ενιαίας διεπαφής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96752"/>
            <a:ext cx="3615190" cy="21751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71910"/>
            <a:ext cx="8229600" cy="2754253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Ενιαία </a:t>
            </a:r>
            <a:r>
              <a:rPr lang="el-GR" dirty="0" err="1" smtClean="0"/>
              <a:t>διεπαφή</a:t>
            </a:r>
            <a:r>
              <a:rPr lang="el-GR" dirty="0" smtClean="0"/>
              <a:t> για τους πράκτορες</a:t>
            </a:r>
          </a:p>
          <a:p>
            <a:pPr lvl="1"/>
            <a:r>
              <a:rPr lang="el-GR" dirty="0" smtClean="0"/>
              <a:t>Επιλογή αλγορίθμου από συγκεκριμένο </a:t>
            </a:r>
            <a:r>
              <a:rPr lang="el-GR" dirty="0" err="1" smtClean="0"/>
              <a:t>πάροχο</a:t>
            </a:r>
            <a:endParaRPr lang="el-GR" dirty="0" smtClean="0"/>
          </a:p>
          <a:p>
            <a:pPr lvl="2"/>
            <a:r>
              <a:rPr lang="el-GR" dirty="0" smtClean="0"/>
              <a:t>Υλοποίηση του </a:t>
            </a:r>
            <a:r>
              <a:rPr lang="en-US" dirty="0" smtClean="0"/>
              <a:t>MD5</a:t>
            </a:r>
            <a:r>
              <a:rPr lang="el-GR" dirty="0" smtClean="0"/>
              <a:t> από τον </a:t>
            </a:r>
            <a:r>
              <a:rPr lang="el-GR" dirty="0" err="1" smtClean="0"/>
              <a:t>πάροχο</a:t>
            </a:r>
            <a:r>
              <a:rPr lang="el-GR" dirty="0" smtClean="0"/>
              <a:t> 1</a:t>
            </a:r>
          </a:p>
          <a:p>
            <a:pPr lvl="1"/>
            <a:r>
              <a:rPr lang="el-GR" dirty="0" smtClean="0"/>
              <a:t>Επιλογή αλγορίθμου από οποιονδήποτε </a:t>
            </a:r>
            <a:r>
              <a:rPr lang="el-GR" dirty="0" err="1" smtClean="0"/>
              <a:t>πάροχο</a:t>
            </a:r>
            <a:endParaRPr lang="el-GR" dirty="0" smtClean="0"/>
          </a:p>
          <a:p>
            <a:pPr lvl="2"/>
            <a:r>
              <a:rPr lang="el-GR" dirty="0" smtClean="0"/>
              <a:t>Οποιαδήποτε </a:t>
            </a:r>
            <a:r>
              <a:rPr lang="el-GR" dirty="0"/>
              <a:t>υλοποίηση του </a:t>
            </a:r>
            <a:r>
              <a:rPr lang="en-US" dirty="0" smtClean="0"/>
              <a:t>MD5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92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Τάξη </a:t>
            </a:r>
            <a:r>
              <a:rPr lang="en-US" dirty="0" smtClean="0"/>
              <a:t>Provider </a:t>
            </a:r>
            <a:r>
              <a:rPr lang="el-GR" dirty="0" smtClean="0"/>
              <a:t>(1 </a:t>
            </a:r>
            <a:r>
              <a:rPr lang="el-GR" dirty="0"/>
              <a:t>από </a:t>
            </a:r>
            <a:r>
              <a:rPr 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Αφηρημένη τάξη </a:t>
            </a:r>
            <a:r>
              <a:rPr lang="en-US" dirty="0" smtClean="0"/>
              <a:t>Provider</a:t>
            </a:r>
          </a:p>
          <a:p>
            <a:pPr lvl="1"/>
            <a:r>
              <a:rPr lang="el-GR" dirty="0" err="1" smtClean="0"/>
              <a:t>Πάροχος</a:t>
            </a:r>
            <a:r>
              <a:rPr lang="el-GR" dirty="0" smtClean="0"/>
              <a:t> που υλοποιεί υπηρεσίες ασφάλειας</a:t>
            </a:r>
            <a:endParaRPr lang="en-US" dirty="0" smtClean="0"/>
          </a:p>
          <a:p>
            <a:pPr lvl="2"/>
            <a:r>
              <a:rPr lang="el-GR" dirty="0" smtClean="0"/>
              <a:t>Αλγόριθμοι ασφάλειας (όπως ο </a:t>
            </a:r>
            <a:r>
              <a:rPr lang="en-US" dirty="0" smtClean="0"/>
              <a:t>RSA)</a:t>
            </a:r>
          </a:p>
          <a:p>
            <a:pPr lvl="2"/>
            <a:r>
              <a:rPr lang="el-GR" dirty="0" smtClean="0"/>
              <a:t>Διαχείριση κλειδιών (παραγωγή, μετατροπή)</a:t>
            </a:r>
          </a:p>
          <a:p>
            <a:pPr lvl="1"/>
            <a:r>
              <a:rPr lang="el-GR" dirty="0" smtClean="0"/>
              <a:t>Ο πραγματικός </a:t>
            </a:r>
            <a:r>
              <a:rPr lang="el-GR" dirty="0" err="1" smtClean="0"/>
              <a:t>πάροχος</a:t>
            </a:r>
            <a:r>
              <a:rPr lang="el-GR" dirty="0" smtClean="0"/>
              <a:t> επεκτείνει την τάξη</a:t>
            </a:r>
          </a:p>
          <a:p>
            <a:pPr lvl="2"/>
            <a:r>
              <a:rPr lang="el-GR" dirty="0" smtClean="0"/>
              <a:t>Έχει όνομα και αριθμό έκδοσης</a:t>
            </a:r>
          </a:p>
          <a:p>
            <a:pPr lvl="2"/>
            <a:r>
              <a:rPr lang="el-GR" dirty="0" smtClean="0"/>
              <a:t>Όταν προσαρμόζεται λαμβάνει σειρά προτίμησης</a:t>
            </a:r>
          </a:p>
          <a:p>
            <a:pPr lvl="2"/>
            <a:r>
              <a:rPr lang="el-GR" dirty="0" smtClean="0"/>
              <a:t>Η σειρά ορίζει ποια υλοποίηση θα χρησιμοποιήσουμε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774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Τάξη </a:t>
            </a:r>
            <a:r>
              <a:rPr lang="en-US" dirty="0"/>
              <a:t>Provider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Τάξη </a:t>
            </a:r>
            <a:r>
              <a:rPr lang="en-US" dirty="0" smtClean="0"/>
              <a:t>Provider:</a:t>
            </a:r>
            <a:r>
              <a:rPr lang="el-GR" dirty="0" smtClean="0"/>
              <a:t> πακέτο </a:t>
            </a:r>
            <a:r>
              <a:rPr lang="en-US" dirty="0" err="1" smtClean="0"/>
              <a:t>java.security</a:t>
            </a:r>
            <a:endParaRPr lang="el-GR" dirty="0" smtClean="0"/>
          </a:p>
          <a:p>
            <a:pPr lvl="1"/>
            <a:r>
              <a:rPr lang="en-US" dirty="0" smtClean="0"/>
              <a:t>Provider (String name, double version, String info)</a:t>
            </a:r>
          </a:p>
          <a:p>
            <a:pPr lvl="2"/>
            <a:r>
              <a:rPr lang="el-GR" dirty="0" smtClean="0"/>
              <a:t>Κατασκευάζει έναν </a:t>
            </a:r>
            <a:r>
              <a:rPr lang="el-GR" dirty="0" err="1" smtClean="0"/>
              <a:t>πάροχο</a:t>
            </a:r>
            <a:endParaRPr lang="el-GR" dirty="0" smtClean="0"/>
          </a:p>
          <a:p>
            <a:pPr lvl="3"/>
            <a:r>
              <a:rPr lang="el-GR" dirty="0" smtClean="0"/>
              <a:t>Το </a:t>
            </a:r>
            <a:r>
              <a:rPr lang="en-US" dirty="0" smtClean="0"/>
              <a:t>info</a:t>
            </a:r>
            <a:r>
              <a:rPr lang="el-GR" dirty="0" smtClean="0"/>
              <a:t> είναι ένα κείμενο περιγραφής</a:t>
            </a:r>
          </a:p>
          <a:p>
            <a:pPr lvl="1"/>
            <a:r>
              <a:rPr lang="en-US" dirty="0" smtClean="0"/>
              <a:t>String </a:t>
            </a:r>
            <a:r>
              <a:rPr lang="en-US" dirty="0" err="1" smtClean="0"/>
              <a:t>getName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double </a:t>
            </a:r>
            <a:r>
              <a:rPr lang="en-US" dirty="0" err="1" smtClean="0"/>
              <a:t>getVersion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String </a:t>
            </a:r>
            <a:r>
              <a:rPr lang="en-US" dirty="0" err="1" smtClean="0"/>
              <a:t>getInfo</a:t>
            </a:r>
            <a:r>
              <a:rPr lang="en-US" dirty="0" smtClean="0"/>
              <a:t>()</a:t>
            </a:r>
          </a:p>
          <a:p>
            <a:pPr lvl="2"/>
            <a:r>
              <a:rPr lang="el-GR" dirty="0" smtClean="0"/>
              <a:t>Επιστρέφουν τις πληροφορίες του </a:t>
            </a:r>
            <a:r>
              <a:rPr lang="el-GR" dirty="0" err="1" smtClean="0"/>
              <a:t>παρόχου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78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Λίστες </a:t>
            </a:r>
            <a:r>
              <a:rPr lang="el-GR" altLang="el-GR" dirty="0"/>
              <a:t>ελέγχου </a:t>
            </a:r>
            <a:r>
              <a:rPr lang="el-GR" altLang="el-GR" dirty="0" smtClean="0"/>
              <a:t>προσπέλασης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7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Θέματα ασφάλειας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450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 προσπέλασης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Λίστα ελέγχου προσπέλασης </a:t>
            </a:r>
            <a:r>
              <a:rPr lang="en-US" dirty="0" smtClean="0"/>
              <a:t>(ACL)</a:t>
            </a:r>
          </a:p>
          <a:p>
            <a:pPr lvl="1"/>
            <a:r>
              <a:rPr lang="el-GR" dirty="0" smtClean="0"/>
              <a:t>Αποτελείται από στοιχεία ή καταχωρίσεις</a:t>
            </a:r>
          </a:p>
          <a:p>
            <a:pPr lvl="1"/>
            <a:r>
              <a:rPr lang="el-GR" dirty="0" smtClean="0"/>
              <a:t>Στοιχείο: ομάδα και δικαίωμα προσπέλασης</a:t>
            </a:r>
          </a:p>
          <a:p>
            <a:pPr lvl="2"/>
            <a:r>
              <a:rPr lang="el-GR" dirty="0" smtClean="0"/>
              <a:t>Η ομάδα μπορεί να είναι ένας πράκτορας</a:t>
            </a:r>
          </a:p>
          <a:p>
            <a:pPr lvl="2"/>
            <a:r>
              <a:rPr lang="el-GR" dirty="0" smtClean="0"/>
              <a:t>Το δικαίωμα δείχνει τι μπορεί να κάνει</a:t>
            </a:r>
          </a:p>
          <a:p>
            <a:pPr lvl="1"/>
            <a:r>
              <a:rPr lang="el-GR" dirty="0" smtClean="0"/>
              <a:t>Κωδικοποιεί κανόνες εξουσιοδότησης</a:t>
            </a:r>
            <a:endParaRPr lang="en-US" dirty="0" smtClean="0"/>
          </a:p>
          <a:p>
            <a:pPr lvl="1"/>
            <a:r>
              <a:rPr lang="en-US" dirty="0" err="1" smtClean="0"/>
              <a:t>java.security.acl</a:t>
            </a:r>
            <a:r>
              <a:rPr lang="el-GR" dirty="0" smtClean="0"/>
              <a:t>: </a:t>
            </a:r>
            <a:r>
              <a:rPr lang="el-GR" dirty="0" err="1" smtClean="0"/>
              <a:t>διεπαφές</a:t>
            </a:r>
            <a:r>
              <a:rPr lang="el-GR" dirty="0" smtClean="0"/>
              <a:t> για </a:t>
            </a:r>
            <a:r>
              <a:rPr lang="en-US" dirty="0" smtClean="0"/>
              <a:t>ACL</a:t>
            </a:r>
            <a:endParaRPr lang="el-GR" dirty="0" smtClean="0"/>
          </a:p>
          <a:p>
            <a:pPr lvl="1"/>
            <a:r>
              <a:rPr lang="en-US" dirty="0" err="1" smtClean="0"/>
              <a:t>sun.security.acl</a:t>
            </a:r>
            <a:r>
              <a:rPr lang="en-US" dirty="0" smtClean="0"/>
              <a:t>: </a:t>
            </a:r>
            <a:r>
              <a:rPr lang="el-GR" dirty="0" smtClean="0"/>
              <a:t>προκαθορισμένες υλοποιήσεις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743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Διεπαφή</a:t>
            </a:r>
            <a:r>
              <a:rPr lang="el-GR" dirty="0" smtClean="0"/>
              <a:t> </a:t>
            </a:r>
            <a:r>
              <a:rPr lang="en-US" dirty="0" smtClean="0"/>
              <a:t>Principal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Εντολέας (</a:t>
            </a:r>
            <a:r>
              <a:rPr lang="en-US" dirty="0" smtClean="0"/>
              <a:t>principal)</a:t>
            </a:r>
            <a:r>
              <a:rPr lang="el-GR" dirty="0" smtClean="0"/>
              <a:t>: χρήστης ή οργανισμός</a:t>
            </a:r>
          </a:p>
          <a:p>
            <a:r>
              <a:rPr lang="el-GR" dirty="0" err="1" smtClean="0"/>
              <a:t>Διεπαφή</a:t>
            </a:r>
            <a:r>
              <a:rPr lang="el-GR" dirty="0" smtClean="0"/>
              <a:t> </a:t>
            </a:r>
            <a:r>
              <a:rPr lang="en-US" dirty="0" smtClean="0"/>
              <a:t>Principal</a:t>
            </a:r>
          </a:p>
          <a:p>
            <a:pPr lvl="1"/>
            <a:r>
              <a:rPr lang="el-GR" dirty="0" smtClean="0"/>
              <a:t>Ακυρώνει </a:t>
            </a:r>
            <a:r>
              <a:rPr lang="en-US" dirty="0" smtClean="0"/>
              <a:t>equals, </a:t>
            </a:r>
            <a:r>
              <a:rPr lang="en-US" dirty="0" err="1" smtClean="0"/>
              <a:t>hashCode</a:t>
            </a:r>
            <a:r>
              <a:rPr lang="el-GR" dirty="0" smtClean="0"/>
              <a:t> και </a:t>
            </a:r>
            <a:r>
              <a:rPr lang="en-US" dirty="0" err="1" smtClean="0"/>
              <a:t>toString</a:t>
            </a:r>
            <a:endParaRPr lang="en-US" dirty="0" smtClean="0"/>
          </a:p>
          <a:p>
            <a:pPr lvl="2"/>
            <a:r>
              <a:rPr lang="el-GR" dirty="0" smtClean="0"/>
              <a:t>Η υλοποίηση πρέπει να φτιάξει δικές της</a:t>
            </a:r>
          </a:p>
          <a:p>
            <a:pPr lvl="1"/>
            <a:r>
              <a:rPr lang="en-US" dirty="0" smtClean="0"/>
              <a:t>String </a:t>
            </a:r>
            <a:r>
              <a:rPr lang="en-US" dirty="0" err="1" smtClean="0"/>
              <a:t>getName</a:t>
            </a:r>
            <a:r>
              <a:rPr lang="en-US" dirty="0" smtClean="0"/>
              <a:t>(): </a:t>
            </a:r>
            <a:r>
              <a:rPr lang="el-GR" dirty="0" smtClean="0"/>
              <a:t>επιστρέφει όνομα εντολέα</a:t>
            </a:r>
          </a:p>
          <a:p>
            <a:r>
              <a:rPr lang="el-GR" dirty="0" smtClean="0"/>
              <a:t>Τάξη</a:t>
            </a:r>
            <a:r>
              <a:rPr lang="en-US" dirty="0" smtClean="0"/>
              <a:t> </a:t>
            </a:r>
            <a:r>
              <a:rPr lang="en-US" dirty="0" err="1" smtClean="0"/>
              <a:t>PrincipalImpl</a:t>
            </a:r>
            <a:r>
              <a:rPr lang="el-GR" dirty="0" smtClean="0"/>
              <a:t>: υλοποίηση της </a:t>
            </a:r>
            <a:r>
              <a:rPr lang="en-US" dirty="0" smtClean="0"/>
              <a:t>Principal</a:t>
            </a:r>
          </a:p>
          <a:p>
            <a:pPr lvl="1"/>
            <a:r>
              <a:rPr lang="en-US" dirty="0" err="1" smtClean="0"/>
              <a:t>PrincipalImpl</a:t>
            </a:r>
            <a:r>
              <a:rPr lang="en-US" dirty="0" smtClean="0"/>
              <a:t>(String user)</a:t>
            </a:r>
            <a:endParaRPr lang="el-GR" dirty="0" smtClean="0"/>
          </a:p>
          <a:p>
            <a:pPr lvl="2"/>
            <a:r>
              <a:rPr lang="el-GR" dirty="0" smtClean="0"/>
              <a:t>Δημιουργεί έναν εντολέα με όνομα </a:t>
            </a:r>
            <a:r>
              <a:rPr lang="en-US" dirty="0" smtClean="0"/>
              <a:t>user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02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Διεπαφή</a:t>
            </a:r>
            <a:r>
              <a:rPr lang="el-GR" dirty="0" smtClean="0"/>
              <a:t> </a:t>
            </a:r>
            <a:r>
              <a:rPr lang="en-US" dirty="0" smtClean="0"/>
              <a:t>Group</a:t>
            </a:r>
            <a:r>
              <a:rPr lang="el-GR" dirty="0" smtClean="0"/>
              <a:t>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Παριστάνει μια ομάδα εντολέων</a:t>
            </a:r>
            <a:endParaRPr lang="en-US" dirty="0" smtClean="0"/>
          </a:p>
          <a:p>
            <a:pPr lvl="1"/>
            <a:r>
              <a:rPr lang="el-GR" dirty="0" smtClean="0"/>
              <a:t>Επεκτείνει τη </a:t>
            </a:r>
            <a:r>
              <a:rPr lang="el-GR" dirty="0" err="1" smtClean="0"/>
              <a:t>διεπαφή</a:t>
            </a:r>
            <a:r>
              <a:rPr lang="el-GR" dirty="0" smtClean="0"/>
              <a:t> </a:t>
            </a:r>
            <a:r>
              <a:rPr lang="en-US" dirty="0" smtClean="0"/>
              <a:t>Principal</a:t>
            </a:r>
            <a:endParaRPr lang="el-GR" dirty="0" smtClean="0"/>
          </a:p>
          <a:p>
            <a:pPr lvl="1"/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addMember</a:t>
            </a:r>
            <a:r>
              <a:rPr lang="en-US" dirty="0" smtClean="0"/>
              <a:t>(Principal user)</a:t>
            </a:r>
          </a:p>
          <a:p>
            <a:pPr lvl="2"/>
            <a:r>
              <a:rPr lang="el-GR" dirty="0" smtClean="0"/>
              <a:t>Προσθέτει τον εντολέα </a:t>
            </a:r>
            <a:r>
              <a:rPr lang="en-US" dirty="0" smtClean="0"/>
              <a:t>user</a:t>
            </a:r>
            <a:r>
              <a:rPr lang="el-GR" dirty="0" smtClean="0"/>
              <a:t> στην ομάδα</a:t>
            </a:r>
          </a:p>
          <a:p>
            <a:pPr lvl="2"/>
            <a:r>
              <a:rPr lang="el-GR" dirty="0" smtClean="0"/>
              <a:t>Επιστρέφει </a:t>
            </a:r>
            <a:r>
              <a:rPr lang="en-US" dirty="0" smtClean="0"/>
              <a:t>false</a:t>
            </a:r>
            <a:r>
              <a:rPr lang="el-GR" dirty="0" smtClean="0"/>
              <a:t> αν ήταν ήδη μέλος</a:t>
            </a:r>
          </a:p>
          <a:p>
            <a:pPr lvl="1"/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dirty="0" err="1" smtClean="0"/>
              <a:t>removeMember</a:t>
            </a:r>
            <a:r>
              <a:rPr lang="en-US" dirty="0" smtClean="0"/>
              <a:t>(Principal </a:t>
            </a:r>
            <a:r>
              <a:rPr lang="en-US" dirty="0"/>
              <a:t>user)</a:t>
            </a:r>
          </a:p>
          <a:p>
            <a:pPr lvl="2"/>
            <a:r>
              <a:rPr lang="el-GR" dirty="0" smtClean="0"/>
              <a:t>Αφαιρεί τον </a:t>
            </a:r>
            <a:r>
              <a:rPr lang="el-GR" dirty="0"/>
              <a:t>εντολέα </a:t>
            </a:r>
            <a:r>
              <a:rPr lang="en-US" dirty="0"/>
              <a:t>user</a:t>
            </a:r>
            <a:r>
              <a:rPr lang="el-GR" dirty="0"/>
              <a:t> </a:t>
            </a:r>
            <a:r>
              <a:rPr lang="el-GR" dirty="0" smtClean="0"/>
              <a:t>από την ομάδα</a:t>
            </a:r>
          </a:p>
          <a:p>
            <a:pPr lvl="2"/>
            <a:r>
              <a:rPr lang="el-GR" dirty="0" smtClean="0"/>
              <a:t>Επιστρέφει</a:t>
            </a:r>
            <a:r>
              <a:rPr lang="en-US" dirty="0" smtClean="0"/>
              <a:t> false</a:t>
            </a:r>
            <a:r>
              <a:rPr lang="el-GR" dirty="0" smtClean="0"/>
              <a:t> αν δεν ήταν μέλος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07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Διεπαφή</a:t>
            </a:r>
            <a:r>
              <a:rPr lang="el-GR" dirty="0"/>
              <a:t> </a:t>
            </a:r>
            <a:r>
              <a:rPr lang="en-US" dirty="0"/>
              <a:t>Group</a:t>
            </a:r>
            <a:r>
              <a:rPr lang="el-GR" dirty="0"/>
              <a:t>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Μέθοδοι </a:t>
            </a:r>
            <a:r>
              <a:rPr lang="el-GR" dirty="0" err="1" smtClean="0"/>
              <a:t>διεπαφής</a:t>
            </a:r>
            <a:r>
              <a:rPr lang="el-GR" dirty="0" smtClean="0"/>
              <a:t> </a:t>
            </a:r>
            <a:r>
              <a:rPr lang="en-US" dirty="0" smtClean="0"/>
              <a:t>Group</a:t>
            </a:r>
          </a:p>
          <a:p>
            <a:pPr lvl="1"/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isMember</a:t>
            </a:r>
            <a:r>
              <a:rPr lang="en-US" dirty="0" smtClean="0"/>
              <a:t>(Principal user)</a:t>
            </a:r>
          </a:p>
          <a:p>
            <a:pPr lvl="2"/>
            <a:r>
              <a:rPr lang="el-GR" dirty="0" smtClean="0"/>
              <a:t>Επιστρέφει</a:t>
            </a:r>
            <a:r>
              <a:rPr lang="en-US" dirty="0" smtClean="0"/>
              <a:t> true</a:t>
            </a:r>
            <a:r>
              <a:rPr lang="el-GR" dirty="0" smtClean="0"/>
              <a:t> αν ο </a:t>
            </a:r>
            <a:r>
              <a:rPr lang="en-US" dirty="0" smtClean="0"/>
              <a:t>user</a:t>
            </a:r>
            <a:r>
              <a:rPr lang="el-GR" dirty="0" smtClean="0"/>
              <a:t> είναι μέλος της ομάδας</a:t>
            </a:r>
          </a:p>
          <a:p>
            <a:pPr lvl="2"/>
            <a:r>
              <a:rPr lang="el-GR" dirty="0" smtClean="0"/>
              <a:t>Ελέγχει την ομάδα και τυχόν υποομάδες</a:t>
            </a:r>
          </a:p>
          <a:p>
            <a:pPr lvl="1"/>
            <a:r>
              <a:rPr lang="en-US" dirty="0" smtClean="0"/>
              <a:t>Enumeration&lt;? Extends Principal&gt; members()</a:t>
            </a:r>
          </a:p>
          <a:p>
            <a:pPr lvl="2"/>
            <a:r>
              <a:rPr lang="el-GR" dirty="0" smtClean="0"/>
              <a:t>Επιστρέφει απαρίθμηση χρηστών (εντολείς ή ομάδες)</a:t>
            </a:r>
          </a:p>
          <a:p>
            <a:r>
              <a:rPr lang="el-GR" dirty="0" smtClean="0"/>
              <a:t>Τάξη</a:t>
            </a:r>
            <a:r>
              <a:rPr lang="en-US" dirty="0" smtClean="0"/>
              <a:t> </a:t>
            </a:r>
            <a:r>
              <a:rPr lang="en-US" dirty="0" err="1" smtClean="0"/>
              <a:t>GroupImpl</a:t>
            </a:r>
            <a:r>
              <a:rPr lang="el-GR" dirty="0"/>
              <a:t>: υλοποίηση της </a:t>
            </a:r>
            <a:r>
              <a:rPr lang="en-US" dirty="0" smtClean="0"/>
              <a:t>Group</a:t>
            </a:r>
            <a:endParaRPr lang="en-US" dirty="0"/>
          </a:p>
          <a:p>
            <a:pPr lvl="1"/>
            <a:r>
              <a:rPr lang="en-US" dirty="0" err="1" smtClean="0"/>
              <a:t>GroupImpl</a:t>
            </a:r>
            <a:r>
              <a:rPr lang="en-US" dirty="0" smtClean="0"/>
              <a:t>(String </a:t>
            </a:r>
            <a:r>
              <a:rPr lang="en-US" dirty="0" err="1" smtClean="0"/>
              <a:t>groupName</a:t>
            </a:r>
            <a:r>
              <a:rPr lang="en-US" dirty="0" smtClean="0"/>
              <a:t>)</a:t>
            </a:r>
            <a:endParaRPr lang="el-GR" dirty="0"/>
          </a:p>
          <a:p>
            <a:pPr lvl="2"/>
            <a:r>
              <a:rPr lang="el-GR" dirty="0"/>
              <a:t>Δημιουργεί </a:t>
            </a:r>
            <a:r>
              <a:rPr lang="el-GR" dirty="0" smtClean="0"/>
              <a:t>μια ομάδα με όνομα </a:t>
            </a:r>
            <a:r>
              <a:rPr lang="en-US" dirty="0" err="1" smtClean="0"/>
              <a:t>groupName</a:t>
            </a:r>
            <a:endParaRPr lang="el-GR" dirty="0"/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72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Διεπαφή</a:t>
            </a:r>
            <a:r>
              <a:rPr lang="en-US" dirty="0" smtClean="0"/>
              <a:t> Permission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Παριστάνει τα δικαιώματα χρήσης</a:t>
            </a:r>
          </a:p>
          <a:p>
            <a:pPr lvl="1"/>
            <a:r>
              <a:rPr lang="el-GR" dirty="0" smtClean="0"/>
              <a:t>Δεν υλοποιεί συγκεκριμένη συμπεριφορά</a:t>
            </a:r>
          </a:p>
          <a:p>
            <a:pPr lvl="2"/>
            <a:r>
              <a:rPr lang="el-GR" dirty="0" smtClean="0"/>
              <a:t>Δε γνωρίζουμε τι δικαιώματα θέλει ο χρήστης</a:t>
            </a:r>
          </a:p>
          <a:p>
            <a:pPr lvl="1"/>
            <a:r>
              <a:rPr lang="el-GR" dirty="0" smtClean="0"/>
              <a:t>Ακυρώνει τις μεθόδους </a:t>
            </a:r>
            <a:r>
              <a:rPr lang="en-US" dirty="0" smtClean="0"/>
              <a:t>equals</a:t>
            </a:r>
            <a:r>
              <a:rPr lang="el-GR" dirty="0" smtClean="0"/>
              <a:t> και </a:t>
            </a:r>
            <a:r>
              <a:rPr lang="en-US" dirty="0" err="1" smtClean="0"/>
              <a:t>toString</a:t>
            </a:r>
            <a:endParaRPr lang="en-US" dirty="0" smtClean="0"/>
          </a:p>
          <a:p>
            <a:r>
              <a:rPr lang="el-GR" dirty="0" smtClean="0"/>
              <a:t>Τάξη </a:t>
            </a:r>
            <a:r>
              <a:rPr lang="en-US" dirty="0" err="1" smtClean="0"/>
              <a:t>PermissionImpl</a:t>
            </a:r>
            <a:r>
              <a:rPr lang="en-US" dirty="0" smtClean="0"/>
              <a:t>: </a:t>
            </a:r>
            <a:r>
              <a:rPr lang="el-GR" dirty="0" smtClean="0"/>
              <a:t>υλοποίηση </a:t>
            </a:r>
            <a:r>
              <a:rPr lang="en-US" dirty="0" smtClean="0"/>
              <a:t>Permission</a:t>
            </a:r>
          </a:p>
          <a:p>
            <a:pPr lvl="1"/>
            <a:r>
              <a:rPr lang="el-GR" dirty="0" smtClean="0"/>
              <a:t>Χρησιμοποιεί συμβολοσειρές για τα δικαιώματα</a:t>
            </a:r>
          </a:p>
          <a:p>
            <a:pPr lvl="1"/>
            <a:r>
              <a:rPr lang="en-US" dirty="0" err="1" smtClean="0"/>
              <a:t>PermissionImpl</a:t>
            </a:r>
            <a:r>
              <a:rPr lang="en-US" dirty="0" smtClean="0"/>
              <a:t>(String permission)</a:t>
            </a:r>
          </a:p>
          <a:p>
            <a:pPr lvl="2"/>
            <a:r>
              <a:rPr lang="el-GR" dirty="0" smtClean="0"/>
              <a:t>Κατασκευάζει ένα δικαίωμα με όνομα </a:t>
            </a:r>
            <a:r>
              <a:rPr lang="en-US" dirty="0" smtClean="0"/>
              <a:t>permission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6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Διεπαφή</a:t>
            </a:r>
            <a:r>
              <a:rPr lang="el-GR" dirty="0" smtClean="0"/>
              <a:t> </a:t>
            </a:r>
            <a:r>
              <a:rPr lang="en-US" dirty="0" err="1" smtClean="0"/>
              <a:t>AclEntry</a:t>
            </a:r>
            <a:r>
              <a:rPr lang="en-US" dirty="0" smtClean="0"/>
              <a:t> (</a:t>
            </a:r>
            <a:r>
              <a:rPr lang="el-GR" dirty="0" smtClean="0"/>
              <a:t>1 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Παριστάνει ένα στοιχεία μιας </a:t>
            </a:r>
            <a:r>
              <a:rPr lang="en-US" dirty="0" smtClean="0"/>
              <a:t>ACL</a:t>
            </a:r>
          </a:p>
          <a:p>
            <a:pPr lvl="1"/>
            <a:r>
              <a:rPr lang="el-GR" dirty="0" smtClean="0"/>
              <a:t>Περιέχει ένα σύνολο από δικαιώματα</a:t>
            </a:r>
          </a:p>
          <a:p>
            <a:pPr lvl="1"/>
            <a:r>
              <a:rPr lang="el-GR" dirty="0" smtClean="0"/>
              <a:t>Σχετίζεται με ένα εντολέα ή μία ομάδα</a:t>
            </a:r>
          </a:p>
          <a:p>
            <a:pPr lvl="1"/>
            <a:r>
              <a:rPr lang="el-GR" dirty="0" smtClean="0"/>
              <a:t>Θετική: παραχωρεί δικαιώματα</a:t>
            </a:r>
          </a:p>
          <a:p>
            <a:pPr lvl="2"/>
            <a:r>
              <a:rPr lang="el-GR" dirty="0" smtClean="0"/>
              <a:t>Προεπιλογή αν δεν ορίζεται διαφορετικά</a:t>
            </a:r>
          </a:p>
          <a:p>
            <a:pPr lvl="1"/>
            <a:r>
              <a:rPr lang="el-GR" dirty="0" smtClean="0"/>
              <a:t>Αρνητική: αφαιρεί δικαιώματα</a:t>
            </a:r>
          </a:p>
          <a:p>
            <a:pPr lvl="1"/>
            <a:r>
              <a:rPr lang="el-GR" dirty="0" smtClean="0"/>
              <a:t>Έως μία θετική και μία αρνητική ανά εντολέα</a:t>
            </a:r>
          </a:p>
          <a:p>
            <a:pPr lvl="2"/>
            <a:r>
              <a:rPr lang="el-GR" dirty="0" smtClean="0"/>
              <a:t>Ανεξάρτητα από τα δικαιώματα κάθε μίας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91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Διεπαφή</a:t>
            </a:r>
            <a:r>
              <a:rPr lang="el-GR" dirty="0"/>
              <a:t> </a:t>
            </a:r>
            <a:r>
              <a:rPr lang="en-US" dirty="0" err="1"/>
              <a:t>AclEntry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l-GR" dirty="0" smtClean="0"/>
              <a:t>2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Μέθοδοι </a:t>
            </a:r>
            <a:r>
              <a:rPr lang="el-GR" dirty="0" err="1" smtClean="0"/>
              <a:t>διεπαφής</a:t>
            </a:r>
            <a:r>
              <a:rPr lang="el-GR" dirty="0" smtClean="0"/>
              <a:t> </a:t>
            </a:r>
            <a:r>
              <a:rPr lang="en-US" dirty="0" err="1" smtClean="0"/>
              <a:t>AclEntry</a:t>
            </a:r>
            <a:endParaRPr lang="el-GR" dirty="0" smtClean="0"/>
          </a:p>
          <a:p>
            <a:pPr lvl="1"/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addPremission</a:t>
            </a:r>
            <a:r>
              <a:rPr lang="en-US" dirty="0" smtClean="0"/>
              <a:t>(Permission perm)</a:t>
            </a:r>
          </a:p>
          <a:p>
            <a:pPr lvl="2"/>
            <a:r>
              <a:rPr lang="el-GR" dirty="0" smtClean="0"/>
              <a:t>Προσθέτει δικαίωμα </a:t>
            </a:r>
            <a:r>
              <a:rPr lang="en-US" dirty="0" smtClean="0"/>
              <a:t>perm </a:t>
            </a:r>
            <a:r>
              <a:rPr lang="el-GR" dirty="0" smtClean="0"/>
              <a:t>στο στοιχείο</a:t>
            </a:r>
            <a:endParaRPr lang="en-US" dirty="0" smtClean="0"/>
          </a:p>
          <a:p>
            <a:pPr lvl="1"/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dirty="0" err="1" smtClean="0"/>
              <a:t>checkPremission</a:t>
            </a:r>
            <a:r>
              <a:rPr lang="en-US" dirty="0" smtClean="0"/>
              <a:t>(Permission perm)</a:t>
            </a:r>
            <a:endParaRPr lang="el-GR" dirty="0" smtClean="0"/>
          </a:p>
          <a:p>
            <a:pPr lvl="2"/>
            <a:r>
              <a:rPr lang="el-GR" dirty="0" smtClean="0"/>
              <a:t>Ελέγχει αν περιέχεται το δικαίωμα </a:t>
            </a:r>
            <a:r>
              <a:rPr lang="en-US" dirty="0" smtClean="0"/>
              <a:t>perm</a:t>
            </a:r>
          </a:p>
          <a:p>
            <a:pPr lvl="1"/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dirty="0" err="1" smtClean="0"/>
              <a:t>removePremission</a:t>
            </a:r>
            <a:r>
              <a:rPr lang="en-US" dirty="0" smtClean="0"/>
              <a:t>(Permission perm)</a:t>
            </a:r>
          </a:p>
          <a:p>
            <a:pPr lvl="2"/>
            <a:r>
              <a:rPr lang="el-GR" dirty="0" smtClean="0"/>
              <a:t>Αφαιρεί το δικαίωμα </a:t>
            </a:r>
            <a:r>
              <a:rPr lang="en-US" dirty="0" smtClean="0"/>
              <a:t>perm</a:t>
            </a:r>
            <a:r>
              <a:rPr lang="el-GR" dirty="0" smtClean="0"/>
              <a:t> από το στοιχείο</a:t>
            </a:r>
          </a:p>
          <a:p>
            <a:pPr lvl="1"/>
            <a:r>
              <a:rPr lang="en-US" dirty="0" smtClean="0"/>
              <a:t>Enumeration&lt;Permission&gt; permissions()</a:t>
            </a:r>
          </a:p>
          <a:p>
            <a:pPr lvl="2"/>
            <a:r>
              <a:rPr lang="el-GR" dirty="0" smtClean="0"/>
              <a:t>Επιστρέφει τα δικαιώματα του στοιχείου</a:t>
            </a:r>
            <a:endParaRPr lang="el-GR" dirty="0"/>
          </a:p>
          <a:p>
            <a:pPr lvl="1"/>
            <a:endParaRPr lang="el-GR" dirty="0"/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918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Διεπαφή</a:t>
            </a:r>
            <a:r>
              <a:rPr lang="el-GR" dirty="0"/>
              <a:t> </a:t>
            </a:r>
            <a:r>
              <a:rPr lang="en-US" dirty="0" err="1"/>
              <a:t>AclEntry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l-GR" dirty="0" smtClean="0"/>
              <a:t>3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Μέθοδοι </a:t>
            </a:r>
            <a:r>
              <a:rPr lang="el-GR" dirty="0" err="1"/>
              <a:t>διεπαφής</a:t>
            </a:r>
            <a:r>
              <a:rPr lang="el-GR" dirty="0"/>
              <a:t> </a:t>
            </a:r>
            <a:r>
              <a:rPr lang="en-US" dirty="0" err="1"/>
              <a:t>AclEntry</a:t>
            </a:r>
            <a:endParaRPr lang="el-GR" dirty="0"/>
          </a:p>
          <a:p>
            <a:pPr lvl="1"/>
            <a:r>
              <a:rPr lang="en-US" dirty="0" smtClean="0"/>
              <a:t>Boolean </a:t>
            </a:r>
            <a:r>
              <a:rPr lang="en-US" dirty="0" err="1" smtClean="0"/>
              <a:t>setPrincipal</a:t>
            </a:r>
            <a:r>
              <a:rPr lang="en-US" dirty="0" smtClean="0"/>
              <a:t>(Principal user)</a:t>
            </a:r>
            <a:endParaRPr lang="en-US" dirty="0"/>
          </a:p>
          <a:p>
            <a:pPr lvl="2"/>
            <a:r>
              <a:rPr lang="el-GR" dirty="0" smtClean="0"/>
              <a:t>Καθορίζει τον εντολέα του στοιχείου</a:t>
            </a:r>
          </a:p>
          <a:p>
            <a:pPr lvl="1"/>
            <a:r>
              <a:rPr lang="en-US" dirty="0" smtClean="0"/>
              <a:t>Principal </a:t>
            </a:r>
            <a:r>
              <a:rPr lang="en-US" dirty="0" err="1" smtClean="0"/>
              <a:t>getPrincipal</a:t>
            </a:r>
            <a:r>
              <a:rPr lang="en-US" dirty="0" smtClean="0"/>
              <a:t>()</a:t>
            </a:r>
          </a:p>
          <a:p>
            <a:pPr lvl="2"/>
            <a:r>
              <a:rPr lang="el-GR" dirty="0" smtClean="0"/>
              <a:t>Επιστρέφει τον εντολέα του στοιχείου</a:t>
            </a:r>
          </a:p>
          <a:p>
            <a:pPr lvl="1"/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isNegative</a:t>
            </a:r>
            <a:r>
              <a:rPr lang="en-US" dirty="0" smtClean="0"/>
              <a:t>():</a:t>
            </a:r>
            <a:r>
              <a:rPr lang="el-GR" dirty="0" smtClean="0"/>
              <a:t> είναι αρνητικό το στοιχείο;</a:t>
            </a:r>
          </a:p>
          <a:p>
            <a:pPr lvl="1"/>
            <a:r>
              <a:rPr lang="en-US" dirty="0" smtClean="0"/>
              <a:t>void </a:t>
            </a:r>
            <a:r>
              <a:rPr lang="en-US" dirty="0" err="1" smtClean="0"/>
              <a:t>setNegativePermissions</a:t>
            </a:r>
            <a:r>
              <a:rPr lang="en-US" dirty="0" smtClean="0"/>
              <a:t>()</a:t>
            </a:r>
          </a:p>
          <a:p>
            <a:pPr lvl="2"/>
            <a:r>
              <a:rPr lang="el-GR" dirty="0" smtClean="0"/>
              <a:t>Κάνει το στοιχείο αρνητικό</a:t>
            </a:r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643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Διεπαφή</a:t>
            </a:r>
            <a:r>
              <a:rPr lang="el-GR" dirty="0"/>
              <a:t> </a:t>
            </a:r>
            <a:r>
              <a:rPr lang="en-US" dirty="0" err="1"/>
              <a:t>AclEntry</a:t>
            </a:r>
            <a:r>
              <a:rPr lang="en-US" dirty="0"/>
              <a:t> </a:t>
            </a:r>
            <a:r>
              <a:rPr lang="en-US" dirty="0" smtClean="0"/>
              <a:t>(4</a:t>
            </a:r>
            <a:r>
              <a:rPr lang="el-GR" dirty="0" smtClean="0"/>
              <a:t>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Τάξη </a:t>
            </a:r>
            <a:r>
              <a:rPr lang="en-US" dirty="0" err="1" smtClean="0"/>
              <a:t>AclEntryImpl</a:t>
            </a:r>
            <a:endParaRPr lang="en-US" dirty="0" smtClean="0"/>
          </a:p>
          <a:p>
            <a:pPr lvl="1"/>
            <a:r>
              <a:rPr lang="el-GR" dirty="0" smtClean="0"/>
              <a:t>Υλοποιεί τη </a:t>
            </a:r>
            <a:r>
              <a:rPr lang="el-GR" dirty="0" err="1" smtClean="0"/>
              <a:t>διεπαφή</a:t>
            </a:r>
            <a:r>
              <a:rPr lang="el-GR" dirty="0" smtClean="0"/>
              <a:t> </a:t>
            </a:r>
            <a:r>
              <a:rPr lang="en-US" dirty="0" err="1" smtClean="0"/>
              <a:t>AclEntry</a:t>
            </a:r>
            <a:endParaRPr lang="en-US" dirty="0" smtClean="0"/>
          </a:p>
          <a:p>
            <a:pPr lvl="1"/>
            <a:r>
              <a:rPr lang="en-US" dirty="0" err="1" smtClean="0"/>
              <a:t>AclEntryImpl</a:t>
            </a:r>
            <a:r>
              <a:rPr lang="en-US" dirty="0" smtClean="0"/>
              <a:t>(Principal user)</a:t>
            </a:r>
          </a:p>
          <a:p>
            <a:pPr lvl="2"/>
            <a:r>
              <a:rPr lang="el-GR" dirty="0" smtClean="0"/>
              <a:t>Δημιουργεί ένα θετικό στοιχείο για τον </a:t>
            </a:r>
            <a:r>
              <a:rPr lang="en-US" dirty="0" smtClean="0"/>
              <a:t>user</a:t>
            </a:r>
          </a:p>
          <a:p>
            <a:pPr lvl="1"/>
            <a:r>
              <a:rPr lang="en-US" dirty="0" err="1"/>
              <a:t>AclEntryImpl</a:t>
            </a:r>
            <a:r>
              <a:rPr lang="en-US" dirty="0" smtClean="0"/>
              <a:t>()</a:t>
            </a:r>
            <a:endParaRPr lang="en-US" dirty="0"/>
          </a:p>
          <a:p>
            <a:pPr lvl="2"/>
            <a:r>
              <a:rPr lang="el-GR" dirty="0"/>
              <a:t>Δημιουργεί ένα θετικό στοιχείο </a:t>
            </a:r>
            <a:r>
              <a:rPr lang="el-GR" dirty="0" smtClean="0"/>
              <a:t>χωρίς εντολέα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58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Διεπαφή</a:t>
            </a:r>
            <a:r>
              <a:rPr lang="el-GR" dirty="0" smtClean="0"/>
              <a:t> </a:t>
            </a:r>
            <a:r>
              <a:rPr lang="en-US" dirty="0" smtClean="0"/>
              <a:t>Owner (1 </a:t>
            </a:r>
            <a:r>
              <a:rPr lang="el-GR" dirty="0" smtClean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Παριστάνει τον ιδιοκτήτη μιας </a:t>
            </a:r>
            <a:r>
              <a:rPr lang="en-US" dirty="0" smtClean="0"/>
              <a:t>ACL</a:t>
            </a:r>
          </a:p>
          <a:p>
            <a:pPr lvl="1"/>
            <a:r>
              <a:rPr lang="el-GR" dirty="0" smtClean="0"/>
              <a:t>Χρήση και για τη δόμηση των </a:t>
            </a:r>
            <a:r>
              <a:rPr lang="en-US" dirty="0" smtClean="0"/>
              <a:t>ACL</a:t>
            </a:r>
          </a:p>
          <a:p>
            <a:pPr lvl="2"/>
            <a:r>
              <a:rPr lang="el-GR" dirty="0" smtClean="0"/>
              <a:t>Η </a:t>
            </a:r>
            <a:r>
              <a:rPr lang="el-GR" dirty="0" err="1" smtClean="0"/>
              <a:t>διεπαφή</a:t>
            </a:r>
            <a:r>
              <a:rPr lang="el-GR" dirty="0" smtClean="0"/>
              <a:t> </a:t>
            </a:r>
            <a:r>
              <a:rPr lang="en-US" dirty="0" err="1" smtClean="0"/>
              <a:t>Acl</a:t>
            </a:r>
            <a:r>
              <a:rPr lang="el-GR" dirty="0" smtClean="0"/>
              <a:t> επεκτείνει τη </a:t>
            </a:r>
            <a:r>
              <a:rPr lang="el-GR" dirty="0" err="1" smtClean="0"/>
              <a:t>διεπαφή</a:t>
            </a:r>
            <a:r>
              <a:rPr lang="el-GR" dirty="0" smtClean="0"/>
              <a:t> </a:t>
            </a:r>
            <a:r>
              <a:rPr lang="en-US" dirty="0" smtClean="0"/>
              <a:t>Owner</a:t>
            </a:r>
            <a:endParaRPr lang="el-GR" dirty="0" smtClean="0"/>
          </a:p>
          <a:p>
            <a:pPr lvl="1"/>
            <a:r>
              <a:rPr lang="el-GR" dirty="0" smtClean="0"/>
              <a:t>Μόνο οι ιδιοκτήτες μιας </a:t>
            </a:r>
            <a:r>
              <a:rPr lang="en-US" dirty="0" smtClean="0"/>
              <a:t>ACL </a:t>
            </a:r>
            <a:r>
              <a:rPr lang="el-GR" dirty="0" smtClean="0"/>
              <a:t>την αλλάζουν</a:t>
            </a:r>
            <a:endParaRPr lang="en-US" dirty="0" smtClean="0"/>
          </a:p>
          <a:p>
            <a:pPr lvl="1"/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addOwner</a:t>
            </a:r>
            <a:r>
              <a:rPr lang="en-US" dirty="0" smtClean="0"/>
              <a:t>(Principal c, Principal o)</a:t>
            </a:r>
          </a:p>
          <a:p>
            <a:pPr lvl="2"/>
            <a:r>
              <a:rPr lang="el-GR" dirty="0" smtClean="0"/>
              <a:t>Προσθέτει στους ιδιοκτήτες τον </a:t>
            </a:r>
            <a:r>
              <a:rPr lang="en-US" dirty="0" smtClean="0"/>
              <a:t>o</a:t>
            </a:r>
            <a:endParaRPr lang="el-GR" dirty="0" smtClean="0"/>
          </a:p>
          <a:p>
            <a:pPr lvl="2"/>
            <a:r>
              <a:rPr lang="el-GR" dirty="0" smtClean="0"/>
              <a:t>Καλείται από τον ιδιοκτήτη </a:t>
            </a:r>
            <a:r>
              <a:rPr lang="en-US" dirty="0" smtClean="0"/>
              <a:t>c</a:t>
            </a:r>
            <a:endParaRPr lang="el-GR" dirty="0" smtClean="0"/>
          </a:p>
          <a:p>
            <a:pPr lvl="1"/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dirty="0" err="1" smtClean="0"/>
              <a:t>deleteOwner</a:t>
            </a:r>
            <a:r>
              <a:rPr lang="en-US" dirty="0" smtClean="0"/>
              <a:t>(Principal </a:t>
            </a:r>
            <a:r>
              <a:rPr lang="en-US" dirty="0"/>
              <a:t>c, Principal o)</a:t>
            </a:r>
          </a:p>
          <a:p>
            <a:pPr lvl="2"/>
            <a:r>
              <a:rPr lang="el-GR" dirty="0" smtClean="0"/>
              <a:t>Διαγράφει από τους </a:t>
            </a:r>
            <a:r>
              <a:rPr lang="el-GR" dirty="0"/>
              <a:t>ιδιοκτήτες τον </a:t>
            </a:r>
            <a:r>
              <a:rPr lang="en-US" dirty="0" smtClean="0"/>
              <a:t>o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629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Διεπαφή</a:t>
            </a:r>
            <a:r>
              <a:rPr lang="el-GR" dirty="0"/>
              <a:t> </a:t>
            </a:r>
            <a:r>
              <a:rPr lang="en-US" dirty="0"/>
              <a:t>Owner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Μέθοδοι </a:t>
            </a:r>
            <a:r>
              <a:rPr lang="el-GR" dirty="0" err="1" smtClean="0"/>
              <a:t>διεπαφής</a:t>
            </a:r>
            <a:r>
              <a:rPr lang="el-GR" dirty="0" smtClean="0"/>
              <a:t> </a:t>
            </a:r>
            <a:r>
              <a:rPr lang="en-US" dirty="0" smtClean="0"/>
              <a:t>Owner</a:t>
            </a:r>
          </a:p>
          <a:p>
            <a:pPr lvl="1"/>
            <a:r>
              <a:rPr lang="en-US" dirty="0" err="1"/>
              <a:t>b</a:t>
            </a:r>
            <a:r>
              <a:rPr lang="en-US" dirty="0" err="1" smtClean="0"/>
              <a:t>oolean</a:t>
            </a:r>
            <a:r>
              <a:rPr lang="en-US" dirty="0" smtClean="0"/>
              <a:t> </a:t>
            </a:r>
            <a:r>
              <a:rPr lang="en-US" dirty="0" err="1" smtClean="0"/>
              <a:t>isOwner</a:t>
            </a:r>
            <a:r>
              <a:rPr lang="en-US" dirty="0" smtClean="0"/>
              <a:t>(Principal owner)</a:t>
            </a:r>
          </a:p>
          <a:p>
            <a:pPr lvl="2"/>
            <a:r>
              <a:rPr lang="el-GR" dirty="0" smtClean="0"/>
              <a:t>Ελέγχει αν ο </a:t>
            </a:r>
            <a:r>
              <a:rPr lang="en-US" dirty="0" smtClean="0"/>
              <a:t>owner</a:t>
            </a:r>
            <a:r>
              <a:rPr lang="el-GR" dirty="0" smtClean="0"/>
              <a:t> ανήκει στους ιδιοκτήτες</a:t>
            </a:r>
          </a:p>
          <a:p>
            <a:r>
              <a:rPr lang="el-GR" dirty="0" smtClean="0"/>
              <a:t>Τάξη </a:t>
            </a:r>
            <a:r>
              <a:rPr lang="en-US" dirty="0" err="1" smtClean="0"/>
              <a:t>OwnerImpl</a:t>
            </a:r>
            <a:endParaRPr lang="el-GR" dirty="0" smtClean="0"/>
          </a:p>
          <a:p>
            <a:pPr lvl="1"/>
            <a:r>
              <a:rPr lang="el-GR" dirty="0" smtClean="0"/>
              <a:t>Υλοποιεί τη </a:t>
            </a:r>
            <a:r>
              <a:rPr lang="el-GR" dirty="0" err="1" smtClean="0"/>
              <a:t>διεπαφή</a:t>
            </a:r>
            <a:r>
              <a:rPr lang="el-GR" dirty="0" smtClean="0"/>
              <a:t> </a:t>
            </a:r>
            <a:r>
              <a:rPr lang="en-US" dirty="0" smtClean="0"/>
              <a:t>Owner</a:t>
            </a:r>
          </a:p>
          <a:p>
            <a:pPr lvl="1"/>
            <a:r>
              <a:rPr lang="en-US" dirty="0" err="1" smtClean="0"/>
              <a:t>OwnerImpl</a:t>
            </a:r>
            <a:r>
              <a:rPr lang="en-US" dirty="0" smtClean="0"/>
              <a:t>(Principal owner)</a:t>
            </a:r>
          </a:p>
          <a:p>
            <a:pPr lvl="2"/>
            <a:r>
              <a:rPr lang="el-GR" dirty="0" smtClean="0"/>
              <a:t>Δημιουργεί μια ομάδα ιδιοκτητών</a:t>
            </a:r>
          </a:p>
          <a:p>
            <a:pPr lvl="2"/>
            <a:r>
              <a:rPr lang="el-GR" dirty="0" smtClean="0"/>
              <a:t>Αρχικός ιδιοκτήτης είναι ο </a:t>
            </a:r>
            <a:r>
              <a:rPr lang="en-US" dirty="0" smtClean="0"/>
              <a:t>owner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44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Διεπαφή</a:t>
            </a:r>
            <a:r>
              <a:rPr lang="el-GR" dirty="0" smtClean="0"/>
              <a:t> </a:t>
            </a:r>
            <a:r>
              <a:rPr lang="en-US" dirty="0" err="1" smtClean="0"/>
              <a:t>Acl</a:t>
            </a:r>
            <a:r>
              <a:rPr lang="el-GR" dirty="0" smtClean="0"/>
              <a:t> (1 από 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Παριστάνει μία </a:t>
            </a:r>
            <a:r>
              <a:rPr lang="en-US" dirty="0" smtClean="0"/>
              <a:t>ACL</a:t>
            </a:r>
          </a:p>
          <a:p>
            <a:pPr lvl="1"/>
            <a:r>
              <a:rPr lang="el-GR" dirty="0" smtClean="0"/>
              <a:t>Αποτελείται από στοιχεία (δικαιώματα, εντολείς)</a:t>
            </a:r>
          </a:p>
          <a:p>
            <a:pPr lvl="1"/>
            <a:r>
              <a:rPr lang="el-GR" dirty="0" smtClean="0"/>
              <a:t>Έχει μια ομάδα ιδιοκτητών με </a:t>
            </a:r>
            <a:r>
              <a:rPr lang="el-GR" dirty="0" err="1" smtClean="0"/>
              <a:t>διεπαφή</a:t>
            </a:r>
            <a:r>
              <a:rPr lang="el-GR" dirty="0" smtClean="0"/>
              <a:t> </a:t>
            </a:r>
            <a:r>
              <a:rPr lang="en-US" dirty="0" smtClean="0"/>
              <a:t>Owner</a:t>
            </a:r>
          </a:p>
          <a:p>
            <a:pPr lvl="1"/>
            <a:r>
              <a:rPr lang="el-GR" dirty="0" smtClean="0"/>
              <a:t>Τα θετικά και αρνητικά στοιχεία συνδυάζονται</a:t>
            </a:r>
          </a:p>
          <a:p>
            <a:pPr lvl="2"/>
            <a:r>
              <a:rPr lang="el-GR" dirty="0" smtClean="0"/>
              <a:t>Τα επιμέρους δικαιώματα συνεκτιμώνται</a:t>
            </a:r>
          </a:p>
          <a:p>
            <a:pPr lvl="1"/>
            <a:r>
              <a:rPr lang="el-GR" dirty="0" smtClean="0"/>
              <a:t>Τα στοιχεία εντολέων υπερισχύουν των ομάδων</a:t>
            </a:r>
          </a:p>
          <a:p>
            <a:pPr lvl="2"/>
            <a:r>
              <a:rPr lang="el-GR" dirty="0" smtClean="0"/>
              <a:t>Μια ομάδα μπορεί να έχει ορισμένα δικαιώματα</a:t>
            </a:r>
          </a:p>
          <a:p>
            <a:pPr lvl="2"/>
            <a:r>
              <a:rPr lang="el-GR" dirty="0" smtClean="0"/>
              <a:t>Ένα μέλος της μπορεί να έχει διαφορετικά δικαιώματα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77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Διεπαφή</a:t>
            </a:r>
            <a:r>
              <a:rPr lang="el-GR" dirty="0"/>
              <a:t> </a:t>
            </a:r>
            <a:r>
              <a:rPr lang="en-US" dirty="0" err="1"/>
              <a:t>Acl</a:t>
            </a:r>
            <a:r>
              <a:rPr lang="el-GR" dirty="0"/>
              <a:t>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Μέθοδοι </a:t>
            </a:r>
            <a:r>
              <a:rPr lang="el-GR" dirty="0" err="1" smtClean="0"/>
              <a:t>διεπαφής</a:t>
            </a:r>
            <a:r>
              <a:rPr lang="el-GR" dirty="0" smtClean="0"/>
              <a:t> </a:t>
            </a:r>
            <a:r>
              <a:rPr lang="en-US" dirty="0" err="1" smtClean="0"/>
              <a:t>Acl</a:t>
            </a:r>
            <a:endParaRPr lang="en-US" dirty="0" smtClean="0"/>
          </a:p>
          <a:p>
            <a:pPr lvl="1"/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addEntry</a:t>
            </a:r>
            <a:r>
              <a:rPr lang="en-US" dirty="0" smtClean="0"/>
              <a:t>(Principal c, </a:t>
            </a:r>
            <a:r>
              <a:rPr lang="en-US" dirty="0" err="1" smtClean="0"/>
              <a:t>AclEntry</a:t>
            </a:r>
            <a:r>
              <a:rPr lang="en-US" dirty="0" smtClean="0"/>
              <a:t> entry)</a:t>
            </a:r>
          </a:p>
          <a:p>
            <a:pPr lvl="2"/>
            <a:r>
              <a:rPr lang="el-GR" dirty="0" smtClean="0"/>
              <a:t>Προσθέτει το στοιχείο </a:t>
            </a:r>
            <a:r>
              <a:rPr lang="en-US" dirty="0" smtClean="0"/>
              <a:t>entry </a:t>
            </a:r>
            <a:r>
              <a:rPr lang="el-GR" dirty="0" smtClean="0"/>
              <a:t>στη λίστα</a:t>
            </a:r>
          </a:p>
          <a:p>
            <a:pPr lvl="2"/>
            <a:r>
              <a:rPr lang="el-GR" dirty="0" smtClean="0"/>
              <a:t>Ο </a:t>
            </a:r>
            <a:r>
              <a:rPr lang="en-US" dirty="0" smtClean="0"/>
              <a:t>c </a:t>
            </a:r>
            <a:r>
              <a:rPr lang="el-GR" dirty="0" smtClean="0"/>
              <a:t>είναι ο ιδιοκτήτης της </a:t>
            </a:r>
            <a:r>
              <a:rPr lang="en-US" dirty="0" smtClean="0"/>
              <a:t>ACL</a:t>
            </a:r>
            <a:endParaRPr lang="el-GR" dirty="0" smtClean="0"/>
          </a:p>
          <a:p>
            <a:pPr lvl="2"/>
            <a:r>
              <a:rPr lang="el-GR" dirty="0" smtClean="0"/>
              <a:t>Ο εντολέας του </a:t>
            </a:r>
            <a:r>
              <a:rPr lang="en-US" dirty="0" smtClean="0"/>
              <a:t>entry</a:t>
            </a:r>
            <a:r>
              <a:rPr lang="el-GR" dirty="0" smtClean="0"/>
              <a:t> περιέχεται στο στοιχείο</a:t>
            </a:r>
          </a:p>
          <a:p>
            <a:pPr lvl="1"/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removeEntry</a:t>
            </a:r>
            <a:r>
              <a:rPr lang="en-US" dirty="0" smtClean="0"/>
              <a:t>(Principal </a:t>
            </a:r>
            <a:r>
              <a:rPr lang="en-US" dirty="0"/>
              <a:t>c, </a:t>
            </a:r>
            <a:r>
              <a:rPr lang="en-US" dirty="0" err="1"/>
              <a:t>AclEntry</a:t>
            </a:r>
            <a:r>
              <a:rPr lang="en-US" dirty="0"/>
              <a:t> entry)</a:t>
            </a:r>
            <a:endParaRPr lang="el-GR" dirty="0"/>
          </a:p>
          <a:p>
            <a:pPr lvl="2"/>
            <a:r>
              <a:rPr lang="el-GR" dirty="0" smtClean="0"/>
              <a:t>Αφαιρεί το </a:t>
            </a:r>
            <a:r>
              <a:rPr lang="el-GR" dirty="0"/>
              <a:t>στοιχείο </a:t>
            </a:r>
            <a:r>
              <a:rPr lang="en-US" dirty="0"/>
              <a:t>entry </a:t>
            </a:r>
            <a:r>
              <a:rPr lang="el-GR" dirty="0" smtClean="0"/>
              <a:t>από τη λίστα</a:t>
            </a:r>
          </a:p>
          <a:p>
            <a:pPr lvl="1"/>
            <a:endParaRPr lang="el-GR" dirty="0"/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15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Διεπαφή</a:t>
            </a:r>
            <a:r>
              <a:rPr lang="el-GR" dirty="0"/>
              <a:t> </a:t>
            </a:r>
            <a:r>
              <a:rPr lang="en-US" dirty="0" err="1"/>
              <a:t>Acl</a:t>
            </a:r>
            <a:r>
              <a:rPr lang="el-GR" dirty="0"/>
              <a:t>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Μέθοδοι </a:t>
            </a:r>
            <a:r>
              <a:rPr lang="el-GR" dirty="0" err="1"/>
              <a:t>διεπαφής</a:t>
            </a:r>
            <a:r>
              <a:rPr lang="el-GR" dirty="0"/>
              <a:t> </a:t>
            </a:r>
            <a:r>
              <a:rPr lang="en-US" dirty="0" err="1"/>
              <a:t>Acl</a:t>
            </a:r>
            <a:endParaRPr lang="en-US" dirty="0"/>
          </a:p>
          <a:p>
            <a:pPr lvl="1"/>
            <a:r>
              <a:rPr lang="en-US" dirty="0" smtClean="0"/>
              <a:t>Enumeration&lt;</a:t>
            </a:r>
            <a:r>
              <a:rPr lang="en-US" dirty="0" err="1" smtClean="0"/>
              <a:t>AclEntry</a:t>
            </a:r>
            <a:r>
              <a:rPr lang="en-US" dirty="0" smtClean="0"/>
              <a:t>&gt; entries()</a:t>
            </a:r>
          </a:p>
          <a:p>
            <a:pPr lvl="2"/>
            <a:r>
              <a:rPr lang="el-GR" dirty="0" smtClean="0"/>
              <a:t>Επιστρέφει όλα τα στοιχεία της λίστας</a:t>
            </a:r>
          </a:p>
          <a:p>
            <a:pPr lvl="1"/>
            <a:r>
              <a:rPr lang="en-US" dirty="0" smtClean="0"/>
              <a:t>Enumeration&lt;Permission&gt; </a:t>
            </a:r>
            <a:r>
              <a:rPr lang="en-US" dirty="0" err="1" smtClean="0"/>
              <a:t>getPermissions</a:t>
            </a:r>
            <a:r>
              <a:rPr lang="en-US" dirty="0" smtClean="0"/>
              <a:t>(Principal user)</a:t>
            </a:r>
            <a:endParaRPr lang="en-US" dirty="0"/>
          </a:p>
          <a:p>
            <a:pPr lvl="2"/>
            <a:r>
              <a:rPr lang="el-GR" dirty="0"/>
              <a:t>Επιστρέφει </a:t>
            </a:r>
            <a:r>
              <a:rPr lang="el-GR" dirty="0" smtClean="0"/>
              <a:t>τα δικαιώματα του εντολέα </a:t>
            </a:r>
            <a:r>
              <a:rPr lang="en-US" dirty="0" smtClean="0"/>
              <a:t>user</a:t>
            </a:r>
            <a:endParaRPr lang="el-GR" dirty="0" smtClean="0"/>
          </a:p>
          <a:p>
            <a:pPr lvl="2"/>
            <a:r>
              <a:rPr lang="el-GR" dirty="0" smtClean="0"/>
              <a:t>Περιλαμβάνει δικαιώματα ομάδας και του ίδιου</a:t>
            </a:r>
            <a:endParaRPr lang="el-GR" dirty="0"/>
          </a:p>
          <a:p>
            <a:pPr lvl="2"/>
            <a:r>
              <a:rPr lang="el-GR" dirty="0" smtClean="0"/>
              <a:t>Επιστρέφονται όλα τα θετικά δικαιώματα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29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Διεπαφή</a:t>
            </a:r>
            <a:r>
              <a:rPr lang="el-GR" dirty="0"/>
              <a:t> </a:t>
            </a:r>
            <a:r>
              <a:rPr lang="en-US" dirty="0" err="1"/>
              <a:t>Acl</a:t>
            </a:r>
            <a:r>
              <a:rPr lang="el-GR" dirty="0"/>
              <a:t> </a:t>
            </a:r>
            <a:r>
              <a:rPr lang="el-GR" dirty="0" smtClean="0"/>
              <a:t>(4 </a:t>
            </a:r>
            <a:r>
              <a:rPr lang="el-GR" dirty="0"/>
              <a:t>από 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Υπολογισμός δικαιωμάτων εντολέα</a:t>
            </a:r>
          </a:p>
          <a:p>
            <a:pPr lvl="1"/>
            <a:r>
              <a:rPr lang="el-GR" dirty="0" smtClean="0"/>
              <a:t>Σύνολο θετικών ομαδικών δικαιωμάτων</a:t>
            </a:r>
          </a:p>
          <a:p>
            <a:pPr lvl="1"/>
            <a:r>
              <a:rPr lang="el-GR" dirty="0"/>
              <a:t>Σύνολο </a:t>
            </a:r>
            <a:r>
              <a:rPr lang="el-GR" dirty="0" smtClean="0"/>
              <a:t>αρνητικών ομαδικών δικαιωμάτων</a:t>
            </a:r>
          </a:p>
          <a:p>
            <a:pPr lvl="1"/>
            <a:r>
              <a:rPr lang="el-GR" dirty="0" smtClean="0"/>
              <a:t>Συνεκτιμώνται τα δύο σύνολα</a:t>
            </a:r>
          </a:p>
          <a:p>
            <a:pPr lvl="1"/>
            <a:r>
              <a:rPr lang="el-GR" dirty="0"/>
              <a:t>Σύνολο θετικών </a:t>
            </a:r>
            <a:r>
              <a:rPr lang="el-GR" dirty="0" smtClean="0"/>
              <a:t>ατομικών δικαιωμάτων</a:t>
            </a:r>
            <a:endParaRPr lang="el-GR" dirty="0"/>
          </a:p>
          <a:p>
            <a:pPr lvl="1"/>
            <a:r>
              <a:rPr lang="el-GR" dirty="0"/>
              <a:t>Σύνολο αρνητικών </a:t>
            </a:r>
            <a:r>
              <a:rPr lang="el-GR" dirty="0" smtClean="0"/>
              <a:t>ατομικών δικαιωμάτων</a:t>
            </a:r>
            <a:endParaRPr lang="el-GR" dirty="0"/>
          </a:p>
          <a:p>
            <a:pPr lvl="1"/>
            <a:r>
              <a:rPr lang="el-GR" dirty="0"/>
              <a:t>Συνεκτιμώνται τα δύο </a:t>
            </a:r>
            <a:r>
              <a:rPr lang="el-GR" dirty="0" smtClean="0"/>
              <a:t>σύνολα</a:t>
            </a:r>
          </a:p>
          <a:p>
            <a:pPr lvl="1"/>
            <a:r>
              <a:rPr lang="el-GR" dirty="0" smtClean="0"/>
              <a:t>Τα ατομικά αναιρούν τα ομαδικά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477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Διεπαφή</a:t>
            </a:r>
            <a:r>
              <a:rPr lang="el-GR" dirty="0"/>
              <a:t> </a:t>
            </a:r>
            <a:r>
              <a:rPr lang="en-US" dirty="0" err="1"/>
              <a:t>Acl</a:t>
            </a:r>
            <a:r>
              <a:rPr lang="el-GR" dirty="0"/>
              <a:t> </a:t>
            </a:r>
            <a:r>
              <a:rPr lang="el-GR" dirty="0" smtClean="0"/>
              <a:t>(5 </a:t>
            </a:r>
            <a:r>
              <a:rPr lang="el-GR" dirty="0"/>
              <a:t>από 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Μέθοδοι </a:t>
            </a:r>
            <a:r>
              <a:rPr lang="el-GR" dirty="0" err="1"/>
              <a:t>διεπαφής</a:t>
            </a:r>
            <a:r>
              <a:rPr lang="el-GR" dirty="0"/>
              <a:t> </a:t>
            </a:r>
            <a:r>
              <a:rPr lang="en-US" dirty="0" err="1" smtClean="0"/>
              <a:t>Acl</a:t>
            </a:r>
            <a:endParaRPr lang="el-GR" dirty="0" smtClean="0"/>
          </a:p>
          <a:p>
            <a:pPr lvl="1"/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checkPermission</a:t>
            </a:r>
            <a:r>
              <a:rPr lang="en-US" dirty="0" smtClean="0"/>
              <a:t>(Principal </a:t>
            </a:r>
            <a:r>
              <a:rPr lang="en-US" dirty="0" err="1" smtClean="0"/>
              <a:t>principal</a:t>
            </a:r>
            <a:r>
              <a:rPr lang="en-US" dirty="0" smtClean="0"/>
              <a:t>, Permission perm)</a:t>
            </a:r>
          </a:p>
          <a:p>
            <a:pPr lvl="2"/>
            <a:r>
              <a:rPr lang="el-GR" dirty="0" smtClean="0"/>
              <a:t>Επιστρέφει </a:t>
            </a:r>
            <a:r>
              <a:rPr lang="en-US" dirty="0" smtClean="0"/>
              <a:t>true</a:t>
            </a:r>
            <a:r>
              <a:rPr lang="el-GR" dirty="0" smtClean="0"/>
              <a:t> αν ο </a:t>
            </a:r>
            <a:r>
              <a:rPr lang="en-US" dirty="0" smtClean="0"/>
              <a:t>principal</a:t>
            </a:r>
            <a:r>
              <a:rPr lang="el-GR" dirty="0" smtClean="0"/>
              <a:t> έχει το δικαίωμα</a:t>
            </a:r>
            <a:r>
              <a:rPr lang="en-US" dirty="0" smtClean="0"/>
              <a:t> perm</a:t>
            </a:r>
          </a:p>
          <a:p>
            <a:pPr lvl="1"/>
            <a:r>
              <a:rPr lang="en-US" dirty="0" smtClean="0"/>
              <a:t>void </a:t>
            </a:r>
            <a:r>
              <a:rPr lang="en-US" dirty="0" err="1" smtClean="0"/>
              <a:t>setName</a:t>
            </a:r>
            <a:r>
              <a:rPr lang="en-US" dirty="0" smtClean="0"/>
              <a:t>(Principal c, String name)</a:t>
            </a:r>
            <a:r>
              <a:rPr lang="el-GR" dirty="0" smtClean="0"/>
              <a:t>: ορίζει όνομα</a:t>
            </a:r>
            <a:endParaRPr lang="en-US" dirty="0" smtClean="0"/>
          </a:p>
          <a:p>
            <a:pPr lvl="1"/>
            <a:r>
              <a:rPr lang="en-US" dirty="0" smtClean="0"/>
              <a:t>String </a:t>
            </a:r>
            <a:r>
              <a:rPr lang="en-US" dirty="0" err="1" smtClean="0"/>
              <a:t>getName</a:t>
            </a:r>
            <a:r>
              <a:rPr lang="en-US" dirty="0" smtClean="0"/>
              <a:t>():</a:t>
            </a:r>
            <a:r>
              <a:rPr lang="el-GR" dirty="0" smtClean="0"/>
              <a:t> επιστρέφει το όνομα</a:t>
            </a:r>
          </a:p>
          <a:p>
            <a:r>
              <a:rPr lang="el-GR" dirty="0" smtClean="0"/>
              <a:t>Τάξη</a:t>
            </a:r>
            <a:r>
              <a:rPr lang="en-US" dirty="0" smtClean="0"/>
              <a:t> </a:t>
            </a:r>
            <a:r>
              <a:rPr lang="en-US" dirty="0" err="1" smtClean="0"/>
              <a:t>AclImpl</a:t>
            </a:r>
            <a:r>
              <a:rPr lang="el-GR" dirty="0" smtClean="0"/>
              <a:t>: υλοποίηση </a:t>
            </a:r>
            <a:r>
              <a:rPr lang="el-GR" dirty="0" err="1" smtClean="0"/>
              <a:t>διεπαφής</a:t>
            </a:r>
            <a:r>
              <a:rPr lang="el-GR" dirty="0" smtClean="0"/>
              <a:t> </a:t>
            </a:r>
            <a:r>
              <a:rPr lang="en-US" dirty="0" err="1" smtClean="0"/>
              <a:t>Acl</a:t>
            </a:r>
            <a:endParaRPr lang="en-US" dirty="0" smtClean="0"/>
          </a:p>
          <a:p>
            <a:pPr lvl="1"/>
            <a:r>
              <a:rPr lang="en-US" dirty="0" err="1" smtClean="0"/>
              <a:t>AclImpl</a:t>
            </a:r>
            <a:r>
              <a:rPr lang="en-US" dirty="0" smtClean="0"/>
              <a:t>(Principal owner, String name)</a:t>
            </a:r>
            <a:endParaRPr lang="el-GR" dirty="0" smtClean="0"/>
          </a:p>
          <a:p>
            <a:pPr lvl="2"/>
            <a:r>
              <a:rPr lang="el-GR" dirty="0" smtClean="0"/>
              <a:t>Δημιουργεί μια </a:t>
            </a:r>
            <a:r>
              <a:rPr lang="en-US" dirty="0" err="1" smtClean="0"/>
              <a:t>Acl</a:t>
            </a:r>
            <a:r>
              <a:rPr lang="el-GR" dirty="0" smtClean="0"/>
              <a:t> με ιδιοκτήτη και όνομα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10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Συνόψεις μηνυμάτων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7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Θέματα ασφάλειας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450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συνόψεις;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Σύνοψη μηνύματος (</a:t>
            </a:r>
            <a:r>
              <a:rPr lang="en-US" dirty="0" smtClean="0"/>
              <a:t>message digest)</a:t>
            </a:r>
          </a:p>
          <a:p>
            <a:pPr lvl="1"/>
            <a:r>
              <a:rPr lang="el-GR" dirty="0" smtClean="0"/>
              <a:t>Τιμή κατακερματισμού περιεχομένου</a:t>
            </a:r>
          </a:p>
          <a:p>
            <a:pPr lvl="1"/>
            <a:r>
              <a:rPr lang="el-GR" dirty="0"/>
              <a:t>Ακολουθία δυαδικών ψηφίων σταθερού μήκους</a:t>
            </a:r>
          </a:p>
          <a:p>
            <a:pPr lvl="1"/>
            <a:r>
              <a:rPr lang="el-GR" dirty="0" smtClean="0"/>
              <a:t>Με κρυπτογραφικό αλγόριθμο κατακερματισμού</a:t>
            </a:r>
          </a:p>
          <a:p>
            <a:pPr lvl="2"/>
            <a:r>
              <a:rPr lang="el-GR" dirty="0" smtClean="0"/>
              <a:t>Λέγεται και αλγόριθμος σύνοψης μηνυμάτων</a:t>
            </a:r>
          </a:p>
          <a:p>
            <a:pPr lvl="2"/>
            <a:r>
              <a:rPr lang="el-GR" dirty="0" smtClean="0"/>
              <a:t>Παράδειγμα: </a:t>
            </a:r>
            <a:r>
              <a:rPr lang="en-US" dirty="0" smtClean="0"/>
              <a:t>MD5</a:t>
            </a:r>
            <a:r>
              <a:rPr lang="el-GR" dirty="0" smtClean="0"/>
              <a:t> (128</a:t>
            </a:r>
            <a:r>
              <a:rPr lang="en-US" dirty="0" smtClean="0"/>
              <a:t> bit), SHA-1 (160 bit)</a:t>
            </a:r>
            <a:endParaRPr lang="el-GR" dirty="0" smtClean="0"/>
          </a:p>
          <a:p>
            <a:pPr lvl="1"/>
            <a:r>
              <a:rPr lang="el-GR" dirty="0" smtClean="0"/>
              <a:t>Χαρακτηρίζει μοναδικά το περιεχόμενο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39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 συνόψεων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Κρυπτογραφική συνάρτηση κατακερματισμού</a:t>
            </a:r>
          </a:p>
          <a:p>
            <a:pPr lvl="1"/>
            <a:r>
              <a:rPr lang="el-GR" dirty="0" smtClean="0"/>
              <a:t>Υπολογιστικά ανέφικτη η αντιστροφή</a:t>
            </a:r>
          </a:p>
          <a:p>
            <a:pPr lvl="2"/>
            <a:r>
              <a:rPr lang="el-GR" dirty="0" smtClean="0"/>
              <a:t>Το μήνυμα δεν μπορεί να βρεθεί από τη σύνοψη</a:t>
            </a:r>
          </a:p>
          <a:p>
            <a:pPr lvl="2"/>
            <a:r>
              <a:rPr lang="el-GR" dirty="0" smtClean="0"/>
              <a:t>Άρα μπορεί να μεταδίδεται χωρίς κρυπτογράφηση</a:t>
            </a:r>
          </a:p>
          <a:p>
            <a:pPr lvl="1"/>
            <a:r>
              <a:rPr lang="el-GR" dirty="0" smtClean="0"/>
              <a:t>Υπολογιστικά ανέφικτη η κατασκευή μηνύματος</a:t>
            </a:r>
          </a:p>
          <a:p>
            <a:pPr lvl="2"/>
            <a:r>
              <a:rPr lang="el-GR" dirty="0" smtClean="0"/>
              <a:t>Αν έχουμε ένα μήνυμα και τον κατακερματισμό</a:t>
            </a:r>
          </a:p>
          <a:p>
            <a:pPr lvl="2"/>
            <a:r>
              <a:rPr lang="el-GR" dirty="0" smtClean="0"/>
              <a:t>Άρα δεν μπορούμε να αντικαταστήσουμε μηνύματα</a:t>
            </a:r>
          </a:p>
          <a:p>
            <a:pPr lvl="2"/>
            <a:r>
              <a:rPr lang="el-GR" dirty="0" smtClean="0"/>
              <a:t>Ακόμη κι αν τα έχουμε υποκλέψει</a:t>
            </a:r>
          </a:p>
          <a:p>
            <a:pPr lvl="2"/>
            <a:endParaRPr lang="el-GR" dirty="0" smtClean="0"/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33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Ιδιότητες συνόψεων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Κρυπτογραφική συνάρτηση </a:t>
            </a:r>
            <a:r>
              <a:rPr lang="el-GR" dirty="0" smtClean="0"/>
              <a:t>κατακερματισμού</a:t>
            </a:r>
          </a:p>
          <a:p>
            <a:pPr lvl="1"/>
            <a:r>
              <a:rPr lang="el-GR" dirty="0" smtClean="0"/>
              <a:t>Υπολογιστικά ανέφικτη η κατασκευή όμοιων</a:t>
            </a:r>
          </a:p>
          <a:p>
            <a:pPr lvl="2"/>
            <a:r>
              <a:rPr lang="el-GR" dirty="0" smtClean="0"/>
              <a:t>Δεν μπορούμε να φτιάξουμε μηνύματα με ίδια τιμή</a:t>
            </a:r>
          </a:p>
          <a:p>
            <a:pPr lvl="2"/>
            <a:r>
              <a:rPr lang="el-GR" dirty="0" smtClean="0"/>
              <a:t>Άρα τα μηνύματα δεν αντικαθίστανται</a:t>
            </a:r>
          </a:p>
          <a:p>
            <a:pPr lvl="2"/>
            <a:r>
              <a:rPr lang="el-GR" dirty="0" smtClean="0"/>
              <a:t>Δεν μπορούμε να αρνηθούμε ένα μήνυμα</a:t>
            </a:r>
          </a:p>
          <a:p>
            <a:pPr lvl="1"/>
            <a:r>
              <a:rPr lang="el-GR" dirty="0" smtClean="0"/>
              <a:t>Λειτουργεί ως ψηφιακό δακτυλικό αποτύπωμα</a:t>
            </a:r>
          </a:p>
          <a:p>
            <a:r>
              <a:rPr lang="el-GR" dirty="0" smtClean="0"/>
              <a:t>Η συνάρτηση μπορεί να έχει συγκρούσεις</a:t>
            </a:r>
          </a:p>
          <a:p>
            <a:pPr lvl="1"/>
            <a:r>
              <a:rPr lang="el-GR" dirty="0" smtClean="0"/>
              <a:t>Απλά δεν μπορούμε να τις αξιοποιήσουμε</a:t>
            </a:r>
          </a:p>
          <a:p>
            <a:pPr lvl="2"/>
            <a:endParaRPr lang="el-GR" dirty="0" smtClean="0"/>
          </a:p>
          <a:p>
            <a:pPr lvl="2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33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Τάξη</a:t>
            </a:r>
            <a:r>
              <a:rPr lang="en-US" dirty="0" smtClean="0"/>
              <a:t> </a:t>
            </a:r>
            <a:r>
              <a:rPr lang="en-US" dirty="0" err="1" smtClean="0"/>
              <a:t>MessageDigest</a:t>
            </a:r>
            <a:r>
              <a:rPr lang="el-GR" dirty="0" smtClean="0"/>
              <a:t> (1 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Αφηρημένη τάξη</a:t>
            </a:r>
            <a:r>
              <a:rPr lang="en-US" dirty="0" smtClean="0"/>
              <a:t> </a:t>
            </a:r>
            <a:r>
              <a:rPr lang="en-US" dirty="0" err="1" smtClean="0"/>
              <a:t>MessageDigest</a:t>
            </a:r>
            <a:endParaRPr lang="en-US" dirty="0" smtClean="0"/>
          </a:p>
          <a:p>
            <a:pPr lvl="1"/>
            <a:r>
              <a:rPr lang="el-GR" dirty="0" smtClean="0"/>
              <a:t>Διαχειρίζεται συνόψεις μηνυμάτων</a:t>
            </a:r>
          </a:p>
          <a:p>
            <a:pPr lvl="1"/>
            <a:r>
              <a:rPr lang="en-US" dirty="0" err="1" smtClean="0"/>
              <a:t>MessageDigest</a:t>
            </a:r>
            <a:r>
              <a:rPr lang="en-US" dirty="0" smtClean="0"/>
              <a:t> </a:t>
            </a:r>
            <a:r>
              <a:rPr lang="en-US" dirty="0" err="1" smtClean="0"/>
              <a:t>getInstance</a:t>
            </a:r>
            <a:r>
              <a:rPr lang="en-US" dirty="0" smtClean="0"/>
              <a:t>(String algorithm)</a:t>
            </a:r>
          </a:p>
          <a:p>
            <a:pPr lvl="2"/>
            <a:r>
              <a:rPr lang="el-GR" dirty="0" smtClean="0"/>
              <a:t>Επιστρέφει υλοποίηση του αλγορίθμου σύνοψης</a:t>
            </a:r>
          </a:p>
          <a:p>
            <a:pPr lvl="1"/>
            <a:r>
              <a:rPr lang="el-GR" dirty="0" smtClean="0"/>
              <a:t>Μπορούμε επίσης να επιλέξουμε τον </a:t>
            </a:r>
            <a:r>
              <a:rPr lang="el-GR" dirty="0" err="1" smtClean="0"/>
              <a:t>πάροχο</a:t>
            </a:r>
            <a:endParaRPr lang="el-GR" dirty="0" smtClean="0"/>
          </a:p>
          <a:p>
            <a:pPr lvl="2"/>
            <a:r>
              <a:rPr lang="el-GR" dirty="0" smtClean="0"/>
              <a:t>Είτε με συμβολοσειρά είτε με αντικείμενο</a:t>
            </a:r>
            <a:r>
              <a:rPr lang="en-US" dirty="0" smtClean="0"/>
              <a:t> Provider</a:t>
            </a:r>
          </a:p>
          <a:p>
            <a:pPr lvl="1"/>
            <a:r>
              <a:rPr lang="en-US" dirty="0" smtClean="0"/>
              <a:t>String </a:t>
            </a:r>
            <a:r>
              <a:rPr lang="en-US" dirty="0" err="1" smtClean="0"/>
              <a:t>getAlgorithm</a:t>
            </a:r>
            <a:r>
              <a:rPr lang="en-US" dirty="0" smtClean="0"/>
              <a:t>():</a:t>
            </a:r>
            <a:r>
              <a:rPr lang="el-GR" dirty="0" smtClean="0"/>
              <a:t> όνομα αλγορίθμου</a:t>
            </a:r>
            <a:endParaRPr lang="en-US" dirty="0" smtClean="0"/>
          </a:p>
          <a:p>
            <a:pPr lvl="1"/>
            <a:r>
              <a:rPr lang="en-US" dirty="0" smtClean="0"/>
              <a:t>Provider </a:t>
            </a:r>
            <a:r>
              <a:rPr lang="en-US" dirty="0" err="1" smtClean="0"/>
              <a:t>getProvider</a:t>
            </a:r>
            <a:r>
              <a:rPr lang="en-US" dirty="0" smtClean="0"/>
              <a:t>()</a:t>
            </a:r>
            <a:r>
              <a:rPr lang="el-GR" dirty="0" smtClean="0"/>
              <a:t>: </a:t>
            </a:r>
            <a:r>
              <a:rPr lang="el-GR" dirty="0" err="1" smtClean="0"/>
              <a:t>πάροχος</a:t>
            </a:r>
            <a:r>
              <a:rPr lang="el-GR" dirty="0" smtClean="0"/>
              <a:t> αλγορίθμου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8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Τάξη</a:t>
            </a:r>
            <a:r>
              <a:rPr lang="en-US" dirty="0"/>
              <a:t> </a:t>
            </a:r>
            <a:r>
              <a:rPr lang="en-US" dirty="0" err="1"/>
              <a:t>MessageDigest</a:t>
            </a:r>
            <a:r>
              <a:rPr lang="el-GR" dirty="0"/>
              <a:t>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Υπολογισμός σύνοψης</a:t>
            </a:r>
          </a:p>
          <a:p>
            <a:pPr lvl="1"/>
            <a:r>
              <a:rPr lang="el-GR" dirty="0" smtClean="0"/>
              <a:t>Το μήνυμα είναι μια ακολουθία από </a:t>
            </a:r>
            <a:r>
              <a:rPr lang="en-US" dirty="0" smtClean="0"/>
              <a:t>byte</a:t>
            </a:r>
          </a:p>
          <a:p>
            <a:pPr lvl="1"/>
            <a:r>
              <a:rPr lang="el-GR" dirty="0" smtClean="0"/>
              <a:t>Το στέλνουμε στον αλγόριθμο σε τμήματα</a:t>
            </a:r>
          </a:p>
          <a:p>
            <a:pPr lvl="1"/>
            <a:r>
              <a:rPr lang="en-US" dirty="0" smtClean="0"/>
              <a:t>void update(byte input)</a:t>
            </a:r>
            <a:r>
              <a:rPr lang="el-GR" dirty="0" smtClean="0"/>
              <a:t>: στέλνει ένα </a:t>
            </a:r>
            <a:r>
              <a:rPr lang="en-US" dirty="0" smtClean="0"/>
              <a:t>byte</a:t>
            </a:r>
          </a:p>
          <a:p>
            <a:pPr lvl="1"/>
            <a:r>
              <a:rPr lang="en-US" dirty="0" smtClean="0"/>
              <a:t>void update(byte[] input, </a:t>
            </a:r>
            <a:r>
              <a:rPr lang="en-US" dirty="0" err="1" smtClean="0"/>
              <a:t>int</a:t>
            </a:r>
            <a:r>
              <a:rPr lang="en-US" dirty="0" smtClean="0"/>
              <a:t> offset,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len</a:t>
            </a:r>
            <a:r>
              <a:rPr lang="en-US" dirty="0" smtClean="0"/>
              <a:t>)</a:t>
            </a:r>
          </a:p>
          <a:p>
            <a:pPr lvl="2"/>
            <a:r>
              <a:rPr lang="el-GR" dirty="0" smtClean="0"/>
              <a:t>Στέλνει </a:t>
            </a:r>
            <a:r>
              <a:rPr lang="en-US" dirty="0" err="1" smtClean="0"/>
              <a:t>len</a:t>
            </a:r>
            <a:r>
              <a:rPr lang="en-US" dirty="0" smtClean="0"/>
              <a:t> bytes</a:t>
            </a:r>
            <a:r>
              <a:rPr lang="el-GR" dirty="0" smtClean="0"/>
              <a:t> του πίνακα</a:t>
            </a:r>
            <a:r>
              <a:rPr lang="en-US" dirty="0" smtClean="0"/>
              <a:t> input </a:t>
            </a:r>
            <a:r>
              <a:rPr lang="el-GR" dirty="0" smtClean="0"/>
              <a:t>από το </a:t>
            </a:r>
            <a:r>
              <a:rPr lang="en-US" dirty="0" smtClean="0"/>
              <a:t>offset</a:t>
            </a:r>
          </a:p>
          <a:p>
            <a:pPr lvl="1"/>
            <a:r>
              <a:rPr lang="en-US" dirty="0"/>
              <a:t>void update(byte[] </a:t>
            </a:r>
            <a:r>
              <a:rPr lang="en-US" dirty="0" smtClean="0"/>
              <a:t>input)</a:t>
            </a:r>
            <a:endParaRPr lang="en-US" dirty="0"/>
          </a:p>
          <a:p>
            <a:pPr lvl="2"/>
            <a:r>
              <a:rPr lang="el-GR" dirty="0"/>
              <a:t>Στέλνει </a:t>
            </a:r>
            <a:r>
              <a:rPr lang="el-GR" dirty="0" smtClean="0"/>
              <a:t>όλο τον πίνακα</a:t>
            </a:r>
            <a:r>
              <a:rPr lang="en-US" dirty="0" smtClean="0"/>
              <a:t> input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45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Εξοικείωση με την αρχιτεκτονική ασφάλειας της </a:t>
            </a:r>
            <a:r>
              <a:rPr lang="en-US" altLang="el-GR" dirty="0" smtClean="0"/>
              <a:t>Java</a:t>
            </a:r>
            <a:r>
              <a:rPr lang="el-GR" altLang="el-GR" dirty="0" smtClean="0"/>
              <a:t> και την έννοια των </a:t>
            </a:r>
            <a:r>
              <a:rPr lang="el-GR" altLang="el-GR" dirty="0" err="1" smtClean="0"/>
              <a:t>παρόχων</a:t>
            </a:r>
            <a:r>
              <a:rPr lang="el-GR" altLang="el-GR" dirty="0" smtClean="0"/>
              <a:t> ασφάλειας.</a:t>
            </a:r>
            <a:endParaRPr lang="el-GR" altLang="el-GR" dirty="0"/>
          </a:p>
          <a:p>
            <a:r>
              <a:rPr lang="el-GR" altLang="el-GR" dirty="0" smtClean="0"/>
              <a:t>Κατανόηση των βασικών </a:t>
            </a:r>
            <a:r>
              <a:rPr lang="el-GR" altLang="el-GR" dirty="0" err="1" smtClean="0"/>
              <a:t>διεπαφών</a:t>
            </a:r>
            <a:r>
              <a:rPr lang="el-GR" altLang="el-GR" dirty="0" smtClean="0"/>
              <a:t> και τάξεων ασφάλειας της </a:t>
            </a:r>
            <a:r>
              <a:rPr lang="en-US" altLang="el-GR" dirty="0" smtClean="0"/>
              <a:t>Java</a:t>
            </a:r>
            <a:r>
              <a:rPr lang="el-GR" altLang="el-GR" dirty="0" smtClean="0"/>
              <a:t> (λίστες </a:t>
            </a:r>
            <a:r>
              <a:rPr lang="el-GR" altLang="el-GR" dirty="0"/>
              <a:t>ελέγχου </a:t>
            </a:r>
            <a:r>
              <a:rPr lang="el-GR" altLang="el-GR" dirty="0" smtClean="0"/>
              <a:t>προσπέλασης, συνόψεις μηνυμάτων, κρυπτογραφία, ψηφιακές υπογραφές, ψηφιακά πιστοποιητικά).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Τάξη</a:t>
            </a:r>
            <a:r>
              <a:rPr lang="en-US" dirty="0"/>
              <a:t> </a:t>
            </a:r>
            <a:r>
              <a:rPr lang="en-US" dirty="0" err="1"/>
              <a:t>MessageDigest</a:t>
            </a:r>
            <a:r>
              <a:rPr lang="el-GR" dirty="0"/>
              <a:t>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Υπολογισμός σύνοψης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oid reset():</a:t>
            </a:r>
            <a:r>
              <a:rPr lang="el-GR" dirty="0" smtClean="0"/>
              <a:t> αρχικοποιεί τη σύνοψη</a:t>
            </a:r>
          </a:p>
          <a:p>
            <a:pPr lvl="1"/>
            <a:r>
              <a:rPr lang="en-US" dirty="0" smtClean="0"/>
              <a:t>byte[] digest()</a:t>
            </a:r>
            <a:r>
              <a:rPr lang="el-GR" dirty="0" smtClean="0"/>
              <a:t>: επιστρέφει τη σύνοψη</a:t>
            </a:r>
            <a:endParaRPr lang="en-US" dirty="0" smtClean="0"/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digest(byte[] </a:t>
            </a:r>
            <a:r>
              <a:rPr lang="en-US" dirty="0" err="1" smtClean="0"/>
              <a:t>buf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offset,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len</a:t>
            </a:r>
            <a:r>
              <a:rPr lang="en-US" dirty="0" smtClean="0"/>
              <a:t>)</a:t>
            </a:r>
          </a:p>
          <a:p>
            <a:pPr lvl="2"/>
            <a:r>
              <a:rPr lang="el-GR" dirty="0" smtClean="0"/>
              <a:t>Επιστρέφει τη σύνοψη στον πίνακα </a:t>
            </a:r>
            <a:r>
              <a:rPr lang="en-US" dirty="0" err="1" smtClean="0"/>
              <a:t>buf</a:t>
            </a:r>
            <a:endParaRPr lang="en-US" dirty="0" smtClean="0"/>
          </a:p>
          <a:p>
            <a:pPr lvl="2"/>
            <a:r>
              <a:rPr lang="el-GR" dirty="0" smtClean="0"/>
              <a:t>Ξεκινά από τη θέση </a:t>
            </a:r>
            <a:r>
              <a:rPr lang="en-US" dirty="0" smtClean="0"/>
              <a:t>offset</a:t>
            </a:r>
            <a:r>
              <a:rPr lang="el-GR" dirty="0" smtClean="0"/>
              <a:t> για</a:t>
            </a:r>
            <a:r>
              <a:rPr lang="en-US" dirty="0" smtClean="0"/>
              <a:t> </a:t>
            </a:r>
            <a:r>
              <a:rPr lang="el-GR" dirty="0" smtClean="0"/>
              <a:t>έως και </a:t>
            </a:r>
            <a:r>
              <a:rPr lang="en-US" dirty="0" err="1" smtClean="0"/>
              <a:t>len</a:t>
            </a:r>
            <a:r>
              <a:rPr lang="en-US" dirty="0" smtClean="0"/>
              <a:t> </a:t>
            </a:r>
            <a:r>
              <a:rPr lang="el-GR" dirty="0" smtClean="0"/>
              <a:t>θέσεις</a:t>
            </a:r>
          </a:p>
          <a:p>
            <a:pPr lvl="1"/>
            <a:r>
              <a:rPr lang="en-US" dirty="0" smtClean="0"/>
              <a:t>byte[] digest(byte[] input)</a:t>
            </a:r>
          </a:p>
          <a:p>
            <a:pPr lvl="2"/>
            <a:r>
              <a:rPr lang="el-GR" dirty="0" smtClean="0"/>
              <a:t>Στέλνει και το </a:t>
            </a:r>
            <a:r>
              <a:rPr lang="en-US" dirty="0" smtClean="0"/>
              <a:t>input</a:t>
            </a:r>
            <a:r>
              <a:rPr lang="el-GR" dirty="0" smtClean="0"/>
              <a:t> και μετά επιστρέφει τη σύνοψη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198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Τάξη</a:t>
            </a:r>
            <a:r>
              <a:rPr lang="en-US" dirty="0"/>
              <a:t> </a:t>
            </a:r>
            <a:r>
              <a:rPr lang="en-US" dirty="0" err="1"/>
              <a:t>MessageDigest</a:t>
            </a:r>
            <a:r>
              <a:rPr lang="el-GR" dirty="0"/>
              <a:t> </a:t>
            </a:r>
            <a:r>
              <a:rPr lang="el-GR" dirty="0" smtClean="0"/>
              <a:t>(4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Μετά τον υπολογισμό γίνεται αρχικοποίηση</a:t>
            </a:r>
          </a:p>
          <a:p>
            <a:pPr lvl="1"/>
            <a:r>
              <a:rPr lang="el-GR" dirty="0" smtClean="0"/>
              <a:t>Δεν χρειάζεται ειδική κλήση αρχικοποίησης</a:t>
            </a:r>
            <a:endParaRPr lang="el-GR" dirty="0"/>
          </a:p>
          <a:p>
            <a:r>
              <a:rPr lang="el-GR" dirty="0" smtClean="0"/>
              <a:t>Έλεγχος σύνοψης</a:t>
            </a:r>
          </a:p>
          <a:p>
            <a:pPr lvl="1"/>
            <a:r>
              <a:rPr lang="el-GR" dirty="0" smtClean="0"/>
              <a:t>Έστω ότι λάβαμε μήνυμα και σύνοψη</a:t>
            </a:r>
          </a:p>
          <a:p>
            <a:pPr lvl="1"/>
            <a:r>
              <a:rPr lang="el-GR" dirty="0" smtClean="0"/>
              <a:t>Υπολογίζουμε μια νέα σύνοψη από το μήνυμα</a:t>
            </a:r>
          </a:p>
          <a:p>
            <a:pPr lvl="1"/>
            <a:r>
              <a:rPr lang="el-GR" dirty="0" smtClean="0"/>
              <a:t>Ελέγχουμε αν ταιριάζει με αυτή που λάβαμε</a:t>
            </a:r>
          </a:p>
          <a:p>
            <a:pPr lvl="1"/>
            <a:r>
              <a:rPr lang="en-US" dirty="0" smtClean="0"/>
              <a:t>Boolean </a:t>
            </a:r>
            <a:r>
              <a:rPr lang="en-US" dirty="0" err="1" smtClean="0"/>
              <a:t>isEqual</a:t>
            </a:r>
            <a:r>
              <a:rPr lang="en-US" dirty="0" smtClean="0"/>
              <a:t>(byte[] </a:t>
            </a:r>
            <a:r>
              <a:rPr lang="en-US" dirty="0" err="1" smtClean="0"/>
              <a:t>digesta</a:t>
            </a:r>
            <a:r>
              <a:rPr lang="en-US" dirty="0" smtClean="0"/>
              <a:t>, byte[] </a:t>
            </a:r>
            <a:r>
              <a:rPr lang="en-US" dirty="0" err="1" smtClean="0"/>
              <a:t>digestb</a:t>
            </a:r>
            <a:r>
              <a:rPr lang="en-US" dirty="0" smtClean="0"/>
              <a:t>)</a:t>
            </a:r>
          </a:p>
          <a:p>
            <a:pPr lvl="2"/>
            <a:r>
              <a:rPr lang="el-GR" dirty="0" smtClean="0"/>
              <a:t>Συγκρίνει δύο συνόψεις για ισότητα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20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Κρυπτογραφία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7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Θέματα ασφάλειας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450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Κρυπτογραφία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Διασφάλιση εμπιστευτικότητας μηνυμάτων</a:t>
            </a:r>
          </a:p>
          <a:p>
            <a:pPr lvl="1"/>
            <a:r>
              <a:rPr lang="el-GR" dirty="0" smtClean="0"/>
              <a:t>Η σύνοψη διασφαλίζει την ακεραιότητα</a:t>
            </a:r>
          </a:p>
          <a:p>
            <a:pPr lvl="1"/>
            <a:r>
              <a:rPr lang="el-GR" dirty="0" smtClean="0"/>
              <a:t>Η εμπιστευτικότητα απαιτεί κρυπτογραφία</a:t>
            </a:r>
          </a:p>
          <a:p>
            <a:r>
              <a:rPr lang="el-GR" dirty="0" smtClean="0"/>
              <a:t>Κρυπτογράφηση</a:t>
            </a:r>
          </a:p>
          <a:p>
            <a:pPr lvl="1"/>
            <a:r>
              <a:rPr lang="el-GR" dirty="0" smtClean="0"/>
              <a:t>Παραγωγή κρυπτογραφημένου κειμένου</a:t>
            </a:r>
          </a:p>
          <a:p>
            <a:pPr lvl="1"/>
            <a:r>
              <a:rPr lang="el-GR" dirty="0" smtClean="0"/>
              <a:t>Από απλό (ή καθαρό) κείμενο</a:t>
            </a:r>
          </a:p>
          <a:p>
            <a:r>
              <a:rPr lang="el-GR" dirty="0" smtClean="0"/>
              <a:t>Αποκρυπτογράφηση: αντίστροφη διαδικασία</a:t>
            </a:r>
          </a:p>
          <a:p>
            <a:pPr lvl="1"/>
            <a:r>
              <a:rPr lang="el-GR" dirty="0" smtClean="0"/>
              <a:t>Παράγει το απλό από το κρυπτογραφημένο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39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Κρυπτογραφία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</a:p>
        </p:txBody>
      </p:sp>
      <p:pic>
        <p:nvPicPr>
          <p:cNvPr id="9" name="Picture 8" descr="Διάγραμμα του μοντέλου λειτουργίας της δημόσιας κρυπτογραφίας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407224" cy="116705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5820"/>
            <a:ext cx="8229600" cy="3690344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Κρυπτογραφικός αλγόριθμος</a:t>
            </a:r>
          </a:p>
          <a:p>
            <a:pPr lvl="1"/>
            <a:r>
              <a:rPr lang="el-GR" dirty="0" smtClean="0"/>
              <a:t>Μαθηματική συνάρτηση (</a:t>
            </a:r>
            <a:r>
              <a:rPr lang="el-GR" dirty="0" err="1" smtClean="0"/>
              <a:t>από)κρυπτογράφησης</a:t>
            </a:r>
            <a:endParaRPr lang="el-GR" dirty="0" smtClean="0"/>
          </a:p>
          <a:p>
            <a:pPr lvl="1"/>
            <a:r>
              <a:rPr lang="el-GR" dirty="0" smtClean="0"/>
              <a:t>Κλειδί: </a:t>
            </a:r>
            <a:r>
              <a:rPr lang="el-GR" dirty="0" err="1" smtClean="0"/>
              <a:t>παραμετροποιεί</a:t>
            </a:r>
            <a:r>
              <a:rPr lang="el-GR" dirty="0" smtClean="0"/>
              <a:t> τις συναρτήσεις</a:t>
            </a:r>
          </a:p>
          <a:p>
            <a:pPr lvl="1"/>
            <a:r>
              <a:rPr lang="el-GR" dirty="0" smtClean="0"/>
              <a:t>Έστω </a:t>
            </a:r>
            <a:r>
              <a:rPr lang="en-US" dirty="0" smtClean="0"/>
              <a:t>P</a:t>
            </a:r>
            <a:r>
              <a:rPr lang="el-GR" dirty="0" smtClean="0"/>
              <a:t> το απλό και </a:t>
            </a:r>
            <a:r>
              <a:rPr lang="en-US" dirty="0" smtClean="0"/>
              <a:t>C</a:t>
            </a:r>
            <a:r>
              <a:rPr lang="el-GR" dirty="0" smtClean="0"/>
              <a:t> το κρυπτογραφημένο</a:t>
            </a:r>
          </a:p>
          <a:p>
            <a:pPr lvl="1"/>
            <a:r>
              <a:rPr lang="en-US" dirty="0" smtClean="0"/>
              <a:t>K</a:t>
            </a:r>
            <a:r>
              <a:rPr lang="en-US" baseline="-25000" dirty="0" smtClean="0"/>
              <a:t>E</a:t>
            </a:r>
            <a:r>
              <a:rPr lang="el-GR" dirty="0" smtClean="0"/>
              <a:t>: κλειδί κρυπτογράφησης, </a:t>
            </a:r>
            <a:r>
              <a:rPr lang="en-US" dirty="0" smtClean="0"/>
              <a:t>K</a:t>
            </a:r>
            <a:r>
              <a:rPr lang="en-US" baseline="-25000" dirty="0" smtClean="0"/>
              <a:t>D</a:t>
            </a:r>
            <a:r>
              <a:rPr lang="el-GR" dirty="0" smtClean="0"/>
              <a:t>: αποκρυπτογράφησης</a:t>
            </a:r>
          </a:p>
          <a:p>
            <a:pPr lvl="1"/>
            <a:r>
              <a:rPr lang="el-GR" dirty="0" smtClean="0"/>
              <a:t>Κρυπτογράφηση: </a:t>
            </a:r>
            <a:r>
              <a:rPr lang="en-US" dirty="0" smtClean="0"/>
              <a:t>E(K</a:t>
            </a:r>
            <a:r>
              <a:rPr lang="en-US" baseline="-25000" dirty="0" smtClean="0"/>
              <a:t>E</a:t>
            </a:r>
            <a:r>
              <a:rPr lang="en-US" dirty="0" smtClean="0"/>
              <a:t>,P)=C</a:t>
            </a:r>
            <a:endParaRPr lang="el-GR" dirty="0" smtClean="0"/>
          </a:p>
          <a:p>
            <a:pPr lvl="1"/>
            <a:r>
              <a:rPr lang="el-GR" dirty="0" smtClean="0"/>
              <a:t>Αποκρυπτογράφηση</a:t>
            </a:r>
            <a:r>
              <a:rPr lang="el-GR" dirty="0"/>
              <a:t>: </a:t>
            </a:r>
            <a:r>
              <a:rPr lang="en-US" dirty="0" smtClean="0"/>
              <a:t>D(K</a:t>
            </a:r>
            <a:r>
              <a:rPr lang="en-US" baseline="-25000" dirty="0" smtClean="0"/>
              <a:t>D</a:t>
            </a:r>
            <a:r>
              <a:rPr lang="en-US" dirty="0" smtClean="0"/>
              <a:t>,C)=P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627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Διεπαφή</a:t>
            </a:r>
            <a:r>
              <a:rPr lang="el-GR" dirty="0" smtClean="0"/>
              <a:t> </a:t>
            </a:r>
            <a:r>
              <a:rPr lang="en-US" dirty="0" smtClean="0"/>
              <a:t>Key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Παριστάνει οποιοδήποτε είδος κλειδιού</a:t>
            </a:r>
          </a:p>
          <a:p>
            <a:pPr lvl="1"/>
            <a:r>
              <a:rPr lang="el-GR" dirty="0" smtClean="0"/>
              <a:t>Κάθε κλειδί έχει τρία χαρακτηριστικά</a:t>
            </a:r>
          </a:p>
          <a:p>
            <a:pPr lvl="1"/>
            <a:r>
              <a:rPr lang="en-US" dirty="0" smtClean="0"/>
              <a:t>String </a:t>
            </a:r>
            <a:r>
              <a:rPr lang="en-US" dirty="0" err="1" smtClean="0"/>
              <a:t>getAlgorithm</a:t>
            </a:r>
            <a:r>
              <a:rPr lang="en-US" dirty="0" smtClean="0"/>
              <a:t>()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αλγόριθμος κατασκευής</a:t>
            </a:r>
          </a:p>
          <a:p>
            <a:pPr lvl="1"/>
            <a:r>
              <a:rPr lang="en-US" dirty="0" smtClean="0"/>
              <a:t>Byte[] </a:t>
            </a:r>
            <a:r>
              <a:rPr lang="en-US" dirty="0" err="1" smtClean="0"/>
              <a:t>getEncoded</a:t>
            </a:r>
            <a:r>
              <a:rPr lang="en-US" dirty="0" smtClean="0"/>
              <a:t>():</a:t>
            </a:r>
            <a:r>
              <a:rPr lang="el-GR" dirty="0" smtClean="0"/>
              <a:t> πρότυπη αναπαράσταση</a:t>
            </a:r>
          </a:p>
          <a:p>
            <a:pPr lvl="2"/>
            <a:r>
              <a:rPr lang="el-GR" dirty="0" smtClean="0"/>
              <a:t>Επιτρέπει ανταλλαγή κλειδιών έξω από τη </a:t>
            </a:r>
            <a:r>
              <a:rPr lang="en-US" dirty="0" smtClean="0"/>
              <a:t>JVM</a:t>
            </a:r>
            <a:endParaRPr lang="el-GR" dirty="0" smtClean="0"/>
          </a:p>
          <a:p>
            <a:pPr lvl="1"/>
            <a:r>
              <a:rPr lang="en-US" dirty="0" smtClean="0"/>
              <a:t>String </a:t>
            </a:r>
            <a:r>
              <a:rPr lang="en-US" dirty="0" err="1" smtClean="0"/>
              <a:t>getFormat</a:t>
            </a:r>
            <a:r>
              <a:rPr lang="en-US" dirty="0" smtClean="0"/>
              <a:t>()</a:t>
            </a:r>
            <a:r>
              <a:rPr lang="el-GR" dirty="0" smtClean="0"/>
              <a:t>: </a:t>
            </a:r>
            <a:r>
              <a:rPr lang="el-GR" dirty="0" err="1" smtClean="0"/>
              <a:t>μορφότυπο</a:t>
            </a:r>
            <a:r>
              <a:rPr lang="el-GR" dirty="0" smtClean="0"/>
              <a:t> κλειδιού</a:t>
            </a:r>
          </a:p>
          <a:p>
            <a:pPr lvl="2"/>
            <a:r>
              <a:rPr lang="el-GR" dirty="0" smtClean="0"/>
              <a:t>Για την πρότυπη αναπαράσταση</a:t>
            </a:r>
            <a:endParaRPr lang="en-US" dirty="0" smtClean="0"/>
          </a:p>
          <a:p>
            <a:pPr lvl="1"/>
            <a:r>
              <a:rPr lang="el-GR" dirty="0" smtClean="0"/>
              <a:t>Επεκτείνεται από </a:t>
            </a:r>
            <a:r>
              <a:rPr lang="en-US" dirty="0" smtClean="0"/>
              <a:t>Public/Private/</a:t>
            </a:r>
            <a:r>
              <a:rPr lang="en-US" dirty="0" err="1" smtClean="0"/>
              <a:t>SecretKey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654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Μυστικά κλειδιά (1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Κρυπτογραφία μυστικού κλειδιού</a:t>
            </a:r>
          </a:p>
          <a:p>
            <a:pPr lvl="1"/>
            <a:r>
              <a:rPr lang="el-GR" dirty="0" smtClean="0"/>
              <a:t>Λέγεται και συμμετρική κρυπτογραφία</a:t>
            </a:r>
          </a:p>
          <a:p>
            <a:pPr lvl="1"/>
            <a:r>
              <a:rPr lang="el-GR" dirty="0" smtClean="0"/>
              <a:t>Ίδιο κλειδί </a:t>
            </a:r>
            <a:r>
              <a:rPr lang="el-GR" dirty="0" err="1" smtClean="0"/>
              <a:t>κρυπτο</a:t>
            </a:r>
            <a:r>
              <a:rPr lang="el-GR" dirty="0" smtClean="0"/>
              <a:t>-αποκρυπτογράφησης</a:t>
            </a:r>
          </a:p>
          <a:p>
            <a:pPr lvl="2"/>
            <a:r>
              <a:rPr lang="el-GR" dirty="0" smtClean="0"/>
              <a:t>Μυστικό, </a:t>
            </a:r>
            <a:r>
              <a:rPr lang="el-GR" dirty="0" err="1" smtClean="0"/>
              <a:t>καταμεριζόμενο</a:t>
            </a:r>
            <a:r>
              <a:rPr lang="el-GR" dirty="0" smtClean="0"/>
              <a:t> ή συμμετρικό κλειδί</a:t>
            </a:r>
          </a:p>
          <a:p>
            <a:pPr lvl="1"/>
            <a:r>
              <a:rPr lang="el-GR" dirty="0" smtClean="0"/>
              <a:t>Απλή και γρήγορη μέθοδος</a:t>
            </a:r>
          </a:p>
          <a:p>
            <a:pPr lvl="2"/>
            <a:r>
              <a:rPr lang="el-GR" dirty="0" smtClean="0"/>
              <a:t>Σε σχέση με κρυπτογραφία δημόσιου κλειδιού</a:t>
            </a:r>
          </a:p>
          <a:p>
            <a:pPr lvl="1"/>
            <a:r>
              <a:rPr lang="el-GR" dirty="0" smtClean="0"/>
              <a:t>Αν διαρρεύσει το κλειδί είναι άχρηστη</a:t>
            </a:r>
          </a:p>
          <a:p>
            <a:pPr lvl="2"/>
            <a:r>
              <a:rPr lang="el-GR" dirty="0" smtClean="0"/>
              <a:t>Το κλειδί όμως πρέπει να ανταλλαγεί!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1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Μυστικά κλειδιά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Τάξη </a:t>
            </a:r>
            <a:r>
              <a:rPr lang="en-US" dirty="0" err="1" smtClean="0"/>
              <a:t>KeyGenerator</a:t>
            </a:r>
            <a:endParaRPr lang="el-GR" dirty="0" smtClean="0"/>
          </a:p>
          <a:p>
            <a:pPr lvl="1"/>
            <a:r>
              <a:rPr lang="el-GR" dirty="0" smtClean="0"/>
              <a:t>Γεννήτρια συμμετρικών κλειδιών</a:t>
            </a:r>
          </a:p>
          <a:p>
            <a:pPr lvl="1"/>
            <a:r>
              <a:rPr lang="el-GR" dirty="0" smtClean="0"/>
              <a:t>Κατάλληλα για συγκεκριμένο αλγόριθμο</a:t>
            </a:r>
          </a:p>
          <a:p>
            <a:pPr lvl="1"/>
            <a:r>
              <a:rPr lang="en-US" dirty="0" err="1" smtClean="0"/>
              <a:t>KeyGenerator</a:t>
            </a:r>
            <a:r>
              <a:rPr lang="en-US" dirty="0" smtClean="0"/>
              <a:t> </a:t>
            </a:r>
            <a:r>
              <a:rPr lang="en-US" dirty="0" err="1" smtClean="0"/>
              <a:t>getInstance</a:t>
            </a:r>
            <a:r>
              <a:rPr lang="en-US" dirty="0" smtClean="0"/>
              <a:t>(String algorithm)</a:t>
            </a:r>
          </a:p>
          <a:p>
            <a:pPr lvl="2"/>
            <a:r>
              <a:rPr lang="el-GR" dirty="0" smtClean="0"/>
              <a:t>Παράγει μια γεννήτρια κλειδιών</a:t>
            </a:r>
            <a:r>
              <a:rPr lang="en-US" dirty="0" smtClean="0"/>
              <a:t> </a:t>
            </a:r>
            <a:r>
              <a:rPr lang="el-GR" dirty="0" smtClean="0"/>
              <a:t>για τον αλγόριθμο</a:t>
            </a:r>
          </a:p>
          <a:p>
            <a:pPr lvl="1"/>
            <a:r>
              <a:rPr lang="el-GR" dirty="0"/>
              <a:t>Μπορούμε επίσης να επιλέξουμε τον </a:t>
            </a:r>
            <a:r>
              <a:rPr lang="el-GR" dirty="0" err="1"/>
              <a:t>πάροχο</a:t>
            </a:r>
            <a:endParaRPr lang="el-GR" dirty="0"/>
          </a:p>
          <a:p>
            <a:pPr lvl="2"/>
            <a:r>
              <a:rPr lang="el-GR" dirty="0"/>
              <a:t>Είτε με συμβολοσειρά είτε με αντικείμενο</a:t>
            </a:r>
            <a:r>
              <a:rPr lang="en-US" dirty="0"/>
              <a:t> </a:t>
            </a:r>
            <a:r>
              <a:rPr lang="en-US" dirty="0" smtClean="0"/>
              <a:t>Provider</a:t>
            </a:r>
            <a:endParaRPr lang="el-GR" dirty="0" smtClean="0"/>
          </a:p>
          <a:p>
            <a:pPr lvl="1"/>
            <a:r>
              <a:rPr lang="en-US" dirty="0"/>
              <a:t>String </a:t>
            </a:r>
            <a:r>
              <a:rPr lang="en-US" dirty="0" err="1"/>
              <a:t>getAlgorithm</a:t>
            </a:r>
            <a:r>
              <a:rPr lang="en-US" dirty="0"/>
              <a:t>():</a:t>
            </a:r>
            <a:r>
              <a:rPr lang="el-GR" dirty="0"/>
              <a:t> όνομα αλγορίθμου</a:t>
            </a:r>
            <a:endParaRPr lang="en-US" dirty="0"/>
          </a:p>
          <a:p>
            <a:pPr lvl="1"/>
            <a:r>
              <a:rPr lang="en-US" dirty="0"/>
              <a:t>Provider </a:t>
            </a:r>
            <a:r>
              <a:rPr lang="en-US" dirty="0" err="1"/>
              <a:t>getProvider</a:t>
            </a:r>
            <a:r>
              <a:rPr lang="en-US" dirty="0"/>
              <a:t>()</a:t>
            </a:r>
            <a:r>
              <a:rPr lang="el-GR" dirty="0"/>
              <a:t>: </a:t>
            </a:r>
            <a:r>
              <a:rPr lang="el-GR" dirty="0" err="1"/>
              <a:t>πάροχος</a:t>
            </a:r>
            <a:r>
              <a:rPr lang="el-GR" dirty="0"/>
              <a:t> </a:t>
            </a:r>
            <a:r>
              <a:rPr lang="el-GR" dirty="0" smtClean="0"/>
              <a:t>αλγορίθμου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70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Μυστικά κλειδιά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Τάξη </a:t>
            </a:r>
            <a:r>
              <a:rPr lang="en-US" dirty="0" err="1"/>
              <a:t>KeyGenerator</a:t>
            </a:r>
            <a:endParaRPr lang="el-GR" dirty="0"/>
          </a:p>
          <a:p>
            <a:pPr lvl="1"/>
            <a:r>
              <a:rPr lang="en-US" dirty="0" smtClean="0"/>
              <a:t>void </a:t>
            </a:r>
            <a:r>
              <a:rPr lang="en-US" dirty="0" err="1" smtClean="0"/>
              <a:t>init</a:t>
            </a:r>
            <a:r>
              <a:rPr lang="en-US" dirty="0" smtClean="0"/>
              <a:t>(</a:t>
            </a:r>
            <a:r>
              <a:rPr lang="en-US" dirty="0" err="1" smtClean="0"/>
              <a:t>AlgorithmParameterSpec</a:t>
            </a:r>
            <a:r>
              <a:rPr lang="en-US" dirty="0" smtClean="0"/>
              <a:t> </a:t>
            </a:r>
            <a:r>
              <a:rPr lang="en-US" dirty="0" err="1" smtClean="0"/>
              <a:t>params</a:t>
            </a:r>
            <a:r>
              <a:rPr lang="en-US" dirty="0" smtClean="0"/>
              <a:t>)</a:t>
            </a:r>
          </a:p>
          <a:p>
            <a:pPr lvl="2"/>
            <a:r>
              <a:rPr lang="el-GR" dirty="0" smtClean="0"/>
              <a:t>Αρχικοποιεί τη γεννήτρια κλειδιών</a:t>
            </a:r>
          </a:p>
          <a:p>
            <a:pPr lvl="2"/>
            <a:r>
              <a:rPr lang="el-GR" dirty="0" smtClean="0"/>
              <a:t>Χρήση συνόλου παραμέτρων </a:t>
            </a:r>
            <a:r>
              <a:rPr lang="en-US" dirty="0" err="1" smtClean="0"/>
              <a:t>params</a:t>
            </a:r>
            <a:endParaRPr lang="el-GR" dirty="0" smtClean="0"/>
          </a:p>
          <a:p>
            <a:pPr lvl="1"/>
            <a:r>
              <a:rPr lang="en-US" dirty="0" err="1"/>
              <a:t>SecretKey</a:t>
            </a:r>
            <a:r>
              <a:rPr lang="en-US" dirty="0"/>
              <a:t> </a:t>
            </a:r>
            <a:r>
              <a:rPr lang="en-US" dirty="0" err="1"/>
              <a:t>generateKey</a:t>
            </a:r>
            <a:r>
              <a:rPr lang="en-US" dirty="0"/>
              <a:t>()</a:t>
            </a:r>
            <a:endParaRPr lang="el-GR" dirty="0"/>
          </a:p>
          <a:p>
            <a:pPr lvl="2"/>
            <a:r>
              <a:rPr lang="el-GR" dirty="0" smtClean="0"/>
              <a:t>Παράγει ένα μυστικό κλειδί</a:t>
            </a:r>
          </a:p>
          <a:p>
            <a:pPr lvl="2"/>
            <a:r>
              <a:rPr lang="el-GR" dirty="0" smtClean="0"/>
              <a:t>Χωρίς </a:t>
            </a:r>
            <a:r>
              <a:rPr lang="en-US" dirty="0" err="1" smtClean="0"/>
              <a:t>init</a:t>
            </a:r>
            <a:r>
              <a:rPr lang="el-GR" dirty="0" smtClean="0"/>
              <a:t>, χρήση προκαθορισμένων παραμέτρων</a:t>
            </a:r>
            <a:endParaRPr lang="en-US" dirty="0" smtClean="0"/>
          </a:p>
          <a:p>
            <a:r>
              <a:rPr lang="el-GR" dirty="0" err="1" smtClean="0"/>
              <a:t>Διεπαφή</a:t>
            </a:r>
            <a:r>
              <a:rPr lang="el-GR" dirty="0" smtClean="0"/>
              <a:t> </a:t>
            </a:r>
            <a:r>
              <a:rPr lang="en-US" dirty="0" err="1" smtClean="0"/>
              <a:t>AlgorithmParameterSpec</a:t>
            </a:r>
            <a:endParaRPr lang="en-US" dirty="0" smtClean="0"/>
          </a:p>
          <a:p>
            <a:pPr lvl="1"/>
            <a:r>
              <a:rPr lang="el-GR" dirty="0" smtClean="0"/>
              <a:t>Προδιαγραφή κρυπτογραφικών παραμέτρων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034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Δημόσια κλειδιά (1 από 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Κρυπτογραφία </a:t>
            </a:r>
            <a:r>
              <a:rPr lang="el-GR" dirty="0" smtClean="0"/>
              <a:t>δημόσιου κλειδιού</a:t>
            </a:r>
            <a:endParaRPr lang="el-GR" dirty="0"/>
          </a:p>
          <a:p>
            <a:pPr lvl="1"/>
            <a:r>
              <a:rPr lang="el-GR" dirty="0"/>
              <a:t>Λέγεται και </a:t>
            </a:r>
            <a:r>
              <a:rPr lang="el-GR" dirty="0" smtClean="0"/>
              <a:t>ασύμμετρη κρυπτογραφία</a:t>
            </a:r>
            <a:endParaRPr lang="el-GR" dirty="0"/>
          </a:p>
          <a:p>
            <a:pPr lvl="1"/>
            <a:r>
              <a:rPr lang="el-GR" dirty="0" smtClean="0"/>
              <a:t>Ζεύγος κλειδιών</a:t>
            </a:r>
          </a:p>
          <a:p>
            <a:pPr lvl="2"/>
            <a:r>
              <a:rPr lang="el-GR" dirty="0" smtClean="0"/>
              <a:t>Ιδιωτικό κλειδί: γνωστό στον ιδιοκτήτη</a:t>
            </a:r>
          </a:p>
          <a:p>
            <a:pPr lvl="2"/>
            <a:r>
              <a:rPr lang="el-GR" dirty="0" smtClean="0"/>
              <a:t>Δημόσιο κλειδί: γνωστό σε όλους</a:t>
            </a:r>
          </a:p>
          <a:p>
            <a:pPr lvl="2"/>
            <a:r>
              <a:rPr lang="el-GR" dirty="0" smtClean="0"/>
              <a:t>Δεν μπορεί να υπολογιστεί το ένα από το άλλο</a:t>
            </a:r>
          </a:p>
          <a:p>
            <a:pPr lvl="1"/>
            <a:r>
              <a:rPr lang="el-GR" dirty="0" smtClean="0"/>
              <a:t>Ο αποστολέας κωδικοποιεί με δημόσιο κλειδί</a:t>
            </a:r>
          </a:p>
          <a:p>
            <a:pPr lvl="1"/>
            <a:r>
              <a:rPr lang="el-GR" dirty="0" smtClean="0"/>
              <a:t>Ο παραλήπτης αποκωδικοποιεί με ιδιωτικό κλειδί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895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Μηχανισμοί ασφάλειας</a:t>
            </a:r>
          </a:p>
          <a:p>
            <a:r>
              <a:rPr lang="el-GR" altLang="el-GR" dirty="0" err="1" smtClean="0"/>
              <a:t>Πάροχοι</a:t>
            </a:r>
            <a:r>
              <a:rPr lang="el-GR" altLang="el-GR" dirty="0" smtClean="0"/>
              <a:t> ασφάλειας</a:t>
            </a:r>
          </a:p>
          <a:p>
            <a:r>
              <a:rPr lang="el-GR" altLang="el-GR" dirty="0" smtClean="0"/>
              <a:t>Λίστες ελέγχου προσπέλασης</a:t>
            </a:r>
          </a:p>
          <a:p>
            <a:r>
              <a:rPr lang="el-GR" altLang="el-GR" dirty="0" smtClean="0"/>
              <a:t>Συνόψεις μηνυμάτων</a:t>
            </a:r>
          </a:p>
          <a:p>
            <a:r>
              <a:rPr lang="el-GR" altLang="el-GR" dirty="0" smtClean="0"/>
              <a:t>Κρυπτογραφία</a:t>
            </a:r>
          </a:p>
          <a:p>
            <a:r>
              <a:rPr lang="el-GR" altLang="el-GR" dirty="0" smtClean="0"/>
              <a:t>Ψηφιακές υπογραφές</a:t>
            </a:r>
          </a:p>
          <a:p>
            <a:r>
              <a:rPr lang="el-GR" altLang="el-GR" dirty="0" smtClean="0"/>
              <a:t>Ψηφιακά πιστοποιητικά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Δημόσια κλειδιά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Τα κλειδιά λειτουργούν και αντίστροφα</a:t>
            </a:r>
          </a:p>
          <a:p>
            <a:pPr lvl="1"/>
            <a:r>
              <a:rPr lang="el-GR" dirty="0" smtClean="0"/>
              <a:t>Κρυπτογράφηση με ιδιωτικό</a:t>
            </a:r>
          </a:p>
          <a:p>
            <a:pPr lvl="1"/>
            <a:r>
              <a:rPr lang="el-GR" dirty="0" smtClean="0"/>
              <a:t>Αποκρυπτογράφηση με δημόσιο</a:t>
            </a:r>
          </a:p>
          <a:p>
            <a:r>
              <a:rPr lang="el-GR" dirty="0" smtClean="0"/>
              <a:t>Δημόσια ή μυστικά κλειδιά;</a:t>
            </a:r>
          </a:p>
          <a:p>
            <a:pPr lvl="1"/>
            <a:r>
              <a:rPr lang="el-GR" dirty="0" smtClean="0"/>
              <a:t>Τα δημόσια είναι πιο εύκολα στη διανομή</a:t>
            </a:r>
          </a:p>
          <a:p>
            <a:pPr lvl="1"/>
            <a:r>
              <a:rPr lang="el-GR" dirty="0" smtClean="0"/>
              <a:t>Είναι όμως πολύ πιο ακριβά υπολογιστικά</a:t>
            </a:r>
          </a:p>
          <a:p>
            <a:pPr lvl="1"/>
            <a:r>
              <a:rPr lang="el-GR" dirty="0" smtClean="0"/>
              <a:t>Χρήση δημόσιων για ανταλλαγή μυστικών</a:t>
            </a:r>
          </a:p>
          <a:p>
            <a:pPr lvl="2"/>
            <a:r>
              <a:rPr lang="el-GR" dirty="0" smtClean="0"/>
              <a:t>Συνδυασμός ευκολίας και ταχύτητας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47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Δημόσια κλειδιά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Τάξη </a:t>
            </a:r>
            <a:r>
              <a:rPr lang="en-US" dirty="0" err="1" smtClean="0"/>
              <a:t>KeyPair</a:t>
            </a:r>
            <a:endParaRPr lang="en-US" dirty="0" smtClean="0"/>
          </a:p>
          <a:p>
            <a:pPr lvl="1"/>
            <a:r>
              <a:rPr lang="el-GR" dirty="0" smtClean="0"/>
              <a:t>Αντιπροσωπεύει ένα ζεύγος κλειδιών</a:t>
            </a:r>
          </a:p>
          <a:p>
            <a:pPr lvl="1"/>
            <a:r>
              <a:rPr lang="en-US" dirty="0" err="1" smtClean="0"/>
              <a:t>KeyPair</a:t>
            </a:r>
            <a:r>
              <a:rPr lang="en-US" dirty="0" smtClean="0"/>
              <a:t>(</a:t>
            </a:r>
            <a:r>
              <a:rPr lang="en-US" dirty="0" err="1" smtClean="0"/>
              <a:t>PublicKey</a:t>
            </a:r>
            <a:r>
              <a:rPr lang="en-US" dirty="0" smtClean="0"/>
              <a:t> </a:t>
            </a:r>
            <a:r>
              <a:rPr lang="en-US" dirty="0" err="1" smtClean="0"/>
              <a:t>pubKey</a:t>
            </a:r>
            <a:r>
              <a:rPr lang="en-US" dirty="0" smtClean="0"/>
              <a:t>, </a:t>
            </a:r>
            <a:r>
              <a:rPr lang="en-US" dirty="0" err="1" smtClean="0"/>
              <a:t>PrivateKey</a:t>
            </a:r>
            <a:r>
              <a:rPr lang="en-US" dirty="0" smtClean="0"/>
              <a:t> </a:t>
            </a:r>
            <a:r>
              <a:rPr lang="en-US" dirty="0" err="1" smtClean="0"/>
              <a:t>privKey</a:t>
            </a:r>
            <a:r>
              <a:rPr lang="en-US" dirty="0" smtClean="0"/>
              <a:t>)</a:t>
            </a:r>
          </a:p>
          <a:p>
            <a:pPr lvl="2"/>
            <a:r>
              <a:rPr lang="el-GR" dirty="0" smtClean="0"/>
              <a:t>Κατασκευάζει ζεύγος κλειδιών </a:t>
            </a:r>
            <a:r>
              <a:rPr lang="en-US" dirty="0" err="1" smtClean="0"/>
              <a:t>pubKey</a:t>
            </a:r>
            <a:r>
              <a:rPr lang="en-US" dirty="0" smtClean="0"/>
              <a:t>/</a:t>
            </a:r>
            <a:r>
              <a:rPr lang="en-US" dirty="0" err="1" smtClean="0"/>
              <a:t>privKey</a:t>
            </a:r>
            <a:endParaRPr lang="en-US" dirty="0" smtClean="0"/>
          </a:p>
          <a:p>
            <a:pPr lvl="1"/>
            <a:r>
              <a:rPr lang="en-US" dirty="0" err="1" smtClean="0"/>
              <a:t>PublicKey</a:t>
            </a:r>
            <a:r>
              <a:rPr lang="en-US" dirty="0" smtClean="0"/>
              <a:t> </a:t>
            </a:r>
            <a:r>
              <a:rPr lang="en-US" dirty="0" err="1" smtClean="0"/>
              <a:t>getPublic</a:t>
            </a:r>
            <a:r>
              <a:rPr lang="en-US" dirty="0" smtClean="0"/>
              <a:t>()</a:t>
            </a:r>
          </a:p>
          <a:p>
            <a:pPr lvl="2"/>
            <a:r>
              <a:rPr lang="el-GR" dirty="0" smtClean="0"/>
              <a:t>Επιστρέφει το δημόσιο κλειδί</a:t>
            </a:r>
            <a:endParaRPr lang="en-US" dirty="0" smtClean="0"/>
          </a:p>
          <a:p>
            <a:pPr lvl="1"/>
            <a:r>
              <a:rPr lang="en-US" dirty="0" err="1" smtClean="0"/>
              <a:t>PrivateKey</a:t>
            </a:r>
            <a:r>
              <a:rPr lang="en-US" dirty="0" smtClean="0"/>
              <a:t> </a:t>
            </a:r>
            <a:r>
              <a:rPr lang="en-US" dirty="0" err="1" smtClean="0"/>
              <a:t>getPrivate</a:t>
            </a:r>
            <a:r>
              <a:rPr lang="en-US" dirty="0" smtClean="0"/>
              <a:t>()</a:t>
            </a:r>
            <a:endParaRPr lang="el-GR" dirty="0" smtClean="0"/>
          </a:p>
          <a:p>
            <a:pPr lvl="2"/>
            <a:r>
              <a:rPr lang="el-GR" dirty="0" smtClean="0"/>
              <a:t>Επιστρέφει το ιδιωτικό κλειδί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659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Δημόσια κλειδιά </a:t>
            </a:r>
            <a:r>
              <a:rPr lang="el-GR" dirty="0" smtClean="0"/>
              <a:t>(4 </a:t>
            </a:r>
            <a:r>
              <a:rPr lang="el-GR" dirty="0"/>
              <a:t>από 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Τάξη </a:t>
            </a:r>
            <a:r>
              <a:rPr lang="en-US" dirty="0" err="1" smtClean="0"/>
              <a:t>KeyPairGenerator</a:t>
            </a:r>
            <a:endParaRPr lang="en-US" dirty="0" smtClean="0"/>
          </a:p>
          <a:p>
            <a:pPr lvl="1"/>
            <a:r>
              <a:rPr lang="el-GR" dirty="0"/>
              <a:t>Γεννήτρια </a:t>
            </a:r>
            <a:r>
              <a:rPr lang="el-GR" dirty="0" smtClean="0"/>
              <a:t>ζευγών κλειδιών</a:t>
            </a:r>
          </a:p>
          <a:p>
            <a:pPr lvl="1"/>
            <a:r>
              <a:rPr lang="el-GR" dirty="0"/>
              <a:t>Κατάλληλα για συγκεκριμένο αλγόριθμο</a:t>
            </a:r>
          </a:p>
          <a:p>
            <a:pPr lvl="1"/>
            <a:r>
              <a:rPr lang="en-US" dirty="0" err="1" smtClean="0"/>
              <a:t>KeyPairGenerator</a:t>
            </a:r>
            <a:r>
              <a:rPr lang="en-US" dirty="0" smtClean="0"/>
              <a:t> </a:t>
            </a:r>
            <a:r>
              <a:rPr lang="en-US" dirty="0" err="1" smtClean="0"/>
              <a:t>getInstance</a:t>
            </a:r>
            <a:r>
              <a:rPr lang="en-US" dirty="0" smtClean="0"/>
              <a:t>(string Algorithm)</a:t>
            </a:r>
          </a:p>
          <a:p>
            <a:pPr lvl="2"/>
            <a:r>
              <a:rPr lang="el-GR" dirty="0"/>
              <a:t>Παράγει μια γεννήτρια κλειδιών</a:t>
            </a:r>
            <a:r>
              <a:rPr lang="en-US" dirty="0"/>
              <a:t> </a:t>
            </a:r>
            <a:r>
              <a:rPr lang="el-GR" dirty="0"/>
              <a:t>για τον αλγόριθμο</a:t>
            </a:r>
          </a:p>
          <a:p>
            <a:pPr lvl="1"/>
            <a:r>
              <a:rPr lang="el-GR" dirty="0"/>
              <a:t>Μπορούμε επίσης να επιλέξουμε τον </a:t>
            </a:r>
            <a:r>
              <a:rPr lang="el-GR" dirty="0" err="1"/>
              <a:t>πάροχο</a:t>
            </a:r>
            <a:endParaRPr lang="el-GR" dirty="0"/>
          </a:p>
          <a:p>
            <a:pPr lvl="2"/>
            <a:r>
              <a:rPr lang="el-GR" dirty="0"/>
              <a:t>Είτε με συμβολοσειρά είτε με αντικείμενο</a:t>
            </a:r>
            <a:r>
              <a:rPr lang="en-US" dirty="0"/>
              <a:t> </a:t>
            </a:r>
            <a:r>
              <a:rPr lang="en-US" dirty="0" smtClean="0"/>
              <a:t>Provider</a:t>
            </a:r>
          </a:p>
          <a:p>
            <a:pPr lvl="1"/>
            <a:r>
              <a:rPr lang="en-US" dirty="0"/>
              <a:t>String </a:t>
            </a:r>
            <a:r>
              <a:rPr lang="en-US" dirty="0" err="1"/>
              <a:t>getAlgorithm</a:t>
            </a:r>
            <a:r>
              <a:rPr lang="en-US" dirty="0"/>
              <a:t>():</a:t>
            </a:r>
            <a:r>
              <a:rPr lang="el-GR" dirty="0"/>
              <a:t> όνομα αλγορίθμου</a:t>
            </a:r>
            <a:endParaRPr lang="en-US" dirty="0"/>
          </a:p>
          <a:p>
            <a:pPr lvl="1"/>
            <a:r>
              <a:rPr lang="en-US" dirty="0"/>
              <a:t>Provider </a:t>
            </a:r>
            <a:r>
              <a:rPr lang="en-US" dirty="0" err="1"/>
              <a:t>getProvider</a:t>
            </a:r>
            <a:r>
              <a:rPr lang="en-US" dirty="0"/>
              <a:t>()</a:t>
            </a:r>
            <a:r>
              <a:rPr lang="el-GR" dirty="0"/>
              <a:t>: </a:t>
            </a:r>
            <a:r>
              <a:rPr lang="el-GR" dirty="0" err="1"/>
              <a:t>πάροχος</a:t>
            </a:r>
            <a:r>
              <a:rPr lang="el-GR" dirty="0"/>
              <a:t> </a:t>
            </a:r>
            <a:r>
              <a:rPr lang="el-GR" dirty="0" smtClean="0"/>
              <a:t>αλγορίθμου</a:t>
            </a:r>
            <a:endParaRPr lang="en-US" dirty="0" smtClean="0"/>
          </a:p>
          <a:p>
            <a:pPr lvl="2"/>
            <a:endParaRPr lang="el-GR" dirty="0"/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20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Δημόσια κλειδιά </a:t>
            </a:r>
            <a:r>
              <a:rPr lang="el-GR" dirty="0" smtClean="0"/>
              <a:t>(</a:t>
            </a:r>
            <a:r>
              <a:rPr lang="en-US" dirty="0" smtClean="0"/>
              <a:t>5</a:t>
            </a:r>
            <a:r>
              <a:rPr lang="el-GR" dirty="0" smtClean="0"/>
              <a:t> </a:t>
            </a:r>
            <a:r>
              <a:rPr lang="el-GR" dirty="0"/>
              <a:t>από </a:t>
            </a:r>
            <a:r>
              <a:rPr lang="en-US" dirty="0" smtClean="0"/>
              <a:t>5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Τάξη </a:t>
            </a:r>
            <a:r>
              <a:rPr lang="en-US" dirty="0" err="1" smtClean="0"/>
              <a:t>KeyPairGenerator</a:t>
            </a:r>
            <a:endParaRPr lang="el-GR" dirty="0"/>
          </a:p>
          <a:p>
            <a:pPr lvl="1"/>
            <a:r>
              <a:rPr lang="en-US" dirty="0"/>
              <a:t>void </a:t>
            </a:r>
            <a:r>
              <a:rPr lang="en-US" dirty="0" smtClean="0"/>
              <a:t>initialize(</a:t>
            </a:r>
            <a:r>
              <a:rPr lang="en-US" dirty="0" err="1" smtClean="0"/>
              <a:t>AlgorithmParameterSpec</a:t>
            </a:r>
            <a:r>
              <a:rPr lang="en-US" dirty="0" smtClean="0"/>
              <a:t> </a:t>
            </a:r>
            <a:r>
              <a:rPr lang="en-US" dirty="0" err="1"/>
              <a:t>params</a:t>
            </a:r>
            <a:r>
              <a:rPr lang="en-US" dirty="0"/>
              <a:t>)</a:t>
            </a:r>
          </a:p>
          <a:p>
            <a:pPr lvl="2"/>
            <a:r>
              <a:rPr lang="el-GR" dirty="0"/>
              <a:t>Αρχικοποιεί τη γεννήτρια κλειδιών</a:t>
            </a:r>
          </a:p>
          <a:p>
            <a:pPr lvl="2"/>
            <a:r>
              <a:rPr lang="el-GR" dirty="0"/>
              <a:t>Χρήση συνόλου παραμέτρων </a:t>
            </a:r>
            <a:r>
              <a:rPr lang="en-US" dirty="0" err="1"/>
              <a:t>params</a:t>
            </a:r>
            <a:endParaRPr lang="el-GR" dirty="0"/>
          </a:p>
          <a:p>
            <a:pPr lvl="1"/>
            <a:r>
              <a:rPr lang="en-US" dirty="0" err="1" smtClean="0"/>
              <a:t>KeyPair</a:t>
            </a:r>
            <a:r>
              <a:rPr lang="en-US" dirty="0" smtClean="0"/>
              <a:t> </a:t>
            </a:r>
            <a:r>
              <a:rPr lang="en-US" dirty="0" err="1" smtClean="0"/>
              <a:t>generateKeyPair</a:t>
            </a:r>
            <a:r>
              <a:rPr lang="en-US" dirty="0" smtClean="0"/>
              <a:t>()</a:t>
            </a:r>
            <a:endParaRPr lang="el-GR" dirty="0"/>
          </a:p>
          <a:p>
            <a:pPr lvl="2"/>
            <a:r>
              <a:rPr lang="el-GR" dirty="0"/>
              <a:t>Παράγει ένα </a:t>
            </a:r>
            <a:r>
              <a:rPr lang="el-GR" dirty="0" smtClean="0"/>
              <a:t>ζεύγος κλειδιών</a:t>
            </a:r>
            <a:endParaRPr lang="el-GR" dirty="0"/>
          </a:p>
          <a:p>
            <a:pPr lvl="2"/>
            <a:r>
              <a:rPr lang="el-GR" dirty="0"/>
              <a:t>Χωρίς </a:t>
            </a:r>
            <a:r>
              <a:rPr lang="en-US" dirty="0" smtClean="0"/>
              <a:t>initialize</a:t>
            </a:r>
            <a:r>
              <a:rPr lang="el-GR" dirty="0" smtClean="0"/>
              <a:t>, </a:t>
            </a:r>
            <a:r>
              <a:rPr lang="el-GR" dirty="0"/>
              <a:t>χρήση προκαθορισμένων </a:t>
            </a:r>
            <a:r>
              <a:rPr lang="el-GR" dirty="0" smtClean="0"/>
              <a:t>παραμέτρων</a:t>
            </a:r>
            <a:endParaRPr lang="en-US" dirty="0" smtClean="0"/>
          </a:p>
          <a:p>
            <a:pPr lvl="2"/>
            <a:r>
              <a:rPr lang="el-GR" dirty="0" smtClean="0"/>
              <a:t>Πρόσβαση στα κλειδιά με τις μεθόδους της </a:t>
            </a:r>
            <a:r>
              <a:rPr lang="en-US" dirty="0" err="1" smtClean="0"/>
              <a:t>KeyPair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535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Τάξη </a:t>
            </a:r>
            <a:r>
              <a:rPr lang="en-US" dirty="0" smtClean="0"/>
              <a:t>Cipher (1 </a:t>
            </a:r>
            <a:r>
              <a:rPr lang="el-GR" dirty="0" smtClean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Υλοποιεί </a:t>
            </a:r>
            <a:r>
              <a:rPr lang="el-GR" dirty="0" err="1" smtClean="0"/>
              <a:t>κρυπτο</a:t>
            </a:r>
            <a:r>
              <a:rPr lang="el-GR" dirty="0" smtClean="0"/>
              <a:t>-αποκρυπτογράφηση</a:t>
            </a:r>
          </a:p>
          <a:p>
            <a:pPr lvl="1"/>
            <a:r>
              <a:rPr lang="el-GR" dirty="0" smtClean="0"/>
              <a:t>Ανεξάρτητα από το είδος συστήματος</a:t>
            </a:r>
          </a:p>
          <a:p>
            <a:pPr lvl="1"/>
            <a:r>
              <a:rPr lang="el-GR" dirty="0" smtClean="0"/>
              <a:t>Ανεξάρτητα από τον συγκεκριμένο αλγόριθμο</a:t>
            </a:r>
          </a:p>
          <a:p>
            <a:pPr lvl="1"/>
            <a:r>
              <a:rPr lang="en-US" dirty="0" smtClean="0"/>
              <a:t>Cipher </a:t>
            </a:r>
            <a:r>
              <a:rPr lang="en-US" dirty="0" err="1" smtClean="0"/>
              <a:t>getInstance</a:t>
            </a:r>
            <a:r>
              <a:rPr lang="en-US" dirty="0" smtClean="0"/>
              <a:t>(String transformation)</a:t>
            </a:r>
            <a:endParaRPr lang="el-GR" dirty="0" smtClean="0"/>
          </a:p>
          <a:p>
            <a:pPr lvl="2"/>
            <a:r>
              <a:rPr lang="el-GR" dirty="0"/>
              <a:t>Παράγει </a:t>
            </a:r>
            <a:r>
              <a:rPr lang="el-GR" dirty="0" smtClean="0"/>
              <a:t>αντικείμενο που υλοποιεί το </a:t>
            </a:r>
            <a:r>
              <a:rPr lang="en-US" dirty="0" smtClean="0"/>
              <a:t>transformation</a:t>
            </a:r>
            <a:endParaRPr lang="el-GR" dirty="0"/>
          </a:p>
          <a:p>
            <a:pPr lvl="1"/>
            <a:r>
              <a:rPr lang="el-GR" dirty="0"/>
              <a:t>Μπορούμε επίσης να επιλέξουμε τον </a:t>
            </a:r>
            <a:r>
              <a:rPr lang="el-GR" dirty="0" err="1"/>
              <a:t>πάροχο</a:t>
            </a:r>
            <a:endParaRPr lang="el-GR" dirty="0"/>
          </a:p>
          <a:p>
            <a:pPr lvl="2"/>
            <a:r>
              <a:rPr lang="el-GR" dirty="0"/>
              <a:t>Είτε με συμβολοσειρά είτε με αντικείμενο</a:t>
            </a:r>
            <a:r>
              <a:rPr lang="en-US" dirty="0"/>
              <a:t> Provider</a:t>
            </a:r>
          </a:p>
          <a:p>
            <a:pPr lvl="1"/>
            <a:r>
              <a:rPr lang="en-US" dirty="0"/>
              <a:t>String </a:t>
            </a:r>
            <a:r>
              <a:rPr lang="en-US" dirty="0" err="1"/>
              <a:t>getAlgorithm</a:t>
            </a:r>
            <a:r>
              <a:rPr lang="en-US" dirty="0"/>
              <a:t>():</a:t>
            </a:r>
            <a:r>
              <a:rPr lang="el-GR" dirty="0"/>
              <a:t> όνομα αλγορίθμου</a:t>
            </a:r>
            <a:endParaRPr lang="en-US" dirty="0"/>
          </a:p>
          <a:p>
            <a:pPr lvl="1"/>
            <a:r>
              <a:rPr lang="en-US" dirty="0"/>
              <a:t>Provider </a:t>
            </a:r>
            <a:r>
              <a:rPr lang="en-US" dirty="0" err="1"/>
              <a:t>getProvider</a:t>
            </a:r>
            <a:r>
              <a:rPr lang="en-US" dirty="0"/>
              <a:t>()</a:t>
            </a:r>
            <a:r>
              <a:rPr lang="el-GR" dirty="0"/>
              <a:t>: </a:t>
            </a:r>
            <a:r>
              <a:rPr lang="el-GR" dirty="0" err="1"/>
              <a:t>πάροχος</a:t>
            </a:r>
            <a:r>
              <a:rPr lang="el-GR" dirty="0"/>
              <a:t> αλγορίθμου</a:t>
            </a:r>
            <a:endParaRPr lang="en-US" dirty="0"/>
          </a:p>
          <a:p>
            <a:pPr lvl="1"/>
            <a:endParaRPr lang="en-US" dirty="0" smtClean="0"/>
          </a:p>
          <a:p>
            <a:pPr lvl="2"/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310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Τάξη </a:t>
            </a:r>
            <a:r>
              <a:rPr lang="en-US" dirty="0"/>
              <a:t>Cipher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Ομάδες κρυπτογραφήματος</a:t>
            </a:r>
          </a:p>
          <a:p>
            <a:pPr lvl="1"/>
            <a:r>
              <a:rPr lang="el-GR" dirty="0"/>
              <a:t>Ακολουθίες </a:t>
            </a:r>
            <a:r>
              <a:rPr lang="en-US" dirty="0"/>
              <a:t>bit</a:t>
            </a:r>
            <a:r>
              <a:rPr lang="el-GR" dirty="0"/>
              <a:t> σταθερού μήκους</a:t>
            </a:r>
          </a:p>
          <a:p>
            <a:pPr lvl="1"/>
            <a:r>
              <a:rPr lang="el-GR" dirty="0"/>
              <a:t>Η είσοδος είναι ακολουθία τέτοιων ομάδων</a:t>
            </a:r>
          </a:p>
          <a:p>
            <a:pPr lvl="1"/>
            <a:r>
              <a:rPr lang="el-GR" dirty="0"/>
              <a:t>Οι ομάδες μπορεί να εξαρτώνται μεταξύ τους</a:t>
            </a:r>
          </a:p>
          <a:p>
            <a:pPr lvl="2"/>
            <a:r>
              <a:rPr lang="el-GR" dirty="0" smtClean="0"/>
              <a:t>Ανάλογα με τον τρόπο ανάδρασης</a:t>
            </a:r>
          </a:p>
          <a:p>
            <a:pPr lvl="2"/>
            <a:r>
              <a:rPr lang="el-GR" dirty="0" smtClean="0"/>
              <a:t>Ξεκινάμε με ένα διάνυσμα αρχικοποίησης</a:t>
            </a:r>
          </a:p>
          <a:p>
            <a:pPr lvl="1"/>
            <a:r>
              <a:rPr lang="el-GR" dirty="0" smtClean="0"/>
              <a:t>Σχήμα συμπλήρωσης για τελευταία ομάδα</a:t>
            </a:r>
          </a:p>
          <a:p>
            <a:pPr lvl="2"/>
            <a:r>
              <a:rPr lang="el-GR" dirty="0" smtClean="0"/>
              <a:t>Πρέπει όλες να έχουν το ίδιο μέγεθος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18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Τάξη </a:t>
            </a:r>
            <a:r>
              <a:rPr lang="en-US" dirty="0"/>
              <a:t>Cipher </a:t>
            </a:r>
            <a:r>
              <a:rPr lang="en-US" dirty="0" smtClean="0"/>
              <a:t>(</a:t>
            </a:r>
            <a:r>
              <a:rPr lang="el-GR" dirty="0" smtClean="0"/>
              <a:t>3</a:t>
            </a:r>
            <a:r>
              <a:rPr lang="en-US" dirty="0" smtClean="0"/>
              <a:t>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Μετασχηματισμός: συμβολοσειρά</a:t>
            </a:r>
          </a:p>
          <a:p>
            <a:pPr lvl="1"/>
            <a:r>
              <a:rPr lang="el-GR" dirty="0" smtClean="0"/>
              <a:t>Περιγράφει τις λειτουργίες που εκτελούνται</a:t>
            </a:r>
          </a:p>
          <a:p>
            <a:pPr lvl="1"/>
            <a:r>
              <a:rPr lang="el-GR" dirty="0" smtClean="0"/>
              <a:t>Τρία στοιχεία που χωρίζονται με /</a:t>
            </a:r>
          </a:p>
          <a:p>
            <a:pPr lvl="2"/>
            <a:r>
              <a:rPr lang="el-GR" dirty="0" smtClean="0"/>
              <a:t>Αλγόριθμος κρυπτογράφησης</a:t>
            </a:r>
          </a:p>
          <a:p>
            <a:pPr lvl="2"/>
            <a:r>
              <a:rPr lang="el-GR" dirty="0" smtClean="0"/>
              <a:t>Τρόπος ανάδρασης (προαιρετικά)</a:t>
            </a:r>
          </a:p>
          <a:p>
            <a:pPr lvl="2"/>
            <a:r>
              <a:rPr lang="el-GR" dirty="0" smtClean="0"/>
              <a:t>Σχήμα συμπλήρωσης (προαιρετικά)</a:t>
            </a:r>
          </a:p>
          <a:p>
            <a:pPr lvl="2"/>
            <a:r>
              <a:rPr lang="el-GR" dirty="0" smtClean="0"/>
              <a:t>Παράδειγμα: </a:t>
            </a:r>
            <a:r>
              <a:rPr lang="en-US" dirty="0" smtClean="0"/>
              <a:t>DES/ECB/PKCS5Padding</a:t>
            </a:r>
            <a:endParaRPr lang="el-GR" dirty="0" smtClean="0"/>
          </a:p>
          <a:p>
            <a:pPr lvl="2"/>
            <a:r>
              <a:rPr lang="el-GR" dirty="0" smtClean="0"/>
              <a:t>Προεπιλεγμένες τιμές για </a:t>
            </a:r>
            <a:r>
              <a:rPr lang="el-GR" dirty="0" err="1" smtClean="0"/>
              <a:t>ό,τι</a:t>
            </a:r>
            <a:r>
              <a:rPr lang="el-GR" dirty="0" smtClean="0"/>
              <a:t> δεν ορίζεται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92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Τάξη </a:t>
            </a:r>
            <a:r>
              <a:rPr lang="en-US" dirty="0"/>
              <a:t>Cipher </a:t>
            </a:r>
            <a:r>
              <a:rPr lang="en-US" dirty="0" smtClean="0"/>
              <a:t>(</a:t>
            </a:r>
            <a:r>
              <a:rPr lang="el-GR" dirty="0" smtClean="0"/>
              <a:t>4</a:t>
            </a:r>
            <a:r>
              <a:rPr lang="en-US" dirty="0" smtClean="0"/>
              <a:t>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Μέθοδοι τάξης </a:t>
            </a:r>
            <a:r>
              <a:rPr lang="en-US" dirty="0" smtClean="0"/>
              <a:t>Cipher</a:t>
            </a:r>
            <a:endParaRPr lang="el-GR" dirty="0" smtClean="0"/>
          </a:p>
          <a:p>
            <a:pPr lvl="1"/>
            <a:r>
              <a:rPr lang="en-US" dirty="0" smtClean="0"/>
              <a:t>void </a:t>
            </a:r>
            <a:r>
              <a:rPr lang="en-US" dirty="0" err="1" smtClean="0"/>
              <a:t>init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opmode</a:t>
            </a:r>
            <a:r>
              <a:rPr lang="en-US" dirty="0" smtClean="0"/>
              <a:t>, Key </a:t>
            </a:r>
            <a:r>
              <a:rPr lang="en-US" dirty="0" err="1" smtClean="0"/>
              <a:t>key</a:t>
            </a:r>
            <a:r>
              <a:rPr lang="en-US" dirty="0" smtClean="0"/>
              <a:t>, </a:t>
            </a:r>
            <a:r>
              <a:rPr lang="en-US" dirty="0" err="1" smtClean="0"/>
              <a:t>AlgorithmParametersSpec</a:t>
            </a:r>
            <a:r>
              <a:rPr lang="en-US" dirty="0" smtClean="0"/>
              <a:t> </a:t>
            </a:r>
            <a:r>
              <a:rPr lang="en-US" dirty="0" err="1" smtClean="0"/>
              <a:t>params</a:t>
            </a:r>
            <a:r>
              <a:rPr lang="en-US" dirty="0" smtClean="0"/>
              <a:t>)</a:t>
            </a:r>
          </a:p>
          <a:p>
            <a:pPr lvl="2"/>
            <a:r>
              <a:rPr lang="el-GR" dirty="0" smtClean="0"/>
              <a:t>Αρχικοποιεί κωδικοποιητή με κλειδί </a:t>
            </a:r>
            <a:r>
              <a:rPr lang="en-US" dirty="0" smtClean="0"/>
              <a:t>key</a:t>
            </a:r>
            <a:endParaRPr lang="el-GR" dirty="0" smtClean="0"/>
          </a:p>
          <a:p>
            <a:pPr lvl="2"/>
            <a:r>
              <a:rPr lang="el-GR" dirty="0" smtClean="0"/>
              <a:t>Λειτουργία ανάλογα με το </a:t>
            </a:r>
            <a:r>
              <a:rPr lang="en-US" dirty="0" err="1" smtClean="0"/>
              <a:t>init</a:t>
            </a:r>
            <a:endParaRPr lang="en-US" dirty="0" smtClean="0"/>
          </a:p>
          <a:p>
            <a:pPr lvl="2"/>
            <a:r>
              <a:rPr lang="en-US" dirty="0" smtClean="0"/>
              <a:t>ENCRYPT_MODE: </a:t>
            </a:r>
            <a:r>
              <a:rPr lang="el-GR" dirty="0" smtClean="0"/>
              <a:t>κρυπτογράφηση</a:t>
            </a:r>
          </a:p>
          <a:p>
            <a:pPr lvl="2"/>
            <a:r>
              <a:rPr lang="en-US" dirty="0" smtClean="0"/>
              <a:t>DECRYPT_MODE</a:t>
            </a:r>
            <a:r>
              <a:rPr lang="en-US" dirty="0"/>
              <a:t>: </a:t>
            </a:r>
            <a:r>
              <a:rPr lang="el-GR" dirty="0" smtClean="0"/>
              <a:t>αποκρυπτογράφηση</a:t>
            </a:r>
            <a:endParaRPr lang="en-US" dirty="0"/>
          </a:p>
          <a:p>
            <a:pPr lvl="1"/>
            <a:r>
              <a:rPr lang="en-US" dirty="0"/>
              <a:t>void </a:t>
            </a:r>
            <a:r>
              <a:rPr lang="en-US" dirty="0" err="1"/>
              <a:t>init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opmode</a:t>
            </a:r>
            <a:r>
              <a:rPr lang="en-US" dirty="0"/>
              <a:t>, Key </a:t>
            </a:r>
            <a:r>
              <a:rPr lang="en-US" dirty="0" smtClean="0"/>
              <a:t>key)</a:t>
            </a:r>
            <a:endParaRPr lang="el-GR" dirty="0" smtClean="0"/>
          </a:p>
          <a:p>
            <a:pPr lvl="2"/>
            <a:r>
              <a:rPr lang="el-GR" dirty="0" smtClean="0"/>
              <a:t>Αρχικοποίηση με προκαθορισμένες παραμέτρους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93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Τάξη </a:t>
            </a:r>
            <a:r>
              <a:rPr lang="en-US" dirty="0"/>
              <a:t>Cipher </a:t>
            </a:r>
            <a:r>
              <a:rPr lang="en-US" dirty="0" smtClean="0"/>
              <a:t>(</a:t>
            </a:r>
            <a:r>
              <a:rPr lang="el-GR" dirty="0" smtClean="0"/>
              <a:t>5</a:t>
            </a:r>
            <a:r>
              <a:rPr lang="en-US" dirty="0" smtClean="0"/>
              <a:t>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Μέθοδοι τάξης </a:t>
            </a:r>
            <a:r>
              <a:rPr lang="en-US" dirty="0"/>
              <a:t>Cipher</a:t>
            </a:r>
            <a:endParaRPr lang="el-GR" dirty="0"/>
          </a:p>
          <a:p>
            <a:pPr lvl="1"/>
            <a:r>
              <a:rPr lang="en-US" dirty="0" smtClean="0"/>
              <a:t>byte[] update(byte[] input)</a:t>
            </a:r>
          </a:p>
          <a:p>
            <a:pPr lvl="2"/>
            <a:r>
              <a:rPr lang="el-GR" dirty="0" smtClean="0"/>
              <a:t>Ξεκινά ή συνεχίζει την κωδικοποίηση</a:t>
            </a:r>
          </a:p>
          <a:p>
            <a:pPr lvl="2"/>
            <a:r>
              <a:rPr lang="el-GR" dirty="0" smtClean="0"/>
              <a:t>Παρέχεται το επόμενο τμήμα δεδομένων</a:t>
            </a:r>
          </a:p>
          <a:p>
            <a:pPr lvl="2"/>
            <a:r>
              <a:rPr lang="el-GR" dirty="0" smtClean="0"/>
              <a:t>Επιστρέφει την κωδικοποίηση του τμήματος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yte[] </a:t>
            </a:r>
            <a:r>
              <a:rPr lang="en-US" dirty="0" err="1" smtClean="0"/>
              <a:t>doFinal</a:t>
            </a:r>
            <a:r>
              <a:rPr lang="en-US" dirty="0" smtClean="0"/>
              <a:t>()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ολοκληρώνει κωδικοποίηση </a:t>
            </a:r>
            <a:endParaRPr lang="en-US" dirty="0" smtClean="0"/>
          </a:p>
          <a:p>
            <a:pPr lvl="2"/>
            <a:r>
              <a:rPr lang="el-GR" dirty="0" smtClean="0"/>
              <a:t>Συμπληρώνει είσοδο και επιστρέφει αποτέλεσμα</a:t>
            </a:r>
          </a:p>
          <a:p>
            <a:pPr lvl="2"/>
            <a:r>
              <a:rPr lang="el-GR" dirty="0" smtClean="0"/>
              <a:t>Μετά επαναφέρει τον κωδικοποιητή στην αρχή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yte</a:t>
            </a:r>
            <a:r>
              <a:rPr lang="en-US" dirty="0"/>
              <a:t>[] </a:t>
            </a:r>
            <a:r>
              <a:rPr lang="en-US" dirty="0" err="1"/>
              <a:t>doFinal</a:t>
            </a:r>
            <a:r>
              <a:rPr lang="en-US" dirty="0"/>
              <a:t>(byte[] </a:t>
            </a:r>
            <a:r>
              <a:rPr lang="en-US" dirty="0" smtClean="0"/>
              <a:t>input): </a:t>
            </a:r>
            <a:r>
              <a:rPr lang="el-GR" dirty="0" smtClean="0"/>
              <a:t>παρέχει τελικά δεδομένα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097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Ψηφιακές υπογραφές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7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Θέματα ασφάλειας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450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Μηχανισμοί </a:t>
            </a:r>
            <a:r>
              <a:rPr lang="el-GR" altLang="el-GR" dirty="0" smtClean="0"/>
              <a:t>ασφάλειας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7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Θέματα ασφάλειας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00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Ψηφιακές υπογραφές (1 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Ψηφιακή υπογραφή</a:t>
            </a:r>
          </a:p>
          <a:p>
            <a:pPr lvl="1"/>
            <a:r>
              <a:rPr lang="el-GR" dirty="0" smtClean="0"/>
              <a:t>Υποκαθιστά τη φυσική υπογραφή</a:t>
            </a:r>
          </a:p>
          <a:p>
            <a:pPr lvl="1"/>
            <a:r>
              <a:rPr lang="el-GR" dirty="0" smtClean="0"/>
              <a:t>Συνδέεται με ένα μήνυμα</a:t>
            </a:r>
          </a:p>
          <a:p>
            <a:pPr lvl="1"/>
            <a:r>
              <a:rPr lang="el-GR" dirty="0" smtClean="0"/>
              <a:t>Επαληθεύεται στον παραλήπτη</a:t>
            </a:r>
          </a:p>
          <a:p>
            <a:pPr lvl="1"/>
            <a:r>
              <a:rPr lang="el-GR" dirty="0" smtClean="0"/>
              <a:t>Χρήση κρυπτογραφίας δημόσιου κλειδιού</a:t>
            </a:r>
          </a:p>
          <a:p>
            <a:r>
              <a:rPr lang="el-GR" dirty="0" smtClean="0"/>
              <a:t>Υπολογισμός ψηφιακής υπογραφής</a:t>
            </a:r>
          </a:p>
          <a:p>
            <a:pPr lvl="1"/>
            <a:r>
              <a:rPr lang="el-GR" dirty="0" smtClean="0"/>
              <a:t>Υπολογισμός σύνοψης μηνύματος</a:t>
            </a:r>
          </a:p>
          <a:p>
            <a:pPr lvl="1"/>
            <a:r>
              <a:rPr lang="el-GR" dirty="0" smtClean="0"/>
              <a:t>Κωδικοποίηση σύνοψης με ιδιωτικό κλειδί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39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Ψηφιακές υπογραφές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Επαλήθευση ψηφιακής υπογραφής</a:t>
            </a:r>
          </a:p>
          <a:p>
            <a:pPr lvl="1"/>
            <a:r>
              <a:rPr lang="el-GR" dirty="0"/>
              <a:t>Υπολογισμός </a:t>
            </a:r>
            <a:r>
              <a:rPr lang="el-GR" dirty="0" smtClean="0"/>
              <a:t>νέας σύνοψης μηνύματος</a:t>
            </a:r>
          </a:p>
          <a:p>
            <a:pPr lvl="1"/>
            <a:r>
              <a:rPr lang="el-GR" dirty="0" smtClean="0"/>
              <a:t>Αποκρυπτογράφησης ψηφιακής υπογραφής</a:t>
            </a:r>
          </a:p>
          <a:p>
            <a:pPr lvl="2"/>
            <a:r>
              <a:rPr lang="el-GR" dirty="0" smtClean="0"/>
              <a:t>Χρήση δημόσιο κλειδιού του αποστολέα</a:t>
            </a:r>
          </a:p>
          <a:p>
            <a:pPr lvl="1"/>
            <a:r>
              <a:rPr lang="el-GR" dirty="0" smtClean="0"/>
              <a:t>Σύγκριση νέας και αρχικής σύνοψης</a:t>
            </a:r>
          </a:p>
          <a:p>
            <a:pPr lvl="2"/>
            <a:r>
              <a:rPr lang="el-GR" dirty="0" smtClean="0"/>
              <a:t>Αν είναι ίδιες, τότε έχουμε επαλήθευση</a:t>
            </a:r>
          </a:p>
          <a:p>
            <a:pPr lvl="2"/>
            <a:r>
              <a:rPr lang="el-GR" dirty="0" smtClean="0"/>
              <a:t>Τι σημαίνει ακριβώς επαλήθευση ή μη;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537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Ψηφιακές υπογραφές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Επιτυχής επαλήθευση</a:t>
            </a:r>
          </a:p>
          <a:p>
            <a:pPr lvl="1"/>
            <a:r>
              <a:rPr lang="el-GR" dirty="0" smtClean="0"/>
              <a:t>Το μήνυμα δεν έχει αλλοιωθεί</a:t>
            </a:r>
          </a:p>
          <a:p>
            <a:pPr lvl="2"/>
            <a:r>
              <a:rPr lang="el-GR" dirty="0" smtClean="0"/>
              <a:t>Αλλιώς θα άλλαζε η σύνοψη</a:t>
            </a:r>
          </a:p>
          <a:p>
            <a:pPr lvl="1"/>
            <a:r>
              <a:rPr lang="el-GR" dirty="0" smtClean="0"/>
              <a:t>Έχει υπογραφεί με συγκεκριμένο μυστικό κλειδί</a:t>
            </a:r>
          </a:p>
          <a:p>
            <a:pPr lvl="2"/>
            <a:r>
              <a:rPr lang="el-GR" dirty="0" smtClean="0"/>
              <a:t>Αυτό που ταιριάζει με το δημόσιο κλειδί</a:t>
            </a:r>
          </a:p>
          <a:p>
            <a:pPr lvl="1"/>
            <a:r>
              <a:rPr lang="el-GR" dirty="0" smtClean="0"/>
              <a:t>Πώς συνδέουμε πρόσωπο με κλειδί;</a:t>
            </a:r>
          </a:p>
          <a:p>
            <a:pPr lvl="2"/>
            <a:r>
              <a:rPr lang="el-GR" dirty="0" smtClean="0"/>
              <a:t>Πρέπει να γνωρίζουμε το δημόσιο κλειδί του</a:t>
            </a:r>
          </a:p>
          <a:p>
            <a:pPr lvl="2"/>
            <a:r>
              <a:rPr lang="el-GR" dirty="0" smtClean="0"/>
              <a:t>Πρέπει να μην έχει διαρρεύσει το ιδιωτικό κλειδί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39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Ψηφιακές υπογραφές </a:t>
            </a:r>
            <a:r>
              <a:rPr lang="el-GR" dirty="0" smtClean="0"/>
              <a:t>(4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Ημερομηνία και ώρα υπογραφής</a:t>
            </a:r>
          </a:p>
          <a:p>
            <a:pPr lvl="1"/>
            <a:r>
              <a:rPr lang="el-GR" dirty="0" smtClean="0"/>
              <a:t>Συνήθως προστίθεται στο μήνυμα</a:t>
            </a:r>
          </a:p>
          <a:p>
            <a:pPr lvl="1"/>
            <a:r>
              <a:rPr lang="el-GR" dirty="0" smtClean="0"/>
              <a:t>Άρα περιλαμβάνεται στη σύνοψη</a:t>
            </a:r>
          </a:p>
          <a:p>
            <a:pPr lvl="1"/>
            <a:r>
              <a:rPr lang="el-GR" dirty="0" smtClean="0"/>
              <a:t>Αν λήξει το κλειδί, δεν ισχύουν οι υπογραφές</a:t>
            </a:r>
          </a:p>
          <a:p>
            <a:r>
              <a:rPr lang="el-GR" dirty="0" smtClean="0"/>
              <a:t>Τι ακριβώς κρυπτογραφούμε;</a:t>
            </a:r>
          </a:p>
          <a:p>
            <a:pPr lvl="1"/>
            <a:r>
              <a:rPr lang="el-GR" dirty="0" smtClean="0"/>
              <a:t>Αν θέλουμε εμπιστευτικότητα, το μήνυμα</a:t>
            </a:r>
          </a:p>
          <a:p>
            <a:pPr lvl="1"/>
            <a:r>
              <a:rPr lang="el-GR" dirty="0" smtClean="0"/>
              <a:t>Αν θέλουμε ταυτότητα, μόνο την υπογραφή</a:t>
            </a:r>
          </a:p>
          <a:p>
            <a:pPr lvl="2"/>
            <a:r>
              <a:rPr lang="el-GR" dirty="0" smtClean="0"/>
              <a:t>Μεγάλο κέρδος σε χρόνο λόγο μικρότερου μεγέθους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49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Τάξη </a:t>
            </a:r>
            <a:r>
              <a:rPr lang="en-US" dirty="0" smtClean="0"/>
              <a:t>Signature</a:t>
            </a:r>
            <a:r>
              <a:rPr lang="el-GR" dirty="0" smtClean="0"/>
              <a:t> (1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Αφηρημένη τάξη </a:t>
            </a:r>
            <a:r>
              <a:rPr lang="en-US" dirty="0" smtClean="0"/>
              <a:t>Signature</a:t>
            </a:r>
          </a:p>
          <a:p>
            <a:pPr lvl="1"/>
            <a:r>
              <a:rPr lang="el-GR" dirty="0" smtClean="0"/>
              <a:t>Παριστάνει αλγόριθμο ψηφιακών υπογραφών</a:t>
            </a:r>
          </a:p>
          <a:p>
            <a:pPr lvl="2"/>
            <a:r>
              <a:rPr lang="el-GR" dirty="0" smtClean="0"/>
              <a:t>Αλγόριθμοι κρυπτογράφησης και σύνοψης</a:t>
            </a:r>
          </a:p>
          <a:p>
            <a:pPr lvl="1"/>
            <a:r>
              <a:rPr lang="en-US" dirty="0" smtClean="0"/>
              <a:t>Signature </a:t>
            </a:r>
            <a:r>
              <a:rPr lang="en-US" dirty="0" err="1" smtClean="0"/>
              <a:t>getInstance</a:t>
            </a:r>
            <a:r>
              <a:rPr lang="en-US" dirty="0" smtClean="0"/>
              <a:t>(String Algorithm)</a:t>
            </a:r>
          </a:p>
          <a:p>
            <a:pPr lvl="2"/>
            <a:r>
              <a:rPr lang="el-GR" dirty="0" smtClean="0"/>
              <a:t>Παράγει </a:t>
            </a:r>
            <a:r>
              <a:rPr lang="el-GR" dirty="0"/>
              <a:t>αντικείμενο που υλοποιεί </a:t>
            </a:r>
            <a:r>
              <a:rPr lang="el-GR" dirty="0" smtClean="0"/>
              <a:t>τον αλγόριθμο</a:t>
            </a:r>
            <a:endParaRPr lang="el-GR" dirty="0"/>
          </a:p>
          <a:p>
            <a:pPr lvl="1"/>
            <a:r>
              <a:rPr lang="el-GR" dirty="0"/>
              <a:t>Μπορούμε επίσης να επιλέξουμε τον </a:t>
            </a:r>
            <a:r>
              <a:rPr lang="el-GR" dirty="0" err="1"/>
              <a:t>πάροχο</a:t>
            </a:r>
            <a:endParaRPr lang="el-GR" dirty="0"/>
          </a:p>
          <a:p>
            <a:pPr lvl="2"/>
            <a:r>
              <a:rPr lang="el-GR" dirty="0"/>
              <a:t>Είτε με συμβολοσειρά είτε με αντικείμενο</a:t>
            </a:r>
            <a:r>
              <a:rPr lang="en-US" dirty="0"/>
              <a:t> Provider</a:t>
            </a:r>
          </a:p>
          <a:p>
            <a:pPr lvl="1"/>
            <a:r>
              <a:rPr lang="en-US" dirty="0"/>
              <a:t>String </a:t>
            </a:r>
            <a:r>
              <a:rPr lang="en-US" dirty="0" err="1"/>
              <a:t>getAlgorithm</a:t>
            </a:r>
            <a:r>
              <a:rPr lang="en-US" dirty="0"/>
              <a:t>():</a:t>
            </a:r>
            <a:r>
              <a:rPr lang="el-GR" dirty="0"/>
              <a:t> όνομα αλγορίθμου</a:t>
            </a:r>
            <a:endParaRPr lang="en-US" dirty="0"/>
          </a:p>
          <a:p>
            <a:pPr lvl="1"/>
            <a:r>
              <a:rPr lang="en-US" dirty="0"/>
              <a:t>Provider </a:t>
            </a:r>
            <a:r>
              <a:rPr lang="en-US" dirty="0" err="1"/>
              <a:t>getProvider</a:t>
            </a:r>
            <a:r>
              <a:rPr lang="en-US" dirty="0"/>
              <a:t>()</a:t>
            </a:r>
            <a:r>
              <a:rPr lang="el-GR" dirty="0"/>
              <a:t>: </a:t>
            </a:r>
            <a:r>
              <a:rPr lang="el-GR" dirty="0" err="1"/>
              <a:t>πάροχος</a:t>
            </a:r>
            <a:r>
              <a:rPr lang="el-GR" dirty="0"/>
              <a:t> αλγορίθμου</a:t>
            </a:r>
            <a:endParaRPr lang="en-US" dirty="0"/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06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Τάξη </a:t>
            </a:r>
            <a:r>
              <a:rPr lang="en-US" dirty="0"/>
              <a:t>Signature</a:t>
            </a:r>
            <a:r>
              <a:rPr lang="el-GR" dirty="0"/>
              <a:t>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Μέθοδοι τάξης </a:t>
            </a:r>
            <a:r>
              <a:rPr lang="en-US" dirty="0" smtClean="0"/>
              <a:t>Signature</a:t>
            </a:r>
            <a:endParaRPr lang="el-GR" dirty="0"/>
          </a:p>
          <a:p>
            <a:pPr lvl="1"/>
            <a:r>
              <a:rPr lang="en-US" dirty="0"/>
              <a:t>void </a:t>
            </a:r>
            <a:r>
              <a:rPr lang="en-US" dirty="0" err="1" smtClean="0"/>
              <a:t>initSign</a:t>
            </a:r>
            <a:r>
              <a:rPr lang="en-US" dirty="0" smtClean="0"/>
              <a:t>(</a:t>
            </a:r>
            <a:r>
              <a:rPr lang="en-US" dirty="0" err="1"/>
              <a:t>P</a:t>
            </a:r>
            <a:r>
              <a:rPr lang="en-US" dirty="0" err="1" smtClean="0"/>
              <a:t>rivateKey</a:t>
            </a:r>
            <a:r>
              <a:rPr lang="en-US" dirty="0" smtClean="0"/>
              <a:t> </a:t>
            </a:r>
            <a:r>
              <a:rPr lang="en-US" dirty="0" err="1" smtClean="0"/>
              <a:t>privKey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l-GR" dirty="0"/>
              <a:t>Αρχικοποιεί </a:t>
            </a:r>
            <a:r>
              <a:rPr lang="el-GR" dirty="0" smtClean="0"/>
              <a:t>αλγόριθμο για υπογραφή</a:t>
            </a:r>
          </a:p>
          <a:p>
            <a:pPr lvl="2"/>
            <a:r>
              <a:rPr lang="el-GR" dirty="0" smtClean="0"/>
              <a:t>Περνάμε το ιδιωτικό κλειδί</a:t>
            </a:r>
            <a:endParaRPr lang="en-US" dirty="0"/>
          </a:p>
          <a:p>
            <a:pPr lvl="1"/>
            <a:r>
              <a:rPr lang="en-US" dirty="0" smtClean="0"/>
              <a:t>void </a:t>
            </a:r>
            <a:r>
              <a:rPr lang="en-US" dirty="0" err="1" smtClean="0"/>
              <a:t>initVerify</a:t>
            </a:r>
            <a:r>
              <a:rPr lang="en-US" dirty="0" smtClean="0"/>
              <a:t>(</a:t>
            </a:r>
            <a:r>
              <a:rPr lang="en-US" dirty="0" err="1" smtClean="0"/>
              <a:t>PublicKey</a:t>
            </a:r>
            <a:r>
              <a:rPr lang="en-US" dirty="0" smtClean="0"/>
              <a:t> </a:t>
            </a:r>
            <a:r>
              <a:rPr lang="en-US" dirty="0" err="1" smtClean="0"/>
              <a:t>pubKey</a:t>
            </a:r>
            <a:r>
              <a:rPr lang="en-US" dirty="0"/>
              <a:t>)</a:t>
            </a:r>
          </a:p>
          <a:p>
            <a:pPr lvl="2"/>
            <a:r>
              <a:rPr lang="el-GR" dirty="0"/>
              <a:t>Αρχικοποιεί αλγόριθμο για </a:t>
            </a:r>
            <a:r>
              <a:rPr lang="el-GR" dirty="0" smtClean="0"/>
              <a:t>επαλήθευση</a:t>
            </a:r>
            <a:endParaRPr lang="el-GR" dirty="0"/>
          </a:p>
          <a:p>
            <a:pPr lvl="2"/>
            <a:r>
              <a:rPr lang="el-GR" dirty="0"/>
              <a:t>Περνάμε το </a:t>
            </a:r>
            <a:r>
              <a:rPr lang="el-GR" dirty="0" smtClean="0"/>
              <a:t>δημόσιο κλειδί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17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Τάξη </a:t>
            </a:r>
            <a:r>
              <a:rPr lang="en-US" dirty="0"/>
              <a:t>Signature</a:t>
            </a:r>
            <a:r>
              <a:rPr lang="el-GR" dirty="0"/>
              <a:t>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Μέθοδοι τάξης </a:t>
            </a:r>
            <a:r>
              <a:rPr lang="en-US" dirty="0"/>
              <a:t>Signature</a:t>
            </a:r>
            <a:endParaRPr lang="el-GR" dirty="0"/>
          </a:p>
          <a:p>
            <a:pPr lvl="1"/>
            <a:r>
              <a:rPr lang="en-US" dirty="0" smtClean="0"/>
              <a:t>void update(byte[] data)</a:t>
            </a:r>
            <a:r>
              <a:rPr lang="el-GR" dirty="0" smtClean="0"/>
              <a:t>: προσθήκη δεδομένων</a:t>
            </a:r>
          </a:p>
          <a:p>
            <a:pPr lvl="2"/>
            <a:r>
              <a:rPr lang="el-GR" dirty="0" smtClean="0"/>
              <a:t>Για υπογραφή ή επαλήθευση</a:t>
            </a:r>
          </a:p>
          <a:p>
            <a:pPr lvl="2"/>
            <a:r>
              <a:rPr lang="el-GR" dirty="0" smtClean="0"/>
              <a:t>Επαναλαμβάνουμε μέχρι να τελειώσουν</a:t>
            </a:r>
          </a:p>
          <a:p>
            <a:pPr lvl="1"/>
            <a:r>
              <a:rPr lang="en-US" dirty="0" smtClean="0"/>
              <a:t>byte[] sign():</a:t>
            </a:r>
            <a:r>
              <a:rPr lang="el-GR" dirty="0" smtClean="0"/>
              <a:t> ολοκληρώνει υπογραφή</a:t>
            </a:r>
          </a:p>
          <a:p>
            <a:pPr lvl="2"/>
            <a:r>
              <a:rPr lang="el-GR" dirty="0" smtClean="0"/>
              <a:t>Επιστρέφει την ψηφιακή υπογραφή</a:t>
            </a:r>
          </a:p>
          <a:p>
            <a:pPr lvl="1"/>
            <a:r>
              <a:rPr lang="en-US" dirty="0" err="1" smtClean="0"/>
              <a:t>boolean</a:t>
            </a:r>
            <a:r>
              <a:rPr lang="en-US" dirty="0" smtClean="0"/>
              <a:t> verify(byte[] sig):</a:t>
            </a:r>
            <a:r>
              <a:rPr lang="el-GR" dirty="0" smtClean="0"/>
              <a:t> επαληθεύει υπογραφή</a:t>
            </a:r>
            <a:endParaRPr lang="el-GR" dirty="0"/>
          </a:p>
          <a:p>
            <a:pPr lvl="2"/>
            <a:r>
              <a:rPr lang="el-GR" dirty="0" smtClean="0"/>
              <a:t>Περνάμε την υπογραφή προς επαλήθευση</a:t>
            </a:r>
            <a:endParaRPr lang="el-GR" dirty="0"/>
          </a:p>
          <a:p>
            <a:pPr lvl="2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198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Ψηφιακά πιστοποιητικά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7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Θέματα ασφάλειας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22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Ψηφιακά πιστοποιητικά (1 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Επίθεση του ενδιάμεσου</a:t>
            </a:r>
          </a:p>
          <a:p>
            <a:pPr lvl="1"/>
            <a:r>
              <a:rPr lang="el-GR" dirty="0" smtClean="0"/>
              <a:t>Έστω εισβολέας ανάμεσα σε δύο πράκτορες</a:t>
            </a:r>
          </a:p>
          <a:p>
            <a:pPr lvl="2"/>
            <a:r>
              <a:rPr lang="el-GR" dirty="0" smtClean="0"/>
              <a:t>Τα άκρα ανταλλάσσουν τα δημόσια κλειδιά τους</a:t>
            </a:r>
          </a:p>
          <a:p>
            <a:pPr lvl="2"/>
            <a:r>
              <a:rPr lang="el-GR" dirty="0" smtClean="0"/>
              <a:t>Ο εισβολέας τα αλλάζει με τα δικά του</a:t>
            </a:r>
          </a:p>
          <a:p>
            <a:pPr lvl="1"/>
            <a:r>
              <a:rPr lang="el-GR" dirty="0" smtClean="0"/>
              <a:t>Ο εισβολέας παρεμβάλλεται μεταξύ τους</a:t>
            </a:r>
          </a:p>
          <a:p>
            <a:pPr lvl="2"/>
            <a:r>
              <a:rPr lang="el-GR" dirty="0" smtClean="0"/>
              <a:t>Αποκρυπτογραφεί και κρυπτογραφεί τα πάντα</a:t>
            </a:r>
          </a:p>
          <a:p>
            <a:pPr lvl="1"/>
            <a:r>
              <a:rPr lang="el-GR" dirty="0" smtClean="0"/>
              <a:t>Πώς ξέρουμε αν έχουμε το σωστό δημόσιο κλειδί;</a:t>
            </a:r>
          </a:p>
          <a:p>
            <a:pPr lvl="2"/>
            <a:r>
              <a:rPr lang="el-GR" dirty="0" smtClean="0"/>
              <a:t>Δεν είναι μυστικό, αλλά μπορεί να έχει πειραχτεί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39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Ψηφιακά πιστοποιητικά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Ψηφιακό πιστοποιητικό</a:t>
            </a:r>
          </a:p>
          <a:p>
            <a:pPr lvl="1"/>
            <a:r>
              <a:rPr lang="el-GR" dirty="0" smtClean="0"/>
              <a:t>Εκδίδεται από κάποια αρχή πιστοποίησης </a:t>
            </a:r>
            <a:r>
              <a:rPr lang="en-US" dirty="0" smtClean="0"/>
              <a:t>(CA)</a:t>
            </a:r>
          </a:p>
          <a:p>
            <a:pPr lvl="1"/>
            <a:r>
              <a:rPr lang="el-GR" dirty="0" smtClean="0"/>
              <a:t>Η </a:t>
            </a:r>
            <a:r>
              <a:rPr lang="en-US" dirty="0" smtClean="0"/>
              <a:t>CA</a:t>
            </a:r>
            <a:r>
              <a:rPr lang="el-GR" dirty="0" smtClean="0"/>
              <a:t> επιβεβαιώνει τον κάτοχο ενός κλειδιού</a:t>
            </a:r>
          </a:p>
          <a:p>
            <a:pPr lvl="2"/>
            <a:r>
              <a:rPr lang="el-GR" dirty="0" smtClean="0"/>
              <a:t>Συνήθως, ενός δημόσιου κλειδιού</a:t>
            </a:r>
          </a:p>
          <a:p>
            <a:pPr lvl="1"/>
            <a:r>
              <a:rPr lang="el-GR" dirty="0" smtClean="0"/>
              <a:t>Περιλαμβάνει κλειδί, όνομα και διεύθυνση</a:t>
            </a:r>
          </a:p>
          <a:p>
            <a:pPr lvl="2"/>
            <a:r>
              <a:rPr lang="el-GR" dirty="0" smtClean="0"/>
              <a:t>Επιπλέον όνομα </a:t>
            </a:r>
            <a:r>
              <a:rPr lang="en-US" dirty="0" smtClean="0"/>
              <a:t>CA</a:t>
            </a:r>
            <a:r>
              <a:rPr lang="el-GR" dirty="0" smtClean="0"/>
              <a:t> και ημερομηνία λήξης κλειδιού</a:t>
            </a:r>
          </a:p>
          <a:p>
            <a:pPr lvl="1"/>
            <a:r>
              <a:rPr lang="el-GR" dirty="0" smtClean="0"/>
              <a:t>Υπογράφεται από τον εκδότη</a:t>
            </a:r>
          </a:p>
          <a:p>
            <a:pPr lvl="2"/>
            <a:r>
              <a:rPr lang="el-GR" dirty="0" smtClean="0"/>
              <a:t>Αρχή πιστοποίησης ή απλό χρήστη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817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Κατανεμημένη ασφάλεια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Ασφάλεια σε κατανεμημένα συστήματα</a:t>
            </a:r>
          </a:p>
          <a:p>
            <a:pPr lvl="1"/>
            <a:r>
              <a:rPr lang="el-GR" dirty="0" smtClean="0"/>
              <a:t>Οι μηχανές επικοινωνούν μέσω του δικτύου</a:t>
            </a:r>
          </a:p>
          <a:p>
            <a:pPr lvl="2"/>
            <a:r>
              <a:rPr lang="el-GR" dirty="0" smtClean="0"/>
              <a:t>Κάθε ανοιχτή θύρα κινδυνεύει από παραβίαση</a:t>
            </a:r>
          </a:p>
          <a:p>
            <a:pPr lvl="1"/>
            <a:r>
              <a:rPr lang="el-GR" dirty="0" smtClean="0"/>
              <a:t>Παρείσακτος: κλέβει ή αλλοιώνει πόρους</a:t>
            </a:r>
          </a:p>
          <a:p>
            <a:pPr lvl="2"/>
            <a:r>
              <a:rPr lang="el-GR" dirty="0" smtClean="0"/>
              <a:t>Πληροφορίες, εύρος ζώνης, υπολογιστική ισχύ</a:t>
            </a:r>
          </a:p>
          <a:p>
            <a:pPr lvl="1"/>
            <a:r>
              <a:rPr lang="el-GR" dirty="0" smtClean="0"/>
              <a:t>Η ασφάλεια εξαρτάται από την εφαρμογή</a:t>
            </a:r>
          </a:p>
          <a:p>
            <a:pPr lvl="2"/>
            <a:r>
              <a:rPr lang="el-GR" dirty="0" smtClean="0"/>
              <a:t>Τι επιθέσεις περιμένουμε να δούμε;</a:t>
            </a:r>
          </a:p>
          <a:p>
            <a:pPr lvl="2"/>
            <a:r>
              <a:rPr lang="el-GR" dirty="0" smtClean="0"/>
              <a:t>Πόσο σημαντικό είναι να τις αποτρέψουμε;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09727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Ψηφιακά πιστοποιητικά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Αυτοϋπογεγραμμένο</a:t>
            </a:r>
            <a:r>
              <a:rPr lang="el-GR" dirty="0" smtClean="0"/>
              <a:t> κλειδί</a:t>
            </a:r>
          </a:p>
          <a:p>
            <a:pPr lvl="1"/>
            <a:r>
              <a:rPr lang="el-GR" dirty="0" smtClean="0"/>
              <a:t>Ο κάτοχος υπογράφει το κλειδί του</a:t>
            </a:r>
          </a:p>
          <a:p>
            <a:pPr lvl="2"/>
            <a:r>
              <a:rPr lang="el-GR" dirty="0" smtClean="0"/>
              <a:t>Χρήση του εργαλείου </a:t>
            </a:r>
            <a:r>
              <a:rPr lang="en-US" dirty="0" err="1" smtClean="0"/>
              <a:t>keytool</a:t>
            </a:r>
            <a:r>
              <a:rPr lang="en-US" dirty="0" smtClean="0"/>
              <a:t> </a:t>
            </a:r>
            <a:r>
              <a:rPr lang="el-GR" dirty="0" smtClean="0"/>
              <a:t>στη </a:t>
            </a:r>
            <a:r>
              <a:rPr lang="en-US" dirty="0" smtClean="0"/>
              <a:t>Java</a:t>
            </a:r>
          </a:p>
          <a:p>
            <a:r>
              <a:rPr lang="el-GR" dirty="0" smtClean="0"/>
              <a:t>Κλειδί υπογεγραμμένο από </a:t>
            </a:r>
            <a:r>
              <a:rPr lang="en-US" dirty="0" smtClean="0"/>
              <a:t>CA</a:t>
            </a:r>
            <a:endParaRPr lang="el-GR" dirty="0" smtClean="0"/>
          </a:p>
          <a:p>
            <a:pPr lvl="1"/>
            <a:r>
              <a:rPr lang="el-GR" dirty="0" smtClean="0"/>
              <a:t>Υπογράφεται με το ιδιωτικό κλειδί της </a:t>
            </a:r>
            <a:r>
              <a:rPr lang="en-US" dirty="0" smtClean="0"/>
              <a:t>CA</a:t>
            </a:r>
          </a:p>
          <a:p>
            <a:pPr lvl="1"/>
            <a:r>
              <a:rPr lang="el-GR" dirty="0" smtClean="0"/>
              <a:t>Το δημόσιο κλειδί της </a:t>
            </a:r>
            <a:r>
              <a:rPr lang="en-US" dirty="0" smtClean="0"/>
              <a:t>CA</a:t>
            </a:r>
            <a:r>
              <a:rPr lang="el-GR" dirty="0" smtClean="0"/>
              <a:t> είναι ευρέως γνωστό</a:t>
            </a:r>
          </a:p>
          <a:p>
            <a:pPr lvl="2"/>
            <a:r>
              <a:rPr lang="el-GR" dirty="0" err="1" smtClean="0"/>
              <a:t>Προεγκατεστημένο</a:t>
            </a:r>
            <a:r>
              <a:rPr lang="el-GR" dirty="0" smtClean="0"/>
              <a:t> σε λειτουργικό ή </a:t>
            </a:r>
            <a:r>
              <a:rPr lang="el-GR" dirty="0" err="1" smtClean="0"/>
              <a:t>φυλλομετρητή</a:t>
            </a:r>
            <a:endParaRPr lang="el-GR" dirty="0" smtClean="0"/>
          </a:p>
          <a:p>
            <a:pPr lvl="2"/>
            <a:r>
              <a:rPr lang="el-GR" dirty="0" smtClean="0"/>
              <a:t>Καθένας μπορεί να ελέγξει το πιστοποιητικό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41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Ψηφιακά πιστοποιητικά </a:t>
            </a:r>
            <a:r>
              <a:rPr lang="el-GR" dirty="0" smtClean="0"/>
              <a:t>(4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l-GR" dirty="0"/>
          </a:p>
        </p:txBody>
      </p:sp>
      <p:pic>
        <p:nvPicPr>
          <p:cNvPr id="10" name="Picture 9" descr="Διάγραμμα του μοντέλου λειτουργίας των ψηφιακών πιστοποιητικών και της αρχής πιστοποίησης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96752"/>
            <a:ext cx="3255176" cy="25351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/>
          <a:lstStyle/>
          <a:p>
            <a:r>
              <a:rPr lang="el-GR" dirty="0" smtClean="0"/>
              <a:t>Παράδειγμα: αρχή πιστοποίησης</a:t>
            </a:r>
            <a:r>
              <a:rPr lang="en-US" dirty="0"/>
              <a:t> </a:t>
            </a:r>
            <a:r>
              <a:rPr lang="en-US" dirty="0" smtClean="0"/>
              <a:t>CA</a:t>
            </a:r>
          </a:p>
          <a:p>
            <a:pPr lvl="1"/>
            <a:r>
              <a:rPr lang="el-GR" dirty="0" smtClean="0"/>
              <a:t>Όλοι γνωρίζουν το δημόσιο κλειδί της </a:t>
            </a:r>
            <a:r>
              <a:rPr lang="en-US" dirty="0" smtClean="0"/>
              <a:t>K</a:t>
            </a:r>
            <a:r>
              <a:rPr lang="en-US" baseline="-25000" dirty="0" smtClean="0"/>
              <a:t>CA,</a:t>
            </a:r>
            <a:r>
              <a:rPr lang="el-GR" baseline="-25000" dirty="0" smtClean="0"/>
              <a:t>Δ</a:t>
            </a:r>
          </a:p>
          <a:p>
            <a:pPr lvl="1"/>
            <a:r>
              <a:rPr lang="el-GR" dirty="0" smtClean="0"/>
              <a:t>Υπογράφει το κλειδί Κ</a:t>
            </a:r>
            <a:r>
              <a:rPr lang="el-GR" baseline="-25000" dirty="0" smtClean="0"/>
              <a:t>Ε,Δ</a:t>
            </a:r>
            <a:r>
              <a:rPr lang="el-GR" dirty="0" smtClean="0"/>
              <a:t> του εξυπηρετητή</a:t>
            </a:r>
          </a:p>
          <a:p>
            <a:pPr lvl="1"/>
            <a:r>
              <a:rPr lang="el-GR" dirty="0" smtClean="0"/>
              <a:t>Ο πελάτης επαληθεύει το κλειδί του εξυπηρετητή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70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Ψηφιακά πιστοποιητικά </a:t>
            </a:r>
            <a:r>
              <a:rPr lang="el-GR" dirty="0" smtClean="0"/>
              <a:t>(5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Αλυσίδες πιστοποιητικών</a:t>
            </a:r>
          </a:p>
          <a:p>
            <a:pPr lvl="1"/>
            <a:r>
              <a:rPr lang="el-GR" dirty="0" smtClean="0"/>
              <a:t>Κάθε πιστοποιητικό βασίζεται σε προηγούμενο</a:t>
            </a:r>
          </a:p>
          <a:p>
            <a:pPr lvl="1"/>
            <a:r>
              <a:rPr lang="el-GR" dirty="0" smtClean="0"/>
              <a:t>Μήκος 1: </a:t>
            </a:r>
            <a:r>
              <a:rPr lang="el-GR" dirty="0" err="1" smtClean="0"/>
              <a:t>αυτοϋπογεγραμμένο</a:t>
            </a:r>
            <a:r>
              <a:rPr lang="el-GR" dirty="0" smtClean="0"/>
              <a:t> πιστοποιητικό</a:t>
            </a:r>
          </a:p>
          <a:p>
            <a:pPr lvl="2"/>
            <a:r>
              <a:rPr lang="el-GR" dirty="0" smtClean="0"/>
              <a:t>Μπορεί να είναι το πιστοποιητικό μιας </a:t>
            </a:r>
            <a:r>
              <a:rPr lang="en-US" dirty="0" smtClean="0"/>
              <a:t>CA</a:t>
            </a:r>
            <a:endParaRPr lang="el-GR" dirty="0" smtClean="0"/>
          </a:p>
          <a:p>
            <a:pPr lvl="1"/>
            <a:r>
              <a:rPr lang="el-GR" dirty="0" smtClean="0"/>
              <a:t>Μήκος 2: πιστοποιητικό χρήστη</a:t>
            </a:r>
          </a:p>
          <a:p>
            <a:pPr lvl="2"/>
            <a:r>
              <a:rPr lang="el-GR" dirty="0" smtClean="0"/>
              <a:t>Η </a:t>
            </a:r>
            <a:r>
              <a:rPr lang="en-US" dirty="0" smtClean="0"/>
              <a:t>CA</a:t>
            </a:r>
            <a:r>
              <a:rPr lang="el-GR" dirty="0" smtClean="0"/>
              <a:t> πιστοποιεί την ταυτότητα του χρήστη</a:t>
            </a:r>
            <a:endParaRPr lang="en-US" dirty="0" smtClean="0"/>
          </a:p>
          <a:p>
            <a:pPr lvl="1"/>
            <a:r>
              <a:rPr lang="el-GR" dirty="0" smtClean="0"/>
              <a:t>Μήκος </a:t>
            </a:r>
            <a:r>
              <a:rPr lang="en-US" dirty="0" smtClean="0"/>
              <a:t>3</a:t>
            </a:r>
            <a:r>
              <a:rPr lang="el-GR" dirty="0" smtClean="0"/>
              <a:t>: πιστοποιητικό άλλου χρήστη</a:t>
            </a:r>
          </a:p>
          <a:p>
            <a:pPr lvl="2"/>
            <a:r>
              <a:rPr lang="el-GR" dirty="0" smtClean="0"/>
              <a:t>Ο πιστοποιημένος χρήστης πιστοποιεί τον άλλο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51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Τάξη </a:t>
            </a:r>
            <a:r>
              <a:rPr lang="en-US" dirty="0" smtClean="0"/>
              <a:t>Certificate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Αφηρημένη τάξη </a:t>
            </a:r>
            <a:r>
              <a:rPr lang="en-US" dirty="0" smtClean="0"/>
              <a:t>Certificate</a:t>
            </a:r>
          </a:p>
          <a:p>
            <a:pPr lvl="1"/>
            <a:r>
              <a:rPr lang="el-GR" dirty="0" smtClean="0"/>
              <a:t>Παριστάνει ένα ψηφιακό πιστοποιητικό</a:t>
            </a:r>
          </a:p>
          <a:p>
            <a:pPr lvl="1"/>
            <a:r>
              <a:rPr lang="el-GR" dirty="0" smtClean="0"/>
              <a:t>Τάξη </a:t>
            </a:r>
            <a:r>
              <a:rPr lang="en-US" dirty="0" smtClean="0"/>
              <a:t>X509Certificate</a:t>
            </a:r>
            <a:r>
              <a:rPr lang="el-GR" dirty="0" smtClean="0"/>
              <a:t>: πιστοποιητικά </a:t>
            </a:r>
            <a:r>
              <a:rPr lang="en-US" dirty="0" smtClean="0"/>
              <a:t>X.509</a:t>
            </a:r>
          </a:p>
          <a:p>
            <a:pPr lvl="1"/>
            <a:r>
              <a:rPr lang="en-US" dirty="0" smtClean="0"/>
              <a:t>void verify(</a:t>
            </a:r>
            <a:r>
              <a:rPr lang="en-US" dirty="0" err="1" smtClean="0"/>
              <a:t>PublicKey</a:t>
            </a:r>
            <a:r>
              <a:rPr lang="en-US" dirty="0" smtClean="0"/>
              <a:t> key)</a:t>
            </a:r>
          </a:p>
          <a:p>
            <a:pPr lvl="2"/>
            <a:r>
              <a:rPr lang="el-GR" dirty="0" smtClean="0"/>
              <a:t>Επαληθεύει το πιστοποιητικό ή</a:t>
            </a:r>
            <a:r>
              <a:rPr lang="el-GR" dirty="0"/>
              <a:t> </a:t>
            </a:r>
            <a:r>
              <a:rPr lang="el-GR" dirty="0" smtClean="0"/>
              <a:t>ρίχνει εξαίρεση</a:t>
            </a:r>
          </a:p>
          <a:p>
            <a:pPr lvl="2"/>
            <a:r>
              <a:rPr lang="el-GR" dirty="0" smtClean="0"/>
              <a:t>Χρήση του δημόσιου κλειδιού </a:t>
            </a:r>
            <a:r>
              <a:rPr lang="en-US" dirty="0" smtClean="0"/>
              <a:t>key</a:t>
            </a:r>
            <a:r>
              <a:rPr lang="el-GR" dirty="0" smtClean="0"/>
              <a:t> για επαλήθευση</a:t>
            </a:r>
          </a:p>
          <a:p>
            <a:pPr lvl="1"/>
            <a:r>
              <a:rPr lang="en-US" dirty="0" err="1" smtClean="0"/>
              <a:t>PublicKey</a:t>
            </a:r>
            <a:r>
              <a:rPr lang="en-US" dirty="0" smtClean="0"/>
              <a:t> </a:t>
            </a:r>
            <a:r>
              <a:rPr lang="en-US" dirty="0" err="1" smtClean="0"/>
              <a:t>getPublicKey</a:t>
            </a:r>
            <a:r>
              <a:rPr lang="en-US" dirty="0" smtClean="0"/>
              <a:t>()</a:t>
            </a:r>
            <a:r>
              <a:rPr lang="el-GR" dirty="0" smtClean="0"/>
              <a:t>: επιστρέφει το κλειδί</a:t>
            </a:r>
          </a:p>
          <a:p>
            <a:pPr lvl="1"/>
            <a:r>
              <a:rPr lang="en-US" dirty="0" smtClean="0"/>
              <a:t>String </a:t>
            </a:r>
            <a:r>
              <a:rPr lang="en-US" dirty="0" err="1" smtClean="0"/>
              <a:t>toString</a:t>
            </a:r>
            <a:r>
              <a:rPr lang="en-US" dirty="0" smtClean="0"/>
              <a:t>():</a:t>
            </a:r>
            <a:r>
              <a:rPr lang="el-GR" dirty="0" smtClean="0"/>
              <a:t> επιστρέφει το πιστοποιητικό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69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Εργαλείο </a:t>
            </a:r>
            <a:r>
              <a:rPr lang="en-US" dirty="0" err="1" smtClean="0"/>
              <a:t>keytool</a:t>
            </a:r>
            <a:r>
              <a:rPr lang="el-GR" dirty="0" smtClean="0"/>
              <a:t>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Διαχείριση κλειδιών/πιστοποιητικών</a:t>
            </a:r>
            <a:r>
              <a:rPr lang="en-US" dirty="0" smtClean="0"/>
              <a:t> X.509</a:t>
            </a:r>
          </a:p>
          <a:p>
            <a:pPr lvl="1"/>
            <a:r>
              <a:rPr lang="el-GR" dirty="0" smtClean="0"/>
              <a:t>Δημιουργία ζευγών κλειδιών</a:t>
            </a:r>
          </a:p>
          <a:p>
            <a:pPr lvl="1"/>
            <a:r>
              <a:rPr lang="el-GR" dirty="0" smtClean="0"/>
              <a:t>Παραγωγή </a:t>
            </a:r>
            <a:r>
              <a:rPr lang="el-GR" dirty="0" err="1" smtClean="0"/>
              <a:t>αυτοϋπογεγραμμένων</a:t>
            </a:r>
            <a:r>
              <a:rPr lang="el-GR" dirty="0" smtClean="0"/>
              <a:t> πιστοποιητικών</a:t>
            </a:r>
          </a:p>
          <a:p>
            <a:pPr lvl="1"/>
            <a:r>
              <a:rPr lang="el-GR" dirty="0" smtClean="0"/>
              <a:t>Έκδοση αιτήσεων για πιστοποιητικά προς </a:t>
            </a:r>
            <a:r>
              <a:rPr lang="en-US" dirty="0" smtClean="0"/>
              <a:t>CA</a:t>
            </a:r>
          </a:p>
          <a:p>
            <a:pPr lvl="1"/>
            <a:r>
              <a:rPr lang="el-GR" dirty="0" smtClean="0"/>
              <a:t>Εισαγωγή πιστοποιητικών σε αποθήκη</a:t>
            </a:r>
          </a:p>
          <a:p>
            <a:pPr lvl="1"/>
            <a:r>
              <a:rPr lang="el-GR" dirty="0" smtClean="0"/>
              <a:t>Χαρακτηρισμός δημόσιων κλειδιών ως έμπιστα</a:t>
            </a:r>
          </a:p>
          <a:p>
            <a:pPr lvl="1"/>
            <a:r>
              <a:rPr lang="el-GR" dirty="0" smtClean="0"/>
              <a:t>Διαχείριση αποθηκών κλειδιών</a:t>
            </a:r>
          </a:p>
          <a:p>
            <a:pPr lvl="1"/>
            <a:r>
              <a:rPr lang="el-GR" dirty="0" smtClean="0"/>
              <a:t>Χρήση του αρχείου </a:t>
            </a:r>
            <a:r>
              <a:rPr lang="en-US" dirty="0" smtClean="0"/>
              <a:t>.</a:t>
            </a:r>
            <a:r>
              <a:rPr lang="en-US" dirty="0" err="1" smtClean="0"/>
              <a:t>keystore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45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Εργαλείο </a:t>
            </a:r>
            <a:r>
              <a:rPr lang="en-US" dirty="0" err="1"/>
              <a:t>keytool</a:t>
            </a:r>
            <a:r>
              <a:rPr lang="el-GR" dirty="0"/>
              <a:t>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Αποθήκη κλειδιών</a:t>
            </a:r>
          </a:p>
          <a:p>
            <a:pPr lvl="1"/>
            <a:r>
              <a:rPr lang="el-GR" dirty="0" smtClean="0"/>
              <a:t>Προστατευμένη βάση δεδομένων</a:t>
            </a:r>
          </a:p>
          <a:p>
            <a:pPr lvl="1"/>
            <a:r>
              <a:rPr lang="el-GR" dirty="0" smtClean="0"/>
              <a:t>Προστατεύεται από συνθηματικό</a:t>
            </a:r>
          </a:p>
          <a:p>
            <a:pPr lvl="2"/>
            <a:r>
              <a:rPr lang="el-GR" dirty="0" smtClean="0"/>
              <a:t>Πρόσθετο συνθηματικό για κάθε ιδιωτικό κλειδί</a:t>
            </a:r>
          </a:p>
          <a:p>
            <a:pPr lvl="1"/>
            <a:r>
              <a:rPr lang="el-GR" dirty="0" smtClean="0"/>
              <a:t>Καταχώριση κλειδιού</a:t>
            </a:r>
          </a:p>
          <a:p>
            <a:pPr lvl="2"/>
            <a:r>
              <a:rPr lang="el-GR" dirty="0" smtClean="0"/>
              <a:t>Μυστικό ή ιδιωτικό κλειδί</a:t>
            </a:r>
          </a:p>
          <a:p>
            <a:pPr lvl="2"/>
            <a:r>
              <a:rPr lang="el-GR" dirty="0" smtClean="0"/>
              <a:t>Αλυσίδα πιστοποιητικών για αντίστοιχο δημόσιο κλειδί</a:t>
            </a:r>
          </a:p>
          <a:p>
            <a:pPr lvl="1"/>
            <a:r>
              <a:rPr lang="el-GR" dirty="0" smtClean="0"/>
              <a:t>Καταχώριση έμπιστου πιστοποιητικού</a:t>
            </a:r>
          </a:p>
          <a:p>
            <a:pPr lvl="2"/>
            <a:r>
              <a:rPr lang="el-GR" dirty="0" smtClean="0"/>
              <a:t>Πιστοποιητικό δημόσιου κλειδιού που εμπιστευόμαστε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12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Τάξη </a:t>
            </a:r>
            <a:r>
              <a:rPr lang="en-US" dirty="0" err="1" smtClean="0"/>
              <a:t>KeyStore</a:t>
            </a:r>
            <a:r>
              <a:rPr lang="el-GR" dirty="0" smtClean="0"/>
              <a:t> (1 από 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Προσπέλαση και διαχείριση αποθήκης</a:t>
            </a:r>
          </a:p>
          <a:p>
            <a:pPr lvl="1"/>
            <a:r>
              <a:rPr lang="en-US" dirty="0" err="1" smtClean="0"/>
              <a:t>KeyStore</a:t>
            </a:r>
            <a:r>
              <a:rPr lang="en-US" dirty="0" smtClean="0"/>
              <a:t> </a:t>
            </a:r>
            <a:r>
              <a:rPr lang="en-US" dirty="0" err="1" smtClean="0"/>
              <a:t>getInstance</a:t>
            </a:r>
            <a:r>
              <a:rPr lang="en-US" dirty="0" smtClean="0"/>
              <a:t>(String type)</a:t>
            </a:r>
            <a:endParaRPr lang="en-US" dirty="0"/>
          </a:p>
          <a:p>
            <a:pPr lvl="2"/>
            <a:r>
              <a:rPr lang="el-GR" dirty="0"/>
              <a:t>Παράγει </a:t>
            </a:r>
            <a:r>
              <a:rPr lang="el-GR" dirty="0" smtClean="0"/>
              <a:t>αποθήκη τύπου </a:t>
            </a:r>
            <a:r>
              <a:rPr lang="en-US" dirty="0" smtClean="0"/>
              <a:t>type</a:t>
            </a:r>
          </a:p>
          <a:p>
            <a:pPr lvl="1"/>
            <a:r>
              <a:rPr lang="en-US" dirty="0" smtClean="0"/>
              <a:t>Java Key Store (JKS):</a:t>
            </a:r>
            <a:r>
              <a:rPr lang="el-GR" dirty="0" smtClean="0"/>
              <a:t> υλοποίηση της </a:t>
            </a:r>
            <a:r>
              <a:rPr lang="en-US" dirty="0" smtClean="0"/>
              <a:t>Sun</a:t>
            </a:r>
          </a:p>
          <a:p>
            <a:pPr lvl="2"/>
            <a:r>
              <a:rPr lang="el-GR" dirty="0" smtClean="0"/>
              <a:t>Χρήση κωδικών για προστασία αποθήκης και κλειδιών</a:t>
            </a:r>
            <a:endParaRPr lang="el-GR" dirty="0"/>
          </a:p>
          <a:p>
            <a:pPr lvl="1"/>
            <a:r>
              <a:rPr lang="el-GR" dirty="0"/>
              <a:t>Μπορούμε επίσης να επιλέξουμε τον </a:t>
            </a:r>
            <a:r>
              <a:rPr lang="el-GR" dirty="0" err="1"/>
              <a:t>πάροχο</a:t>
            </a:r>
            <a:endParaRPr lang="el-GR" dirty="0"/>
          </a:p>
          <a:p>
            <a:pPr lvl="2"/>
            <a:r>
              <a:rPr lang="el-GR" dirty="0"/>
              <a:t>Είτε με συμβολοσειρά είτε με αντικείμενο</a:t>
            </a:r>
            <a:r>
              <a:rPr lang="en-US" dirty="0"/>
              <a:t> </a:t>
            </a:r>
            <a:r>
              <a:rPr lang="en-US" dirty="0" smtClean="0"/>
              <a:t>Provider</a:t>
            </a:r>
            <a:endParaRPr lang="el-GR" dirty="0" smtClean="0"/>
          </a:p>
          <a:p>
            <a:pPr lvl="1"/>
            <a:r>
              <a:rPr lang="en-US" dirty="0"/>
              <a:t>Provider </a:t>
            </a:r>
            <a:r>
              <a:rPr lang="en-US" dirty="0" err="1"/>
              <a:t>getProvider</a:t>
            </a:r>
            <a:r>
              <a:rPr lang="en-US" dirty="0"/>
              <a:t>()</a:t>
            </a:r>
            <a:r>
              <a:rPr lang="el-GR" dirty="0"/>
              <a:t>: </a:t>
            </a:r>
            <a:r>
              <a:rPr lang="el-GR" dirty="0" err="1"/>
              <a:t>πάροχος</a:t>
            </a:r>
            <a:r>
              <a:rPr lang="el-GR" dirty="0"/>
              <a:t> </a:t>
            </a:r>
            <a:r>
              <a:rPr lang="el-GR" dirty="0" smtClean="0"/>
              <a:t>αποθήκης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55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Τάξη </a:t>
            </a:r>
            <a:r>
              <a:rPr lang="en-US" dirty="0" err="1"/>
              <a:t>KeyStore</a:t>
            </a:r>
            <a:r>
              <a:rPr lang="el-GR" dirty="0"/>
              <a:t>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Μέθοδοι τάξης </a:t>
            </a:r>
            <a:r>
              <a:rPr lang="en-US" dirty="0" err="1" smtClean="0"/>
              <a:t>KeyStore</a:t>
            </a:r>
            <a:endParaRPr lang="en-US" dirty="0" smtClean="0"/>
          </a:p>
          <a:p>
            <a:pPr lvl="1"/>
            <a:r>
              <a:rPr lang="en-US" dirty="0" smtClean="0"/>
              <a:t>void load(</a:t>
            </a:r>
            <a:r>
              <a:rPr lang="en-US" dirty="0" err="1" smtClean="0"/>
              <a:t>InputStream</a:t>
            </a:r>
            <a:r>
              <a:rPr lang="en-US" dirty="0" smtClean="0"/>
              <a:t> stream, char[] password)</a:t>
            </a:r>
          </a:p>
          <a:p>
            <a:pPr lvl="2"/>
            <a:r>
              <a:rPr lang="el-GR" dirty="0" smtClean="0"/>
              <a:t>Φορτώνει αποθήκη από το ρεύμα </a:t>
            </a:r>
            <a:r>
              <a:rPr lang="en-US" dirty="0" smtClean="0"/>
              <a:t>stream</a:t>
            </a:r>
            <a:endParaRPr lang="el-GR" dirty="0" smtClean="0"/>
          </a:p>
          <a:p>
            <a:pPr lvl="2"/>
            <a:r>
              <a:rPr lang="el-GR" dirty="0" smtClean="0"/>
              <a:t>Αν το </a:t>
            </a:r>
            <a:r>
              <a:rPr lang="en-US" dirty="0" smtClean="0"/>
              <a:t>stream</a:t>
            </a:r>
            <a:r>
              <a:rPr lang="el-GR" dirty="0" smtClean="0"/>
              <a:t> είναι</a:t>
            </a:r>
            <a:r>
              <a:rPr lang="en-US" dirty="0"/>
              <a:t> </a:t>
            </a:r>
            <a:r>
              <a:rPr lang="en-US" dirty="0" smtClean="0"/>
              <a:t>null</a:t>
            </a:r>
            <a:r>
              <a:rPr lang="el-GR" dirty="0" smtClean="0"/>
              <a:t>, δημιουργία νέας</a:t>
            </a:r>
          </a:p>
          <a:p>
            <a:pPr lvl="2"/>
            <a:r>
              <a:rPr lang="el-GR" dirty="0" smtClean="0"/>
              <a:t>Χρήση κωδικού </a:t>
            </a:r>
            <a:r>
              <a:rPr lang="en-US" dirty="0" smtClean="0"/>
              <a:t>password</a:t>
            </a:r>
            <a:r>
              <a:rPr lang="el-GR" dirty="0" smtClean="0"/>
              <a:t> για έλεγχο πρόσβασης</a:t>
            </a:r>
          </a:p>
          <a:p>
            <a:pPr lvl="1"/>
            <a:r>
              <a:rPr lang="en-US" dirty="0"/>
              <a:t>void store(</a:t>
            </a:r>
            <a:r>
              <a:rPr lang="en-US" dirty="0" err="1"/>
              <a:t>OutputStream</a:t>
            </a:r>
            <a:r>
              <a:rPr lang="en-US" dirty="0"/>
              <a:t> stream, char[] password)</a:t>
            </a:r>
          </a:p>
          <a:p>
            <a:pPr lvl="2"/>
            <a:r>
              <a:rPr lang="el-GR" dirty="0"/>
              <a:t>Γράφει αποθήκη </a:t>
            </a:r>
            <a:r>
              <a:rPr lang="el-GR" dirty="0" smtClean="0"/>
              <a:t>στο </a:t>
            </a:r>
            <a:r>
              <a:rPr lang="el-GR" dirty="0"/>
              <a:t>ρεύμα </a:t>
            </a:r>
            <a:r>
              <a:rPr lang="en-US" dirty="0" smtClean="0"/>
              <a:t>stream</a:t>
            </a:r>
            <a:endParaRPr lang="en-US" dirty="0"/>
          </a:p>
          <a:p>
            <a:pPr lvl="2"/>
            <a:r>
              <a:rPr lang="el-GR" dirty="0" smtClean="0"/>
              <a:t>Προστατεύει </a:t>
            </a:r>
            <a:r>
              <a:rPr lang="el-GR" dirty="0"/>
              <a:t>την αποθήκη με κωδικό </a:t>
            </a:r>
            <a:r>
              <a:rPr lang="en-US" dirty="0" smtClean="0"/>
              <a:t>password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59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Τάξη </a:t>
            </a:r>
            <a:r>
              <a:rPr lang="en-US" dirty="0" err="1"/>
              <a:t>KeyStore</a:t>
            </a:r>
            <a:r>
              <a:rPr lang="el-GR" dirty="0"/>
              <a:t> </a:t>
            </a:r>
            <a:r>
              <a:rPr lang="el-GR" dirty="0" smtClean="0"/>
              <a:t>(</a:t>
            </a:r>
            <a:r>
              <a:rPr lang="en-US" dirty="0" smtClean="0"/>
              <a:t>3</a:t>
            </a:r>
            <a:r>
              <a:rPr lang="el-GR" dirty="0" smtClean="0"/>
              <a:t> </a:t>
            </a:r>
            <a:r>
              <a:rPr lang="el-GR" dirty="0"/>
              <a:t>από 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Μέθοδοι τάξης </a:t>
            </a:r>
            <a:r>
              <a:rPr lang="en-US" dirty="0" err="1"/>
              <a:t>KeyStore</a:t>
            </a:r>
            <a:endParaRPr lang="en-US" dirty="0"/>
          </a:p>
          <a:p>
            <a:pPr lvl="1"/>
            <a:r>
              <a:rPr lang="en-US" dirty="0"/>
              <a:t>void </a:t>
            </a:r>
            <a:r>
              <a:rPr lang="en-US" dirty="0" err="1"/>
              <a:t>setKeyEntry</a:t>
            </a:r>
            <a:r>
              <a:rPr lang="en-US" dirty="0"/>
              <a:t>(String alias, Key </a:t>
            </a:r>
            <a:r>
              <a:rPr lang="en-US" dirty="0" err="1"/>
              <a:t>key</a:t>
            </a:r>
            <a:r>
              <a:rPr lang="en-US" dirty="0"/>
              <a:t>, char[] password, Certificate[] chain)</a:t>
            </a:r>
          </a:p>
          <a:p>
            <a:pPr lvl="2"/>
            <a:r>
              <a:rPr lang="el-GR" dirty="0"/>
              <a:t>Συσχετίζει κλειδί </a:t>
            </a:r>
            <a:r>
              <a:rPr lang="en-US" dirty="0"/>
              <a:t>key</a:t>
            </a:r>
            <a:r>
              <a:rPr lang="el-GR" dirty="0"/>
              <a:t> με ψευδώνυμο </a:t>
            </a:r>
            <a:r>
              <a:rPr lang="en-US" dirty="0"/>
              <a:t>alias</a:t>
            </a:r>
            <a:endParaRPr lang="el-GR" dirty="0"/>
          </a:p>
          <a:p>
            <a:pPr lvl="2"/>
            <a:r>
              <a:rPr lang="el-GR" dirty="0"/>
              <a:t>Αλυσίδα πιστοποίησης</a:t>
            </a:r>
            <a:r>
              <a:rPr lang="en-US" dirty="0"/>
              <a:t> chain </a:t>
            </a:r>
            <a:r>
              <a:rPr lang="el-GR" dirty="0"/>
              <a:t>για δημόσιο κλειδί</a:t>
            </a:r>
          </a:p>
          <a:p>
            <a:pPr lvl="2"/>
            <a:r>
              <a:rPr lang="el-GR" dirty="0"/>
              <a:t>Προστασία με τον κωδικό </a:t>
            </a:r>
            <a:r>
              <a:rPr lang="en-US" dirty="0"/>
              <a:t>password</a:t>
            </a:r>
          </a:p>
          <a:p>
            <a:pPr lvl="1"/>
            <a:r>
              <a:rPr lang="en-US" dirty="0" smtClean="0"/>
              <a:t>void </a:t>
            </a:r>
            <a:r>
              <a:rPr lang="en-US" dirty="0" err="1" smtClean="0"/>
              <a:t>setCertificateEntry</a:t>
            </a:r>
            <a:r>
              <a:rPr lang="en-US" dirty="0" smtClean="0"/>
              <a:t>(String </a:t>
            </a:r>
            <a:r>
              <a:rPr lang="en-US" dirty="0"/>
              <a:t>alias, </a:t>
            </a:r>
            <a:r>
              <a:rPr lang="en-US" dirty="0" smtClean="0"/>
              <a:t>Certificate cert)</a:t>
            </a:r>
            <a:endParaRPr lang="en-US" dirty="0"/>
          </a:p>
          <a:p>
            <a:pPr lvl="2"/>
            <a:r>
              <a:rPr lang="el-GR" dirty="0"/>
              <a:t>Συσχετίζει </a:t>
            </a:r>
            <a:r>
              <a:rPr lang="el-GR" dirty="0" smtClean="0"/>
              <a:t>πιστοποιητικό </a:t>
            </a:r>
            <a:r>
              <a:rPr lang="en-US" dirty="0" smtClean="0"/>
              <a:t>cert</a:t>
            </a:r>
            <a:r>
              <a:rPr lang="el-GR" dirty="0" smtClean="0"/>
              <a:t> </a:t>
            </a:r>
            <a:r>
              <a:rPr lang="el-GR" dirty="0"/>
              <a:t>με ψευδώνυμο </a:t>
            </a:r>
            <a:r>
              <a:rPr lang="en-US" dirty="0" smtClean="0"/>
              <a:t>alias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27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Τάξη </a:t>
            </a:r>
            <a:r>
              <a:rPr lang="en-US" dirty="0" err="1"/>
              <a:t>KeyStore</a:t>
            </a:r>
            <a:r>
              <a:rPr lang="el-GR" dirty="0"/>
              <a:t> </a:t>
            </a:r>
            <a:r>
              <a:rPr lang="el-GR" dirty="0" smtClean="0"/>
              <a:t>(</a:t>
            </a:r>
            <a:r>
              <a:rPr lang="en-US" dirty="0" smtClean="0"/>
              <a:t>4</a:t>
            </a:r>
            <a:r>
              <a:rPr lang="el-GR" dirty="0" smtClean="0"/>
              <a:t> </a:t>
            </a:r>
            <a:r>
              <a:rPr lang="el-GR" dirty="0"/>
              <a:t>από 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Μέθοδοι τάξης </a:t>
            </a:r>
            <a:r>
              <a:rPr lang="en-US" dirty="0" err="1"/>
              <a:t>KeyStore</a:t>
            </a:r>
            <a:endParaRPr lang="en-US" dirty="0"/>
          </a:p>
          <a:p>
            <a:pPr lvl="1"/>
            <a:r>
              <a:rPr lang="en-US" dirty="0"/>
              <a:t>Key </a:t>
            </a:r>
            <a:r>
              <a:rPr lang="en-US" dirty="0" err="1"/>
              <a:t>getKey</a:t>
            </a:r>
            <a:r>
              <a:rPr lang="en-US" dirty="0"/>
              <a:t>(String alias, char[] password)</a:t>
            </a:r>
          </a:p>
          <a:p>
            <a:pPr lvl="2"/>
            <a:r>
              <a:rPr lang="el-GR" dirty="0"/>
              <a:t>Επιστρέφει κλειδί με ψευδώνυμο </a:t>
            </a:r>
            <a:r>
              <a:rPr lang="en-US" dirty="0"/>
              <a:t>alias</a:t>
            </a:r>
          </a:p>
          <a:p>
            <a:pPr lvl="1"/>
            <a:r>
              <a:rPr lang="en-US" dirty="0" smtClean="0"/>
              <a:t>Certificate </a:t>
            </a:r>
            <a:r>
              <a:rPr lang="en-US" dirty="0" err="1"/>
              <a:t>getCertificate</a:t>
            </a:r>
            <a:r>
              <a:rPr lang="en-US" dirty="0"/>
              <a:t>(String alias)</a:t>
            </a:r>
          </a:p>
          <a:p>
            <a:pPr lvl="2"/>
            <a:r>
              <a:rPr lang="el-GR" dirty="0" smtClean="0"/>
              <a:t>Επιστρέφει το πιστοποιητικό</a:t>
            </a:r>
            <a:r>
              <a:rPr lang="en-US" dirty="0" smtClean="0"/>
              <a:t> </a:t>
            </a:r>
            <a:r>
              <a:rPr lang="el-GR" dirty="0" smtClean="0"/>
              <a:t>με όνομα </a:t>
            </a:r>
            <a:r>
              <a:rPr lang="en-US" dirty="0" smtClean="0"/>
              <a:t>alias</a:t>
            </a:r>
            <a:endParaRPr lang="en-US" dirty="0"/>
          </a:p>
          <a:p>
            <a:pPr lvl="2"/>
            <a:r>
              <a:rPr lang="el-GR" dirty="0" smtClean="0"/>
              <a:t>Επιστρέφει πρώτο στοιχείο αλυσίδας για κλειδί </a:t>
            </a:r>
            <a:r>
              <a:rPr lang="en-US" dirty="0" smtClean="0"/>
              <a:t>alias</a:t>
            </a:r>
            <a:endParaRPr lang="el-GR" dirty="0" smtClean="0"/>
          </a:p>
          <a:p>
            <a:pPr lvl="1"/>
            <a:r>
              <a:rPr lang="en-US" dirty="0" smtClean="0"/>
              <a:t>Certificate</a:t>
            </a:r>
            <a:r>
              <a:rPr lang="el-GR" dirty="0" smtClean="0"/>
              <a:t>[]</a:t>
            </a:r>
            <a:r>
              <a:rPr lang="en-US" dirty="0" smtClean="0"/>
              <a:t> </a:t>
            </a:r>
            <a:r>
              <a:rPr lang="en-US" dirty="0" err="1" smtClean="0"/>
              <a:t>getCertificateChain</a:t>
            </a:r>
            <a:r>
              <a:rPr lang="en-US" dirty="0" smtClean="0"/>
              <a:t>(String </a:t>
            </a:r>
            <a:r>
              <a:rPr lang="en-US" dirty="0"/>
              <a:t>alias)</a:t>
            </a:r>
          </a:p>
          <a:p>
            <a:pPr lvl="2"/>
            <a:r>
              <a:rPr lang="el-GR" dirty="0" smtClean="0"/>
              <a:t>Επιστρέφει αλυσίδα πιστοποιητικών για κλειδί </a:t>
            </a:r>
            <a:r>
              <a:rPr lang="en-US" dirty="0" smtClean="0"/>
              <a:t>alias</a:t>
            </a:r>
          </a:p>
          <a:p>
            <a:pPr lvl="1"/>
            <a:r>
              <a:rPr lang="en-US" dirty="0" smtClean="0"/>
              <a:t>void </a:t>
            </a:r>
            <a:r>
              <a:rPr lang="en-US" dirty="0" err="1" smtClean="0"/>
              <a:t>deleteEntry</a:t>
            </a:r>
            <a:r>
              <a:rPr lang="en-US" dirty="0" smtClean="0"/>
              <a:t>(String alias)</a:t>
            </a:r>
          </a:p>
          <a:p>
            <a:pPr lvl="2"/>
            <a:r>
              <a:rPr lang="el-GR" dirty="0" smtClean="0"/>
              <a:t>Διαγράφει την καταχώριση με ψευδώνυμο </a:t>
            </a:r>
            <a:r>
              <a:rPr lang="en-US" dirty="0" smtClean="0"/>
              <a:t>alias</a:t>
            </a:r>
            <a:endParaRPr lang="el-GR" dirty="0"/>
          </a:p>
          <a:p>
            <a:pPr lvl="2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5949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Ασφάλεια και </a:t>
            </a:r>
            <a:r>
              <a:rPr lang="en-US" dirty="0" smtClean="0"/>
              <a:t>Java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Αρχιτεκτονική κρυπτογραφίας </a:t>
            </a:r>
            <a:r>
              <a:rPr lang="en-US" dirty="0" smtClean="0"/>
              <a:t>Java (JCA)</a:t>
            </a:r>
          </a:p>
          <a:p>
            <a:r>
              <a:rPr lang="el-GR" dirty="0" smtClean="0"/>
              <a:t>Υπηρεσία πιστοποίησης ταυτότητας  και εξουσιοδότησης </a:t>
            </a:r>
            <a:r>
              <a:rPr lang="en-US" dirty="0" smtClean="0"/>
              <a:t>Java (JAAS)</a:t>
            </a:r>
            <a:endParaRPr lang="el-GR" dirty="0" smtClean="0"/>
          </a:p>
          <a:p>
            <a:pPr lvl="1"/>
            <a:r>
              <a:rPr lang="el-GR" dirty="0" smtClean="0"/>
              <a:t>Παρέχουν </a:t>
            </a:r>
            <a:r>
              <a:rPr lang="el-GR" dirty="0" err="1" smtClean="0"/>
              <a:t>διεπαφές</a:t>
            </a:r>
            <a:r>
              <a:rPr lang="el-GR" dirty="0" smtClean="0"/>
              <a:t> προγραμματισμού </a:t>
            </a:r>
            <a:r>
              <a:rPr lang="en-US" dirty="0" smtClean="0"/>
              <a:t>(API)</a:t>
            </a:r>
            <a:endParaRPr lang="el-GR" dirty="0" smtClean="0"/>
          </a:p>
          <a:p>
            <a:pPr lvl="1"/>
            <a:r>
              <a:rPr lang="el-GR" dirty="0" smtClean="0"/>
              <a:t>Πάνω τους χτίζονται πιο σύνθετοι μηχανισμοί</a:t>
            </a:r>
          </a:p>
          <a:p>
            <a:pPr lvl="2"/>
            <a:r>
              <a:rPr lang="el-GR" dirty="0" smtClean="0"/>
              <a:t>Παράδειγμα: πιστοποίηση ταυτότητας</a:t>
            </a:r>
            <a:r>
              <a:rPr lang="en-US" dirty="0" smtClean="0"/>
              <a:t> Kerberos</a:t>
            </a:r>
            <a:endParaRPr lang="el-GR" dirty="0" smtClean="0"/>
          </a:p>
          <a:p>
            <a:r>
              <a:rPr lang="el-GR" dirty="0" smtClean="0"/>
              <a:t>Πράκτορας (λογισμικού) </a:t>
            </a:r>
          </a:p>
          <a:p>
            <a:pPr lvl="1"/>
            <a:r>
              <a:rPr lang="el-GR" dirty="0" smtClean="0"/>
              <a:t>Λογισμικό που αντιπροσωπεύει το χρήστη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786952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</a:t>
            </a:r>
            <a:r>
              <a:rPr lang="el-GR" dirty="0" smtClean="0"/>
              <a:t># 7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/>
              <a:t>Ενότητα </a:t>
            </a:r>
            <a:r>
              <a:rPr lang="en-US" b="1" dirty="0" smtClean="0"/>
              <a:t># 7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Θέματα ασφάλειας</a:t>
            </a:r>
          </a:p>
          <a:p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Μοντέλο παρείσακτου</a:t>
            </a:r>
            <a:endParaRPr lang="el-GR" dirty="0"/>
          </a:p>
        </p:txBody>
      </p:sp>
      <p:pic>
        <p:nvPicPr>
          <p:cNvPr id="5" name="Content Placeholder 5" descr="Διάγραμμα επίθεσης man-on-the-middle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3615190" cy="14551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23918"/>
            <a:ext cx="8229600" cy="3402245"/>
          </a:xfrm>
        </p:spPr>
        <p:txBody>
          <a:bodyPr/>
          <a:lstStyle/>
          <a:p>
            <a:r>
              <a:rPr lang="el-GR" dirty="0" smtClean="0"/>
              <a:t>Έστω δύο επικοινωνούσες διεργασίες</a:t>
            </a:r>
          </a:p>
          <a:p>
            <a:pPr lvl="1"/>
            <a:r>
              <a:rPr lang="el-GR" dirty="0" smtClean="0"/>
              <a:t>Χρησιμοποιούν ένα ανασφαλές κανάλι</a:t>
            </a:r>
          </a:p>
          <a:p>
            <a:pPr lvl="1"/>
            <a:r>
              <a:rPr lang="el-GR" dirty="0" smtClean="0"/>
              <a:t>Ο παρείσακτος μπορεί να κάνει τρία πράγματα</a:t>
            </a:r>
          </a:p>
          <a:p>
            <a:pPr lvl="2"/>
            <a:r>
              <a:rPr lang="el-GR" dirty="0" smtClean="0"/>
              <a:t>Υποκλοπή μηνυμάτων (παθητικός)</a:t>
            </a:r>
          </a:p>
          <a:p>
            <a:pPr lvl="2"/>
            <a:r>
              <a:rPr lang="el-GR" dirty="0" smtClean="0"/>
              <a:t>Τροποποίηση μηνυμάτων (ενεργητικός)</a:t>
            </a:r>
          </a:p>
          <a:p>
            <a:pPr lvl="2"/>
            <a:r>
              <a:rPr lang="el-GR" dirty="0" smtClean="0"/>
              <a:t>Εισαγωγή νέων μηνυμάτων (ενεργητικός)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30452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BC3B8AD5-72E5-4975-A659-A44DA8BEB13A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3592</Words>
  <Application>Microsoft Office PowerPoint</Application>
  <PresentationFormat>On-screen Show (4:3)</PresentationFormat>
  <Paragraphs>726</Paragraphs>
  <Slides>80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Θέμα του Office</vt:lpstr>
      <vt:lpstr>Κατανεμημένα Συστήματα</vt:lpstr>
      <vt:lpstr>Χρηματοδότηση</vt:lpstr>
      <vt:lpstr>Άδειες Χρήσης</vt:lpstr>
      <vt:lpstr>Σκοποί ενότητας</vt:lpstr>
      <vt:lpstr>Περιεχόμενα ενότητας</vt:lpstr>
      <vt:lpstr>Μηχανισμοί ασφάλειας</vt:lpstr>
      <vt:lpstr>Κατανεμημένη ασφάλεια</vt:lpstr>
      <vt:lpstr>Ασφάλεια και Java</vt:lpstr>
      <vt:lpstr>Μοντέλο παρείσακτου</vt:lpstr>
      <vt:lpstr>Διεπαφές της Java (1 από 2)</vt:lpstr>
      <vt:lpstr>Διεπαφές της Java (2 από 2)</vt:lpstr>
      <vt:lpstr>Πάροχοι ασφάλειας</vt:lpstr>
      <vt:lpstr>Πάροχοι ασφάλειας (1 από 2)</vt:lpstr>
      <vt:lpstr>Πάροχοι ασφάλειας (2 από 2)</vt:lpstr>
      <vt:lpstr>Τάξη Provider (1 από 2)</vt:lpstr>
      <vt:lpstr>Τάξη Provider (2 από 2)</vt:lpstr>
      <vt:lpstr>Λίστες ελέγχου προσπέλασης</vt:lpstr>
      <vt:lpstr>Έλεγχος προσπέλασης</vt:lpstr>
      <vt:lpstr>Διεπαφή Principal</vt:lpstr>
      <vt:lpstr>Διεπαφή Group (1 από 2)</vt:lpstr>
      <vt:lpstr>Διεπαφή Group (2 από 2)</vt:lpstr>
      <vt:lpstr>Διεπαφή Permission</vt:lpstr>
      <vt:lpstr>Διεπαφή AclEntry (1 από 4)</vt:lpstr>
      <vt:lpstr>Διεπαφή AclEntry (2 από 4)</vt:lpstr>
      <vt:lpstr>Διεπαφή AclEntry (3 από 4)</vt:lpstr>
      <vt:lpstr>Διεπαφή AclEntry (4 από 4)</vt:lpstr>
      <vt:lpstr>Διεπαφή Owner (1 από 2)</vt:lpstr>
      <vt:lpstr>Διεπαφή Owner (2 από 2)</vt:lpstr>
      <vt:lpstr>Διεπαφή Acl (1 από 5)</vt:lpstr>
      <vt:lpstr>Διεπαφή Acl (2 από 5)</vt:lpstr>
      <vt:lpstr>Διεπαφή Acl (3 από 5)</vt:lpstr>
      <vt:lpstr>Διεπαφή Acl (4 από 5)</vt:lpstr>
      <vt:lpstr>Διεπαφή Acl (5 από 5)</vt:lpstr>
      <vt:lpstr>Συνόψεις μηνυμάτων</vt:lpstr>
      <vt:lpstr>Γιατί συνόψεις;</vt:lpstr>
      <vt:lpstr>Ιδιότητες συνόψεων (1 από 2)</vt:lpstr>
      <vt:lpstr>Ιδιότητες συνόψεων (2 από 2)</vt:lpstr>
      <vt:lpstr>Τάξη MessageDigest (1 από 4)</vt:lpstr>
      <vt:lpstr>Τάξη MessageDigest (2 από 4)</vt:lpstr>
      <vt:lpstr>Τάξη MessageDigest (3 από 4)</vt:lpstr>
      <vt:lpstr>Τάξη MessageDigest (4 από 4)</vt:lpstr>
      <vt:lpstr>Κρυπτογραφία</vt:lpstr>
      <vt:lpstr>Κρυπτογραφία (1 από 2)</vt:lpstr>
      <vt:lpstr>Κρυπτογραφία (2 από 2)</vt:lpstr>
      <vt:lpstr>Διεπαφή Key</vt:lpstr>
      <vt:lpstr>Μυστικά κλειδιά (1 από 3)</vt:lpstr>
      <vt:lpstr>Μυστικά κλειδιά (2 από 3)</vt:lpstr>
      <vt:lpstr>Μυστικά κλειδιά (3 από 3)</vt:lpstr>
      <vt:lpstr>Δημόσια κλειδιά (1 από 5)</vt:lpstr>
      <vt:lpstr>Δημόσια κλειδιά (2 από 5)</vt:lpstr>
      <vt:lpstr>Δημόσια κλειδιά (3 από 5)</vt:lpstr>
      <vt:lpstr>Δημόσια κλειδιά (4 από 5)</vt:lpstr>
      <vt:lpstr>Δημόσια κλειδιά (5 από 5)</vt:lpstr>
      <vt:lpstr>Τάξη Cipher (1 από 5)</vt:lpstr>
      <vt:lpstr>Τάξη Cipher (2 από 5)</vt:lpstr>
      <vt:lpstr>Τάξη Cipher (3 από 5)</vt:lpstr>
      <vt:lpstr>Τάξη Cipher (4 από 5)</vt:lpstr>
      <vt:lpstr>Τάξη Cipher (5 από 5)</vt:lpstr>
      <vt:lpstr>Ψηφιακές υπογραφές</vt:lpstr>
      <vt:lpstr>Ψηφιακές υπογραφές (1 από 4)</vt:lpstr>
      <vt:lpstr>Ψηφιακές υπογραφές (2 από 4)</vt:lpstr>
      <vt:lpstr>Ψηφιακές υπογραφές (3 από 4)</vt:lpstr>
      <vt:lpstr>Ψηφιακές υπογραφές (4 από 4)</vt:lpstr>
      <vt:lpstr>Τάξη Signature (1 από 3)</vt:lpstr>
      <vt:lpstr>Τάξη Signature (2 από 3)</vt:lpstr>
      <vt:lpstr>Τάξη Signature (3 από 3)</vt:lpstr>
      <vt:lpstr>Ψηφιακά πιστοποιητικά</vt:lpstr>
      <vt:lpstr>Ψηφιακά πιστοποιητικά (1 από 5)</vt:lpstr>
      <vt:lpstr>Ψηφιακά πιστοποιητικά (2 από 5)</vt:lpstr>
      <vt:lpstr>Ψηφιακά πιστοποιητικά (3 από 5)</vt:lpstr>
      <vt:lpstr>Ψηφιακά πιστοποιητικά (4 από 5)</vt:lpstr>
      <vt:lpstr>Ψηφιακά πιστοποιητικά (5 από 5)</vt:lpstr>
      <vt:lpstr>Τάξη Certificate</vt:lpstr>
      <vt:lpstr>Εργαλείο keytool (1 από 2)</vt:lpstr>
      <vt:lpstr>Εργαλείο keytool (2 από 2)</vt:lpstr>
      <vt:lpstr>Τάξη KeyStore (1 από 4)</vt:lpstr>
      <vt:lpstr>Τάξη KeyStore (2 από 4)</vt:lpstr>
      <vt:lpstr>Τάξη KeyStore (3 από 4)</vt:lpstr>
      <vt:lpstr>Τάξη KeyStore (4 από 4)</vt:lpstr>
      <vt:lpstr>Τέλος Ενότητας # 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Θέματα Ασφάλειας</dc:title>
  <dc:subject>Κατανεμημένα Συστήματα</dc:subject>
  <dc:creator>Γεώργιος Ξυλωμένος</dc:creator>
  <cp:keywords>Διεπαφές; πάροχοι; λίστες ελέγχου προσπέλασης; συνόψεις μηνυμάτων; κρυπτογραφία; κλειδιά; υπογραφές; πιστοποιητικά</cp:keywords>
  <cp:lastModifiedBy>georgex</cp:lastModifiedBy>
  <cp:revision>289</cp:revision>
  <cp:lastPrinted>2014-02-16T13:16:25Z</cp:lastPrinted>
  <dcterms:created xsi:type="dcterms:W3CDTF">2012-09-06T09:03:05Z</dcterms:created>
  <dcterms:modified xsi:type="dcterms:W3CDTF">2015-05-08T20:01:05Z</dcterms:modified>
</cp:coreProperties>
</file>