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299" r:id="rId3"/>
    <p:sldId id="300" r:id="rId4"/>
    <p:sldId id="301" r:id="rId5"/>
    <p:sldId id="294" r:id="rId6"/>
    <p:sldId id="288" r:id="rId7"/>
    <p:sldId id="289" r:id="rId8"/>
    <p:sldId id="290" r:id="rId9"/>
    <p:sldId id="291" r:id="rId10"/>
    <p:sldId id="292" r:id="rId11"/>
    <p:sldId id="293" r:id="rId12"/>
    <p:sldId id="302" r:id="rId13"/>
  </p:sldIdLst>
  <p:sldSz cx="9144000" cy="6858000" type="screen4x3"/>
  <p:notesSz cx="11422063" cy="79390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15620" autoAdjust="0"/>
    <p:restoredTop sz="94660" autoAdjust="0"/>
  </p:normalViewPr>
  <p:slideViewPr>
    <p:cSldViewPr>
      <p:cViewPr>
        <p:scale>
          <a:sx n="117" d="100"/>
          <a:sy n="117" d="100"/>
        </p:scale>
        <p:origin x="3016" y="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t" anchorCtr="0" compatLnSpc="1">
            <a:prstTxWarp prst="textNoShape">
              <a:avLst/>
            </a:prstTxWarp>
          </a:bodyPr>
          <a:lstStyle>
            <a:lvl1pPr defTabSz="1066800">
              <a:defRPr sz="1400"/>
            </a:lvl1pPr>
          </a:lstStyle>
          <a:p>
            <a:endParaRPr lang="en-GB" alt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473825" y="0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t" anchorCtr="0" compatLnSpc="1">
            <a:prstTxWarp prst="textNoShape">
              <a:avLst/>
            </a:prstTxWarp>
          </a:bodyPr>
          <a:lstStyle>
            <a:lvl1pPr algn="r" defTabSz="1066800">
              <a:defRPr sz="1400"/>
            </a:lvl1pPr>
          </a:lstStyle>
          <a:p>
            <a:endParaRPr lang="en-GB" alt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7540625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b" anchorCtr="0" compatLnSpc="1">
            <a:prstTxWarp prst="textNoShape">
              <a:avLst/>
            </a:prstTxWarp>
          </a:bodyPr>
          <a:lstStyle>
            <a:lvl1pPr defTabSz="1066800">
              <a:defRPr sz="1400"/>
            </a:lvl1pPr>
          </a:lstStyle>
          <a:p>
            <a:endParaRPr lang="en-GB" alt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473825" y="7540625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b" anchorCtr="0" compatLnSpc="1">
            <a:prstTxWarp prst="textNoShape">
              <a:avLst/>
            </a:prstTxWarp>
          </a:bodyPr>
          <a:lstStyle>
            <a:lvl1pPr algn="r" defTabSz="1066800">
              <a:defRPr sz="1400"/>
            </a:lvl1pPr>
          </a:lstStyle>
          <a:p>
            <a:fld id="{61D1FF38-8170-47B0-ACB6-4E5E6C32637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9573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t" anchorCtr="0" compatLnSpc="1">
            <a:prstTxWarp prst="textNoShape">
              <a:avLst/>
            </a:prstTxWarp>
          </a:bodyPr>
          <a:lstStyle>
            <a:lvl1pPr defTabSz="1066800">
              <a:defRPr sz="1400"/>
            </a:lvl1pPr>
          </a:lstStyle>
          <a:p>
            <a:endParaRPr lang="en-US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73825" y="0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t" anchorCtr="0" compatLnSpc="1">
            <a:prstTxWarp prst="textNoShape">
              <a:avLst/>
            </a:prstTxWarp>
          </a:bodyPr>
          <a:lstStyle>
            <a:lvl1pPr algn="r" defTabSz="1066800">
              <a:defRPr sz="1400"/>
            </a:lvl1pPr>
          </a:lstStyle>
          <a:p>
            <a:endParaRPr lang="en-US" alt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27450" y="595313"/>
            <a:ext cx="3970338" cy="2978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524000" y="3770313"/>
            <a:ext cx="8374063" cy="357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7540625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b" anchorCtr="0" compatLnSpc="1">
            <a:prstTxWarp prst="textNoShape">
              <a:avLst/>
            </a:prstTxWarp>
          </a:bodyPr>
          <a:lstStyle>
            <a:lvl1pPr defTabSz="1066800">
              <a:defRPr sz="1400"/>
            </a:lvl1pPr>
          </a:lstStyle>
          <a:p>
            <a:endParaRPr lang="en-US" alt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473825" y="7540625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b" anchorCtr="0" compatLnSpc="1">
            <a:prstTxWarp prst="textNoShape">
              <a:avLst/>
            </a:prstTxWarp>
          </a:bodyPr>
          <a:lstStyle>
            <a:lvl1pPr algn="r" defTabSz="1066800">
              <a:defRPr sz="1400"/>
            </a:lvl1pPr>
          </a:lstStyle>
          <a:p>
            <a:fld id="{22185B42-EF03-4CDD-A4B2-094F7B43BF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9810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1493" indent="-19149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86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450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331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780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Line 9"/>
          <p:cNvSpPr>
            <a:spLocks noChangeShapeType="1"/>
          </p:cNvSpPr>
          <p:nvPr userDrawn="1"/>
        </p:nvSpPr>
        <p:spPr bwMode="auto">
          <a:xfrm>
            <a:off x="0" y="22860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1447800" y="1143000"/>
            <a:ext cx="6705600" cy="11430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l-GR" altLang="en-US" noProof="0" smtClean="0"/>
              <a:t>Click to edit Master title style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743200"/>
            <a:ext cx="6400800" cy="2895600"/>
          </a:xfrm>
        </p:spPr>
        <p:txBody>
          <a:bodyPr anchor="t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l-GR" altLang="en-US" noProof="0" smtClean="0"/>
              <a:t>Click to edit Master subtitle style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dt" sz="quarter" idx="2"/>
          </p:nvPr>
        </p:nvSpPr>
        <p:spPr>
          <a:xfrm>
            <a:off x="381000" y="62484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endParaRPr lang="el-GR" alt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 sz="1400"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fld id="{B3EE5761-2279-40F0-94EC-976E32073F2F}" type="slidenum">
              <a:rPr lang="el-GR" altLang="en-US"/>
              <a:pPr/>
              <a:t>‹#›</a:t>
            </a:fld>
            <a:endParaRPr lang="el-GR" altLang="en-US"/>
          </a:p>
        </p:txBody>
      </p:sp>
      <p:graphicFrame>
        <p:nvGraphicFramePr>
          <p:cNvPr id="4111" name="Object 15"/>
          <p:cNvGraphicFramePr>
            <a:graphicFrameLocks noChangeAspect="1"/>
          </p:cNvGraphicFramePr>
          <p:nvPr userDrawn="1"/>
        </p:nvGraphicFramePr>
        <p:xfrm>
          <a:off x="134938" y="996950"/>
          <a:ext cx="1298575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Microsoft Drawing" r:id="rId3" imgW="928809" imgH="896743" progId="MSDraw">
                  <p:embed/>
                </p:oleObj>
              </mc:Choice>
              <mc:Fallback>
                <p:oleObj name="Microsoft Drawing" r:id="rId3" imgW="928809" imgH="896743" progId="MSDraw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8" y="996950"/>
                        <a:ext cx="1298575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3a</a:t>
            </a:r>
            <a:r>
              <a:rPr lang="el-GR" altLang="en-US"/>
              <a:t>-</a:t>
            </a:r>
            <a:fld id="{4CCE4B65-F6C5-4216-9302-53C190C76EB1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747629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14300"/>
            <a:ext cx="2095500" cy="6286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14300"/>
            <a:ext cx="6134100" cy="6286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3a</a:t>
            </a:r>
            <a:r>
              <a:rPr lang="el-GR" altLang="en-US"/>
              <a:t>-</a:t>
            </a:r>
            <a:fld id="{1B238300-7DB0-4472-8E31-9FB865E1E8B0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472837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59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99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515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165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14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510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3a</a:t>
            </a:r>
            <a:r>
              <a:rPr lang="el-GR" altLang="en-US"/>
              <a:t>-</a:t>
            </a:r>
            <a:fld id="{64378E26-33C4-4668-8375-387C7DB20949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647937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9112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26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06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3a</a:t>
            </a:r>
            <a:r>
              <a:rPr lang="el-GR" altLang="en-US"/>
              <a:t>-</a:t>
            </a:r>
            <a:fld id="{598B8E72-2CDD-4ACA-A8E9-A3511D763A3C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238677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3a</a:t>
            </a:r>
            <a:r>
              <a:rPr lang="el-GR" altLang="en-US"/>
              <a:t>-</a:t>
            </a:r>
            <a:fld id="{D9160741-3E10-41F7-9537-FF9578240ADC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223423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3a</a:t>
            </a:r>
            <a:r>
              <a:rPr lang="el-GR" altLang="en-US"/>
              <a:t>-</a:t>
            </a:r>
            <a:fld id="{BDA47D6C-32E8-4A40-B51A-B9F38FBA1928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186803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3a</a:t>
            </a:r>
            <a:r>
              <a:rPr lang="el-GR" altLang="en-US"/>
              <a:t>-</a:t>
            </a:r>
            <a:fld id="{B8E92393-5952-41D2-9206-31D0DA840508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711169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3a</a:t>
            </a:r>
            <a:r>
              <a:rPr lang="el-GR" altLang="en-US"/>
              <a:t>-</a:t>
            </a:r>
            <a:fld id="{1718347C-04EB-4AE0-A5B3-837EFBF08861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080093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3a</a:t>
            </a:r>
            <a:r>
              <a:rPr lang="el-GR" altLang="en-US"/>
              <a:t>-</a:t>
            </a:r>
            <a:fld id="{F53945DB-0879-4177-8F9C-C5DD69114B7F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496718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3a</a:t>
            </a:r>
            <a:r>
              <a:rPr lang="el-GR" altLang="en-US"/>
              <a:t>-</a:t>
            </a:r>
            <a:fld id="{538427D8-06B6-4356-960E-8D46C21F4705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072034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Line 14"/>
          <p:cNvSpPr>
            <a:spLocks noChangeShapeType="1"/>
          </p:cNvSpPr>
          <p:nvPr userDrawn="1"/>
        </p:nvSpPr>
        <p:spPr bwMode="auto">
          <a:xfrm>
            <a:off x="0" y="1219200"/>
            <a:ext cx="87630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14300"/>
            <a:ext cx="83820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title style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82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text styles</a:t>
            </a:r>
          </a:p>
          <a:p>
            <a:pPr lvl="1"/>
            <a:r>
              <a:rPr lang="el-GR" altLang="en-US" smtClean="0"/>
              <a:t>Second Level</a:t>
            </a:r>
          </a:p>
          <a:p>
            <a:pPr lvl="2"/>
            <a:r>
              <a:rPr lang="el-GR" altLang="en-US" smtClean="0"/>
              <a:t>Third Level</a:t>
            </a:r>
          </a:p>
          <a:p>
            <a:pPr lvl="3"/>
            <a:r>
              <a:rPr lang="el-GR" altLang="en-US" smtClean="0"/>
              <a:t>Fourth Level</a:t>
            </a:r>
          </a:p>
          <a:p>
            <a:pPr lvl="4"/>
            <a:r>
              <a:rPr lang="el-GR" altLang="en-US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052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+mn-lt"/>
              </a:defRPr>
            </a:lvl1pPr>
          </a:lstStyle>
          <a:p>
            <a:endParaRPr lang="el-GR" altLang="en-US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39921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+mn-lt"/>
              </a:defRPr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+mn-lt"/>
              </a:defRPr>
            </a:lvl1pPr>
          </a:lstStyle>
          <a:p>
            <a:r>
              <a:rPr lang="el-GR" altLang="en-US"/>
              <a:t>0</a:t>
            </a:r>
            <a:r>
              <a:rPr lang="en-US" altLang="en-US"/>
              <a:t>3a</a:t>
            </a:r>
            <a:r>
              <a:rPr lang="el-GR" altLang="en-US"/>
              <a:t>-</a:t>
            </a:r>
            <a:fld id="{3D5DC14D-CC4F-4812-836A-E0C6F339B0AA}" type="slidenum">
              <a:rPr lang="el-GR" altLang="en-US"/>
              <a:pPr/>
              <a:t>‹#›</a:t>
            </a:fld>
            <a:endParaRPr lang="el-GR" altLang="en-US"/>
          </a:p>
        </p:txBody>
      </p:sp>
      <p:sp>
        <p:nvSpPr>
          <p:cNvPr id="1044" name="Line 20"/>
          <p:cNvSpPr>
            <a:spLocks noChangeShapeType="1"/>
          </p:cNvSpPr>
          <p:nvPr userDrawn="1"/>
        </p:nvSpPr>
        <p:spPr bwMode="auto">
          <a:xfrm>
            <a:off x="0" y="6429375"/>
            <a:ext cx="87630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C4726A-630D-4CB4-B088-BAB00F4188E9}" type="slidenum">
              <a:rPr lang="el-GR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3217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Information-Centric Networks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Section # </a:t>
            </a:r>
            <a:r>
              <a:rPr lang="fr-FR" sz="2800" b="1" dirty="0" smtClean="0"/>
              <a:t>3.1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n-US" sz="2800" b="1" dirty="0" smtClean="0"/>
              <a:t>DNS Issues</a:t>
            </a:r>
            <a:endParaRPr lang="en-US" sz="2800" b="1" dirty="0"/>
          </a:p>
          <a:p>
            <a:r>
              <a:rPr lang="en-US" sz="2800" b="1" dirty="0"/>
              <a:t>Instructor</a:t>
            </a:r>
            <a:r>
              <a:rPr lang="el-GR" sz="2800" b="1" dirty="0"/>
              <a:t>: </a:t>
            </a:r>
            <a:r>
              <a:rPr lang="en-US" sz="2800" dirty="0"/>
              <a:t>George </a:t>
            </a:r>
            <a:r>
              <a:rPr lang="en-US" sz="2800" dirty="0" err="1"/>
              <a:t>Xylomenos</a:t>
            </a:r>
            <a:endParaRPr lang="el-GR" sz="2800" dirty="0"/>
          </a:p>
          <a:p>
            <a:r>
              <a:rPr lang="en-US" sz="2800" b="1" dirty="0"/>
              <a:t>Department:</a:t>
            </a:r>
            <a:r>
              <a:rPr lang="el-GR" sz="2800" b="1" dirty="0"/>
              <a:t> </a:t>
            </a:r>
            <a:r>
              <a:rPr lang="en-US" sz="2800" dirty="0"/>
              <a:t>Informatics</a:t>
            </a:r>
            <a:endParaRPr lang="el-GR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25355"/>
            <a:ext cx="1535430" cy="537210"/>
          </a:xfrm>
          <a:prstGeom prst="rect">
            <a:avLst/>
          </a:prstGeom>
        </p:spPr>
      </p:pic>
      <p:pic>
        <p:nvPicPr>
          <p:cNvPr id="8" name="Picture 37" descr="C:\Documents and Settings\xgeorge\My Documents\Docs\2013\IIMC\ppt\EPEDBM 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23" y="5663332"/>
            <a:ext cx="3619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52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3a</a:t>
            </a:r>
            <a:r>
              <a:rPr lang="el-GR" altLang="en-US"/>
              <a:t>-</a:t>
            </a:r>
            <a:fld id="{2A02FEBC-DE92-4A7B-92E5-0CB21EEDD719}" type="slidenum">
              <a:rPr lang="el-GR" altLang="en-US"/>
              <a:pPr/>
              <a:t>10</a:t>
            </a:fld>
            <a:endParaRPr lang="el-GR" altLang="en-US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rescue being thought of</a:t>
            </a:r>
            <a:endParaRPr lang="el-GR" altLang="en-US"/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emergence of DNSSEC may stop such problems</a:t>
            </a:r>
          </a:p>
          <a:p>
            <a:pPr lvl="1"/>
            <a:r>
              <a:rPr lang="en-US" altLang="en-US"/>
              <a:t>DNSSEC allows zone info to be signed and verified</a:t>
            </a:r>
          </a:p>
          <a:p>
            <a:pPr lvl="2"/>
            <a:r>
              <a:rPr lang="en-US" altLang="en-US"/>
              <a:t>Using public key cryptography</a:t>
            </a:r>
          </a:p>
          <a:p>
            <a:pPr lvl="1"/>
            <a:r>
              <a:rPr lang="en-US" altLang="en-US"/>
              <a:t>Private keys are held by authoritative servers</a:t>
            </a:r>
          </a:p>
          <a:p>
            <a:pPr lvl="1"/>
            <a:r>
              <a:rPr lang="en-US" altLang="en-US"/>
              <a:t>Public keys are published in DNS</a:t>
            </a:r>
          </a:p>
          <a:p>
            <a:r>
              <a:rPr lang="en-US" altLang="en-US"/>
              <a:t>DNSSEC can stop DNS lying</a:t>
            </a:r>
          </a:p>
          <a:p>
            <a:pPr lvl="1"/>
            <a:r>
              <a:rPr lang="en-US" altLang="en-US"/>
              <a:t>NXDOMAIN remapping returns invalid records</a:t>
            </a:r>
          </a:p>
          <a:p>
            <a:pPr lvl="2"/>
            <a:r>
              <a:rPr lang="en-US" altLang="en-US"/>
              <a:t>They do not come from the authoritative servers</a:t>
            </a:r>
          </a:p>
          <a:p>
            <a:pPr lvl="1"/>
            <a:r>
              <a:rPr lang="en-US" altLang="en-US"/>
              <a:t>Server redirection is not prevented</a:t>
            </a:r>
          </a:p>
          <a:p>
            <a:pPr lvl="2"/>
            <a:r>
              <a:rPr lang="en-US" altLang="en-US"/>
              <a:t>CDNs work with the content publishers</a:t>
            </a:r>
          </a:p>
          <a:p>
            <a:pPr lvl="1"/>
            <a:r>
              <a:rPr lang="en-US" altLang="en-US"/>
              <a:t>This is not why DNSSEC was designed</a:t>
            </a:r>
          </a:p>
          <a:p>
            <a:pPr lvl="2"/>
            <a:r>
              <a:rPr lang="en-US" altLang="en-US"/>
              <a:t>But it does the trick</a:t>
            </a:r>
            <a:endParaRPr lang="el-GR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of Section </a:t>
            </a:r>
            <a:r>
              <a:rPr lang="el-GR" dirty="0"/>
              <a:t>#</a:t>
            </a:r>
            <a:r>
              <a:rPr lang="en-US" dirty="0"/>
              <a:t> </a:t>
            </a:r>
            <a:r>
              <a:rPr lang="fr-FR" dirty="0" smtClean="0"/>
              <a:t>3.1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Course</a:t>
            </a:r>
            <a:r>
              <a:rPr lang="el-GR" b="1" dirty="0"/>
              <a:t>: </a:t>
            </a:r>
            <a:r>
              <a:rPr lang="en-US" dirty="0"/>
              <a:t>Information-Centric Networks</a:t>
            </a:r>
            <a:r>
              <a:rPr lang="el-GR" dirty="0"/>
              <a:t>, </a:t>
            </a:r>
            <a:r>
              <a:rPr lang="en-US" b="1" dirty="0"/>
              <a:t>Section # </a:t>
            </a:r>
            <a:r>
              <a:rPr lang="fr-FR" b="1" dirty="0" smtClean="0"/>
              <a:t>3.2</a:t>
            </a:r>
            <a:r>
              <a:rPr lang="el-GR" b="1" dirty="0" smtClean="0"/>
              <a:t>:</a:t>
            </a:r>
            <a:r>
              <a:rPr lang="en-US" b="1" dirty="0" smtClean="0"/>
              <a:t> DNS Issues</a:t>
            </a:r>
            <a:endParaRPr lang="en-US" b="1" dirty="0"/>
          </a:p>
          <a:p>
            <a:r>
              <a:rPr lang="en-US" b="1" dirty="0"/>
              <a:t>Instructor</a:t>
            </a:r>
            <a:r>
              <a:rPr lang="el-GR" b="1" dirty="0"/>
              <a:t>: </a:t>
            </a:r>
            <a:r>
              <a:rPr lang="en-US" dirty="0"/>
              <a:t>George </a:t>
            </a:r>
            <a:r>
              <a:rPr lang="en-US" dirty="0" err="1"/>
              <a:t>Xylomenos</a:t>
            </a:r>
            <a:r>
              <a:rPr lang="el-GR" dirty="0"/>
              <a:t>, </a:t>
            </a:r>
            <a:r>
              <a:rPr lang="en-US" b="1" dirty="0"/>
              <a:t>Department:</a:t>
            </a:r>
            <a:r>
              <a:rPr lang="el-GR" b="1" dirty="0"/>
              <a:t> </a:t>
            </a:r>
            <a:r>
              <a:rPr lang="en-US" dirty="0"/>
              <a:t>Informatics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25355"/>
            <a:ext cx="1535430" cy="537210"/>
          </a:xfrm>
          <a:prstGeom prst="rect">
            <a:avLst/>
          </a:prstGeom>
        </p:spPr>
      </p:pic>
      <p:pic>
        <p:nvPicPr>
          <p:cNvPr id="8" name="Picture 37" descr="C:\Documents and Settings\xgeorge\My Documents\Docs\2013\IIMC\ppt\EPEDBM 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23" y="5663332"/>
            <a:ext cx="3619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80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These educational materials have been developed as part of the instructors educational tasks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b="1" dirty="0" smtClean="0"/>
              <a:t>“Athens University of Economics and Business Open Courses”</a:t>
            </a:r>
            <a:r>
              <a:rPr lang="en-US" sz="2400" dirty="0" smtClean="0"/>
              <a:t> project only funded the reformatting of these educational materials</a:t>
            </a:r>
            <a:r>
              <a:rPr lang="el-GR" sz="2400" dirty="0" smtClean="0"/>
              <a:t>. </a:t>
            </a:r>
          </a:p>
          <a:p>
            <a:r>
              <a:rPr lang="en-US" sz="2400" dirty="0" smtClean="0"/>
              <a:t>The project is being implemented as part of the Operational Program</a:t>
            </a:r>
            <a:r>
              <a:rPr lang="el-GR" sz="2400" dirty="0" smtClean="0"/>
              <a:t> </a:t>
            </a:r>
            <a:r>
              <a:rPr lang="en-US" sz="2400" dirty="0" smtClean="0"/>
              <a:t>“Instruction and Lifelong Learning” and is co-financed by the European Union (European Social Fund) and national funds</a:t>
            </a:r>
            <a:r>
              <a:rPr lang="el-GR" sz="2400" dirty="0" smtClean="0"/>
              <a:t>.</a:t>
            </a:r>
          </a:p>
        </p:txBody>
      </p:sp>
      <p:pic>
        <p:nvPicPr>
          <p:cNvPr id="10" name="Picture 37" descr="C:\Documents and Settings\xgeorge\My Documents\Docs\2013\IIMC\ppt\EPEDBM 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589240"/>
            <a:ext cx="3619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99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Licencing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These educational materials are subject to a Creative Commons License. </a:t>
            </a:r>
            <a:endParaRPr lang="el-GR" sz="2800" dirty="0" smtClean="0"/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3a</a:t>
            </a:r>
            <a:r>
              <a:rPr lang="el-GR" altLang="en-US"/>
              <a:t>-</a:t>
            </a:r>
            <a:fld id="{8B8E1DAA-7824-4F10-A0A7-197507D7CD69}" type="slidenum">
              <a:rPr lang="el-GR" altLang="en-US"/>
              <a:pPr/>
              <a:t>4</a:t>
            </a:fld>
            <a:endParaRPr lang="el-GR" altLang="en-US"/>
          </a:p>
        </p:txBody>
      </p:sp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Directory services</a:t>
            </a:r>
            <a:endParaRPr lang="el-GR" altLang="en-US"/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Browser autocompletion misuses DNS</a:t>
            </a:r>
          </a:p>
          <a:p>
            <a:pPr lvl="1"/>
            <a:r>
              <a:rPr lang="en-US" altLang="en-US"/>
              <a:t>As you type, your browsers guesses what you want</a:t>
            </a:r>
          </a:p>
          <a:p>
            <a:pPr lvl="1"/>
            <a:r>
              <a:rPr lang="en-US" altLang="en-US"/>
              <a:t>This requires DNS queries as you type</a:t>
            </a:r>
          </a:p>
          <a:p>
            <a:pPr lvl="1"/>
            <a:r>
              <a:rPr lang="en-US" altLang="en-US"/>
              <a:t>Of course they only query for valid looking names</a:t>
            </a:r>
          </a:p>
          <a:p>
            <a:pPr lvl="2"/>
            <a:r>
              <a:rPr lang="en-US" altLang="en-US"/>
              <a:t>They will not look for w, ww, www, www.c</a:t>
            </a:r>
          </a:p>
          <a:p>
            <a:pPr lvl="2"/>
            <a:r>
              <a:rPr lang="en-US" altLang="en-US"/>
              <a:t>But they will look for www.cn and www.cnn.co</a:t>
            </a:r>
          </a:p>
          <a:p>
            <a:pPr lvl="2"/>
            <a:r>
              <a:rPr lang="en-US" altLang="en-US"/>
              <a:t>One in China, one in Colombia!</a:t>
            </a:r>
          </a:p>
          <a:p>
            <a:pPr lvl="1"/>
            <a:r>
              <a:rPr lang="en-US" altLang="en-US"/>
              <a:t>Essentially, this is using the DNS as a directory service</a:t>
            </a:r>
          </a:p>
          <a:p>
            <a:pPr lvl="1"/>
            <a:r>
              <a:rPr lang="en-US" altLang="en-US"/>
              <a:t>If DNS was designed to do this, it would reverse names</a:t>
            </a:r>
          </a:p>
          <a:p>
            <a:pPr lvl="2"/>
            <a:r>
              <a:rPr lang="en-US" altLang="en-US"/>
              <a:t>com.cnn.www rather than the other way around</a:t>
            </a:r>
          </a:p>
          <a:p>
            <a:pPr lvl="2"/>
            <a:r>
              <a:rPr lang="en-US" altLang="en-US"/>
              <a:t>This walks the name tree in the right order</a:t>
            </a:r>
          </a:p>
          <a:p>
            <a:pPr lvl="1"/>
            <a:r>
              <a:rPr lang="en-US" altLang="en-US"/>
              <a:t>At least this should be made optional</a:t>
            </a:r>
          </a:p>
          <a:p>
            <a:pPr lvl="2"/>
            <a:r>
              <a:rPr lang="en-US" altLang="en-US"/>
              <a:t>We can then argue whether it should be opt-in or opt-out</a:t>
            </a:r>
            <a:endParaRPr lang="el-GR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3a</a:t>
            </a:r>
            <a:r>
              <a:rPr lang="el-GR" altLang="en-US"/>
              <a:t>-</a:t>
            </a:r>
            <a:fld id="{57FA747F-6958-44D4-B406-7C16EE4ADE6D}" type="slidenum">
              <a:rPr lang="el-GR" altLang="en-US"/>
              <a:pPr/>
              <a:t>5</a:t>
            </a:fld>
            <a:endParaRPr lang="el-GR" altLang="en-US"/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Week 3 / Paper 1</a:t>
            </a:r>
            <a:endParaRPr lang="el-GR" altLang="en-US"/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What DNS is not</a:t>
            </a:r>
          </a:p>
          <a:p>
            <a:pPr lvl="1"/>
            <a:r>
              <a:rPr lang="en-US" altLang="en-US"/>
              <a:t>Paul Vixie </a:t>
            </a:r>
          </a:p>
          <a:p>
            <a:pPr lvl="1"/>
            <a:r>
              <a:rPr lang="en-US" altLang="en-US"/>
              <a:t>CACM, December 2009, vol. 52, no. 12</a:t>
            </a:r>
            <a:r>
              <a:rPr lang="el-GR" altLang="en-US"/>
              <a:t> </a:t>
            </a:r>
            <a:endParaRPr lang="en-US" altLang="en-US"/>
          </a:p>
          <a:p>
            <a:r>
              <a:rPr lang="en-US" altLang="en-US"/>
              <a:t>Main point</a:t>
            </a:r>
          </a:p>
          <a:p>
            <a:pPr lvl="1"/>
            <a:r>
              <a:rPr lang="en-US" altLang="en-US"/>
              <a:t>“DNS is many things to many people – perhaps too many things to too many people”</a:t>
            </a:r>
          </a:p>
          <a:p>
            <a:pPr lvl="1"/>
            <a:r>
              <a:rPr lang="en-US" altLang="en-US"/>
              <a:t>The DNS is essentially a hierarchical distributed database</a:t>
            </a:r>
          </a:p>
          <a:p>
            <a:pPr lvl="1"/>
            <a:r>
              <a:rPr lang="en-US" altLang="en-US"/>
              <a:t>The goal of DNS is to translate names to addresses</a:t>
            </a:r>
          </a:p>
          <a:p>
            <a:pPr lvl="1"/>
            <a:r>
              <a:rPr lang="en-US" altLang="en-US"/>
              <a:t>But currently the DNS is used in many other ways</a:t>
            </a:r>
          </a:p>
          <a:p>
            <a:pPr lvl="1"/>
            <a:r>
              <a:rPr lang="en-US" altLang="en-US"/>
              <a:t>Why is it bad to use the DNS in other ways?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3a</a:t>
            </a:r>
            <a:r>
              <a:rPr lang="el-GR" altLang="en-US"/>
              <a:t>-</a:t>
            </a:r>
            <a:fld id="{992D1E6F-9513-492C-AEA7-83F835DEACFF}" type="slidenum">
              <a:rPr lang="el-GR" altLang="en-US"/>
              <a:pPr/>
              <a:t>6</a:t>
            </a:fld>
            <a:endParaRPr lang="el-GR" altLang="en-US"/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DNS use and misuse</a:t>
            </a:r>
            <a:endParaRPr lang="el-GR" altLang="en-US"/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DNS is critical for the Web</a:t>
            </a:r>
          </a:p>
          <a:p>
            <a:pPr lvl="1"/>
            <a:r>
              <a:rPr lang="en-US" altLang="en-US"/>
              <a:t>Every Web page view starts with a DNS transaction</a:t>
            </a:r>
          </a:p>
          <a:p>
            <a:pPr lvl="2"/>
            <a:r>
              <a:rPr lang="en-US" altLang="en-US"/>
              <a:t>Translate server name to IP address</a:t>
            </a:r>
          </a:p>
          <a:p>
            <a:r>
              <a:rPr lang="en-US" altLang="en-US"/>
              <a:t>Monetized intermediation</a:t>
            </a:r>
          </a:p>
          <a:p>
            <a:pPr lvl="1"/>
            <a:r>
              <a:rPr lang="en-US" altLang="en-US"/>
              <a:t>A common misuse of the DNS is redirection for profit</a:t>
            </a:r>
          </a:p>
          <a:p>
            <a:pPr lvl="1"/>
            <a:r>
              <a:rPr lang="en-US" altLang="en-US"/>
              <a:t>You ask for an address and instead get an ad page</a:t>
            </a:r>
          </a:p>
          <a:p>
            <a:pPr lvl="1"/>
            <a:r>
              <a:rPr lang="en-US" altLang="en-US"/>
              <a:t>Someone makes money out of this redirection</a:t>
            </a:r>
          </a:p>
          <a:p>
            <a:r>
              <a:rPr lang="en-US" altLang="en-US"/>
              <a:t>DNS is not a directory system</a:t>
            </a:r>
          </a:p>
          <a:p>
            <a:pPr lvl="1"/>
            <a:r>
              <a:rPr lang="en-US" altLang="en-US"/>
              <a:t>Directory systems approximately answer approximate questions</a:t>
            </a:r>
          </a:p>
          <a:p>
            <a:pPr lvl="1"/>
            <a:r>
              <a:rPr lang="en-US" altLang="en-US"/>
              <a:t>DNS only exactly answers exact questions</a:t>
            </a:r>
          </a:p>
          <a:p>
            <a:pPr lvl="1"/>
            <a:r>
              <a:rPr lang="en-US" altLang="en-US"/>
              <a:t>Misusing the DNS this way has a cost for everyone</a:t>
            </a:r>
            <a:endParaRPr lang="el-GR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3a</a:t>
            </a:r>
            <a:r>
              <a:rPr lang="el-GR" altLang="en-US"/>
              <a:t>-</a:t>
            </a:r>
            <a:fld id="{B897CE7F-D4AB-44B1-8F6A-547FFCE7C24B}" type="slidenum">
              <a:rPr lang="el-GR" altLang="en-US"/>
              <a:pPr/>
              <a:t>7</a:t>
            </a:fld>
            <a:endParaRPr lang="el-GR" altLang="en-US"/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Stupid DNS tricks</a:t>
            </a:r>
            <a:endParaRPr lang="el-GR" altLang="en-US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DNS lookups misused as mapping requests</a:t>
            </a:r>
          </a:p>
          <a:p>
            <a:pPr lvl="1"/>
            <a:r>
              <a:rPr lang="en-US" altLang="en-US"/>
              <a:t>CDNs use lookups to redirect web browsers</a:t>
            </a:r>
          </a:p>
          <a:p>
            <a:pPr lvl="1"/>
            <a:r>
              <a:rPr lang="en-US" altLang="en-US"/>
              <a:t>The IP of the source is used to select a content server</a:t>
            </a:r>
          </a:p>
          <a:p>
            <a:pPr lvl="1"/>
            <a:r>
              <a:rPr lang="en-US" altLang="en-US"/>
              <a:t>Based on server load and proximity to the client</a:t>
            </a:r>
          </a:p>
          <a:p>
            <a:r>
              <a:rPr lang="en-US" altLang="en-US"/>
              <a:t>What does this mean for DNS?</a:t>
            </a:r>
          </a:p>
          <a:p>
            <a:pPr lvl="1"/>
            <a:r>
              <a:rPr lang="en-US" altLang="en-US"/>
              <a:t>Caching is prohibited to allow answers to change</a:t>
            </a:r>
          </a:p>
          <a:p>
            <a:pPr lvl="2"/>
            <a:r>
              <a:rPr lang="en-US" altLang="en-US"/>
              <a:t>Normally the TTL of replies is very low</a:t>
            </a:r>
          </a:p>
          <a:p>
            <a:pPr lvl="1"/>
            <a:r>
              <a:rPr lang="en-US" altLang="en-US"/>
              <a:t>And it may not even lead to good decisions</a:t>
            </a:r>
          </a:p>
          <a:p>
            <a:pPr lvl="2"/>
            <a:r>
              <a:rPr lang="en-US" altLang="en-US"/>
              <a:t>DNS requests can be recursive</a:t>
            </a:r>
          </a:p>
          <a:p>
            <a:pPr lvl="2"/>
            <a:r>
              <a:rPr lang="en-US" altLang="en-US"/>
              <a:t>The source IP may not have much to do with the client</a:t>
            </a:r>
          </a:p>
          <a:p>
            <a:pPr lvl="2"/>
            <a:r>
              <a:rPr lang="en-US" altLang="en-US"/>
              <a:t>Lots of tricks are needed to provide good answers</a:t>
            </a:r>
            <a:endParaRPr lang="el-GR" altLang="en-US"/>
          </a:p>
          <a:p>
            <a:pPr lvl="1"/>
            <a:r>
              <a:rPr lang="en-US" altLang="en-US"/>
              <a:t>DNS server load is increased for everyone</a:t>
            </a:r>
          </a:p>
          <a:p>
            <a:pPr lvl="2"/>
            <a:r>
              <a:rPr lang="en-US" altLang="en-US"/>
              <a:t>But it does not affect the CDN operator’s revenue!</a:t>
            </a:r>
            <a:endParaRPr lang="el-GR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3a</a:t>
            </a:r>
            <a:r>
              <a:rPr lang="el-GR" altLang="en-US"/>
              <a:t>-</a:t>
            </a:r>
            <a:fld id="{B5CC1438-A0F4-42D4-BDB0-903BC4B35191}" type="slidenum">
              <a:rPr lang="el-GR" altLang="en-US"/>
              <a:pPr/>
              <a:t>8</a:t>
            </a:fld>
            <a:endParaRPr lang="el-GR" altLang="en-US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NXDOMAIN remapping</a:t>
            </a:r>
            <a:endParaRPr lang="el-GR" altLang="en-US"/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NXDOMAIN is returned for non-existent domains</a:t>
            </a:r>
          </a:p>
          <a:p>
            <a:pPr lvl="1"/>
            <a:r>
              <a:rPr lang="en-US" altLang="en-US"/>
              <a:t>Due to mistyping or software/hardware failures</a:t>
            </a:r>
          </a:p>
          <a:p>
            <a:pPr lvl="1"/>
            <a:r>
              <a:rPr lang="en-US" altLang="en-US"/>
              <a:t>These answers can be cached like all other answers</a:t>
            </a:r>
          </a:p>
          <a:p>
            <a:pPr lvl="1"/>
            <a:r>
              <a:rPr lang="en-US" altLang="en-US"/>
              <a:t>Applications treat NXDOMAIN as an error</a:t>
            </a:r>
          </a:p>
          <a:p>
            <a:pPr lvl="2"/>
            <a:r>
              <a:rPr lang="en-US" altLang="en-US"/>
              <a:t>Error pages, bounced e-mails, server does not exist</a:t>
            </a:r>
          </a:p>
          <a:p>
            <a:r>
              <a:rPr lang="en-US" altLang="en-US"/>
              <a:t>Returning ad pages instead of NXDOMAIN</a:t>
            </a:r>
          </a:p>
          <a:p>
            <a:pPr lvl="1"/>
            <a:r>
              <a:rPr lang="en-US" altLang="en-US"/>
              <a:t>Instead of an error, you get a web page</a:t>
            </a:r>
          </a:p>
          <a:p>
            <a:pPr lvl="2"/>
            <a:r>
              <a:rPr lang="en-US" altLang="en-US"/>
              <a:t>The DNS is lying for money</a:t>
            </a:r>
          </a:p>
          <a:p>
            <a:pPr lvl="1"/>
            <a:r>
              <a:rPr lang="en-US" altLang="en-US"/>
              <a:t>Applications cannot determine that an error occurred</a:t>
            </a:r>
          </a:p>
          <a:p>
            <a:pPr lvl="2"/>
            <a:r>
              <a:rPr lang="en-US" altLang="en-US"/>
              <a:t>Web clients can because a human sees the response</a:t>
            </a:r>
          </a:p>
          <a:p>
            <a:pPr lvl="1"/>
            <a:r>
              <a:rPr lang="en-US" altLang="en-US"/>
              <a:t>Widespread practice in third party DNS servers</a:t>
            </a:r>
          </a:p>
          <a:p>
            <a:pPr lvl="1"/>
            <a:r>
              <a:rPr lang="en-US" altLang="en-US"/>
              <a:t>Some ISP block these servers to do this trick themselves!</a:t>
            </a:r>
            <a:endParaRPr lang="el-GR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3a</a:t>
            </a:r>
            <a:r>
              <a:rPr lang="el-GR" altLang="en-US"/>
              <a:t>-</a:t>
            </a:r>
            <a:fld id="{F4EA57F2-4BCD-4D60-8AC7-07115DB4596D}" type="slidenum">
              <a:rPr lang="el-GR" altLang="en-US"/>
              <a:pPr/>
              <a:t>9</a:t>
            </a:fld>
            <a:endParaRPr lang="el-GR" altLang="en-US"/>
          </a:p>
        </p:txBody>
      </p:sp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Damage control</a:t>
            </a:r>
            <a:endParaRPr lang="el-GR" altLang="en-US"/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NXDOMAIN remapping has many implications</a:t>
            </a:r>
          </a:p>
          <a:p>
            <a:r>
              <a:rPr lang="en-US" altLang="en-US"/>
              <a:t>Cookies use the same origin trust model</a:t>
            </a:r>
          </a:p>
          <a:p>
            <a:pPr lvl="1"/>
            <a:r>
              <a:rPr lang="en-US" altLang="en-US"/>
              <a:t>You can send a cookie to the domain you got it from</a:t>
            </a:r>
          </a:p>
          <a:p>
            <a:pPr lvl="1"/>
            <a:r>
              <a:rPr lang="en-US" altLang="en-US"/>
              <a:t>Say that you misspell a server name but not the domain</a:t>
            </a:r>
          </a:p>
          <a:p>
            <a:pPr lvl="1"/>
            <a:r>
              <a:rPr lang="en-US" altLang="en-US"/>
              <a:t>The ad server may receive your cookie for that domain</a:t>
            </a:r>
          </a:p>
          <a:p>
            <a:r>
              <a:rPr lang="en-US" altLang="en-US"/>
              <a:t>MX entries can also be redirected</a:t>
            </a:r>
          </a:p>
          <a:p>
            <a:pPr lvl="1"/>
            <a:r>
              <a:rPr lang="en-US" altLang="en-US"/>
              <a:t>Your e-mail will end up in an ad server</a:t>
            </a:r>
          </a:p>
          <a:p>
            <a:pPr lvl="1"/>
            <a:r>
              <a:rPr lang="en-US" altLang="en-US"/>
              <a:t>In theory MX records are not remapped</a:t>
            </a:r>
          </a:p>
          <a:p>
            <a:pPr lvl="2"/>
            <a:r>
              <a:rPr lang="en-US" altLang="en-US"/>
              <a:t>But there is no foolproof way to do this</a:t>
            </a:r>
          </a:p>
          <a:p>
            <a:r>
              <a:rPr lang="en-US" altLang="en-US"/>
              <a:t>Standard bad practices</a:t>
            </a:r>
          </a:p>
          <a:p>
            <a:pPr lvl="1"/>
            <a:r>
              <a:rPr lang="en-US" altLang="en-US"/>
              <a:t>There is even an</a:t>
            </a:r>
            <a:r>
              <a:rPr lang="el-GR" altLang="en-US"/>
              <a:t> </a:t>
            </a:r>
            <a:r>
              <a:rPr lang="en-US" altLang="en-US"/>
              <a:t>IETF proposal on how to lie consistently!</a:t>
            </a:r>
          </a:p>
          <a:p>
            <a:pPr lvl="1"/>
            <a:r>
              <a:rPr lang="en-US" altLang="en-US"/>
              <a:t>It breaks DNSSEC, but who cares?</a:t>
            </a:r>
            <a:endParaRPr lang="el-GR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</TotalTime>
  <Words>831</Words>
  <Application>Microsoft Macintosh PowerPoint</Application>
  <PresentationFormat>On-screen Show (4:3)</PresentationFormat>
  <Paragraphs>120</Paragraphs>
  <Slides>11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Times New Roman</vt:lpstr>
      <vt:lpstr>Arial</vt:lpstr>
      <vt:lpstr>Default Design</vt:lpstr>
      <vt:lpstr>Θέμα του Office</vt:lpstr>
      <vt:lpstr>Microsoft Drawing</vt:lpstr>
      <vt:lpstr>Information-Centric Networks</vt:lpstr>
      <vt:lpstr>Funding</vt:lpstr>
      <vt:lpstr>Licencing</vt:lpstr>
      <vt:lpstr>Directory services</vt:lpstr>
      <vt:lpstr>Week 3 / Paper 1</vt:lpstr>
      <vt:lpstr>DNS use and misuse</vt:lpstr>
      <vt:lpstr>Stupid DNS tricks</vt:lpstr>
      <vt:lpstr>NXDOMAIN remapping</vt:lpstr>
      <vt:lpstr>Damage control</vt:lpstr>
      <vt:lpstr>A rescue being thought of</vt:lpstr>
      <vt:lpstr>End of Section # 3.1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Κατανεμημένα Συστήματα</dc:title>
  <dc:creator>George Xylomenos</dc:creator>
  <cp:lastModifiedBy>George Xylomenos</cp:lastModifiedBy>
  <cp:revision>174</cp:revision>
  <dcterms:created xsi:type="dcterms:W3CDTF">2002-02-24T19:33:17Z</dcterms:created>
  <dcterms:modified xsi:type="dcterms:W3CDTF">2015-11-23T21:39:33Z</dcterms:modified>
</cp:coreProperties>
</file>