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313" r:id="rId8"/>
    <p:sldId id="315" r:id="rId9"/>
    <p:sldId id="327" r:id="rId10"/>
    <p:sldId id="314" r:id="rId11"/>
    <p:sldId id="328" r:id="rId12"/>
    <p:sldId id="329" r:id="rId13"/>
    <p:sldId id="295" r:id="rId14"/>
    <p:sldId id="296" r:id="rId15"/>
    <p:sldId id="297" r:id="rId16"/>
    <p:sldId id="298" r:id="rId17"/>
    <p:sldId id="299" r:id="rId18"/>
    <p:sldId id="330" r:id="rId19"/>
    <p:sldId id="316" r:id="rId20"/>
    <p:sldId id="300" r:id="rId21"/>
    <p:sldId id="301" r:id="rId22"/>
    <p:sldId id="302" r:id="rId23"/>
    <p:sldId id="331" r:id="rId24"/>
    <p:sldId id="303" r:id="rId25"/>
    <p:sldId id="304" r:id="rId26"/>
    <p:sldId id="317" r:id="rId27"/>
    <p:sldId id="305" r:id="rId28"/>
    <p:sldId id="306" r:id="rId29"/>
    <p:sldId id="307" r:id="rId30"/>
    <p:sldId id="308" r:id="rId31"/>
    <p:sldId id="309" r:id="rId32"/>
    <p:sldId id="332" r:id="rId33"/>
    <p:sldId id="310" r:id="rId34"/>
    <p:sldId id="311" r:id="rId35"/>
    <p:sldId id="333" r:id="rId36"/>
    <p:sldId id="318" r:id="rId37"/>
    <p:sldId id="319" r:id="rId38"/>
    <p:sldId id="320" r:id="rId39"/>
    <p:sldId id="321" r:id="rId40"/>
    <p:sldId id="334" r:id="rId41"/>
    <p:sldId id="322" r:id="rId42"/>
    <p:sldId id="335" r:id="rId43"/>
    <p:sldId id="323" r:id="rId44"/>
    <p:sldId id="336" r:id="rId45"/>
    <p:sldId id="324" r:id="rId46"/>
    <p:sldId id="325" r:id="rId47"/>
    <p:sldId id="326" r:id="rId48"/>
    <p:sldId id="337" r:id="rId49"/>
    <p:sldId id="312" r:id="rId50"/>
  </p:sldIdLst>
  <p:sldSz cx="9144000" cy="6858000" type="screen4x3"/>
  <p:notesSz cx="6858000" cy="9144000"/>
  <p:custDataLst>
    <p:tags r:id="rId5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9369" autoAdjust="0"/>
  </p:normalViewPr>
  <p:slideViewPr>
    <p:cSldViewPr>
      <p:cViewPr>
        <p:scale>
          <a:sx n="50" d="100"/>
          <a:sy n="50" d="100"/>
        </p:scale>
        <p:origin x="-228" y="-71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32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Επιχειρηματικότητα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776864" cy="2088232"/>
          </a:xfrm>
        </p:spPr>
        <p:txBody>
          <a:bodyPr>
            <a:noAutofit/>
          </a:bodyPr>
          <a:lstStyle/>
          <a:p>
            <a:r>
              <a:rPr lang="el-GR" sz="2300" b="1" dirty="0" smtClean="0"/>
              <a:t>Ενότητα </a:t>
            </a:r>
            <a:r>
              <a:rPr lang="en-US" sz="2300" b="1" dirty="0" smtClean="0"/>
              <a:t># 3</a:t>
            </a:r>
            <a:r>
              <a:rPr lang="el-GR" sz="2300" b="1" dirty="0" smtClean="0"/>
              <a:t>:</a:t>
            </a:r>
            <a:r>
              <a:rPr lang="en-US" sz="2300" b="1" dirty="0" smtClean="0"/>
              <a:t> </a:t>
            </a:r>
            <a:r>
              <a:rPr lang="el-GR" sz="2300" dirty="0"/>
              <a:t>Γενικές επισκοπήσεις για την επιχειρηματική δράση στην πράξη στην Ελλάδα</a:t>
            </a:r>
            <a:r>
              <a:rPr lang="en-US" sz="2300" dirty="0"/>
              <a:t>. </a:t>
            </a:r>
            <a:r>
              <a:rPr lang="el-GR" sz="2300" dirty="0"/>
              <a:t>Πράσινη </a:t>
            </a:r>
            <a:r>
              <a:rPr lang="el-GR" sz="2300" dirty="0" smtClean="0"/>
              <a:t>Επιχειρηματικότητα. </a:t>
            </a:r>
            <a:endParaRPr lang="el-GR" sz="2300" dirty="0"/>
          </a:p>
          <a:p>
            <a:r>
              <a:rPr lang="el-GR" sz="2300" b="1" dirty="0" smtClean="0"/>
              <a:t>Διδάσκουσα</a:t>
            </a:r>
            <a:r>
              <a:rPr lang="el-GR" sz="2300" b="1" dirty="0"/>
              <a:t>: </a:t>
            </a:r>
            <a:r>
              <a:rPr lang="el-GR" sz="2300" dirty="0"/>
              <a:t>Ιωάννα </a:t>
            </a:r>
            <a:r>
              <a:rPr lang="el-GR" sz="2300" dirty="0" smtClean="0"/>
              <a:t>Σαπφώ Πεπελάση</a:t>
            </a:r>
          </a:p>
          <a:p>
            <a:r>
              <a:rPr lang="el-GR" sz="2300" b="1" dirty="0" smtClean="0"/>
              <a:t>Επιμέλεια Παρουσίασης</a:t>
            </a:r>
            <a:r>
              <a:rPr lang="en-US" sz="2300" b="1" dirty="0" smtClean="0"/>
              <a:t>: </a:t>
            </a:r>
            <a:r>
              <a:rPr lang="el-GR" sz="2300" dirty="0" smtClean="0"/>
              <a:t>Γεώργιος</a:t>
            </a:r>
            <a:r>
              <a:rPr lang="en-US" sz="2300" dirty="0" smtClean="0"/>
              <a:t> </a:t>
            </a:r>
            <a:r>
              <a:rPr lang="el-GR" sz="2300" dirty="0" smtClean="0"/>
              <a:t>Παπαγιαννάκης</a:t>
            </a:r>
            <a:endParaRPr lang="en-US" sz="2300" dirty="0"/>
          </a:p>
          <a:p>
            <a:r>
              <a:rPr lang="el-GR" sz="2300" b="1" dirty="0"/>
              <a:t>Τμήμα: </a:t>
            </a:r>
            <a:r>
              <a:rPr lang="el-GR" sz="2300" dirty="0"/>
              <a:t>Οικονομικής Επιστήμης</a:t>
            </a:r>
          </a:p>
          <a:p>
            <a:endParaRPr lang="el-GR" sz="2300" b="1" dirty="0"/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Βιώσιμη ανάπτυξη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Παλαιότερα η ευθύνη της επιχείρησης </a:t>
            </a:r>
            <a:r>
              <a:rPr lang="el-GR" dirty="0" smtClean="0"/>
              <a:t>εντοπιζόταν </a:t>
            </a:r>
            <a:r>
              <a:rPr lang="el-GR" dirty="0"/>
              <a:t>στη μεγιστοποίηση του πλούτου των μετόχων  της </a:t>
            </a:r>
            <a:r>
              <a:rPr lang="en-US" dirty="0"/>
              <a:t>(“shareholders”)</a:t>
            </a:r>
            <a:r>
              <a:rPr lang="el-GR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Τώρα </a:t>
            </a:r>
            <a:r>
              <a:rPr lang="el-GR" dirty="0"/>
              <a:t>πια η ευθύνη της επιχείρησης αφορά επιπλέον την κοινωνία και το περιβάλλον</a:t>
            </a:r>
            <a:r>
              <a:rPr lang="en-US" dirty="0"/>
              <a:t> </a:t>
            </a:r>
            <a:r>
              <a:rPr lang="el-GR" dirty="0"/>
              <a:t>δηλαδή</a:t>
            </a:r>
            <a:r>
              <a:rPr lang="en-US" dirty="0"/>
              <a:t>,</a:t>
            </a:r>
            <a:r>
              <a:rPr lang="el-GR" dirty="0"/>
              <a:t> τους </a:t>
            </a:r>
            <a:r>
              <a:rPr lang="en-US" dirty="0"/>
              <a:t>“stakeholders “</a:t>
            </a:r>
            <a:r>
              <a:rPr lang="el-GR" dirty="0"/>
              <a:t>(τα ενδιαφερόμενα μέρη, όσοι αλληλεπιδρούν με την επιχείρηση</a:t>
            </a:r>
            <a:r>
              <a:rPr lang="en-US" dirty="0"/>
              <a:t>)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69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Περιβάλλον και Οικονομία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l-GR" dirty="0"/>
              <a:t>Περιβαλλοντική στρατηγική</a:t>
            </a:r>
            <a:r>
              <a:rPr lang="en-US" dirty="0" smtClean="0"/>
              <a:t>:</a:t>
            </a:r>
            <a:endParaRPr lang="el-GR" dirty="0" smtClean="0"/>
          </a:p>
          <a:p>
            <a:pPr marL="857250" lvl="2" indent="-457200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l-GR" sz="2800" dirty="0"/>
              <a:t>Όταν μια επιχείρηση  εφαρμόζει περιβαλλοντικές </a:t>
            </a:r>
            <a:r>
              <a:rPr lang="el-GR" sz="2800" dirty="0" smtClean="0"/>
              <a:t>πρακτικές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l-GR" dirty="0"/>
              <a:t>Πράσινη </a:t>
            </a:r>
            <a:r>
              <a:rPr lang="el-GR" dirty="0" smtClean="0"/>
              <a:t>επιχειρηματικότητα</a:t>
            </a:r>
            <a:r>
              <a:rPr lang="en-US" dirty="0" smtClean="0"/>
              <a:t>:</a:t>
            </a:r>
            <a:endParaRPr lang="el-GR" dirty="0"/>
          </a:p>
          <a:p>
            <a:pPr lvl="1">
              <a:lnSpc>
                <a:spcPct val="110000"/>
              </a:lnSpc>
            </a:pPr>
            <a:r>
              <a:rPr lang="el-GR" dirty="0"/>
              <a:t>Νεοφυής επιχείρηση με περιβαλλοντικό </a:t>
            </a:r>
            <a:r>
              <a:rPr lang="el-GR" dirty="0" smtClean="0"/>
              <a:t>προσανατολισμό</a:t>
            </a:r>
            <a:r>
              <a:rPr lang="en-US" dirty="0" smtClean="0"/>
              <a:t>.</a:t>
            </a:r>
            <a:endParaRPr lang="el-GR" dirty="0" smtClean="0"/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l-GR" dirty="0"/>
              <a:t>Πράσινη έ</a:t>
            </a:r>
            <a:r>
              <a:rPr lang="el-GR" dirty="0" smtClean="0"/>
              <a:t>νδο</a:t>
            </a:r>
            <a:r>
              <a:rPr lang="en-US" dirty="0"/>
              <a:t>-</a:t>
            </a:r>
            <a:r>
              <a:rPr lang="el-GR" dirty="0" smtClean="0"/>
              <a:t>επιχειρηματικότητα</a:t>
            </a:r>
            <a:r>
              <a:rPr lang="en-US" dirty="0" smtClean="0"/>
              <a:t>:</a:t>
            </a:r>
            <a:endParaRPr lang="el-GR" dirty="0"/>
          </a:p>
          <a:p>
            <a:pPr marL="800100" lvl="3" indent="-342900">
              <a:lnSpc>
                <a:spcPct val="110000"/>
              </a:lnSpc>
            </a:pPr>
            <a:r>
              <a:rPr lang="el-GR" sz="2800" dirty="0"/>
              <a:t>Περιβαλλοντική επιχειρηματικότητα που αναπτύσσεται εντός της ήδη υπάρχουσας επιχείρησης.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35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Επιχειρηματικότητα: </a:t>
            </a:r>
            <a:r>
              <a:rPr lang="el-GR" dirty="0"/>
              <a:t>η διαδικασία εύρεσης, </a:t>
            </a:r>
            <a:r>
              <a:rPr lang="el-GR" dirty="0" smtClean="0"/>
              <a:t>αξιολόγησης και </a:t>
            </a:r>
            <a:r>
              <a:rPr lang="el-GR" dirty="0"/>
              <a:t>εκμετάλλευσης μιας οικονομικής </a:t>
            </a:r>
            <a:r>
              <a:rPr lang="el-GR" b="1" dirty="0"/>
              <a:t>ευκαιρίας </a:t>
            </a:r>
            <a:r>
              <a:rPr lang="el-GR" dirty="0" smtClean="0"/>
              <a:t>καθώς και </a:t>
            </a:r>
            <a:r>
              <a:rPr lang="el-GR" dirty="0"/>
              <a:t>η δημιουργία μιας νέας δραστηριότητας με αξία </a:t>
            </a:r>
            <a:r>
              <a:rPr lang="el-GR" dirty="0" smtClean="0"/>
              <a:t>για </a:t>
            </a:r>
            <a:r>
              <a:rPr lang="el-GR" b="1" dirty="0" smtClean="0"/>
              <a:t>αξιοποίηση </a:t>
            </a:r>
            <a:r>
              <a:rPr lang="el-GR" dirty="0"/>
              <a:t>της ευκαιρίας αυτής. Εμπεριέχει </a:t>
            </a:r>
            <a:r>
              <a:rPr lang="el-GR" b="1" dirty="0"/>
              <a:t>ρίσκο </a:t>
            </a:r>
            <a:r>
              <a:rPr lang="el-GR" dirty="0" smtClean="0"/>
              <a:t>αλλά και </a:t>
            </a:r>
            <a:r>
              <a:rPr lang="el-GR" dirty="0"/>
              <a:t>δυνητικά </a:t>
            </a:r>
            <a:r>
              <a:rPr lang="el-GR" b="1" dirty="0"/>
              <a:t>οικονομικά οφέλη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96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Πράσινη επιχειρηματικότητα: </a:t>
            </a:r>
            <a:r>
              <a:rPr lang="el-GR" dirty="0"/>
              <a:t>οι ευκαιρίες δεν προέρχονται μόνο από κενά στην αγορά αλλά και από λάθη και δυσλειτουργίες της αγοράς. </a:t>
            </a:r>
            <a:r>
              <a:rPr lang="el-GR" b="1" dirty="0"/>
              <a:t>Στοχεύει </a:t>
            </a:r>
            <a:r>
              <a:rPr lang="el-GR" dirty="0"/>
              <a:t>στην προστασία ή/και βελτίωση του φυσικού </a:t>
            </a:r>
            <a:r>
              <a:rPr lang="el-GR" b="1" dirty="0"/>
              <a:t>περιβάλλοντος </a:t>
            </a:r>
            <a:r>
              <a:rPr lang="el-GR" dirty="0"/>
              <a:t>αλλά και στην </a:t>
            </a:r>
            <a:r>
              <a:rPr lang="el-GR" b="1" dirty="0"/>
              <a:t>οικονομική </a:t>
            </a:r>
            <a:r>
              <a:rPr lang="el-GR" dirty="0"/>
              <a:t>βιωσιμότητα και ανάπτυξη.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75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Πράσινος επιχειρηματίας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Αναγνωρίζει επιχειρηματικές </a:t>
            </a:r>
            <a:r>
              <a:rPr lang="el-GR" dirty="0" smtClean="0"/>
              <a:t>ευκαιρίες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Παίρνει </a:t>
            </a:r>
            <a:r>
              <a:rPr lang="el-GR" dirty="0" smtClean="0"/>
              <a:t>ρίσκο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Μετατρέπει ιδέες σε προϊόντα – </a:t>
            </a:r>
            <a:r>
              <a:rPr lang="el-GR" dirty="0" smtClean="0"/>
              <a:t>υπηρεσίες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Προσβλέπει </a:t>
            </a:r>
            <a:r>
              <a:rPr lang="el-GR" dirty="0"/>
              <a:t>σε οικονομικά </a:t>
            </a:r>
            <a:r>
              <a:rPr lang="el-GR" dirty="0" smtClean="0"/>
              <a:t>αλλά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και περιβαλλοντικά </a:t>
            </a:r>
            <a:r>
              <a:rPr lang="el-GR" dirty="0" smtClean="0"/>
              <a:t>οφέλη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45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Σημειώσεις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Δεν είναι φιλανθρωπία: Πρέπει να υπάρχει το </a:t>
            </a:r>
            <a:r>
              <a:rPr lang="el-GR" dirty="0" smtClean="0"/>
              <a:t>κίνητρο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οικονομικού </a:t>
            </a:r>
            <a:r>
              <a:rPr lang="el-GR" dirty="0" smtClean="0"/>
              <a:t>οφέλους-αποζημίωσης.</a:t>
            </a:r>
            <a:r>
              <a:rPr lang="en-US" dirty="0" smtClean="0"/>
              <a:t> </a:t>
            </a:r>
            <a:r>
              <a:rPr lang="el-GR" dirty="0" smtClean="0"/>
              <a:t>Κύριο στοιχείο</a:t>
            </a:r>
            <a:r>
              <a:rPr lang="en-US" dirty="0" smtClean="0"/>
              <a:t> </a:t>
            </a:r>
            <a:r>
              <a:rPr lang="el-GR" dirty="0" smtClean="0"/>
              <a:t>κάθε </a:t>
            </a:r>
            <a:r>
              <a:rPr lang="el-GR" dirty="0"/>
              <a:t>επιχειρηματικής </a:t>
            </a:r>
            <a:r>
              <a:rPr lang="el-GR" dirty="0" smtClean="0"/>
              <a:t>δραστηριότητας.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Δεν </a:t>
            </a:r>
            <a:r>
              <a:rPr lang="el-GR" dirty="0"/>
              <a:t>είναι (μόνο) η επιχειρηματικότητα σε </a:t>
            </a:r>
            <a:r>
              <a:rPr lang="el-GR" dirty="0" smtClean="0"/>
              <a:t>πράσινους</a:t>
            </a:r>
            <a:r>
              <a:rPr lang="en-US" dirty="0" smtClean="0"/>
              <a:t> </a:t>
            </a:r>
            <a:r>
              <a:rPr lang="el-GR" dirty="0" smtClean="0"/>
              <a:t>κλάδους </a:t>
            </a:r>
            <a:r>
              <a:rPr lang="el-GR" dirty="0"/>
              <a:t>(ενέργειας, καθαρισμό αποβλήτων κ.α.). </a:t>
            </a:r>
            <a:r>
              <a:rPr lang="el-GR" dirty="0" smtClean="0"/>
              <a:t>Έχει</a:t>
            </a:r>
            <a:r>
              <a:rPr lang="en-US" dirty="0" smtClean="0"/>
              <a:t> </a:t>
            </a:r>
            <a:r>
              <a:rPr lang="el-GR" dirty="0" smtClean="0"/>
              <a:t>μεγάλο </a:t>
            </a:r>
            <a:r>
              <a:rPr lang="el-GR" dirty="0"/>
              <a:t>εύρος εφαρμογής.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72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Πράσινη </a:t>
            </a:r>
            <a:r>
              <a:rPr lang="el-GR" dirty="0" smtClean="0"/>
              <a:t>ενδο-επιχειρηματικότητα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el-GR" sz="2300" dirty="0"/>
              <a:t>Εφαρμογή περιβαλλοντικών πρακτικών από </a:t>
            </a:r>
            <a:r>
              <a:rPr lang="el-GR" sz="2300" b="1" dirty="0" smtClean="0"/>
              <a:t>υπάρχουσες</a:t>
            </a:r>
            <a:r>
              <a:rPr lang="en-US" sz="2300" b="1" dirty="0" smtClean="0"/>
              <a:t> </a:t>
            </a:r>
            <a:r>
              <a:rPr lang="el-GR" sz="2300" dirty="0" smtClean="0"/>
              <a:t>επιχειρήσεις</a:t>
            </a:r>
            <a:r>
              <a:rPr lang="en-US" sz="2300" dirty="0" smtClean="0"/>
              <a:t>.</a:t>
            </a:r>
            <a:endParaRPr lang="el-GR" sz="2300" dirty="0"/>
          </a:p>
          <a:p>
            <a:r>
              <a:rPr lang="el-GR" sz="2300" b="1" dirty="0"/>
              <a:t>Στην παραγωγή:</a:t>
            </a:r>
          </a:p>
          <a:p>
            <a:pPr lvl="1"/>
            <a:r>
              <a:rPr lang="el-GR" sz="2300" dirty="0" smtClean="0"/>
              <a:t>Περιορισμός – Επαναχρησιμοποίηση – Ανακύκλωση </a:t>
            </a:r>
            <a:r>
              <a:rPr lang="el-GR" sz="2300" b="1" dirty="0" smtClean="0"/>
              <a:t>(</a:t>
            </a:r>
            <a:r>
              <a:rPr lang="en-US" sz="2300" b="1" dirty="0" smtClean="0"/>
              <a:t>3R: “reduce reuse recycle”).</a:t>
            </a:r>
            <a:endParaRPr lang="en-US" sz="2300" b="1" dirty="0"/>
          </a:p>
          <a:p>
            <a:pPr lvl="1"/>
            <a:r>
              <a:rPr lang="el-GR" sz="2300" dirty="0"/>
              <a:t>Περιορισμός </a:t>
            </a:r>
            <a:r>
              <a:rPr lang="el-GR" sz="2300" b="1" dirty="0" smtClean="0"/>
              <a:t>αποβλήτων-ρύπων</a:t>
            </a:r>
            <a:r>
              <a:rPr lang="en-US" sz="2300" b="1" dirty="0" smtClean="0"/>
              <a:t>.</a:t>
            </a:r>
            <a:endParaRPr lang="el-GR" sz="2300" b="1" dirty="0"/>
          </a:p>
          <a:p>
            <a:pPr lvl="1"/>
            <a:r>
              <a:rPr lang="el-GR" sz="2300" dirty="0"/>
              <a:t>Μείωση </a:t>
            </a:r>
            <a:r>
              <a:rPr lang="el-GR" sz="2300" b="1" dirty="0"/>
              <a:t>ενεργειακής </a:t>
            </a:r>
            <a:r>
              <a:rPr lang="el-GR" sz="2300" dirty="0" smtClean="0"/>
              <a:t>κατανάλωσης</a:t>
            </a:r>
            <a:r>
              <a:rPr lang="en-US" sz="2300" dirty="0" smtClean="0"/>
              <a:t>.</a:t>
            </a:r>
            <a:endParaRPr lang="el-GR" sz="2300" dirty="0"/>
          </a:p>
          <a:p>
            <a:pPr lvl="1"/>
            <a:r>
              <a:rPr lang="el-GR" sz="2300" dirty="0"/>
              <a:t>Επενδύσεις σε </a:t>
            </a:r>
            <a:r>
              <a:rPr lang="el-GR" sz="2300" b="1" dirty="0"/>
              <a:t>«καθαρές» </a:t>
            </a:r>
            <a:r>
              <a:rPr lang="el-GR" sz="2300" dirty="0" smtClean="0"/>
              <a:t>τεχνολογίες</a:t>
            </a:r>
            <a:r>
              <a:rPr lang="en-US" sz="2300" dirty="0" smtClean="0"/>
              <a:t>.</a:t>
            </a:r>
            <a:endParaRPr lang="el-GR" sz="2300" dirty="0"/>
          </a:p>
          <a:p>
            <a:pPr lvl="1"/>
            <a:r>
              <a:rPr lang="el-GR" sz="2300" dirty="0"/>
              <a:t>Περιβαλλοντικά πρότυπα </a:t>
            </a:r>
            <a:r>
              <a:rPr lang="en-US" sz="2300" b="1" dirty="0" smtClean="0"/>
              <a:t>ISO14001-EMAS.</a:t>
            </a:r>
            <a:endParaRPr lang="en-US" sz="2300" b="1" dirty="0"/>
          </a:p>
          <a:p>
            <a:pPr lvl="1"/>
            <a:r>
              <a:rPr lang="el-GR" sz="2300" b="1" dirty="0"/>
              <a:t>Επανασχεδιασμός </a:t>
            </a:r>
            <a:r>
              <a:rPr lang="el-GR" sz="2300" dirty="0"/>
              <a:t>προϊόντων </a:t>
            </a:r>
            <a:r>
              <a:rPr lang="el-GR" sz="2300" dirty="0" smtClean="0"/>
              <a:t>– υπηρεσιών</a:t>
            </a:r>
            <a:r>
              <a:rPr lang="en-US" sz="2300" dirty="0" smtClean="0"/>
              <a:t>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09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Πράσινη </a:t>
            </a:r>
            <a:r>
              <a:rPr lang="el-GR" dirty="0" smtClean="0"/>
              <a:t>ενδο-επιχειρηματικότητα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Στη </a:t>
            </a:r>
            <a:r>
              <a:rPr lang="el-GR" b="1" dirty="0"/>
              <a:t>διοίκηση:</a:t>
            </a:r>
          </a:p>
          <a:p>
            <a:pPr lvl="1"/>
            <a:r>
              <a:rPr lang="el-GR" dirty="0"/>
              <a:t>Περιβαλλοντικά </a:t>
            </a:r>
            <a:r>
              <a:rPr lang="el-GR" b="1" dirty="0"/>
              <a:t>σεμινάρια </a:t>
            </a:r>
            <a:r>
              <a:rPr lang="el-GR" dirty="0"/>
              <a:t>για </a:t>
            </a:r>
            <a:r>
              <a:rPr lang="el-GR" dirty="0" smtClean="0"/>
              <a:t>εργαζομένους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Καθορισμός </a:t>
            </a:r>
            <a:r>
              <a:rPr lang="el-GR" b="1" dirty="0" smtClean="0"/>
              <a:t>στόχων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l-GR" b="1" dirty="0" smtClean="0"/>
              <a:t>έλεγχος</a:t>
            </a:r>
            <a:r>
              <a:rPr lang="en-US" b="1" dirty="0" smtClean="0"/>
              <a:t>.</a:t>
            </a:r>
            <a:endParaRPr lang="el-GR" b="1" dirty="0"/>
          </a:p>
          <a:p>
            <a:pPr lvl="1"/>
            <a:r>
              <a:rPr lang="el-GR" b="1" dirty="0"/>
              <a:t>Επιβράβευση </a:t>
            </a:r>
            <a:r>
              <a:rPr lang="el-GR" dirty="0"/>
              <a:t>περιβαλλοντικών </a:t>
            </a:r>
            <a:r>
              <a:rPr lang="el-GR" dirty="0" smtClean="0"/>
              <a:t>πρωτοβουλιών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80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Πηγές - Κίνητρα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3861048"/>
            <a:ext cx="7772400" cy="2232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300" b="1" dirty="0"/>
              <a:t>Μάθημα: </a:t>
            </a:r>
            <a:r>
              <a:rPr lang="el-GR" sz="2300" dirty="0"/>
              <a:t>Επιχειρηματικότητα, </a:t>
            </a:r>
            <a:r>
              <a:rPr lang="el-GR" sz="2300" b="1" dirty="0"/>
              <a:t>Ενότητα # 3: </a:t>
            </a:r>
            <a:r>
              <a:rPr lang="el-GR" sz="2300" dirty="0"/>
              <a:t>Γενικές επισκοπήσεις για την επιχειρηματική δράση στην πράξη στην Ελλάδα</a:t>
            </a:r>
            <a:r>
              <a:rPr lang="en-US" sz="2300" dirty="0"/>
              <a:t>. </a:t>
            </a:r>
            <a:r>
              <a:rPr lang="el-GR" sz="2300" dirty="0"/>
              <a:t>Πράσινη </a:t>
            </a:r>
            <a:r>
              <a:rPr lang="el-GR" sz="2300" dirty="0" smtClean="0"/>
              <a:t>Επιχειρηματικότητα.</a:t>
            </a:r>
            <a:endParaRPr lang="el-GR" sz="2300" dirty="0"/>
          </a:p>
          <a:p>
            <a:pPr algn="l"/>
            <a:r>
              <a:rPr lang="el-GR" sz="2300" b="1" dirty="0"/>
              <a:t>Διδάσκουσά: </a:t>
            </a:r>
            <a:r>
              <a:rPr lang="el-GR" sz="2300" dirty="0"/>
              <a:t>Ιωάννα Σαπφώ Πεπελάση, </a:t>
            </a:r>
            <a:r>
              <a:rPr lang="el-GR" sz="2300" b="1" dirty="0"/>
              <a:t>Επιμέλεια παρουσίασης</a:t>
            </a:r>
            <a:r>
              <a:rPr lang="en-US" sz="2300" b="1" dirty="0"/>
              <a:t>:</a:t>
            </a:r>
            <a:r>
              <a:rPr lang="el-GR" sz="2300" dirty="0"/>
              <a:t> Γεώργιος Παπαγιαννάκης, </a:t>
            </a:r>
            <a:r>
              <a:rPr lang="el-GR" sz="2300" b="1" dirty="0"/>
              <a:t>Τμήμα: </a:t>
            </a:r>
            <a:r>
              <a:rPr lang="el-GR" sz="2300" dirty="0"/>
              <a:t>Οικονομικής Επιστήμης</a:t>
            </a:r>
          </a:p>
        </p:txBody>
      </p:sp>
    </p:spTree>
    <p:extLst>
      <p:ext uri="{BB962C8B-B14F-4D97-AF65-F5344CB8AC3E}">
        <p14:creationId xmlns:p14="http://schemas.microsoft.com/office/powerpoint/2010/main" val="18365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ιδεών</a:t>
            </a:r>
            <a:r>
              <a:rPr lang="en-US" dirty="0" smtClean="0"/>
              <a:t> (1</a:t>
            </a:r>
            <a:r>
              <a:rPr lang="el-GR" dirty="0" smtClean="0"/>
              <a:t>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Από την αγορά </a:t>
            </a:r>
            <a:r>
              <a:rPr lang="el-GR" dirty="0" smtClean="0"/>
              <a:t>(</a:t>
            </a:r>
            <a:r>
              <a:rPr lang="en-US" dirty="0" smtClean="0"/>
              <a:t>“market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driven”</a:t>
            </a:r>
            <a:r>
              <a:rPr lang="el-GR" dirty="0" smtClean="0"/>
              <a:t>): Ευαισθητοποίηση</a:t>
            </a:r>
            <a:r>
              <a:rPr lang="en-US" dirty="0" smtClean="0"/>
              <a:t> </a:t>
            </a:r>
            <a:r>
              <a:rPr lang="el-GR" dirty="0" smtClean="0"/>
              <a:t>κοινής </a:t>
            </a:r>
            <a:r>
              <a:rPr lang="el-GR" dirty="0"/>
              <a:t>γνώμης και καταναλωτών. Προτίμηση σε </a:t>
            </a:r>
            <a:r>
              <a:rPr lang="el-GR" dirty="0" smtClean="0"/>
              <a:t>πράσινα</a:t>
            </a:r>
            <a:r>
              <a:rPr lang="en-US" dirty="0" smtClean="0"/>
              <a:t> </a:t>
            </a:r>
            <a:r>
              <a:rPr lang="el-GR" dirty="0" smtClean="0"/>
              <a:t>προϊόντα </a:t>
            </a:r>
            <a:r>
              <a:rPr lang="el-GR" dirty="0"/>
              <a:t>και υπηρεσίες.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04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ιδεών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l-GR" b="1" dirty="0"/>
              <a:t>Από τη νομοθεσία </a:t>
            </a:r>
            <a:r>
              <a:rPr lang="el-GR" dirty="0" smtClean="0"/>
              <a:t>(</a:t>
            </a:r>
            <a:r>
              <a:rPr lang="en-US" dirty="0" smtClean="0"/>
              <a:t>“compliance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based”</a:t>
            </a:r>
            <a:r>
              <a:rPr lang="el-GR" dirty="0" smtClean="0"/>
              <a:t>): </a:t>
            </a:r>
            <a:r>
              <a:rPr lang="el-GR" dirty="0"/>
              <a:t>Ευκαιρίες </a:t>
            </a:r>
            <a:r>
              <a:rPr lang="el-GR" dirty="0" smtClean="0"/>
              <a:t>που δημιουργούνται </a:t>
            </a:r>
            <a:r>
              <a:rPr lang="el-GR" dirty="0"/>
              <a:t>από την εφαρμογή </a:t>
            </a:r>
            <a:r>
              <a:rPr lang="el-GR" dirty="0" smtClean="0"/>
              <a:t>περιβαλλοντικών νόμων </a:t>
            </a:r>
            <a:r>
              <a:rPr lang="el-GR" dirty="0"/>
              <a:t>και </a:t>
            </a:r>
            <a:r>
              <a:rPr lang="el-GR" dirty="0" smtClean="0"/>
              <a:t>πλαισίων.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Υπηρεσίες περιβαλλοντικής διαχείρισης και παροχής συμβουλών σε περιβαλλοντικά θέματα.</a:t>
            </a:r>
          </a:p>
          <a:p>
            <a:pPr>
              <a:lnSpc>
                <a:spcPct val="110000"/>
              </a:lnSpc>
            </a:pPr>
            <a:r>
              <a:rPr lang="el-GR" dirty="0"/>
              <a:t>Ανάπτυξη «πράσινων κλάδων</a:t>
            </a:r>
            <a:r>
              <a:rPr lang="el-GR" dirty="0" smtClean="0"/>
              <a:t>»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 </a:t>
            </a:r>
            <a:r>
              <a:rPr lang="el-GR" dirty="0" smtClean="0"/>
              <a:t>ανάπτυξη αιολικών πάρκων, φωτοβολταϊκών κτλ..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46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Κινητήριες </a:t>
            </a:r>
            <a:r>
              <a:rPr lang="el-GR" dirty="0" smtClean="0"/>
              <a:t>δυνάμεις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/>
              <a:t>1. Προστασία, βελτίωση του φυσικού </a:t>
            </a:r>
            <a:r>
              <a:rPr lang="el-GR" b="1" dirty="0" smtClean="0"/>
              <a:t>περιβάλλοντος.</a:t>
            </a:r>
            <a:endParaRPr lang="el-GR" b="1" dirty="0"/>
          </a:p>
          <a:p>
            <a:pPr lvl="1"/>
            <a:r>
              <a:rPr lang="el-GR" dirty="0"/>
              <a:t>Αξίες, περιβαλλοντικές στάσεις </a:t>
            </a:r>
            <a:r>
              <a:rPr lang="el-GR" dirty="0" smtClean="0"/>
              <a:t>επιχειρηματιών.</a:t>
            </a:r>
            <a:endParaRPr lang="el-GR" b="1" dirty="0" smtClean="0"/>
          </a:p>
          <a:p>
            <a:r>
              <a:rPr lang="el-GR" b="1" dirty="0" smtClean="0"/>
              <a:t>2</a:t>
            </a:r>
            <a:r>
              <a:rPr lang="el-GR" b="1" dirty="0"/>
              <a:t>. Απόκτηση ανταγωνιστικού </a:t>
            </a:r>
            <a:r>
              <a:rPr lang="el-GR" b="1" dirty="0" smtClean="0"/>
              <a:t>πλεονεκτήματος.</a:t>
            </a:r>
            <a:endParaRPr lang="el-GR" b="1" dirty="0"/>
          </a:p>
          <a:p>
            <a:pPr lvl="1"/>
            <a:r>
              <a:rPr lang="el-GR" b="1" dirty="0"/>
              <a:t>Στρατηγική </a:t>
            </a:r>
            <a:r>
              <a:rPr lang="el-GR" b="1" dirty="0" smtClean="0"/>
              <a:t>κόστους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l-GR" dirty="0" smtClean="0"/>
              <a:t>Ενεργειακή </a:t>
            </a:r>
            <a:r>
              <a:rPr lang="el-GR" dirty="0"/>
              <a:t>απόδοση, μείωση Α’ </a:t>
            </a:r>
            <a:r>
              <a:rPr lang="el-GR" dirty="0" smtClean="0"/>
              <a:t>υλών.</a:t>
            </a:r>
            <a:endParaRPr lang="el-GR" dirty="0"/>
          </a:p>
          <a:p>
            <a:pPr lvl="1"/>
            <a:r>
              <a:rPr lang="el-GR" b="1" dirty="0"/>
              <a:t>Στρατηγική </a:t>
            </a:r>
            <a:r>
              <a:rPr lang="el-GR" b="1" dirty="0" smtClean="0"/>
              <a:t>διαφοροποίησης</a:t>
            </a:r>
            <a:r>
              <a:rPr lang="en-US" b="1" dirty="0" smtClean="0"/>
              <a:t>: </a:t>
            </a:r>
            <a:r>
              <a:rPr lang="el-GR" dirty="0" smtClean="0"/>
              <a:t>«Πράσινα» </a:t>
            </a:r>
            <a:r>
              <a:rPr lang="el-GR" dirty="0"/>
              <a:t>προϊόντα, καινοτομίες σε προϊόντα και </a:t>
            </a:r>
            <a:r>
              <a:rPr lang="el-GR" dirty="0" smtClean="0"/>
              <a:t>διαδικασίες, εισαγωγή </a:t>
            </a:r>
            <a:r>
              <a:rPr lang="el-GR" dirty="0"/>
              <a:t>σε νέες </a:t>
            </a:r>
            <a:r>
              <a:rPr lang="el-GR" dirty="0" smtClean="0"/>
              <a:t>αγορές.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81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Κινητήριες </a:t>
            </a:r>
            <a:r>
              <a:rPr lang="el-GR" dirty="0" smtClean="0"/>
              <a:t>δυνάμεις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3</a:t>
            </a:r>
            <a:r>
              <a:rPr lang="el-GR" b="1" dirty="0"/>
              <a:t>. </a:t>
            </a:r>
            <a:r>
              <a:rPr lang="el-GR" b="1" dirty="0" smtClean="0"/>
              <a:t>Νομιμοποίηση.</a:t>
            </a:r>
            <a:endParaRPr lang="el-GR" b="1" dirty="0"/>
          </a:p>
          <a:p>
            <a:pPr lvl="1"/>
            <a:r>
              <a:rPr lang="el-GR" dirty="0"/>
              <a:t>Νομοθεσία, προσδοκίες ενδιαφερομένων μερών, </a:t>
            </a:r>
            <a:r>
              <a:rPr lang="el-GR" dirty="0" smtClean="0"/>
              <a:t>φήμη-εικόνα.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67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Κίνητρα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Παράγοντες Διαμόρφωσης Περιβαλλοντικής </a:t>
            </a:r>
            <a:r>
              <a:rPr lang="el-GR" b="1" dirty="0" smtClean="0"/>
              <a:t>Στρατηγικής:</a:t>
            </a:r>
            <a:endParaRPr lang="en-US" b="1" dirty="0" smtClean="0"/>
          </a:p>
          <a:p>
            <a:r>
              <a:rPr lang="el-GR" dirty="0"/>
              <a:t>1. Νομιμοποίηση</a:t>
            </a:r>
          </a:p>
          <a:p>
            <a:pPr lvl="1"/>
            <a:r>
              <a:rPr lang="el-GR" dirty="0" smtClean="0"/>
              <a:t>Συμμόρφωση </a:t>
            </a:r>
            <a:r>
              <a:rPr lang="el-GR" dirty="0"/>
              <a:t>με </a:t>
            </a:r>
            <a:r>
              <a:rPr lang="el-GR" dirty="0" smtClean="0"/>
              <a:t>νόμους.</a:t>
            </a:r>
            <a:endParaRPr lang="el-GR" dirty="0"/>
          </a:p>
          <a:p>
            <a:pPr lvl="1"/>
            <a:r>
              <a:rPr lang="el-GR" dirty="0"/>
              <a:t>Φήμη </a:t>
            </a:r>
            <a:r>
              <a:rPr lang="el-GR" dirty="0" smtClean="0"/>
              <a:t>– Εικόνα.</a:t>
            </a:r>
            <a:endParaRPr lang="el-GR" dirty="0"/>
          </a:p>
          <a:p>
            <a:pPr lvl="1"/>
            <a:r>
              <a:rPr lang="el-GR" dirty="0"/>
              <a:t>Πελάτες, Κοινή </a:t>
            </a:r>
            <a:r>
              <a:rPr lang="el-GR" dirty="0" smtClean="0"/>
              <a:t>γνώμη.</a:t>
            </a:r>
            <a:endParaRPr lang="el-GR" dirty="0"/>
          </a:p>
          <a:p>
            <a:pPr lvl="1"/>
            <a:r>
              <a:rPr lang="en-US" dirty="0" smtClean="0"/>
              <a:t>O</a:t>
            </a:r>
            <a:r>
              <a:rPr lang="el-GR" dirty="0" smtClean="0"/>
              <a:t>οργανισμοί, </a:t>
            </a:r>
            <a:r>
              <a:rPr lang="el-GR" dirty="0"/>
              <a:t>Τοπική </a:t>
            </a:r>
            <a:r>
              <a:rPr lang="el-GR" dirty="0" smtClean="0"/>
              <a:t>κοινωνία.</a:t>
            </a:r>
            <a:endParaRPr lang="en-US" dirty="0" smtClean="0"/>
          </a:p>
          <a:p>
            <a:pPr lvl="1"/>
            <a:r>
              <a:rPr lang="el-GR" dirty="0" smtClean="0"/>
              <a:t>Μέσα Μαζικής Ενημέρωσης.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99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Κίνητρα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 </a:t>
            </a:r>
            <a:r>
              <a:rPr lang="el-GR" dirty="0"/>
              <a:t>Μείωση κόστους </a:t>
            </a:r>
            <a:r>
              <a:rPr lang="el-GR" dirty="0" smtClean="0"/>
              <a:t>παραγωγής.</a:t>
            </a:r>
            <a:endParaRPr lang="el-GR" dirty="0"/>
          </a:p>
          <a:p>
            <a:pPr lvl="1"/>
            <a:r>
              <a:rPr lang="el-GR" dirty="0" smtClean="0"/>
              <a:t>Διαφοροποίηση.</a:t>
            </a:r>
            <a:endParaRPr lang="el-GR" dirty="0"/>
          </a:p>
          <a:p>
            <a:pPr lvl="1"/>
            <a:r>
              <a:rPr lang="el-GR" dirty="0"/>
              <a:t>Εισαγωγή σε νέες </a:t>
            </a:r>
            <a:r>
              <a:rPr lang="el-GR" dirty="0" smtClean="0"/>
              <a:t>αγορές.</a:t>
            </a:r>
            <a:endParaRPr lang="el-GR" dirty="0"/>
          </a:p>
          <a:p>
            <a:r>
              <a:rPr lang="el-GR" dirty="0"/>
              <a:t>3. </a:t>
            </a:r>
            <a:r>
              <a:rPr lang="el-GR" dirty="0" smtClean="0"/>
              <a:t>Αξίες.</a:t>
            </a:r>
            <a:endParaRPr lang="el-GR" dirty="0"/>
          </a:p>
          <a:p>
            <a:pPr lvl="1"/>
            <a:r>
              <a:rPr lang="el-GR" dirty="0"/>
              <a:t>Ηθική </a:t>
            </a:r>
            <a:r>
              <a:rPr lang="el-GR" dirty="0" smtClean="0"/>
              <a:t>υποχρέωση.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05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Εφαρμογή – Παραδείγματα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3789040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300" b="1" dirty="0" smtClean="0"/>
              <a:t>Μάθημα: </a:t>
            </a:r>
            <a:r>
              <a:rPr lang="el-GR" sz="2300" dirty="0" smtClean="0"/>
              <a:t>Επιχειρηματικότητα, </a:t>
            </a:r>
            <a:r>
              <a:rPr lang="el-GR" sz="2300" b="1" dirty="0" smtClean="0"/>
              <a:t>Ενότητα # 3: </a:t>
            </a:r>
            <a:r>
              <a:rPr lang="el-GR" sz="2300" dirty="0" smtClean="0"/>
              <a:t>Γενικές επισκοπήσεις για την επιχειρηματική δράση στην πράξη στην Ελλάδα</a:t>
            </a:r>
            <a:r>
              <a:rPr lang="en-US" sz="2300" dirty="0" smtClean="0"/>
              <a:t>. </a:t>
            </a:r>
            <a:r>
              <a:rPr lang="el-GR" sz="2300" dirty="0" smtClean="0"/>
              <a:t>Πράσινη Επιχειρηματικότητα.</a:t>
            </a:r>
          </a:p>
          <a:p>
            <a:pPr algn="l"/>
            <a:r>
              <a:rPr lang="el-GR" sz="2300" b="1" dirty="0" smtClean="0"/>
              <a:t>Διδάσκουσά: </a:t>
            </a:r>
            <a:r>
              <a:rPr lang="el-GR" sz="2300" dirty="0" smtClean="0"/>
              <a:t>Ιωάννα Σαπφώ Πεπελάση, </a:t>
            </a:r>
            <a:r>
              <a:rPr lang="el-GR" sz="2300" b="1" dirty="0" smtClean="0"/>
              <a:t>Επιμέλεια παρουσίασης</a:t>
            </a:r>
            <a:r>
              <a:rPr lang="en-US" sz="2300" b="1" dirty="0" smtClean="0"/>
              <a:t>:</a:t>
            </a:r>
            <a:r>
              <a:rPr lang="el-GR" sz="2300" dirty="0" smtClean="0"/>
              <a:t> Γεώργιος Παπαγιαννάκης, </a:t>
            </a:r>
            <a:r>
              <a:rPr lang="el-GR" sz="2300" b="1" dirty="0" smtClean="0"/>
              <a:t>Τμήμα: </a:t>
            </a:r>
            <a:r>
              <a:rPr lang="el-GR" sz="2300" dirty="0" smtClean="0"/>
              <a:t>Οικονομικής Επιστήμης</a:t>
            </a: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26882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Επιχειρηματικό μοντέλο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Ευαισθητοποιημένοι καταναλωτές.</a:t>
            </a:r>
          </a:p>
          <a:p>
            <a:r>
              <a:rPr lang="el-GR" dirty="0" smtClean="0"/>
              <a:t>Ενημέρωση, π.χ</a:t>
            </a:r>
            <a:r>
              <a:rPr lang="el-GR" dirty="0"/>
              <a:t>. </a:t>
            </a:r>
            <a:r>
              <a:rPr lang="el-GR" dirty="0" smtClean="0"/>
              <a:t>εκδηλώσεις.</a:t>
            </a:r>
          </a:p>
          <a:p>
            <a:r>
              <a:rPr lang="el-GR" dirty="0" smtClean="0"/>
              <a:t>Πράσινη εφοδιαστική</a:t>
            </a:r>
            <a:r>
              <a:rPr lang="el-GR" dirty="0"/>
              <a:t> </a:t>
            </a:r>
            <a:r>
              <a:rPr lang="el-GR" dirty="0" smtClean="0"/>
              <a:t>αλυσίδα.</a:t>
            </a:r>
          </a:p>
          <a:p>
            <a:r>
              <a:rPr lang="el-GR" dirty="0" smtClean="0"/>
              <a:t>Πρώτες ύλες, άνθρωποι, πράσινες, ικανότητες.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290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Αποχρώσεις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“End of the pipe technologies” </a:t>
            </a:r>
            <a:r>
              <a:rPr lang="en-US" dirty="0"/>
              <a:t>(</a:t>
            </a:r>
            <a:r>
              <a:rPr lang="el-GR" dirty="0" smtClean="0"/>
              <a:t>φίλτρα, καθαρισμοί).</a:t>
            </a:r>
          </a:p>
          <a:p>
            <a:r>
              <a:rPr lang="en-US" dirty="0" smtClean="0"/>
              <a:t>“Production-based”</a:t>
            </a:r>
            <a:r>
              <a:rPr lang="el-GR" dirty="0" smtClean="0"/>
              <a:t> (ενέργεια</a:t>
            </a:r>
            <a:r>
              <a:rPr lang="el-GR" dirty="0"/>
              <a:t>, πρώτες </a:t>
            </a:r>
            <a:r>
              <a:rPr lang="el-GR" dirty="0" smtClean="0"/>
              <a:t>ύλες, καθαρή </a:t>
            </a:r>
            <a:r>
              <a:rPr lang="el-GR" dirty="0"/>
              <a:t>τεχνολογία</a:t>
            </a:r>
            <a:r>
              <a:rPr lang="el-GR" dirty="0" smtClean="0"/>
              <a:t>).</a:t>
            </a:r>
          </a:p>
          <a:p>
            <a:r>
              <a:rPr lang="en-US" dirty="0" smtClean="0"/>
              <a:t>“Environmental, management practices”</a:t>
            </a:r>
            <a:r>
              <a:rPr lang="el-GR" dirty="0" smtClean="0"/>
              <a:t> </a:t>
            </a:r>
            <a:r>
              <a:rPr lang="en-US" dirty="0" smtClean="0"/>
              <a:t>(ISO</a:t>
            </a:r>
            <a:r>
              <a:rPr lang="en-US" dirty="0"/>
              <a:t>, </a:t>
            </a:r>
            <a:r>
              <a:rPr lang="el-GR" dirty="0"/>
              <a:t>εκπαίδευση</a:t>
            </a:r>
            <a:r>
              <a:rPr lang="el-GR" dirty="0" smtClean="0"/>
              <a:t>).</a:t>
            </a:r>
          </a:p>
          <a:p>
            <a:r>
              <a:rPr lang="en-US" dirty="0" smtClean="0"/>
              <a:t>“Design” </a:t>
            </a:r>
            <a:r>
              <a:rPr lang="en-US" dirty="0"/>
              <a:t>(</a:t>
            </a:r>
            <a:r>
              <a:rPr lang="el-GR" dirty="0" smtClean="0"/>
              <a:t>επανασχεδιασμός, προϊόντος – συσκευασίας - υπηρεσίας.</a:t>
            </a:r>
          </a:p>
          <a:p>
            <a:r>
              <a:rPr lang="el-GR" dirty="0"/>
              <a:t>Ανάπτυξη </a:t>
            </a:r>
            <a:r>
              <a:rPr lang="el-GR" dirty="0" smtClean="0"/>
              <a:t>πράσινων προϊόντων και υπηρεσιών.</a:t>
            </a:r>
          </a:p>
          <a:p>
            <a:r>
              <a:rPr lang="el-GR" dirty="0"/>
              <a:t>Η κύρια </a:t>
            </a:r>
            <a:r>
              <a:rPr lang="el-GR" dirty="0" smtClean="0"/>
              <a:t>δραστηριότητα έχει πράσινα χαρακτηριστικά.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96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Τομείς εφαρμογής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Τρόφιμα:</a:t>
            </a:r>
            <a:r>
              <a:rPr lang="el-GR" b="1" i="1" dirty="0" smtClean="0"/>
              <a:t> </a:t>
            </a:r>
            <a:r>
              <a:rPr lang="el-GR" dirty="0"/>
              <a:t>Οργανικά, βιολογικά προϊόντα. </a:t>
            </a:r>
            <a:r>
              <a:rPr lang="el-GR" dirty="0" smtClean="0"/>
              <a:t>Βιολογικά εστιατόρια.</a:t>
            </a:r>
            <a:endParaRPr lang="el-GR" dirty="0"/>
          </a:p>
          <a:p>
            <a:r>
              <a:rPr lang="el-GR" b="1" dirty="0" smtClean="0"/>
              <a:t>Ενέργεια:</a:t>
            </a:r>
            <a:r>
              <a:rPr lang="el-GR" b="1" i="1" dirty="0" smtClean="0"/>
              <a:t> </a:t>
            </a:r>
            <a:r>
              <a:rPr lang="el-GR" dirty="0"/>
              <a:t>Φωτοβολταϊκά, </a:t>
            </a:r>
            <a:r>
              <a:rPr lang="el-GR" dirty="0" smtClean="0"/>
              <a:t>ανεμογεννήτριες, συμβουλευτική </a:t>
            </a:r>
            <a:r>
              <a:rPr lang="el-GR" dirty="0"/>
              <a:t>για εξοικονόμηση ενέργειας, </a:t>
            </a:r>
            <a:r>
              <a:rPr lang="el-GR" dirty="0" smtClean="0"/>
              <a:t>καθαρή τεχνολογία.</a:t>
            </a:r>
            <a:endParaRPr lang="el-GR" dirty="0"/>
          </a:p>
          <a:p>
            <a:r>
              <a:rPr lang="el-GR" b="1" dirty="0" smtClean="0"/>
              <a:t>Μεταφορές</a:t>
            </a:r>
            <a:r>
              <a:rPr lang="el-GR" b="1" i="1" dirty="0"/>
              <a:t>:</a:t>
            </a:r>
            <a:r>
              <a:rPr lang="el-GR" b="1" i="1" dirty="0" smtClean="0"/>
              <a:t> </a:t>
            </a:r>
            <a:r>
              <a:rPr lang="el-GR" dirty="0"/>
              <a:t>Υπηρεσίες μεταφοράς με </a:t>
            </a:r>
            <a:r>
              <a:rPr lang="el-GR" dirty="0" smtClean="0"/>
              <a:t>υβριδικά οχήματα</a:t>
            </a:r>
            <a:r>
              <a:rPr lang="el-GR" dirty="0"/>
              <a:t>.</a:t>
            </a:r>
          </a:p>
          <a:p>
            <a:r>
              <a:rPr lang="el-GR" b="1" dirty="0"/>
              <a:t>Καταναλωτικά </a:t>
            </a:r>
            <a:r>
              <a:rPr lang="el-GR" b="1" dirty="0" smtClean="0"/>
              <a:t>αγαθά</a:t>
            </a:r>
            <a:r>
              <a:rPr lang="el-GR" dirty="0"/>
              <a:t>:</a:t>
            </a:r>
            <a:r>
              <a:rPr lang="el-GR" dirty="0" smtClean="0"/>
              <a:t> </a:t>
            </a:r>
            <a:r>
              <a:rPr lang="el-GR" dirty="0"/>
              <a:t>Ρούχα, υφάσματα, </a:t>
            </a:r>
            <a:r>
              <a:rPr lang="el-GR" dirty="0" smtClean="0"/>
              <a:t>στρώματα.</a:t>
            </a:r>
            <a:endParaRPr lang="el-GR" dirty="0"/>
          </a:p>
          <a:p>
            <a:r>
              <a:rPr lang="el-GR" b="1" dirty="0"/>
              <a:t>Υπηρεσίες: </a:t>
            </a:r>
            <a:r>
              <a:rPr lang="el-GR" dirty="0"/>
              <a:t>βιολογικός καθαρισμός αυτοκινήτων </a:t>
            </a:r>
            <a:r>
              <a:rPr lang="el-GR" dirty="0" smtClean="0"/>
              <a:t>και σπιτιών</a:t>
            </a:r>
            <a:r>
              <a:rPr lang="el-GR" dirty="0"/>
              <a:t>, σχεδιασμός ενεργειακών </a:t>
            </a:r>
            <a:r>
              <a:rPr lang="el-GR" dirty="0" smtClean="0"/>
              <a:t>ταρατσών.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40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COCO-MAT</a:t>
            </a:r>
            <a:r>
              <a:rPr lang="el-GR" dirty="0" smtClean="0"/>
              <a:t> (1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Ίδρυση: </a:t>
            </a:r>
            <a:r>
              <a:rPr lang="el-GR" dirty="0" smtClean="0"/>
              <a:t>1989.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Ορθοπεδικά </a:t>
            </a:r>
            <a:r>
              <a:rPr lang="el-GR" dirty="0" smtClean="0"/>
              <a:t>στρώματα.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Υφάσματα – </a:t>
            </a:r>
            <a:r>
              <a:rPr lang="el-GR" dirty="0" smtClean="0"/>
              <a:t> οικιακά έπιπλα.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Εργοστάσια: 2 (Ελλάδα και Κίνα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Καταστήματα 34 σε 7 </a:t>
            </a:r>
            <a:r>
              <a:rPr lang="el-GR" dirty="0" smtClean="0"/>
              <a:t>χώρες.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b="1" dirty="0" smtClean="0"/>
              <a:t>Αφοσίωση </a:t>
            </a:r>
            <a:r>
              <a:rPr lang="el-GR" b="1" dirty="0"/>
              <a:t>στη Βιώσιμη Ανάπτυξη</a:t>
            </a:r>
            <a:r>
              <a:rPr lang="el-GR" b="1" dirty="0" smtClean="0"/>
              <a:t>: </a:t>
            </a:r>
            <a:r>
              <a:rPr lang="el-GR" dirty="0" smtClean="0"/>
              <a:t>«Η </a:t>
            </a:r>
            <a:r>
              <a:rPr lang="el-GR" dirty="0"/>
              <a:t>ποιότητα είναι η φιλοσοφία μας και τα </a:t>
            </a:r>
            <a:r>
              <a:rPr lang="el-GR" b="1" dirty="0" smtClean="0"/>
              <a:t>φυσικά προϊόντα </a:t>
            </a:r>
            <a:r>
              <a:rPr lang="el-GR" dirty="0"/>
              <a:t>η αποστολή </a:t>
            </a:r>
            <a:r>
              <a:rPr lang="el-GR" dirty="0" smtClean="0"/>
              <a:t>μας» «...</a:t>
            </a:r>
            <a:r>
              <a:rPr lang="el-GR" dirty="0"/>
              <a:t>προασπίζουμε το περιβάλλον και </a:t>
            </a:r>
            <a:r>
              <a:rPr lang="el-GR" b="1" dirty="0"/>
              <a:t>αγωνιζόμαστε για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/>
              <a:t>Β</a:t>
            </a:r>
            <a:r>
              <a:rPr lang="el-GR" b="1" dirty="0" smtClean="0"/>
              <a:t>ιώσιμη Ανάπτυξη.</a:t>
            </a:r>
            <a:r>
              <a:rPr lang="el-GR" i="1" dirty="0" smtClean="0"/>
              <a:t>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373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Πανεπιστήμιο Αθηνών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4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COCO-MAT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/>
              <a:t>Ανακύκλωση αποβλήτων </a:t>
            </a:r>
            <a:r>
              <a:rPr lang="el-GR" sz="2400" dirty="0"/>
              <a:t>σε ποσοστό </a:t>
            </a:r>
            <a:r>
              <a:rPr lang="el-GR" sz="2400" b="1" dirty="0"/>
              <a:t>98</a:t>
            </a:r>
            <a:r>
              <a:rPr lang="el-GR" sz="2400" b="1" dirty="0" smtClean="0"/>
              <a:t>%.</a:t>
            </a:r>
            <a:endParaRPr lang="el-GR" sz="2400" b="1" dirty="0"/>
          </a:p>
          <a:p>
            <a:pPr>
              <a:lnSpc>
                <a:spcPct val="120000"/>
              </a:lnSpc>
            </a:pPr>
            <a:r>
              <a:rPr lang="el-GR" sz="2400" b="1" dirty="0"/>
              <a:t>Παραγωγικές διαδικασίες φιλικές προς το </a:t>
            </a:r>
            <a:r>
              <a:rPr lang="el-GR" sz="2400" b="1" dirty="0" smtClean="0"/>
              <a:t>περιβάλλον:</a:t>
            </a:r>
            <a:endParaRPr lang="el-GR" sz="2400" b="1" dirty="0"/>
          </a:p>
          <a:p>
            <a:pPr lvl="1">
              <a:lnSpc>
                <a:spcPct val="120000"/>
              </a:lnSpc>
            </a:pPr>
            <a:r>
              <a:rPr lang="el-GR" sz="2400" dirty="0"/>
              <a:t>Π.χ. επεξεργασία ξύλου </a:t>
            </a:r>
            <a:r>
              <a:rPr lang="el-GR" sz="2400" b="1" dirty="0"/>
              <a:t>χωρίς προσθήκη χημικών </a:t>
            </a:r>
            <a:r>
              <a:rPr lang="el-GR" sz="2400" dirty="0" smtClean="0"/>
              <a:t>ή τοξικών ουσιών.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27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COCO-MAT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/>
              <a:t>3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/>
              <a:t>Αποδοτική </a:t>
            </a:r>
            <a:r>
              <a:rPr lang="el-GR" sz="2400" b="1" dirty="0"/>
              <a:t>χρησιμοποίηση </a:t>
            </a:r>
            <a:r>
              <a:rPr lang="el-GR" sz="2400" b="1" dirty="0" smtClean="0"/>
              <a:t>Πρώτων Υλών.</a:t>
            </a:r>
            <a:endParaRPr lang="el-GR" sz="2400" b="1" dirty="0"/>
          </a:p>
          <a:p>
            <a:pPr lvl="1">
              <a:lnSpc>
                <a:spcPct val="120000"/>
              </a:lnSpc>
            </a:pPr>
            <a:r>
              <a:rPr lang="el-GR" sz="2400" dirty="0"/>
              <a:t>Π.χ. </a:t>
            </a:r>
            <a:r>
              <a:rPr lang="el-GR" sz="2400" b="1" dirty="0"/>
              <a:t>Χρησιμοποίηση των υπολειμμάτων </a:t>
            </a:r>
            <a:r>
              <a:rPr lang="el-GR" sz="2400" dirty="0"/>
              <a:t>από </a:t>
            </a:r>
            <a:r>
              <a:rPr lang="el-GR" sz="2400" dirty="0" smtClean="0"/>
              <a:t>την παραγωγή </a:t>
            </a:r>
            <a:r>
              <a:rPr lang="el-GR" sz="2400" dirty="0"/>
              <a:t>στρωμάτων </a:t>
            </a:r>
            <a:r>
              <a:rPr lang="el-GR" sz="2400" dirty="0" smtClean="0"/>
              <a:t>για:</a:t>
            </a:r>
          </a:p>
          <a:p>
            <a:pPr lvl="2">
              <a:lnSpc>
                <a:spcPct val="120000"/>
              </a:lnSpc>
            </a:pPr>
            <a:r>
              <a:rPr lang="el-GR" dirty="0" smtClean="0"/>
              <a:t>γέμισμα μαξιλαροθηκών,</a:t>
            </a:r>
          </a:p>
          <a:p>
            <a:pPr lvl="2">
              <a:lnSpc>
                <a:spcPct val="120000"/>
              </a:lnSpc>
            </a:pPr>
            <a:r>
              <a:rPr lang="el-GR" dirty="0"/>
              <a:t>π</a:t>
            </a:r>
            <a:r>
              <a:rPr lang="el-GR" dirty="0" smtClean="0"/>
              <a:t>αντόφλες.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083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Intelen</a:t>
            </a:r>
            <a:r>
              <a:rPr lang="el-GR" dirty="0" smtClean="0"/>
              <a:t> (1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Ίδρυση: </a:t>
            </a:r>
            <a:r>
              <a:rPr lang="el-GR" dirty="0" smtClean="0"/>
              <a:t>2006.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Έρευνα </a:t>
            </a:r>
            <a:r>
              <a:rPr lang="el-GR" dirty="0"/>
              <a:t>και εφαρμογή της πληροφορικής, του </a:t>
            </a:r>
            <a:r>
              <a:rPr lang="el-GR" dirty="0" smtClean="0"/>
              <a:t>διαδικτύου και </a:t>
            </a:r>
            <a:r>
              <a:rPr lang="el-GR" dirty="0"/>
              <a:t>της αλγοριθμικής στην Ενέργεια και τις Υπηρεσίες </a:t>
            </a:r>
            <a:r>
              <a:rPr lang="el-GR" dirty="0" smtClean="0"/>
              <a:t>Τ.Π.Ε. (τεχνολογίες </a:t>
            </a:r>
            <a:r>
              <a:rPr lang="el-GR" dirty="0"/>
              <a:t>πληροφορικής και </a:t>
            </a:r>
            <a:r>
              <a:rPr lang="el-GR" dirty="0" smtClean="0"/>
              <a:t>τηλεπικοινωνιών).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Ιδρυτές</a:t>
            </a:r>
            <a:r>
              <a:rPr lang="el-GR" dirty="0"/>
              <a:t>: υποψήφιοι διδάκτορες μηχανικοί του </a:t>
            </a:r>
            <a:r>
              <a:rPr lang="el-GR" dirty="0" smtClean="0"/>
              <a:t>Ε.Μ.Π..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Δημιουργεί </a:t>
            </a:r>
            <a:r>
              <a:rPr lang="el-GR" dirty="0"/>
              <a:t>προχωρημένες καινοτόμες υπηρεσίες</a:t>
            </a:r>
            <a:br>
              <a:rPr lang="el-GR" dirty="0"/>
            </a:br>
            <a:r>
              <a:rPr lang="el-GR" dirty="0"/>
              <a:t>ηλεκτρονικής διαχείρισης ενεργειακών πόρων και</a:t>
            </a:r>
            <a:br>
              <a:rPr lang="el-GR" dirty="0"/>
            </a:br>
            <a:r>
              <a:rPr lang="el-GR" dirty="0"/>
              <a:t>υπηρεσίες έξυπνης διαχείρισης </a:t>
            </a:r>
            <a:r>
              <a:rPr lang="el-GR" dirty="0" smtClean="0"/>
              <a:t>ενεργειακής γνώσης.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069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Intelen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Υπηρεσίες (ενδεικτικές</a:t>
            </a:r>
            <a:r>
              <a:rPr lang="el-GR" b="1" dirty="0" smtClean="0"/>
              <a:t>):</a:t>
            </a:r>
            <a:endParaRPr lang="el-GR" b="1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On-line</a:t>
            </a:r>
            <a:r>
              <a:rPr lang="el-GR" dirty="0" smtClean="0"/>
              <a:t> </a:t>
            </a:r>
            <a:r>
              <a:rPr lang="el-GR" dirty="0"/>
              <a:t>υπηρεσίες </a:t>
            </a:r>
            <a:r>
              <a:rPr lang="el-GR" b="1" dirty="0"/>
              <a:t>διαχείρισης ενέργειας και </a:t>
            </a:r>
            <a:r>
              <a:rPr lang="el-GR" b="1" dirty="0" smtClean="0"/>
              <a:t>μέτρησης κατανάλωσης.</a:t>
            </a:r>
            <a:endParaRPr lang="el-GR" b="1" dirty="0"/>
          </a:p>
          <a:p>
            <a:pPr lvl="1">
              <a:lnSpc>
                <a:spcPct val="120000"/>
              </a:lnSpc>
            </a:pPr>
            <a:r>
              <a:rPr lang="el-GR" dirty="0"/>
              <a:t>Υπηρεσίες εξοικονόμησης </a:t>
            </a:r>
            <a:r>
              <a:rPr lang="el-GR" b="1" dirty="0"/>
              <a:t>ενέργειας σε κτίρια</a:t>
            </a:r>
            <a:r>
              <a:rPr lang="el-GR" dirty="0"/>
              <a:t>, βιομηχανία </a:t>
            </a:r>
            <a:r>
              <a:rPr lang="el-GR" dirty="0" smtClean="0"/>
              <a:t>και </a:t>
            </a:r>
            <a:r>
              <a:rPr lang="el-GR" b="1" dirty="0" smtClean="0"/>
              <a:t>μεταφορές.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912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Intelen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e-Consulting</a:t>
            </a:r>
            <a:r>
              <a:rPr lang="el-GR" dirty="0" smtClean="0"/>
              <a:t> </a:t>
            </a:r>
            <a:r>
              <a:rPr lang="el-GR" dirty="0"/>
              <a:t>σε ενεργειακά και θέματα ενεργειακών </a:t>
            </a:r>
            <a:r>
              <a:rPr lang="el-GR" dirty="0" smtClean="0"/>
              <a:t>υπηρεσιών.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Πράσινη Εταιρική Κοινωνική Ευθύνη </a:t>
            </a:r>
            <a:r>
              <a:rPr lang="el-GR" dirty="0" smtClean="0"/>
              <a:t>(</a:t>
            </a:r>
            <a:r>
              <a:rPr lang="en-US" dirty="0" smtClean="0"/>
              <a:t>“Green Corporate Social Responsibility”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Διαχείριση και Αποθήκευση Ψηφιακού Ενεργειακού </a:t>
            </a:r>
            <a:r>
              <a:rPr lang="el-GR" dirty="0" smtClean="0"/>
              <a:t>Ιστορικού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Βραβείο πράσινης επιχειρηματικότητας </a:t>
            </a:r>
            <a:r>
              <a:rPr lang="el-GR" dirty="0" smtClean="0"/>
              <a:t>2008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816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Παραδείγματα </a:t>
            </a:r>
            <a:r>
              <a:rPr lang="el-GR" dirty="0"/>
              <a:t>πράσινης</a:t>
            </a:r>
            <a:br>
              <a:rPr lang="el-GR" dirty="0"/>
            </a:br>
            <a:r>
              <a:rPr lang="el-GR" dirty="0" smtClean="0"/>
              <a:t>ένδο-επιχειρηματικότητας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005064"/>
            <a:ext cx="7772400" cy="2160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300" b="1" dirty="0"/>
              <a:t>Μάθημα: </a:t>
            </a:r>
            <a:r>
              <a:rPr lang="el-GR" sz="2300" dirty="0"/>
              <a:t>Επιχειρηματικότητα, </a:t>
            </a:r>
            <a:r>
              <a:rPr lang="el-GR" sz="2300" b="1" dirty="0"/>
              <a:t>Ενότητα # 3: </a:t>
            </a:r>
            <a:r>
              <a:rPr lang="el-GR" sz="2300" dirty="0"/>
              <a:t>Γενικές επισκοπήσεις για την επιχειρηματική δράση στην πράξη στην Ελλάδα</a:t>
            </a:r>
            <a:r>
              <a:rPr lang="en-US" sz="2300" dirty="0"/>
              <a:t>. </a:t>
            </a:r>
            <a:r>
              <a:rPr lang="el-GR" sz="2300" dirty="0"/>
              <a:t>Πράσινη </a:t>
            </a:r>
            <a:r>
              <a:rPr lang="el-GR" sz="2300" dirty="0" smtClean="0"/>
              <a:t>Επιχειρηματικότητα.</a:t>
            </a:r>
            <a:endParaRPr lang="el-GR" sz="2300" dirty="0"/>
          </a:p>
          <a:p>
            <a:pPr algn="l"/>
            <a:r>
              <a:rPr lang="el-GR" sz="2300" b="1" dirty="0"/>
              <a:t>Διδάσκουσά: </a:t>
            </a:r>
            <a:r>
              <a:rPr lang="el-GR" sz="2300" dirty="0"/>
              <a:t>Ιωάννα Σαπφώ Πεπελάση, </a:t>
            </a:r>
            <a:r>
              <a:rPr lang="el-GR" sz="2300" b="1" dirty="0"/>
              <a:t>Επιμέλεια παρουσίασης</a:t>
            </a:r>
            <a:r>
              <a:rPr lang="en-US" sz="2300" b="1" dirty="0"/>
              <a:t>:</a:t>
            </a:r>
            <a:r>
              <a:rPr lang="el-GR" sz="2300" dirty="0"/>
              <a:t> Γεώργιος Παπαγιαννάκης, </a:t>
            </a:r>
            <a:r>
              <a:rPr lang="el-GR" sz="2300" b="1" dirty="0"/>
              <a:t>Τμήμα: </a:t>
            </a:r>
            <a:r>
              <a:rPr lang="el-GR" sz="2300" dirty="0"/>
              <a:t>Οικονομικής Επιστήμης</a:t>
            </a:r>
          </a:p>
        </p:txBody>
      </p:sp>
    </p:spTree>
    <p:extLst>
      <p:ext uri="{BB962C8B-B14F-4D97-AF65-F5344CB8AC3E}">
        <p14:creationId xmlns:p14="http://schemas.microsoft.com/office/powerpoint/2010/main" val="37981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Shrimp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Τοποθεσία: </a:t>
            </a:r>
            <a:r>
              <a:rPr lang="el-GR" dirty="0"/>
              <a:t>Ρότερνταμ (Ολλανδία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Προϊόν</a:t>
            </a:r>
            <a:r>
              <a:rPr lang="el-GR" b="1" i="1" dirty="0"/>
              <a:t>: </a:t>
            </a:r>
            <a:r>
              <a:rPr lang="el-GR" dirty="0"/>
              <a:t>Τροπικές </a:t>
            </a:r>
            <a:r>
              <a:rPr lang="el-GR" dirty="0" smtClean="0"/>
              <a:t>γαρίδες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Σημείο ενδιαφέροντος</a:t>
            </a:r>
            <a:r>
              <a:rPr lang="el-GR" dirty="0"/>
              <a:t>: εγκατάσταση δίπλα σε </a:t>
            </a:r>
            <a:r>
              <a:rPr lang="el-GR" dirty="0" smtClean="0"/>
              <a:t>εργοστάσιο</a:t>
            </a:r>
            <a:r>
              <a:rPr lang="en-US" dirty="0"/>
              <a:t> </a:t>
            </a:r>
            <a:r>
              <a:rPr lang="el-GR" dirty="0" smtClean="0"/>
              <a:t>ενέργειας</a:t>
            </a:r>
            <a:r>
              <a:rPr lang="el-GR" dirty="0"/>
              <a:t>. Εκμετάλλευση </a:t>
            </a:r>
            <a:r>
              <a:rPr lang="el-GR" dirty="0" smtClean="0"/>
              <a:t>της </a:t>
            </a:r>
            <a:r>
              <a:rPr lang="el-GR" b="1" dirty="0" smtClean="0"/>
              <a:t>πλεονάζουσας </a:t>
            </a:r>
            <a:r>
              <a:rPr lang="el-GR" b="1" dirty="0"/>
              <a:t>θερμότητας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εργοστασίου </a:t>
            </a:r>
            <a:r>
              <a:rPr lang="el-GR" dirty="0"/>
              <a:t>για τη θέρμανση των δεξαμενών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επιχείρησης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Οφέλη: </a:t>
            </a:r>
            <a:r>
              <a:rPr lang="el-GR" dirty="0"/>
              <a:t>Επιχειρηματικά και </a:t>
            </a:r>
            <a:r>
              <a:rPr lang="el-GR" dirty="0" smtClean="0"/>
              <a:t>περιβαλλοντικά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320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ΕΛΑΪΣ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b="1" dirty="0"/>
              <a:t>Αξιοποίηση του αποβαλλόμενου νερού </a:t>
            </a:r>
            <a:r>
              <a:rPr lang="el-GR" dirty="0"/>
              <a:t>από τις </a:t>
            </a:r>
            <a:r>
              <a:rPr lang="el-GR" dirty="0" smtClean="0"/>
              <a:t>εγκαταστάσεις του </a:t>
            </a:r>
            <a:r>
              <a:rPr lang="el-GR" dirty="0"/>
              <a:t>εργοστασίου για δωρεάν θέρμανση σε σχολικό κτίριο </a:t>
            </a:r>
            <a:r>
              <a:rPr lang="el-GR" dirty="0" smtClean="0"/>
              <a:t>2.500 μαθητών.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Εξοικονόμηση πετρελαίου </a:t>
            </a:r>
            <a:r>
              <a:rPr lang="el-GR" dirty="0" smtClean="0"/>
              <a:t>θέρμανσης &amp; </a:t>
            </a:r>
            <a:r>
              <a:rPr lang="el-GR" dirty="0"/>
              <a:t>150 τόνων διοξείδιο του </a:t>
            </a:r>
            <a:r>
              <a:rPr lang="el-GR" dirty="0" smtClean="0"/>
              <a:t>άνθρακα ανά έτος.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Μείωση κόστους παραγωγής για </a:t>
            </a:r>
            <a:r>
              <a:rPr lang="el-GR" dirty="0" smtClean="0"/>
              <a:t>ΕΛΑΪΣ.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Αύξηση της </a:t>
            </a:r>
            <a:r>
              <a:rPr lang="el-GR" dirty="0" smtClean="0"/>
              <a:t>περιβαλλοντικής συνείδησης </a:t>
            </a:r>
            <a:r>
              <a:rPr lang="el-GR" dirty="0"/>
              <a:t>των </a:t>
            </a:r>
            <a:r>
              <a:rPr lang="el-GR" dirty="0" smtClean="0"/>
              <a:t>μαθητών.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666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Τιτάν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Χρήση παραπροϊόντων και αποβλήτων άλλων βιομηχανιών </a:t>
            </a:r>
            <a:r>
              <a:rPr lang="el-GR" dirty="0" smtClean="0"/>
              <a:t>ως </a:t>
            </a:r>
            <a:r>
              <a:rPr lang="el-GR" b="1" dirty="0" smtClean="0"/>
              <a:t>εναλλακτικών </a:t>
            </a:r>
            <a:r>
              <a:rPr lang="el-GR" b="1" dirty="0"/>
              <a:t>πρώτων υλών </a:t>
            </a:r>
            <a:r>
              <a:rPr lang="el-GR" dirty="0"/>
              <a:t>(ιπτάμενη τέφρα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Βελτίωση της θερμικής απόδοσης των εργοστασίων </a:t>
            </a:r>
            <a:r>
              <a:rPr lang="el-GR" dirty="0" smtClean="0"/>
              <a:t>και </a:t>
            </a:r>
            <a:r>
              <a:rPr lang="el-GR" b="1" dirty="0" smtClean="0"/>
              <a:t>χρήση </a:t>
            </a:r>
            <a:r>
              <a:rPr lang="el-GR" b="1" dirty="0"/>
              <a:t>εναλλακτικών καυσίμων </a:t>
            </a:r>
            <a:r>
              <a:rPr lang="el-GR" dirty="0"/>
              <a:t>(π.χ. λάστιχα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Εξοικονόμηση </a:t>
            </a:r>
            <a:r>
              <a:rPr lang="el-GR" b="1" dirty="0"/>
              <a:t>ηλεκτρικής ενέργειας και </a:t>
            </a:r>
            <a:r>
              <a:rPr lang="el-GR" b="1" dirty="0" smtClean="0"/>
              <a:t>νερού.</a:t>
            </a:r>
          </a:p>
          <a:p>
            <a:pPr>
              <a:lnSpc>
                <a:spcPct val="120000"/>
              </a:lnSpc>
            </a:pPr>
            <a:r>
              <a:rPr lang="el-GR" b="1" dirty="0"/>
              <a:t>Περιορισμός της εκπεμπόμενης σκόνης </a:t>
            </a:r>
            <a:r>
              <a:rPr lang="el-GR" dirty="0"/>
              <a:t>με </a:t>
            </a:r>
            <a:r>
              <a:rPr lang="el-GR" dirty="0" smtClean="0"/>
              <a:t>τον εκσυγχρονισμό </a:t>
            </a:r>
            <a:r>
              <a:rPr lang="el-GR" dirty="0"/>
              <a:t>των </a:t>
            </a:r>
            <a:r>
              <a:rPr lang="el-GR" dirty="0" smtClean="0"/>
              <a:t>φίλτρων.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409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Τιτάν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b="1" dirty="0" smtClean="0"/>
              <a:t>Μείωση </a:t>
            </a:r>
            <a:r>
              <a:rPr lang="el-GR" b="1" dirty="0"/>
              <a:t>του θορύβου </a:t>
            </a:r>
            <a:r>
              <a:rPr lang="el-GR" dirty="0"/>
              <a:t>με χρήση σύγχρονου εξοπλισμού </a:t>
            </a:r>
            <a:r>
              <a:rPr lang="el-GR" dirty="0" smtClean="0"/>
              <a:t>και κατάλληλο </a:t>
            </a:r>
            <a:r>
              <a:rPr lang="el-GR" dirty="0"/>
              <a:t>προγραμματισμό </a:t>
            </a:r>
            <a:r>
              <a:rPr lang="el-GR" dirty="0" smtClean="0"/>
              <a:t>δραστηριοτήτων.</a:t>
            </a:r>
          </a:p>
          <a:p>
            <a:pPr>
              <a:lnSpc>
                <a:spcPct val="110000"/>
              </a:lnSpc>
            </a:pPr>
            <a:r>
              <a:rPr lang="el-GR" dirty="0"/>
              <a:t>Σύστημα περιβαλλοντικής διαχείρισης </a:t>
            </a:r>
            <a:r>
              <a:rPr lang="en-US" b="1" dirty="0" smtClean="0"/>
              <a:t>ISO14001.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Εκπαιδευτικά </a:t>
            </a:r>
            <a:r>
              <a:rPr lang="el-GR" b="1" dirty="0"/>
              <a:t>σεμινάρια </a:t>
            </a:r>
            <a:r>
              <a:rPr lang="el-GR" dirty="0"/>
              <a:t>σε </a:t>
            </a:r>
            <a:r>
              <a:rPr lang="el-GR" dirty="0" smtClean="0"/>
              <a:t>εργαζομένους.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Περιβαλλοντικές δραστηριότητες (</a:t>
            </a:r>
            <a:r>
              <a:rPr lang="el-GR" dirty="0" smtClean="0"/>
              <a:t>π.χ. </a:t>
            </a:r>
            <a:r>
              <a:rPr lang="el-GR" b="1" dirty="0"/>
              <a:t>δενδροφύτευση</a:t>
            </a:r>
            <a:r>
              <a:rPr lang="el-GR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l-GR" b="1" dirty="0"/>
              <a:t>Επενδύσεις 20 </a:t>
            </a:r>
            <a:r>
              <a:rPr lang="el-GR" b="1" dirty="0" smtClean="0"/>
              <a:t>εκατομμύρια ευρώ </a:t>
            </a:r>
            <a:r>
              <a:rPr lang="el-GR" dirty="0" smtClean="0"/>
              <a:t>για </a:t>
            </a:r>
            <a:r>
              <a:rPr lang="el-GR" dirty="0"/>
              <a:t>την προστασία του </a:t>
            </a:r>
            <a:r>
              <a:rPr lang="el-GR" dirty="0" smtClean="0"/>
              <a:t>περιβάλλοντος.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3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Εισαγωγή στην πράσινη επιχειρηματικότητα και πράσινη ενδό-επιχειρηματικότητα.</a:t>
            </a:r>
          </a:p>
          <a:p>
            <a:r>
              <a:rPr lang="el-GR" altLang="x-none" dirty="0" smtClean="0"/>
              <a:t>Ο ρόλος της πράσινης επιχειρηματικότητας για την κοινωνία.</a:t>
            </a:r>
          </a:p>
          <a:p>
            <a:r>
              <a:rPr lang="el-GR" altLang="x-none" dirty="0" smtClean="0"/>
              <a:t>Κατανόηση μέσα από παραδείγματα.</a:t>
            </a:r>
          </a:p>
          <a:p>
            <a:endParaRPr lang="el-GR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Τράπεζα Πειραιώς (1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b="1" dirty="0"/>
              <a:t>Προώθηση “πράσινων” τραπεζικών </a:t>
            </a:r>
            <a:r>
              <a:rPr lang="el-GR" b="1" dirty="0" smtClean="0"/>
              <a:t>προϊόντων:</a:t>
            </a:r>
            <a:endParaRPr lang="el-GR" b="1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Π.χ. Δάνεια </a:t>
            </a:r>
            <a:r>
              <a:rPr lang="el-GR" dirty="0"/>
              <a:t>με ευνοϊκούς όρους για επενδύσεις σε </a:t>
            </a:r>
            <a:r>
              <a:rPr lang="el-GR" dirty="0" smtClean="0"/>
              <a:t>ΑΠΕ.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b="1" dirty="0"/>
              <a:t>Εξοικονόμηση </a:t>
            </a:r>
            <a:r>
              <a:rPr lang="el-GR" b="1" dirty="0" smtClean="0"/>
              <a:t>Ενέργειας:</a:t>
            </a:r>
            <a:endParaRPr lang="el-GR" b="1" dirty="0"/>
          </a:p>
          <a:p>
            <a:pPr lvl="1">
              <a:lnSpc>
                <a:spcPct val="110000"/>
              </a:lnSpc>
            </a:pPr>
            <a:r>
              <a:rPr lang="el-GR" dirty="0"/>
              <a:t>Ανακατανομή των πηγών </a:t>
            </a:r>
            <a:r>
              <a:rPr lang="el-GR" dirty="0" smtClean="0"/>
              <a:t>φωτισμού.</a:t>
            </a:r>
            <a:endParaRPr lang="el-GR" dirty="0"/>
          </a:p>
          <a:p>
            <a:pPr lvl="1">
              <a:lnSpc>
                <a:spcPct val="110000"/>
              </a:lnSpc>
            </a:pPr>
            <a:r>
              <a:rPr lang="el-GR" dirty="0"/>
              <a:t>Εφαρμογή τοπικών διακοπτών </a:t>
            </a:r>
            <a:r>
              <a:rPr lang="el-GR" dirty="0" smtClean="0"/>
              <a:t>λειτουργίας.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Αποτέλεσμα: </a:t>
            </a:r>
            <a:r>
              <a:rPr lang="el-GR" b="1" dirty="0"/>
              <a:t>μείωση </a:t>
            </a:r>
            <a:r>
              <a:rPr lang="el-GR" dirty="0"/>
              <a:t>κατανάλωσης ενέργειας κατά </a:t>
            </a:r>
            <a:r>
              <a:rPr lang="el-GR" b="1" dirty="0"/>
              <a:t>22</a:t>
            </a:r>
            <a:r>
              <a:rPr lang="el-GR" b="1" dirty="0" smtClean="0"/>
              <a:t>%.</a:t>
            </a:r>
            <a:endParaRPr lang="el-GR" b="1" dirty="0"/>
          </a:p>
          <a:p>
            <a:pPr>
              <a:lnSpc>
                <a:spcPct val="110000"/>
              </a:lnSpc>
            </a:pPr>
            <a:r>
              <a:rPr lang="el-GR" b="1" dirty="0"/>
              <a:t>Απόσβεση </a:t>
            </a:r>
            <a:r>
              <a:rPr lang="el-GR" dirty="0" smtClean="0"/>
              <a:t>επένδυσης σε </a:t>
            </a:r>
            <a:r>
              <a:rPr lang="el-GR" b="1" dirty="0" smtClean="0"/>
              <a:t>λιγότερο από 4 μήνες.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891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Τράπεζα Πειραιώς (2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Ανακύκλωση </a:t>
            </a:r>
            <a:r>
              <a:rPr lang="el-GR" b="1" dirty="0" smtClean="0"/>
              <a:t>χαρτιού</a:t>
            </a:r>
            <a:r>
              <a:rPr lang="el-GR" b="1" dirty="0"/>
              <a:t>:</a:t>
            </a:r>
            <a:endParaRPr lang="el-GR" b="1" dirty="0"/>
          </a:p>
          <a:p>
            <a:pPr lvl="1"/>
            <a:r>
              <a:rPr lang="el-GR" dirty="0"/>
              <a:t>Το 33% χαρτιού στις κεντρικές </a:t>
            </a:r>
            <a:r>
              <a:rPr lang="el-GR" dirty="0" smtClean="0"/>
              <a:t>υπηρεσίες.</a:t>
            </a:r>
            <a:endParaRPr lang="el-GR" dirty="0"/>
          </a:p>
          <a:p>
            <a:pPr lvl="1"/>
            <a:r>
              <a:rPr lang="el-GR" dirty="0"/>
              <a:t>Το 55% των </a:t>
            </a:r>
            <a:r>
              <a:rPr lang="el-GR" dirty="0" smtClean="0"/>
              <a:t>εφημερίδων.</a:t>
            </a:r>
            <a:endParaRPr lang="el-GR" dirty="0"/>
          </a:p>
          <a:p>
            <a:r>
              <a:rPr lang="el-GR" dirty="0"/>
              <a:t>Σχετική ενημέρωση εργαζομένων μέσω </a:t>
            </a:r>
            <a:r>
              <a:rPr lang="el-GR" dirty="0" smtClean="0"/>
              <a:t>ηλεκτρονικού ταχυδρομείου:</a:t>
            </a:r>
            <a:endParaRPr lang="el-GR" dirty="0"/>
          </a:p>
          <a:p>
            <a:pPr lvl="1"/>
            <a:r>
              <a:rPr lang="el-GR" b="1" dirty="0"/>
              <a:t>Μείωση μετακινήσεων </a:t>
            </a:r>
            <a:r>
              <a:rPr lang="el-GR" dirty="0"/>
              <a:t>για επαγγελματικά </a:t>
            </a:r>
            <a:r>
              <a:rPr lang="el-GR" dirty="0" smtClean="0"/>
              <a:t>ταξίδια.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755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Τράπεζα Πειραιώς (3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Πράσινα </a:t>
            </a:r>
            <a:r>
              <a:rPr lang="el-GR" b="1" dirty="0" smtClean="0"/>
              <a:t>Κτίρια.</a:t>
            </a:r>
            <a:endParaRPr lang="el-GR" b="1" dirty="0"/>
          </a:p>
          <a:p>
            <a:r>
              <a:rPr lang="el-GR" b="1" dirty="0"/>
              <a:t>Ενεργειακή </a:t>
            </a:r>
            <a:r>
              <a:rPr lang="el-GR" dirty="0"/>
              <a:t>αναβάθμιση του κτιρίου Διοίκησης στη Λ. </a:t>
            </a:r>
            <a:r>
              <a:rPr lang="el-GR" dirty="0" smtClean="0"/>
              <a:t>Συγγρού:</a:t>
            </a:r>
            <a:endParaRPr lang="el-GR" dirty="0"/>
          </a:p>
          <a:p>
            <a:pPr lvl="1"/>
            <a:r>
              <a:rPr lang="el-GR" dirty="0"/>
              <a:t>Αύξηση της απόδοσης του συστήματος </a:t>
            </a:r>
            <a:r>
              <a:rPr lang="el-GR" dirty="0" smtClean="0"/>
              <a:t>θέρμανσης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ψύξης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Αξιοποίηση φυσικού </a:t>
            </a:r>
            <a:r>
              <a:rPr lang="el-GR" dirty="0" smtClean="0"/>
              <a:t>φωτισμού.</a:t>
            </a:r>
            <a:endParaRPr lang="el-GR" dirty="0"/>
          </a:p>
          <a:p>
            <a:pPr lvl="1"/>
            <a:r>
              <a:rPr lang="el-GR" dirty="0"/>
              <a:t>Αποδοτική σκίαση του </a:t>
            </a:r>
            <a:r>
              <a:rPr lang="el-GR" dirty="0" smtClean="0"/>
              <a:t>κτιρίου.</a:t>
            </a:r>
            <a:endParaRPr lang="el-GR" dirty="0"/>
          </a:p>
          <a:p>
            <a:pPr lvl="1"/>
            <a:r>
              <a:rPr lang="el-GR" dirty="0"/>
              <a:t>Εφαρμογή "έξυπνου" </a:t>
            </a:r>
            <a:r>
              <a:rPr lang="el-GR" dirty="0" smtClean="0"/>
              <a:t>εξαερισμού.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617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Τράπεζα Πειραιώς (4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Μετρήσιμοι </a:t>
            </a:r>
            <a:r>
              <a:rPr lang="el-GR" b="1" dirty="0"/>
              <a:t>ετήσιοι </a:t>
            </a:r>
            <a:r>
              <a:rPr lang="el-GR" b="1" dirty="0" smtClean="0"/>
              <a:t>στόχοι</a:t>
            </a:r>
            <a:r>
              <a:rPr lang="en-US" b="1" dirty="0" smtClean="0"/>
              <a:t>:</a:t>
            </a:r>
            <a:endParaRPr lang="el-GR" dirty="0"/>
          </a:p>
          <a:p>
            <a:pPr lvl="1"/>
            <a:r>
              <a:rPr lang="el-GR" dirty="0"/>
              <a:t>Αύξηση ανακύκλωσης χαρτιού κατά 5</a:t>
            </a:r>
            <a:r>
              <a:rPr lang="el-GR" dirty="0" smtClean="0"/>
              <a:t>%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Αύξηση ανακύκλωσης εφημερίδων κατά 5</a:t>
            </a:r>
            <a:r>
              <a:rPr lang="el-GR" dirty="0" smtClean="0"/>
              <a:t>%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Μείωση των ταξιδιών κατά 5</a:t>
            </a:r>
            <a:r>
              <a:rPr lang="el-GR" dirty="0" smtClean="0"/>
              <a:t>%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Εφαρμογή συγκεκριμένων επαναλαμβανόμενων &amp; </a:t>
            </a:r>
            <a:r>
              <a:rPr lang="el-GR" dirty="0" smtClean="0"/>
              <a:t>συγκρίσιμων</a:t>
            </a:r>
            <a:r>
              <a:rPr lang="en-US" dirty="0" smtClean="0"/>
              <a:t> </a:t>
            </a:r>
            <a:r>
              <a:rPr lang="el-GR" dirty="0" smtClean="0"/>
              <a:t>συστημάτων </a:t>
            </a:r>
            <a:r>
              <a:rPr lang="el-GR" dirty="0"/>
              <a:t>μέτρησης και παρακολούθησης </a:t>
            </a:r>
            <a:r>
              <a:rPr lang="el-GR" dirty="0" smtClean="0"/>
              <a:t>(</a:t>
            </a:r>
            <a:r>
              <a:rPr lang="en-US" dirty="0" smtClean="0"/>
              <a:t>“monitoring</a:t>
            </a:r>
            <a:r>
              <a:rPr lang="en-US" dirty="0" smtClean="0"/>
              <a:t>”</a:t>
            </a:r>
            <a:r>
              <a:rPr lang="el-GR" dirty="0" smtClean="0"/>
              <a:t>) </a:t>
            </a:r>
            <a:r>
              <a:rPr lang="el-GR" dirty="0" smtClean="0"/>
              <a:t>κατανάλωσης</a:t>
            </a:r>
            <a:r>
              <a:rPr lang="en-US" dirty="0" smtClean="0"/>
              <a:t> </a:t>
            </a:r>
            <a:r>
              <a:rPr lang="el-GR" dirty="0" smtClean="0"/>
              <a:t>χαρτιού</a:t>
            </a:r>
            <a:r>
              <a:rPr lang="el-GR" dirty="0"/>
              <a:t>, νερού, ενέργειας και </a:t>
            </a:r>
            <a:r>
              <a:rPr lang="el-GR" dirty="0" smtClean="0"/>
              <a:t>μετακινήσεων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490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3645024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300" b="1" dirty="0"/>
              <a:t>Μάθημα: </a:t>
            </a:r>
            <a:r>
              <a:rPr lang="el-GR" sz="2300" dirty="0"/>
              <a:t>Επιχειρηματικότητα, </a:t>
            </a:r>
            <a:r>
              <a:rPr lang="el-GR" sz="2300" b="1" dirty="0"/>
              <a:t>Ενότητα # 3: </a:t>
            </a:r>
            <a:r>
              <a:rPr lang="el-GR" sz="2300" dirty="0"/>
              <a:t>Γενικές επισκοπήσεις για την επιχειρηματική δράση στην πράξη στην Ελλάδα</a:t>
            </a:r>
            <a:r>
              <a:rPr lang="en-US" sz="2300" dirty="0"/>
              <a:t>. </a:t>
            </a:r>
            <a:r>
              <a:rPr lang="el-GR" sz="2300" dirty="0"/>
              <a:t>Πράσινη </a:t>
            </a:r>
            <a:r>
              <a:rPr lang="el-GR" sz="2300" dirty="0" smtClean="0"/>
              <a:t>Επιχειρηματικότητα.</a:t>
            </a:r>
          </a:p>
          <a:p>
            <a:pPr algn="l"/>
            <a:r>
              <a:rPr lang="el-GR" sz="2300" b="1" dirty="0" smtClean="0"/>
              <a:t>Διδάσκουσά</a:t>
            </a:r>
            <a:r>
              <a:rPr lang="el-GR" sz="2300" b="1" dirty="0"/>
              <a:t>: </a:t>
            </a:r>
            <a:r>
              <a:rPr lang="el-GR" sz="2300" dirty="0"/>
              <a:t>Ιωάννα Σαπφώ Πεπελάση, </a:t>
            </a:r>
            <a:r>
              <a:rPr lang="el-GR" sz="2300" b="1" dirty="0"/>
              <a:t>Επιμέλεια παρουσίασης</a:t>
            </a:r>
            <a:r>
              <a:rPr lang="en-US" sz="2300" b="1" dirty="0"/>
              <a:t>:</a:t>
            </a:r>
            <a:r>
              <a:rPr lang="el-GR" sz="2300" dirty="0"/>
              <a:t> Γεώργιος Παπαγιαννάκης, </a:t>
            </a:r>
            <a:r>
              <a:rPr lang="el-GR" sz="2300" b="1" dirty="0"/>
              <a:t>Τμήμα: </a:t>
            </a:r>
            <a:r>
              <a:rPr lang="el-GR" sz="2300" dirty="0"/>
              <a:t>Οικονομικής Επιστήμης</a:t>
            </a:r>
          </a:p>
        </p:txBody>
      </p:sp>
    </p:spTree>
    <p:extLst>
      <p:ext uri="{BB962C8B-B14F-4D97-AF65-F5344CB8AC3E}">
        <p14:creationId xmlns:p14="http://schemas.microsoft.com/office/powerpoint/2010/main" val="28673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Άμεσα, αντιλαμβανόμενα </a:t>
            </a:r>
            <a:r>
              <a:rPr lang="el-GR" dirty="0" smtClean="0"/>
              <a:t>οφέλη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Βελτίωση </a:t>
            </a:r>
            <a:r>
              <a:rPr lang="el-GR" dirty="0" smtClean="0"/>
              <a:t>εικόνας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/>
              <a:t>Βελτίωση </a:t>
            </a:r>
            <a:r>
              <a:rPr lang="el-GR" dirty="0" smtClean="0"/>
              <a:t>σχέσεων με ενδιαφερόμενα μέρη</a:t>
            </a:r>
          </a:p>
          <a:p>
            <a:r>
              <a:rPr lang="el-GR" dirty="0" smtClean="0"/>
              <a:t>Τεχνογνωσία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Μείωση </a:t>
            </a:r>
            <a:r>
              <a:rPr lang="el-GR" dirty="0" smtClean="0"/>
              <a:t>κόστους </a:t>
            </a:r>
            <a:r>
              <a:rPr lang="el-GR" dirty="0" smtClean="0"/>
              <a:t>παραγωγής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Καινοτομίες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Εισαγωγή </a:t>
            </a:r>
            <a:r>
              <a:rPr lang="el-GR" dirty="0" smtClean="0"/>
              <a:t>σε νέες </a:t>
            </a:r>
            <a:r>
              <a:rPr lang="el-GR" dirty="0" smtClean="0"/>
              <a:t>αγορές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Οικονομικό </a:t>
            </a:r>
            <a:r>
              <a:rPr lang="el-GR" dirty="0" smtClean="0"/>
              <a:t>αποτέλεσμα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138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Έμμεσα, μακροχρόνια </a:t>
            </a:r>
            <a:r>
              <a:rPr lang="el-GR" dirty="0" smtClean="0"/>
              <a:t>οφέλη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Συσσώρευση εμπειρίας και </a:t>
            </a:r>
            <a:r>
              <a:rPr lang="el-GR" b="1" dirty="0"/>
              <a:t>γνώσης </a:t>
            </a:r>
            <a:r>
              <a:rPr lang="el-GR" dirty="0"/>
              <a:t>σχετικά με </a:t>
            </a:r>
            <a:r>
              <a:rPr lang="el-GR" dirty="0" smtClean="0"/>
              <a:t>τα περιβαλλοντικά </a:t>
            </a:r>
            <a:r>
              <a:rPr lang="el-GR" dirty="0" smtClean="0"/>
              <a:t>θέματα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Ανάπτυξη ικανότητας </a:t>
            </a:r>
            <a:r>
              <a:rPr lang="el-GR" b="1" dirty="0"/>
              <a:t>διαχείρισης </a:t>
            </a:r>
            <a:r>
              <a:rPr lang="el-GR" dirty="0" smtClean="0"/>
              <a:t>περιβαλλοντικών </a:t>
            </a:r>
            <a:r>
              <a:rPr lang="el-GR" dirty="0" smtClean="0"/>
              <a:t>ζητημάτων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b="1" dirty="0"/>
              <a:t>Αφοσίωση </a:t>
            </a:r>
            <a:r>
              <a:rPr lang="el-GR" dirty="0"/>
              <a:t>εργαζομένων (ταύτιση με αξίες επιχείρησης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Δημιουργία </a:t>
            </a:r>
            <a:r>
              <a:rPr lang="el-GR" b="1" dirty="0" smtClean="0"/>
              <a:t>οράματος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901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Έμμεσα, μακροχρόνια </a:t>
            </a:r>
            <a:r>
              <a:rPr lang="el-GR" dirty="0" smtClean="0"/>
              <a:t>οφέλη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Τα </a:t>
            </a:r>
            <a:r>
              <a:rPr lang="el-GR" b="1" dirty="0"/>
              <a:t>οφέλη αυτά:</a:t>
            </a:r>
          </a:p>
          <a:p>
            <a:pPr lvl="1"/>
            <a:r>
              <a:rPr lang="el-GR" dirty="0"/>
              <a:t>Χρειάζονται χρόνο για να </a:t>
            </a:r>
            <a:r>
              <a:rPr lang="el-GR" dirty="0" smtClean="0"/>
              <a:t>αναπτυχθούν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Δύσκολο να </a:t>
            </a:r>
            <a:r>
              <a:rPr lang="el-GR" dirty="0" smtClean="0"/>
              <a:t>αντιγραφούν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Μπορούν να αποτελέσουν πηγή διαρκούς </a:t>
            </a:r>
            <a:r>
              <a:rPr lang="el-GR" dirty="0" smtClean="0"/>
              <a:t>ανταγωνιστικού πλεονεκτήματος.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1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Τέλος ενότητας #3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776864" cy="2088232"/>
          </a:xfrm>
        </p:spPr>
        <p:txBody>
          <a:bodyPr>
            <a:noAutofit/>
          </a:bodyPr>
          <a:lstStyle/>
          <a:p>
            <a:r>
              <a:rPr lang="el-GR" sz="2300" b="1" dirty="0"/>
              <a:t>Ενότητα </a:t>
            </a:r>
            <a:r>
              <a:rPr lang="en-US" sz="2300" b="1" dirty="0"/>
              <a:t># 3</a:t>
            </a:r>
            <a:r>
              <a:rPr lang="el-GR" sz="2300" b="1" dirty="0"/>
              <a:t>:</a:t>
            </a:r>
            <a:r>
              <a:rPr lang="en-US" sz="2300" b="1" dirty="0"/>
              <a:t> </a:t>
            </a:r>
            <a:r>
              <a:rPr lang="el-GR" sz="2300" dirty="0"/>
              <a:t>Γενικές επισκοπήσεις για την επιχειρηματική δράση στην πράξη στην Ελλάδα</a:t>
            </a:r>
            <a:r>
              <a:rPr lang="en-US" sz="2300" dirty="0"/>
              <a:t>. </a:t>
            </a:r>
            <a:r>
              <a:rPr lang="el-GR" sz="2300"/>
              <a:t>Πράσινη </a:t>
            </a:r>
            <a:r>
              <a:rPr lang="el-GR" sz="2300" smtClean="0"/>
              <a:t>Επιχειρηματικότητα. </a:t>
            </a:r>
            <a:endParaRPr lang="el-GR" sz="2300" dirty="0"/>
          </a:p>
          <a:p>
            <a:r>
              <a:rPr lang="el-GR" sz="2300" b="1" dirty="0"/>
              <a:t>Διδάσκουσα: </a:t>
            </a:r>
            <a:r>
              <a:rPr lang="el-GR" sz="2300" dirty="0"/>
              <a:t>Ιωάννα Σαπφώ Πεπελάση</a:t>
            </a:r>
          </a:p>
          <a:p>
            <a:r>
              <a:rPr lang="el-GR" sz="2300" b="1" dirty="0"/>
              <a:t>Επιμέλεια Παρουσίασης</a:t>
            </a:r>
            <a:r>
              <a:rPr lang="en-US" sz="2300" b="1" dirty="0"/>
              <a:t>: </a:t>
            </a:r>
            <a:r>
              <a:rPr lang="el-GR" sz="2300" dirty="0"/>
              <a:t>Γεώργιος</a:t>
            </a:r>
            <a:r>
              <a:rPr lang="en-US" sz="2300" dirty="0"/>
              <a:t> </a:t>
            </a:r>
            <a:r>
              <a:rPr lang="el-GR" sz="2300" dirty="0"/>
              <a:t>Παπαγιαννάκης</a:t>
            </a:r>
            <a:endParaRPr lang="en-US" sz="2300" dirty="0"/>
          </a:p>
          <a:p>
            <a:r>
              <a:rPr lang="el-GR" sz="2300" b="1" dirty="0"/>
              <a:t>Τμήμα: </a:t>
            </a:r>
            <a:r>
              <a:rPr lang="el-GR" sz="2300" dirty="0"/>
              <a:t>Οικονομικής Επιστήμης</a:t>
            </a:r>
          </a:p>
          <a:p>
            <a:endParaRPr lang="el-GR" sz="2300" b="1" dirty="0"/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n-US" dirty="0"/>
          </a:p>
          <a:p>
            <a:r>
              <a:rPr lang="el-GR" dirty="0" smtClean="0"/>
              <a:t>Πηγές – Κίνητρα</a:t>
            </a:r>
            <a:endParaRPr lang="en-US" dirty="0"/>
          </a:p>
          <a:p>
            <a:r>
              <a:rPr lang="el-GR" dirty="0" smtClean="0"/>
              <a:t>Εφαρμογή – Παραδείγματα</a:t>
            </a:r>
            <a:endParaRPr lang="en-US" dirty="0"/>
          </a:p>
          <a:p>
            <a:r>
              <a:rPr lang="el-GR" dirty="0" smtClean="0"/>
              <a:t>Παραδείγματα πράσινης</a:t>
            </a:r>
            <a:r>
              <a:rPr lang="el-GR" dirty="0"/>
              <a:t> </a:t>
            </a:r>
            <a:r>
              <a:rPr lang="el-GR" dirty="0" smtClean="0"/>
              <a:t>ένδο-επιχειρηματικότητας</a:t>
            </a:r>
            <a:endParaRPr lang="en-US" dirty="0"/>
          </a:p>
          <a:p>
            <a:r>
              <a:rPr lang="el-GR" dirty="0" smtClean="0"/>
              <a:t>Αποτελέσματα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5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Εισαγωγικά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3789040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300" b="1" dirty="0"/>
              <a:t>Μάθημα: </a:t>
            </a:r>
            <a:r>
              <a:rPr lang="el-GR" sz="2300" dirty="0"/>
              <a:t>Επιχειρηματικότητα, </a:t>
            </a:r>
            <a:r>
              <a:rPr lang="el-GR" sz="2300" b="1" dirty="0"/>
              <a:t>Ενότητα # </a:t>
            </a:r>
            <a:r>
              <a:rPr lang="el-GR" sz="2300" b="1" dirty="0" smtClean="0"/>
              <a:t>3: </a:t>
            </a:r>
            <a:r>
              <a:rPr lang="el-GR" sz="2300" dirty="0"/>
              <a:t>Γενικές επισκοπήσεις για την επιχειρηματική δράση στην πράξη στην Ελλάδα</a:t>
            </a:r>
            <a:r>
              <a:rPr lang="en-US" sz="2300" dirty="0"/>
              <a:t>. </a:t>
            </a:r>
            <a:r>
              <a:rPr lang="el-GR" sz="2300" dirty="0"/>
              <a:t>Πράσινη </a:t>
            </a:r>
            <a:r>
              <a:rPr lang="el-GR" sz="2300" dirty="0" smtClean="0"/>
              <a:t>Επιχειρηματικότητα.</a:t>
            </a:r>
          </a:p>
          <a:p>
            <a:pPr algn="l"/>
            <a:r>
              <a:rPr lang="el-GR" sz="2300" b="1" dirty="0" smtClean="0"/>
              <a:t>Διδάσκουσά</a:t>
            </a:r>
            <a:r>
              <a:rPr lang="el-GR" sz="2300" b="1" dirty="0"/>
              <a:t>: </a:t>
            </a:r>
            <a:r>
              <a:rPr lang="el-GR" sz="2300" dirty="0"/>
              <a:t>Ιωάννα Σαπφώ Πεπελάση, </a:t>
            </a:r>
            <a:r>
              <a:rPr lang="el-GR" sz="2300" b="1" dirty="0"/>
              <a:t>Επιμέλεια παρουσίασης</a:t>
            </a:r>
            <a:r>
              <a:rPr lang="en-US" sz="2300" b="1" dirty="0"/>
              <a:t>:</a:t>
            </a:r>
            <a:r>
              <a:rPr lang="el-GR" sz="2300" dirty="0"/>
              <a:t> Γεώργιος Παπαγιαννάκης, </a:t>
            </a:r>
            <a:r>
              <a:rPr lang="el-GR" sz="2300" b="1" dirty="0"/>
              <a:t>Τμήμα: </a:t>
            </a:r>
            <a:r>
              <a:rPr lang="el-GR" sz="2300" dirty="0"/>
              <a:t>Οικονομικής Επιστήμης</a:t>
            </a:r>
          </a:p>
        </p:txBody>
      </p:sp>
    </p:spTree>
    <p:extLst>
      <p:ext uri="{BB962C8B-B14F-4D97-AF65-F5344CB8AC3E}">
        <p14:creationId xmlns:p14="http://schemas.microsoft.com/office/powerpoint/2010/main" val="1003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Πράσινη Επιχειρηματικότητα</a:t>
            </a:r>
            <a:br>
              <a:rPr lang="el-GR" dirty="0" smtClean="0"/>
            </a:br>
            <a:r>
              <a:rPr lang="el-GR" dirty="0" smtClean="0"/>
              <a:t>(1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«εταιρική στρατηγική» ως όρος εμφανίζεται από το 1985 - 1990 στη βιβλιογραφία.</a:t>
            </a:r>
          </a:p>
          <a:p>
            <a:r>
              <a:rPr lang="el-GR" dirty="0" smtClean="0"/>
              <a:t>Από το 1996 και εξής παρατηρείται μια ραγδαία αύξηση της χρήσης του όρου «εταιρική κοινωνική ευθύνη» στη βιβλιογραφία.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37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Πράσινη Επιχειρηματικότητα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το 1985 αρχίζει να παρατηρείται η χρήση του όρου </a:t>
            </a:r>
            <a:r>
              <a:rPr lang="en-US" dirty="0" smtClean="0"/>
              <a:t>“environmental strategy” (</a:t>
            </a:r>
            <a:r>
              <a:rPr lang="el-GR" dirty="0" smtClean="0"/>
              <a:t>«περιβαλλοντική στρατηγική») η οποία στη συνέχει ενσωματώνεται στον όρο εταιρική κοινωνική ευθύνη.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65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Βιώσιμη </a:t>
            </a:r>
            <a:r>
              <a:rPr lang="el-GR" dirty="0" smtClean="0"/>
              <a:t>ανάπτυξη (1 από 2)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Βιώσιμη </a:t>
            </a:r>
            <a:r>
              <a:rPr lang="el-GR" dirty="0" smtClean="0"/>
              <a:t>ανάπτυξη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Γενικό πλαίσιο. Η ανάπτυξη η οποία εξασφαλίζει τη βιωσιμότητα για τις υπόλοιπες γενιές.</a:t>
            </a:r>
          </a:p>
          <a:p>
            <a:pPr lvl="1"/>
            <a:r>
              <a:rPr lang="el-GR" dirty="0" smtClean="0"/>
              <a:t>Όταν η βιώσιμη ανάπτυξη αναφέρεται σε επιχειρήσεις αποκαλείται εταιρική κοινωνική ευθύνη η εταιρική υπευθυνότητα.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0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1938</Words>
  <Application>Microsoft Office PowerPoint</Application>
  <PresentationFormat>On-screen Show (4:3)</PresentationFormat>
  <Paragraphs>292</Paragraphs>
  <Slides>48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Θέμα του Office</vt:lpstr>
      <vt:lpstr>Επιχειρηματικότητα</vt:lpstr>
      <vt:lpstr>Άδειες Χρήσης</vt:lpstr>
      <vt:lpstr>Χρηματοδότηση</vt:lpstr>
      <vt:lpstr>Σκοποί  ενότητας</vt:lpstr>
      <vt:lpstr>Περιεχόμενα ενότητας</vt:lpstr>
      <vt:lpstr>Εισαγωγικά</vt:lpstr>
      <vt:lpstr>Πράσινη Επιχειρηματικότητα (1 από 2)</vt:lpstr>
      <vt:lpstr>Πράσινη Επιχειρηματικότητα (2 από 2)</vt:lpstr>
      <vt:lpstr>Βιώσιμη ανάπτυξη (1 από 2)</vt:lpstr>
      <vt:lpstr>Βιώσιμη ανάπτυξη (2 από 2)</vt:lpstr>
      <vt:lpstr>Περιβάλλον και Οικονομία</vt:lpstr>
      <vt:lpstr>Ορισμοί (1 από 2)</vt:lpstr>
      <vt:lpstr>Ορισμοί (2 από 2)</vt:lpstr>
      <vt:lpstr>Πράσινος επιχειρηματίας</vt:lpstr>
      <vt:lpstr>Σημειώσεις</vt:lpstr>
      <vt:lpstr>Πράσινη ενδο-επιχειρηματικότητα (1 από 2)</vt:lpstr>
      <vt:lpstr>Πράσινη ενδο-επιχειρηματικότητα (2 από 2)</vt:lpstr>
      <vt:lpstr>Πηγές - Κίνητρα</vt:lpstr>
      <vt:lpstr>Πηγές ιδεών (1 από 2)</vt:lpstr>
      <vt:lpstr>Πηγές ιδεών (2 από 2)</vt:lpstr>
      <vt:lpstr>Κινητήριες δυνάμεις (1 από 2)</vt:lpstr>
      <vt:lpstr>Κινητήριες δυνάμεις (2 από 2)</vt:lpstr>
      <vt:lpstr>Κίνητρα (1 από 2)</vt:lpstr>
      <vt:lpstr>Κίνητρα (2 από 2)</vt:lpstr>
      <vt:lpstr>Εφαρμογή – Παραδείγματα</vt:lpstr>
      <vt:lpstr>Επιχειρηματικό μοντέλο</vt:lpstr>
      <vt:lpstr>Αποχρώσεις</vt:lpstr>
      <vt:lpstr>Τομείς εφαρμογής</vt:lpstr>
      <vt:lpstr>COCO-MAT (1 από 3)</vt:lpstr>
      <vt:lpstr>COCO-MAT (2 από 3)</vt:lpstr>
      <vt:lpstr>COCO-MAT (3 από 3)</vt:lpstr>
      <vt:lpstr>Intelen (1 από 3)</vt:lpstr>
      <vt:lpstr>Intelen (2 από 3)</vt:lpstr>
      <vt:lpstr>Intelen (3 από 3)</vt:lpstr>
      <vt:lpstr>Παραδείγματα πράσινης ένδο-επιχειρηματικότητας</vt:lpstr>
      <vt:lpstr>Happy Shrimp</vt:lpstr>
      <vt:lpstr>ΕΛΑΪΣ</vt:lpstr>
      <vt:lpstr>Τιτάν (1 από 2)</vt:lpstr>
      <vt:lpstr>Τιτάν (2 από 2)</vt:lpstr>
      <vt:lpstr>Τράπεζα Πειραιώς (1 από 4)</vt:lpstr>
      <vt:lpstr>Τράπεζα Πειραιώς (2 από 4)</vt:lpstr>
      <vt:lpstr>Τράπεζα Πειραιώς (3 από 4)</vt:lpstr>
      <vt:lpstr>Τράπεζα Πειραιώς (4 από 4)</vt:lpstr>
      <vt:lpstr>Αποτελέσματα</vt:lpstr>
      <vt:lpstr>Άμεσα, αντιλαμβανόμενα οφέλη</vt:lpstr>
      <vt:lpstr>Έμμεσα, μακροχρόνια οφέλη (1 από 2)</vt:lpstr>
      <vt:lpstr>Έμμεσα, μακροχρόνια οφέλη (2 από 2)</vt:lpstr>
      <vt:lpstr>Τέλος ενότητας #3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Θέματα Συστημάτων Πολυμέσων</dc:subject>
  <dc:creator>Krokida Styliani Irida</dc:creator>
  <cp:keywords>Μέσα; αισθήσεις; πολυμέσα; ομότιμα συστήματα; συστήματα πελάτη-εξυπηρετητή</cp:keywords>
  <cp:lastModifiedBy>Krokida Styliani Irida</cp:lastModifiedBy>
  <cp:revision>352</cp:revision>
  <cp:lastPrinted>2014-02-16T13:16:25Z</cp:lastPrinted>
  <dcterms:created xsi:type="dcterms:W3CDTF">2012-09-06T09:03:05Z</dcterms:created>
  <dcterms:modified xsi:type="dcterms:W3CDTF">2015-12-30T10:27:07Z</dcterms:modified>
</cp:coreProperties>
</file>