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69" r:id="rId16"/>
    <p:sldId id="276" r:id="rId17"/>
    <p:sldId id="270" r:id="rId18"/>
    <p:sldId id="271" r:id="rId19"/>
    <p:sldId id="272" r:id="rId20"/>
    <p:sldId id="273" r:id="rId21"/>
    <p:sldId id="277" r:id="rId22"/>
    <p:sldId id="278"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BC6D70-FA04-A2C1-BC43-68744D701D6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F724B56-2C24-BD18-D8E5-BD3E54817A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C512678-87A0-CAB7-D4A8-8DEDC7A8F691}"/>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5" name="Θέση υποσέλιδου 4">
            <a:extLst>
              <a:ext uri="{FF2B5EF4-FFF2-40B4-BE49-F238E27FC236}">
                <a16:creationId xmlns:a16="http://schemas.microsoft.com/office/drawing/2014/main" id="{99853BB2-C9F6-3A72-EFB6-06DE6C713B3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4248AD4-D470-8A0C-2A52-1CD36C8EFDD4}"/>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3629038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BBAEE2-0521-B1A5-46BA-68DFE5598DD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45E6DFB-9DFC-2151-4BDB-7D1E17DCCF3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F0F7F2E-1659-4BE5-E7D8-0EA7CD13381C}"/>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5" name="Θέση υποσέλιδου 4">
            <a:extLst>
              <a:ext uri="{FF2B5EF4-FFF2-40B4-BE49-F238E27FC236}">
                <a16:creationId xmlns:a16="http://schemas.microsoft.com/office/drawing/2014/main" id="{2015D132-D7E8-563D-33A9-695A02D2954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5862E2C-691D-FF93-0274-08AFB3006C60}"/>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217034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2689569-54E7-CF0A-8847-F748944882F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86A5205-2659-9177-C770-F3F4520099F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22B6A04-933C-01A5-050B-F22DD7E7893E}"/>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5" name="Θέση υποσέλιδου 4">
            <a:extLst>
              <a:ext uri="{FF2B5EF4-FFF2-40B4-BE49-F238E27FC236}">
                <a16:creationId xmlns:a16="http://schemas.microsoft.com/office/drawing/2014/main" id="{3DFD81E4-45F1-1F18-FCB9-0A3281F0352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45D90AB-A566-4E4F-413A-5FF44581BB9D}"/>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3587634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63E333-7301-19E6-15C9-585B38457A1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DCE2EB2-F8D3-7732-32CB-26F7BD160E6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331BF50-7092-93DB-19C8-FCAF697EFE43}"/>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5" name="Θέση υποσέλιδου 4">
            <a:extLst>
              <a:ext uri="{FF2B5EF4-FFF2-40B4-BE49-F238E27FC236}">
                <a16:creationId xmlns:a16="http://schemas.microsoft.com/office/drawing/2014/main" id="{FACFB53E-ECA6-E816-8547-027352F3122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CA10768-3EDB-0BD6-F179-250890CB7190}"/>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376139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14390A-51CC-B7E5-71C9-C7C13C44F33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3417BD9-6B0C-1DFA-6814-0B063C61A2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8836C3B-E512-6C19-997D-BA8CBB8DC458}"/>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5" name="Θέση υποσέλιδου 4">
            <a:extLst>
              <a:ext uri="{FF2B5EF4-FFF2-40B4-BE49-F238E27FC236}">
                <a16:creationId xmlns:a16="http://schemas.microsoft.com/office/drawing/2014/main" id="{309E0B29-7DE3-A200-85AE-3071C90BB1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55D7067-1C00-42EF-3BA4-5953151E1A6D}"/>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1240331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546DC9-D21E-91B0-5215-CCBEE2FD484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A351F8C-7662-2CB0-4E0E-F7D479F05B7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57B2161-44E6-7B13-5F65-7D0649AD9CB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82A9904-7869-6B5D-9C19-50140F0665F3}"/>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6" name="Θέση υποσέλιδου 5">
            <a:extLst>
              <a:ext uri="{FF2B5EF4-FFF2-40B4-BE49-F238E27FC236}">
                <a16:creationId xmlns:a16="http://schemas.microsoft.com/office/drawing/2014/main" id="{D441DD58-8223-4CA9-D04C-00E433D92AA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2F2F075-E096-6B60-D085-B98CF02808DF}"/>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1527984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D96F47-D4A0-3A71-E605-4FE0BBA7299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D702057-5C3B-4FBF-35F7-05DBAD9EC1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9EBD6E8-6CC2-9958-042D-69968BD438B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FE18790E-E8EC-429E-B23C-B199034A25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8E6B69F-1CC6-5B72-C7DB-079E2B018D4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4107CA8-995E-0975-DAC8-5E04597DF33F}"/>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8" name="Θέση υποσέλιδου 7">
            <a:extLst>
              <a:ext uri="{FF2B5EF4-FFF2-40B4-BE49-F238E27FC236}">
                <a16:creationId xmlns:a16="http://schemas.microsoft.com/office/drawing/2014/main" id="{52271D42-1C33-3390-2A1E-413FD046680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B45EE48-F958-D64C-240A-477E078A66B4}"/>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2741882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FAB09A-086D-5C8D-AA27-618C76F26EF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7D2ED1E-CF5B-86C5-E97C-E0300AADAC11}"/>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4" name="Θέση υποσέλιδου 3">
            <a:extLst>
              <a:ext uri="{FF2B5EF4-FFF2-40B4-BE49-F238E27FC236}">
                <a16:creationId xmlns:a16="http://schemas.microsoft.com/office/drawing/2014/main" id="{EAF6446C-6D6C-9C21-B5C8-8411359D38A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ADB5B9F-DCA3-B4AC-E4F5-04C8061BCA57}"/>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328854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1BD0969-DC2C-2D78-D29B-40972A26A870}"/>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3" name="Θέση υποσέλιδου 2">
            <a:extLst>
              <a:ext uri="{FF2B5EF4-FFF2-40B4-BE49-F238E27FC236}">
                <a16:creationId xmlns:a16="http://schemas.microsoft.com/office/drawing/2014/main" id="{91BF6FF3-7012-939D-7D55-5C616233F38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87978B5-AF04-539C-E0FB-6C73E9DD958C}"/>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219852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F6AC16-8ED9-D434-52D4-DB93B8D3D34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7D47A90-27FC-2AF6-71A7-094E6E47B1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8FA7325-DF99-BE03-56D1-BB27341D2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5BAE2F5-5D03-A350-3AB6-8A70ADC24AF8}"/>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6" name="Θέση υποσέλιδου 5">
            <a:extLst>
              <a:ext uri="{FF2B5EF4-FFF2-40B4-BE49-F238E27FC236}">
                <a16:creationId xmlns:a16="http://schemas.microsoft.com/office/drawing/2014/main" id="{C5206E5E-89A5-CD6C-8437-E7667EA9593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B21BA2B-76CB-0032-E62D-EC953A705C59}"/>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4150036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FA79CF-736F-1AA7-32E4-C42BAA36E7C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27A98C3-D57E-CCC0-CD44-17A5A4B2DF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A80CD83-4F15-BCC1-7C4E-68465FD313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C0BBC6B-94FF-7045-5512-7A86295D6561}"/>
              </a:ext>
            </a:extLst>
          </p:cNvPr>
          <p:cNvSpPr>
            <a:spLocks noGrp="1"/>
          </p:cNvSpPr>
          <p:nvPr>
            <p:ph type="dt" sz="half" idx="10"/>
          </p:nvPr>
        </p:nvSpPr>
        <p:spPr/>
        <p:txBody>
          <a:bodyPr/>
          <a:lstStyle/>
          <a:p>
            <a:fld id="{86BBF2C4-A0E9-4E2B-B6A0-0BFB2DA548FB}" type="datetimeFigureOut">
              <a:rPr lang="el-GR" smtClean="0"/>
              <a:t>15/5/2023</a:t>
            </a:fld>
            <a:endParaRPr lang="el-GR"/>
          </a:p>
        </p:txBody>
      </p:sp>
      <p:sp>
        <p:nvSpPr>
          <p:cNvPr id="6" name="Θέση υποσέλιδου 5">
            <a:extLst>
              <a:ext uri="{FF2B5EF4-FFF2-40B4-BE49-F238E27FC236}">
                <a16:creationId xmlns:a16="http://schemas.microsoft.com/office/drawing/2014/main" id="{4A5D4573-8A53-D114-1A39-6D6B6832B0A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6733A70-904F-D30D-FDB4-ECAAE080803C}"/>
              </a:ext>
            </a:extLst>
          </p:cNvPr>
          <p:cNvSpPr>
            <a:spLocks noGrp="1"/>
          </p:cNvSpPr>
          <p:nvPr>
            <p:ph type="sldNum" sz="quarter" idx="12"/>
          </p:nvPr>
        </p:nvSpPr>
        <p:spPr/>
        <p:txBody>
          <a:bodyPr/>
          <a:lstStyle/>
          <a:p>
            <a:fld id="{2C7F6C3C-0824-486F-AE28-24945515BEDF}" type="slidenum">
              <a:rPr lang="el-GR" smtClean="0"/>
              <a:t>‹#›</a:t>
            </a:fld>
            <a:endParaRPr lang="el-GR"/>
          </a:p>
        </p:txBody>
      </p:sp>
    </p:spTree>
    <p:extLst>
      <p:ext uri="{BB962C8B-B14F-4D97-AF65-F5344CB8AC3E}">
        <p14:creationId xmlns:p14="http://schemas.microsoft.com/office/powerpoint/2010/main" val="9862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E208B02-EE2B-BF61-F8BD-0A90FFE30E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FEC9874-DC96-9457-A7C1-C1B26F8EDC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780E7AC-C76F-029C-9E58-5312B594C9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BF2C4-A0E9-4E2B-B6A0-0BFB2DA548FB}" type="datetimeFigureOut">
              <a:rPr lang="el-GR" smtClean="0"/>
              <a:t>15/5/2023</a:t>
            </a:fld>
            <a:endParaRPr lang="el-GR"/>
          </a:p>
        </p:txBody>
      </p:sp>
      <p:sp>
        <p:nvSpPr>
          <p:cNvPr id="5" name="Θέση υποσέλιδου 4">
            <a:extLst>
              <a:ext uri="{FF2B5EF4-FFF2-40B4-BE49-F238E27FC236}">
                <a16:creationId xmlns:a16="http://schemas.microsoft.com/office/drawing/2014/main" id="{6A8AD805-F451-B8E5-6CBE-2E5718147B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814DA4B-E79D-1F2F-BFB1-35B97DA7EB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F6C3C-0824-486F-AE28-24945515BEDF}" type="slidenum">
              <a:rPr lang="el-GR" smtClean="0"/>
              <a:t>‹#›</a:t>
            </a:fld>
            <a:endParaRPr lang="el-GR"/>
          </a:p>
        </p:txBody>
      </p:sp>
    </p:spTree>
    <p:extLst>
      <p:ext uri="{BB962C8B-B14F-4D97-AF65-F5344CB8AC3E}">
        <p14:creationId xmlns:p14="http://schemas.microsoft.com/office/powerpoint/2010/main" val="231965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10FC17-4516-0649-227B-64EBDE013181}"/>
              </a:ext>
            </a:extLst>
          </p:cNvPr>
          <p:cNvSpPr>
            <a:spLocks noGrp="1"/>
          </p:cNvSpPr>
          <p:nvPr>
            <p:ph type="ctrTitle"/>
          </p:nvPr>
        </p:nvSpPr>
        <p:spPr/>
        <p:txBody>
          <a:bodyPr>
            <a:normAutofit fontScale="90000"/>
          </a:bodyPr>
          <a:lstStyle/>
          <a:p>
            <a:r>
              <a:rPr lang="el-GR" dirty="0"/>
              <a:t>6. Ενέργεια και υπηρεσίες γενικού οικονομικού συμφέροντος </a:t>
            </a:r>
          </a:p>
        </p:txBody>
      </p:sp>
      <p:sp>
        <p:nvSpPr>
          <p:cNvPr id="3" name="Υπότιτλος 2">
            <a:extLst>
              <a:ext uri="{FF2B5EF4-FFF2-40B4-BE49-F238E27FC236}">
                <a16:creationId xmlns:a16="http://schemas.microsoft.com/office/drawing/2014/main" id="{7F27A073-F085-133C-BB1A-A0E6BDE3987C}"/>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098614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34868E-126C-FBFB-D3FC-7444D037EE98}"/>
              </a:ext>
            </a:extLst>
          </p:cNvPr>
          <p:cNvSpPr>
            <a:spLocks noGrp="1"/>
          </p:cNvSpPr>
          <p:nvPr>
            <p:ph type="title"/>
          </p:nvPr>
        </p:nvSpPr>
        <p:spPr/>
        <p:txBody>
          <a:bodyPr>
            <a:normAutofit/>
          </a:bodyPr>
          <a:lstStyle/>
          <a:p>
            <a:r>
              <a:rPr lang="el-GR" sz="3200" dirty="0"/>
              <a:t>δ) Έννοια υπηρεσιών γενικού οικονομικού συμφέροντος (ΥΓΟΣ) </a:t>
            </a:r>
          </a:p>
        </p:txBody>
      </p:sp>
      <p:sp>
        <p:nvSpPr>
          <p:cNvPr id="3" name="Θέση περιεχομένου 2">
            <a:extLst>
              <a:ext uri="{FF2B5EF4-FFF2-40B4-BE49-F238E27FC236}">
                <a16:creationId xmlns:a16="http://schemas.microsoft.com/office/drawing/2014/main" id="{03705C6D-EEE7-783D-772D-D2C57B3CC9BB}"/>
              </a:ext>
            </a:extLst>
          </p:cNvPr>
          <p:cNvSpPr>
            <a:spLocks noGrp="1"/>
          </p:cNvSpPr>
          <p:nvPr>
            <p:ph idx="1"/>
          </p:nvPr>
        </p:nvSpPr>
        <p:spPr/>
        <p:txBody>
          <a:bodyPr>
            <a:normAutofit lnSpcReduction="10000"/>
          </a:bodyPr>
          <a:lstStyle/>
          <a:p>
            <a:pPr marL="0" indent="0" algn="just">
              <a:spcBef>
                <a:spcPts val="0"/>
              </a:spcBef>
              <a:buNone/>
            </a:pPr>
            <a:r>
              <a:rPr lang="el-GR" sz="1900" kern="0" dirty="0">
                <a:effectLst/>
                <a:latin typeface="Times New Roman" panose="02020603050405020304" pitchFamily="18" charset="0"/>
                <a:ea typeface="Calibri" panose="020F0502020204030204" pitchFamily="34" charset="0"/>
              </a:rPr>
              <a:t>Άρθρο 106.2, </a:t>
            </a:r>
            <a:r>
              <a:rPr lang="el-GR" sz="1900" kern="0" dirty="0" err="1">
                <a:effectLst/>
                <a:latin typeface="Times New Roman" panose="02020603050405020304" pitchFamily="18" charset="0"/>
                <a:ea typeface="Calibri" panose="020F0502020204030204" pitchFamily="34" charset="0"/>
              </a:rPr>
              <a:t>εδ</a:t>
            </a:r>
            <a:r>
              <a:rPr lang="el-GR" sz="1900" kern="0" dirty="0">
                <a:effectLst/>
                <a:latin typeface="Times New Roman" panose="02020603050405020304" pitchFamily="18" charset="0"/>
                <a:ea typeface="Calibri" panose="020F0502020204030204" pitchFamily="34" charset="0"/>
              </a:rPr>
              <a:t>. α  ΣΛΕΕ: οι επιχειρήσεις που είναι επιφορτισμένες με τη διαχείριση υπηρεσιών γενικού οικονομικού συμφέροντος υπόκεινται στους κανόνες της παρούσας Συνθήκης, ιδίως στους κανόνες ανταγωνισμού, κατά το μέτρο που η εφαρμογή των κανόνων αυτών δεν εμποδίζει νομικά ή πραγματικά την εκπλήρωση της ιδιαίτερης αποστολής που τους έχει ανατεθεί. </a:t>
            </a:r>
          </a:p>
          <a:p>
            <a:pPr marL="0" indent="0" algn="just">
              <a:spcBef>
                <a:spcPts val="0"/>
              </a:spcBef>
              <a:buNone/>
            </a:pPr>
            <a:r>
              <a:rPr lang="el-GR" sz="1900" kern="0" dirty="0">
                <a:latin typeface="Times New Roman" panose="02020603050405020304" pitchFamily="18" charset="0"/>
                <a:ea typeface="Calibri" panose="020F0502020204030204" pitchFamily="34" charset="0"/>
                <a:cs typeface="Times New Roman" panose="02020603050405020304" pitchFamily="18" charset="0"/>
              </a:rPr>
              <a:t>1) Π</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ρέπει να πρόκειται για επιχειρήσεις που  είναι «νομίμως επιφορτισμένες» με την αποστολή γενικού συμφέροντος, δηλαδή με </a:t>
            </a:r>
            <a:r>
              <a:rPr lang="el-GR" sz="1900" i="1" dirty="0">
                <a:effectLst/>
                <a:latin typeface="Times New Roman" panose="02020603050405020304" pitchFamily="18" charset="0"/>
                <a:ea typeface="Calibri" panose="020F0502020204030204" pitchFamily="34" charset="0"/>
                <a:cs typeface="Times New Roman" panose="02020603050405020304" pitchFamily="18" charset="0"/>
              </a:rPr>
              <a:t>μονομερή πράξη των δημοσίων αρχών</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tabLst>
                <a:tab pos="3840480" algn="l"/>
              </a:tabLst>
            </a:pP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2) </a:t>
            </a:r>
            <a:r>
              <a:rPr lang="el-GR" sz="1900" kern="0" dirty="0">
                <a:effectLst/>
                <a:latin typeface="Times New Roman" panose="02020603050405020304" pitchFamily="18" charset="0"/>
                <a:ea typeface="Calibri" panose="020F0502020204030204" pitchFamily="34" charset="0"/>
                <a:cs typeface="Times New Roman" panose="02020603050405020304" pitchFamily="18" charset="0"/>
              </a:rPr>
              <a:t>Κ</a:t>
            </a:r>
            <a:r>
              <a:rPr lang="el-GR" sz="1900" kern="0" dirty="0">
                <a:effectLst/>
                <a:latin typeface="Times New Roman" panose="02020603050405020304" pitchFamily="18" charset="0"/>
                <a:ea typeface="Calibri" panose="020F0502020204030204" pitchFamily="34" charset="0"/>
              </a:rPr>
              <a:t>ανονισμός 1191/69/ΕΟΚ περί μεταφορών (άρθρο 2): ως υποχρεώσεις δημόσιας υπηρεσίας, νοούνται οι υποχρεώσεις, τις οποίες μια επιχείρηση μεταφορών, αν λάμβανε υπ’ </a:t>
            </a:r>
            <a:r>
              <a:rPr lang="el-GR" sz="1900" kern="0" dirty="0" err="1">
                <a:effectLst/>
                <a:latin typeface="Times New Roman" panose="02020603050405020304" pitchFamily="18" charset="0"/>
                <a:ea typeface="Calibri" panose="020F0502020204030204" pitchFamily="34" charset="0"/>
              </a:rPr>
              <a:t>όψιν</a:t>
            </a:r>
            <a:r>
              <a:rPr lang="el-GR" sz="1900" kern="0" dirty="0">
                <a:effectLst/>
                <a:latin typeface="Times New Roman" panose="02020603050405020304" pitchFamily="18" charset="0"/>
                <a:ea typeface="Calibri" panose="020F0502020204030204" pitchFamily="34" charset="0"/>
              </a:rPr>
              <a:t> το ίδιο εμπορικό συμφέρον.</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Η υπηρεσία δεν μπορεί να χαρακτηρισθεί ως «ΥΓΟΣ», εάν η σχετική δραστηριότητα ήδη παρέχεται ή μπορεί να παρασχεθεί ικανοποιητικά από τις επιχειρήσεις που λειτουργούν υπό τις συνήθεις συνθήκες της αγοράς. Προκειμένου να αποδειχθούν η ύπαρξη πραγματικής ανάγκης για δραστηριότητα δημόσιας υπηρεσίας και η αναγκαιότητα επιβολής υποχρεώσεων δημόσιας υπηρεσίας, δεν αρκεί να επικαλείται το κράτος μέλος τη μη ικανοποιητική λειτουργία της αγοράς, αλλά πρέπει να αποδεικνύει ότι η σχετική υπηρεσία δεν μπορεί να παρασχεθεί ικανοποιητικά από την αγορά. </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Επιτροπή: δεν εντάσσονται στο πεδίο εφαρμογής του άρθρου 106 ΣΛΕΕ, οι υπηρεσίες που δεν </a:t>
            </a:r>
            <a:r>
              <a:rPr lang="el-GR" sz="1900" i="1" dirty="0">
                <a:effectLst/>
                <a:latin typeface="Times New Roman" panose="02020603050405020304" pitchFamily="18" charset="0"/>
                <a:ea typeface="Calibri" panose="020F0502020204030204" pitchFamily="34" charset="0"/>
                <a:cs typeface="Times New Roman" panose="02020603050405020304" pitchFamily="18" charset="0"/>
              </a:rPr>
              <a:t>παρέχονται με τους κανόνες της αγοράς</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όπως είναι οι υπηρεσίες υποχρεωτικής εκπαίδευσης, κοινωνικής προστασίας και εκείνες που ονομάζονται «εξουσιαστικές». </a:t>
            </a:r>
          </a:p>
          <a:p>
            <a:pPr algn="just"/>
            <a:endParaRPr lang="el-GR" dirty="0"/>
          </a:p>
        </p:txBody>
      </p:sp>
    </p:spTree>
    <p:extLst>
      <p:ext uri="{BB962C8B-B14F-4D97-AF65-F5344CB8AC3E}">
        <p14:creationId xmlns:p14="http://schemas.microsoft.com/office/powerpoint/2010/main" val="706409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D20FE1-1092-A8D8-A2F7-CFCE7331B468}"/>
              </a:ext>
            </a:extLst>
          </p:cNvPr>
          <p:cNvSpPr>
            <a:spLocks noGrp="1"/>
          </p:cNvSpPr>
          <p:nvPr>
            <p:ph type="title"/>
          </p:nvPr>
        </p:nvSpPr>
        <p:spPr/>
        <p:txBody>
          <a:bodyPr/>
          <a:lstStyle/>
          <a:p>
            <a:r>
              <a:rPr lang="el-GR" dirty="0"/>
              <a:t>Τα συστατικά στοιχεία </a:t>
            </a:r>
          </a:p>
        </p:txBody>
      </p:sp>
      <p:sp>
        <p:nvSpPr>
          <p:cNvPr id="3" name="Θέση περιεχομένου 2">
            <a:extLst>
              <a:ext uri="{FF2B5EF4-FFF2-40B4-BE49-F238E27FC236}">
                <a16:creationId xmlns:a16="http://schemas.microsoft.com/office/drawing/2014/main" id="{FEED133D-382A-66BD-B183-27759F566FAE}"/>
              </a:ext>
            </a:extLst>
          </p:cNvPr>
          <p:cNvSpPr>
            <a:spLocks noGrp="1"/>
          </p:cNvSpPr>
          <p:nvPr>
            <p:ph idx="1"/>
          </p:nvPr>
        </p:nvSpPr>
        <p:spPr/>
        <p:txBody>
          <a:bodyPr>
            <a:normAutofit/>
          </a:bodyPr>
          <a:lstStyle/>
          <a:p>
            <a:pPr marL="0" indent="0" algn="jus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3</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Καθολικότητα-ισότητα της ΥΓΟΣ, υπό την έννοια της δυνατότητας συμμετοχής του συνόλου των καταναλωτών που κατοικούν στο έδαφος παροχής της.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4</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Αδιάλειπτη παροχή: Οι υπηρεσίες γενικού συμφέροντος πρέπει να προσφέρονται ανά πάσα στιγμή και κατά τη ζητούμενη ποσότητα.  Μόνο αν υφίστανται κριτήρια αντικειμενικά εφαρμόσιμα μπορεί να επιτραπεί εξαίρεση στην παροχή των υπηρεσιών γενικού συμφέροντος.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5) Τιμή και  ποιότητα  της παρεχόμενης υπηρεσίας. Οι τιμές πρέπει να είναι ομοιόμορφες και η ποιότητα του ιδίου επιπέδου, ανεξαρτήτως ειδικών καταστάσεων και του βαθμού οικονομικής απόδοσης της κάθε ατομικής παροχής.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θέμα της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ποιοτικής παροχής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υπηρεσίας γενικού οικονομικού συμφέροντος έλαβε κρίσιμη διάσταση στη νομολογία του Δικαστηρίου. Κατ’ αντίθεση των ισχυόντων στο εθνικό επίπεδο, όπου η σχετική ευθύνη φαίνεται να είναι αποκλειστικά πολιτική, το Δικαστήριο  αναγόρευσε την αποτελεσματική διαχείριση των δημοσίων επιχειρήσεων σε αποφασιστικό κριτήριο αξιολόγησης της αναγκαιότητας υπάρξεως τους. Η αδυναμία παροχής μιας υπηρεσίας γενικού συμφέροντος νομιμοποιεί την παρουσία ιδιωτικών επιχειρήσεων, ανεξαρτήτως των σχετικών απαγορεύσεων της εθνικής νομοθεσίας. </a:t>
            </a:r>
          </a:p>
          <a:p>
            <a:endParaRPr lang="el-GR" dirty="0"/>
          </a:p>
        </p:txBody>
      </p:sp>
    </p:spTree>
    <p:extLst>
      <p:ext uri="{BB962C8B-B14F-4D97-AF65-F5344CB8AC3E}">
        <p14:creationId xmlns:p14="http://schemas.microsoft.com/office/powerpoint/2010/main" val="418626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85B64E-A5C1-7A85-3328-4383EED4E039}"/>
              </a:ext>
            </a:extLst>
          </p:cNvPr>
          <p:cNvSpPr>
            <a:spLocks noGrp="1"/>
          </p:cNvSpPr>
          <p:nvPr>
            <p:ph type="title"/>
          </p:nvPr>
        </p:nvSpPr>
        <p:spPr/>
        <p:txBody>
          <a:bodyPr/>
          <a:lstStyle/>
          <a:p>
            <a:r>
              <a:rPr lang="el-GR" dirty="0"/>
              <a:t>Υπηρεσίες προστιθέμενης αξίας </a:t>
            </a:r>
          </a:p>
        </p:txBody>
      </p:sp>
      <p:sp>
        <p:nvSpPr>
          <p:cNvPr id="3" name="Θέση περιεχομένου 2">
            <a:extLst>
              <a:ext uri="{FF2B5EF4-FFF2-40B4-BE49-F238E27FC236}">
                <a16:creationId xmlns:a16="http://schemas.microsoft.com/office/drawing/2014/main" id="{E952DA97-6CDE-1971-9E9C-99A25D06E38D}"/>
              </a:ext>
            </a:extLst>
          </p:cNvPr>
          <p:cNvSpPr>
            <a:spLocks noGrp="1"/>
          </p:cNvSpPr>
          <p:nvPr>
            <p:ph idx="1"/>
          </p:nvPr>
        </p:nvSpPr>
        <p:spPr/>
        <p:txBody>
          <a:bodyPr>
            <a:normAutofit fontScale="92500" lnSpcReduction="20000"/>
          </a:bodyPr>
          <a:lstStyle/>
          <a:p>
            <a:pPr algn="just"/>
            <a:r>
              <a:rPr lang="el-GR" sz="2800" dirty="0">
                <a:effectLst/>
                <a:latin typeface="Times New Roman" panose="02020603050405020304" pitchFamily="18" charset="0"/>
                <a:ea typeface="Calibri" panose="020F0502020204030204" pitchFamily="34" charset="0"/>
                <a:cs typeface="Times New Roman" panose="02020603050405020304" pitchFamily="18" charset="0"/>
              </a:rPr>
              <a:t>Υπηρεσίες προστιθέμενης αξίας (ειδικές υπηρεσίες): υπηρεσίες που επιδιώκουν να ικανοποιήσουν ειδικές ανάγκες χρηστών. Η έννοια των «διακριτών υπηρεσιών» αναπτύχθηκε αναφορικά με την παροχή ταχυδρομικών υπηρεσιών. Οι υπηρεσίες αυτές απευθύνονται σε ειδικές κατηγορίες χρηστών, οι οποίοι και καταβάλλουν υψηλότερο τίμημα για λόγους που έχουν σχέση με τους όρους παροχής τους, όπως για παράδειγμα η ταχύτητα και η ασφάλεια των μεταφορών ή η δυνατότητα αλλαγής του τόπου παραλαβής. Στις υπηρεσίες αυτές ελλείπει το στοιχείο ιδίως της καθολικότητας και της ομοιόμορφης τιμής. Πρόκειται για υπηρεσίες που προσφέρονται κατά ζήτηση και επομένως στη βάση των νόμων της αγοράς, κατ’ αντίθεση των νόμων της δημόσιας υπηρεσίας που είναι η καθολικότητα, η συνέχεια, η ποιότητα και η ισότητα. Η «καθολική» υπηρεσία συνεπάγεται μια ελάχιστη βασική παροχή για την οποία όλοι οι χρήστες έχουν δικαίωμα, όπως είναι η καθημερινή διανομή αλληλογραφίας που δεν ξεπερνά ένα όριο.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38753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26129B-D0FC-8DC3-7BA7-796269878CF7}"/>
              </a:ext>
            </a:extLst>
          </p:cNvPr>
          <p:cNvSpPr>
            <a:spLocks noGrp="1"/>
          </p:cNvSpPr>
          <p:nvPr>
            <p:ph type="title"/>
          </p:nvPr>
        </p:nvSpPr>
        <p:spPr/>
        <p:txBody>
          <a:bodyPr>
            <a:normAutofit/>
          </a:bodyPr>
          <a:lstStyle/>
          <a:p>
            <a:r>
              <a:rPr lang="el-GR" sz="2800" dirty="0"/>
              <a:t>ε) Αδυναμία εκπλήρωσης της αποστολής </a:t>
            </a:r>
          </a:p>
        </p:txBody>
      </p:sp>
      <p:sp>
        <p:nvSpPr>
          <p:cNvPr id="3" name="Θέση περιεχομένου 2">
            <a:extLst>
              <a:ext uri="{FF2B5EF4-FFF2-40B4-BE49-F238E27FC236}">
                <a16:creationId xmlns:a16="http://schemas.microsoft.com/office/drawing/2014/main" id="{42886455-ED77-2B05-DA22-1BFA1665390C}"/>
              </a:ext>
            </a:extLst>
          </p:cNvPr>
          <p:cNvSpPr>
            <a:spLocks noGrp="1"/>
          </p:cNvSpPr>
          <p:nvPr>
            <p:ph idx="1"/>
          </p:nvPr>
        </p:nvSpPr>
        <p:spPr/>
        <p:txBody>
          <a:bodyPr>
            <a:normAutofit fontScale="92500" lnSpcReduction="20000"/>
          </a:bodyPr>
          <a:lstStyle/>
          <a:p>
            <a:pPr algn="just">
              <a:spcBef>
                <a:spcPts val="0"/>
              </a:spcBef>
            </a:pPr>
            <a:r>
              <a:rPr lang="el-GR" sz="1900" dirty="0">
                <a:latin typeface="Times New Roman" panose="02020603050405020304" pitchFamily="18" charset="0"/>
                <a:ea typeface="Calibri" panose="020F0502020204030204" pitchFamily="34" charset="0"/>
                <a:cs typeface="Times New Roman" panose="02020603050405020304" pitchFamily="18" charset="0"/>
              </a:rPr>
              <a:t>Μη εφαρμογή κανόνων ανταγωνισμού,</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όταν η εφαρμογή τους  «εμποδίζει νομικά ή πραγματικά την εκπλήρωση της ιδιαίτερης αποστολής» μιας επιχείρησης.</a:t>
            </a:r>
          </a:p>
          <a:p>
            <a:pPr algn="just">
              <a:spcBef>
                <a:spcPts val="0"/>
              </a:spcBef>
            </a:pPr>
            <a:r>
              <a:rPr lang="el-GR" sz="1900" dirty="0">
                <a:latin typeface="Times New Roman" panose="02020603050405020304" pitchFamily="18" charset="0"/>
                <a:ea typeface="Calibri" panose="020F0502020204030204" pitchFamily="34" charset="0"/>
                <a:cs typeface="Times New Roman" panose="02020603050405020304" pitchFamily="18" charset="0"/>
              </a:rPr>
              <a:t>Δ</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εν απαιτείται να αποδεικνύεται ότι η εφαρμογή του θέτει σε κίνδυνο την επιβίωση της ίδιας της επιχείρησης. </a:t>
            </a:r>
          </a:p>
          <a:p>
            <a:pPr algn="just">
              <a:spcBef>
                <a:spcPts val="0"/>
              </a:spcBef>
            </a:pP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Καθοδηγητικό ρόλο στην αξιολόγηση των λόγων που προβάλλονται από τα κράτη μέλη για τη δικαιολόγηση του ανεφάρμοστου των κανόνων της Ένωσης διαδραματίζει η αρχή της αναλογικότητας. Συνήθως οι λόγοι που προβάλλονται αφορούν χρηματοδοτικά,  όπως και κανονιστικά θέματα.</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r>
              <a:rPr lang="el-GR" sz="1900" kern="0" dirty="0">
                <a:effectLst/>
                <a:latin typeface="Times New Roman" panose="02020603050405020304" pitchFamily="18" charset="0"/>
                <a:ea typeface="Calibri" panose="020F0502020204030204" pitchFamily="34" charset="0"/>
              </a:rPr>
              <a:t>Είναι γεγονός ότι οι επιχειρήσεις που είναι επιφορτισμένες με τη διαχείριση υπηρεσιών γενικού οικονομικού συμφέροντος λειτουργούν </a:t>
            </a:r>
            <a:r>
              <a:rPr lang="el-GR" sz="1900" i="1" kern="0" dirty="0">
                <a:effectLst/>
                <a:latin typeface="Times New Roman" panose="02020603050405020304" pitchFamily="18" charset="0"/>
                <a:ea typeface="Calibri" panose="020F0502020204030204" pitchFamily="34" charset="0"/>
              </a:rPr>
              <a:t>μη κερδοσκοπικά.</a:t>
            </a:r>
            <a:r>
              <a:rPr lang="el-GR" sz="1900" kern="0" dirty="0">
                <a:effectLst/>
                <a:latin typeface="Times New Roman" panose="02020603050405020304" pitchFamily="18" charset="0"/>
                <a:ea typeface="Calibri" panose="020F0502020204030204" pitchFamily="34" charset="0"/>
              </a:rPr>
              <a:t> Η ομαλή εκπλήρωση της αποστολής τους προϋποθέτει συνεπώς τη χορήγηση αποκλειστικών δικαιωμάτων, μονοπωλιακής μάλιστα μορφής, προκειμένου να μπορέσουν να ανταποκριθούν στις απαιτήσεις των αρχών της καθολικότητας, ισότητας και ποιότητας, που χαρακτηρίζουν την έννοια της υπηρεσίας γενικού συμφέροντος. </a:t>
            </a:r>
          </a:p>
          <a:p>
            <a:pPr algn="just">
              <a:spcBef>
                <a:spcPts val="0"/>
              </a:spcBef>
            </a:pPr>
            <a:r>
              <a:rPr lang="el-GR" sz="1900" kern="0" dirty="0">
                <a:effectLst/>
                <a:latin typeface="Times New Roman" panose="02020603050405020304" pitchFamily="18" charset="0"/>
                <a:ea typeface="Calibri" panose="020F0502020204030204" pitchFamily="34" charset="0"/>
              </a:rPr>
              <a:t>Απόφαση </a:t>
            </a:r>
            <a:r>
              <a:rPr lang="en-US" sz="1900" kern="0" dirty="0">
                <a:effectLst/>
                <a:latin typeface="Times New Roman" panose="02020603050405020304" pitchFamily="18" charset="0"/>
                <a:ea typeface="Calibri" panose="020F0502020204030204" pitchFamily="34" charset="0"/>
              </a:rPr>
              <a:t>Corbeau</a:t>
            </a:r>
            <a:r>
              <a:rPr lang="el-GR" sz="1900" kern="0" dirty="0">
                <a:effectLst/>
                <a:latin typeface="Times New Roman" panose="02020603050405020304" pitchFamily="18" charset="0"/>
                <a:ea typeface="Calibri" panose="020F0502020204030204" pitchFamily="34" charset="0"/>
              </a:rPr>
              <a:t>:  κρίθηκε ότι η αρχή της οικονομικής ισορροπίας συνεπάγεται τη δυνατότητα αντιστάθμισης μεταξύ των οικονομικά αποδοτικών τομέων και των ολιγότερο αποδοτικών, πράγμα που δικαιολογεί τον περιορισμό του ανταγωνισμού, όσον αφορά τις ιδιωτικές επιχειρήσεις, στο επίπεδο των αποδοτικών τομέων. Ωστόσο, η διατήρηση του μονοπωλιακού καθεστώτος δεν δικαιολογείται στην περίπτωση που η  ιδιωτική επιχείρηση ασκεί δραστηριότητα πραγματικής προστιθέμενης αξίας. </a:t>
            </a:r>
          </a:p>
          <a:p>
            <a:pPr algn="just">
              <a:spcBef>
                <a:spcPts val="0"/>
              </a:spcBef>
            </a:pP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Γενικό Δικαστήριο, 17.6.1997,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Air Inter</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T</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-260/94, σκέψη 138, σχετικά με το αποκλειστικό δικαίωμα εκμετάλλευσης αποδοτικών αερογραμμών, παρ’ όλη την υιοθέτηση  του Κανονισμού 2408/92 περί προσβάσεως των κοινοτικών αερομεταφορέων στις ενδοκοινοτικές αεροπορικές μεταφορές, έτσι ώστε να χρηματοδοτείται η παροχή υπηρεσίας γενικού συμφέροντος που συνίστατο μεταξύ άλλων στην μη απομόνωση πολλών γαλλικών περιοχών και πόλεων.</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44785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816167-F7B7-EB84-2118-CADEC571CEFE}"/>
              </a:ext>
            </a:extLst>
          </p:cNvPr>
          <p:cNvSpPr>
            <a:spLocks noGrp="1"/>
          </p:cNvSpPr>
          <p:nvPr>
            <p:ph type="title"/>
          </p:nvPr>
        </p:nvSpPr>
        <p:spPr/>
        <p:txBody>
          <a:bodyPr/>
          <a:lstStyle/>
          <a:p>
            <a:r>
              <a:rPr lang="el-GR" dirty="0"/>
              <a:t>Οικονομική ισορροπία και ενέργεια </a:t>
            </a:r>
          </a:p>
        </p:txBody>
      </p:sp>
      <p:sp>
        <p:nvSpPr>
          <p:cNvPr id="3" name="Θέση περιεχομένου 2">
            <a:extLst>
              <a:ext uri="{FF2B5EF4-FFF2-40B4-BE49-F238E27FC236}">
                <a16:creationId xmlns:a16="http://schemas.microsoft.com/office/drawing/2014/main" id="{F9704168-5F52-490E-BFBE-D17875878767}"/>
              </a:ext>
            </a:extLst>
          </p:cNvPr>
          <p:cNvSpPr>
            <a:spLocks noGrp="1"/>
          </p:cNvSpPr>
          <p:nvPr>
            <p:ph idx="1"/>
          </p:nvPr>
        </p:nvSpPr>
        <p:spPr/>
        <p:txBody>
          <a:bodyPr>
            <a:normAutofit fontScale="92500" lnSpcReduction="20000"/>
          </a:bodyPr>
          <a:lstStyle/>
          <a:p>
            <a:pPr algn="just">
              <a:lnSpc>
                <a:spcPct val="107000"/>
              </a:lnSpc>
              <a:spcAft>
                <a:spcPts val="800"/>
              </a:spcAft>
            </a:pPr>
            <a:r>
              <a:rPr lang="el-GR" sz="1800" b="1" kern="100" dirty="0">
                <a:effectLst/>
                <a:latin typeface="Times New Roman" panose="02020603050405020304" pitchFamily="18" charset="0"/>
                <a:ea typeface="Calibri" panose="020F0502020204030204" pitchFamily="34" charset="0"/>
                <a:cs typeface="Times New Roman" panose="02020603050405020304" pitchFamily="18" charset="0"/>
              </a:rPr>
              <a:t>Απόφαση </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ALMELO</a:t>
            </a:r>
            <a:r>
              <a:rPr lang="el-GR" sz="1800" b="1" kern="100" dirty="0">
                <a:effectLst/>
                <a:latin typeface="Times New Roman" panose="02020603050405020304" pitchFamily="18" charset="0"/>
                <a:ea typeface="Calibri" panose="020F0502020204030204" pitchFamily="34" charset="0"/>
                <a:cs typeface="Times New Roman" panose="02020603050405020304" pitchFamily="18" charset="0"/>
              </a:rPr>
              <a:t>, 1994. </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Ο Ολλανδός νομοθέτης ανέθεσε σε ε</a:t>
            </a:r>
            <a:r>
              <a:rPr lang="el-GR" sz="1800" kern="100" dirty="0">
                <a:latin typeface="Times New Roman" panose="02020603050405020304" pitchFamily="18" charset="0"/>
                <a:ea typeface="Calibri" panose="020F0502020204030204" pitchFamily="34" charset="0"/>
                <a:cs typeface="Times New Roman" panose="02020603050405020304" pitchFamily="18" charset="0"/>
              </a:rPr>
              <a:t>πι</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χείρηση να διανέμει σε μια περιοχή ηλεκτρικό ρεύμα. Η επιχείρηση αυτή δεν έχει το αποκλειστικό δικαίωμα διανομής ηλεκτρικού ρεύματος. Μέσω ρήτρας αποκλειστικής αγοράς απαγορεύσει στους τοπικούς διανομείς να εισάγουν ηλεκτρικό ρεύμα προς δημόσια διανομή. Απόφαση ΔΕΚ: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υπόθεση εμπίπτει στο άρθρο</a:t>
            </a:r>
            <a:r>
              <a:rPr lang="el-GR" sz="1800" dirty="0">
                <a:latin typeface="Times New Roman" panose="02020603050405020304" pitchFamily="18" charset="0"/>
                <a:ea typeface="Times New Roman" panose="02020603050405020304" pitchFamily="18" charset="0"/>
                <a:cs typeface="Times New Roman" panose="02020603050405020304" pitchFamily="18" charset="0"/>
              </a:rPr>
              <a:t> 101 ΣΛΕΕ</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Πράγματι, οι επίδικες συμβάσεις συνάφθηκαν όχι μεταξύ της δημοσίας αρχής και της επιχειρήσεως τοπικής διανομής, αλλά μεταξύ της τελευταίας και των τοπικών διανομέων. Οι συμβάσεις αυτές καθορίζουν τους όρους παροχής του ηλεκτρικού ρεύματος στους τοπικούς διανομείς και δεν μεταβιβάζουν σ' αυτούς την παραχώρηση δημοσίας υπηρεσίας η οποία έχει ανατεθεί στην περιφερειακή επιχείρηση.</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Προσβάλλεται το ενδοκοινοτικό εμπόριο</a:t>
            </a:r>
            <a:r>
              <a:rPr lang="el-GR" sz="1800" i="1"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εάν ληφθεί υπόψη το οικονομικό και νομικό της πλαίσιο, ήτοι η ύπαρξη άλλων συμφωνιών αποκλειστικότητας της ιδίας φύσεως και το σωρευτικό τους αποτέλεσμα. 2) Η εφαρμογή αυτή είναι επίσης αντίθετη προς το άρθρο 102 ΣΛΕΕ, στην περίπτωση που η επίδικη επιχείρηση ανήκει σε όμιλο επιχειρήσεων κατέχοντα συλλογική δεσπόζουσα θέση επί ουσιώδους μέρους της κοινής αγοράς. 3) Ωστόσο, η εφαρμογή της ανωτέρω ρήτρας εξαιρείται από τη διπλή αυτή απαγόρευση κατ' </a:t>
            </a:r>
            <a:r>
              <a:rPr lang="el-GR" sz="1800" dirty="0" err="1">
                <a:effectLst/>
                <a:latin typeface="Times New Roman" panose="02020603050405020304" pitchFamily="18" charset="0"/>
                <a:ea typeface="Times New Roman" panose="02020603050405020304" pitchFamily="18" charset="0"/>
              </a:rPr>
              <a:t>εφαρμογήν</a:t>
            </a:r>
            <a:r>
              <a:rPr lang="el-GR" sz="1800" dirty="0">
                <a:effectLst/>
                <a:latin typeface="Times New Roman" panose="02020603050405020304" pitchFamily="18" charset="0"/>
                <a:ea typeface="Times New Roman" panose="02020603050405020304" pitchFamily="18" charset="0"/>
              </a:rPr>
              <a:t> του άρθρου 106, παράγραφος 2, της Συνθήκης, στο μέτρο που ο εξ αυτής περιορισμός του ανταγωνισμού είναι απαραίτητος προκειμένου να επιτρέψει στην επιχείρηση αυτή να εκπληρώσει τη γενικού συμφέροντος αποστολή της. Συναφώς, το εθνικό δικαστήριο, στο οποίο εναπόκειται να κρίνει εάν είναι όντως απαραίτητος, πρέπει να λάβει υπόψη του τις οικονομικές συνθήκες υπό τις οποίες λειτουργεί η επιχείρηση ως εκ των υποχρεώσεων οι οποίες τη βαρύνουν, κυρίως των εξόδων στα οποία υποβάλλεται, και τις νομικές ρυθμίσεις, ιδίως τις σχετικές προς το περιβάλλον, από τις οποίες </a:t>
            </a:r>
            <a:r>
              <a:rPr lang="el-GR" sz="1800" dirty="0" err="1">
                <a:effectLst/>
                <a:latin typeface="Times New Roman" panose="02020603050405020304" pitchFamily="18" charset="0"/>
                <a:ea typeface="Times New Roman" panose="02020603050405020304" pitchFamily="18" charset="0"/>
              </a:rPr>
              <a:t>διέπεται</a:t>
            </a:r>
            <a:r>
              <a:rPr lang="el-GR" sz="1800" dirty="0">
                <a:effectLst/>
                <a:latin typeface="Times New Roman" panose="02020603050405020304" pitchFamily="18" charset="0"/>
                <a:ea typeface="Times New Roman" panose="02020603050405020304" pitchFamily="18" charset="0"/>
              </a:rPr>
              <a:t>. </a:t>
            </a:r>
          </a:p>
          <a:p>
            <a:pPr algn="just">
              <a:lnSpc>
                <a:spcPct val="107000"/>
              </a:lnSpc>
              <a:spcAft>
                <a:spcPts val="800"/>
              </a:spcAft>
            </a:pPr>
            <a:endParaRPr lang="el-G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65800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FA3BDE-EB1D-2C40-38C7-52B27C121445}"/>
              </a:ext>
            </a:extLst>
          </p:cNvPr>
          <p:cNvSpPr>
            <a:spLocks noGrp="1"/>
          </p:cNvSpPr>
          <p:nvPr>
            <p:ph type="title"/>
          </p:nvPr>
        </p:nvSpPr>
        <p:spPr/>
        <p:txBody>
          <a:bodyPr/>
          <a:lstStyle/>
          <a:p>
            <a:r>
              <a:rPr lang="el-GR" dirty="0"/>
              <a:t>Οικονομική ισορροπία και ενέργεια ΙΙ</a:t>
            </a:r>
          </a:p>
        </p:txBody>
      </p:sp>
      <p:sp>
        <p:nvSpPr>
          <p:cNvPr id="3" name="Θέση περιεχομένου 2">
            <a:extLst>
              <a:ext uri="{FF2B5EF4-FFF2-40B4-BE49-F238E27FC236}">
                <a16:creationId xmlns:a16="http://schemas.microsoft.com/office/drawing/2014/main" id="{B0794DD9-F57A-F9B5-07CF-F1A9A292CD77}"/>
              </a:ext>
            </a:extLst>
          </p:cNvPr>
          <p:cNvSpPr>
            <a:spLocks noGrp="1"/>
          </p:cNvSpPr>
          <p:nvPr>
            <p:ph idx="1"/>
          </p:nvPr>
        </p:nvSpPr>
        <p:spPr/>
        <p:txBody>
          <a:bodyPr>
            <a:normAutofit fontScale="92500" lnSpcReduction="10000"/>
          </a:bodyPr>
          <a:lstStyle/>
          <a:p>
            <a:pPr algn="just"/>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Απόφαση Επιτροπή κατά Ιταλίας (1997,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C-158</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94):</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απαγόρευση εισαγωγής και εξαγωγής ηλεκτρικού ρεύματος. </a:t>
            </a:r>
            <a:r>
              <a:rPr lang="el-GR" sz="1800" dirty="0">
                <a:latin typeface="Times New Roman" panose="02020603050405020304" pitchFamily="18" charset="0"/>
                <a:ea typeface="Calibri" panose="020F0502020204030204" pitchFamily="34" charset="0"/>
                <a:cs typeface="Times New Roman" panose="02020603050405020304" pitchFamily="18" charset="0"/>
              </a:rPr>
              <a:t>ΔΕΚ: 1) </a:t>
            </a:r>
            <a:r>
              <a:rPr lang="el-GR" sz="1800" dirty="0">
                <a:effectLst/>
                <a:latin typeface="Times New Roman" panose="02020603050405020304" pitchFamily="18" charset="0"/>
                <a:ea typeface="Times New Roman" panose="02020603050405020304" pitchFamily="18" charset="0"/>
              </a:rPr>
              <a:t>Η παραχώρηση από κράτος μέλος αποκλειστικών δικαιωμάτων εισαγωγής και εξαγωγής ηλεκτρικού ρεύματος σε εθνικό οργανισμό αντίκειται προς το άρθρο 37 της Συνθήκης, διότι τα αποκλειστικά δικαιώματα εισαγωγής είναι ικανά να επηρεάσουν άμεσα τους όρους διαθέσεως των </a:t>
            </a:r>
            <a:r>
              <a:rPr lang="el-GR" sz="1800" dirty="0" err="1">
                <a:effectLst/>
                <a:latin typeface="Times New Roman" panose="02020603050405020304" pitchFamily="18" charset="0"/>
                <a:ea typeface="Times New Roman" panose="02020603050405020304" pitchFamily="18" charset="0"/>
              </a:rPr>
              <a:t>προιόντων</a:t>
            </a:r>
            <a:r>
              <a:rPr lang="el-GR" sz="1800" dirty="0">
                <a:effectLst/>
                <a:latin typeface="Times New Roman" panose="02020603050405020304" pitchFamily="18" charset="0"/>
                <a:ea typeface="Times New Roman" panose="02020603050405020304" pitchFamily="18" charset="0"/>
              </a:rPr>
              <a:t> μόνον των επιχειρηματιών ή πωλητών των άλλων κρατών μελών και τα αποκλειστικά δικαιώματα εξαγωγής επηρεάζουν μόνον τους όρους εφοδιασμού των επιχειρηματιών ή καταναλωτών των άλλων κρατών μελών, με συνέπεια τα δύο αυτά στοιχεία να εισάγουν δυσμενή διάκριση έναντι των εγκατεστημένων σε άλλα κράτη μέλη </a:t>
            </a:r>
            <a:r>
              <a:rPr lang="el-GR" sz="1800" dirty="0" err="1">
                <a:effectLst/>
                <a:latin typeface="Times New Roman" panose="02020603050405020304" pitchFamily="18" charset="0"/>
                <a:ea typeface="Times New Roman" panose="02020603050405020304" pitchFamily="18" charset="0"/>
              </a:rPr>
              <a:t>εξαγωγέων</a:t>
            </a:r>
            <a:r>
              <a:rPr lang="el-GR" sz="1800" dirty="0">
                <a:effectLst/>
                <a:latin typeface="Times New Roman" panose="02020603050405020304" pitchFamily="18" charset="0"/>
                <a:ea typeface="Times New Roman" panose="02020603050405020304" pitchFamily="18" charset="0"/>
              </a:rPr>
              <a:t> ή εισαγωγέων. 2) Από τον συνδυασμό των παραγράφων 1 και 2 του άρθρου 90 της Συνθήκης προκύπτει ότι μπορεί να γίνει επίκληση της παραγράφου 2 προκειμένου να δικαιολογηθεί η παραχώρηση, από κράτος μέλος, σε επιχείρηση επιφορτισμένη με τη διαχείριση υπηρεσιών γενικού οικονομικού συμφέροντος, αποκλειστικών δικαιωμάτων τα οποία αντίκεινται ιδίως προς το άρθρο 37 της Συνθήκης, στο μέτρο που η εκπλήρωση της ιδιαίτερης αποστολής που της έχει ανατεθεί μπορεί να διασφαλιστεί μόνο με την παραχώρηση τέτοιων δικαιωμάτων και εφόσον η ανάπτυξη του εμπορίου δεν επηρεάζεται σε βαθμό ο οποίος αντίκειται προς το συμφέρον της Κοινότητας. 3) Η Ιταλική Δημοκρατία, η οποία εξέθεσε λεπτομερώς τους λόγους για τους οποίους, σε περίπτωση καταργήσεως των </a:t>
            </a:r>
            <a:r>
              <a:rPr lang="el-GR" sz="1800" dirty="0" err="1">
                <a:effectLst/>
                <a:latin typeface="Times New Roman" panose="02020603050405020304" pitchFamily="18" charset="0"/>
                <a:ea typeface="Times New Roman" panose="02020603050405020304" pitchFamily="18" charset="0"/>
              </a:rPr>
              <a:t>προσαπτομένων</a:t>
            </a:r>
            <a:r>
              <a:rPr lang="el-GR" sz="1800" dirty="0">
                <a:effectLst/>
                <a:latin typeface="Times New Roman" panose="02020603050405020304" pitchFamily="18" charset="0"/>
                <a:ea typeface="Times New Roman" panose="02020603050405020304" pitchFamily="18" charset="0"/>
              </a:rPr>
              <a:t> μέτρων, η εκπλήρωση, υπό οικονομικώς αποδεκτούς όρους, της αποστολής γενικού οικονομικού συμφέροντος με την οποία είναι επιφορτισμένη μια επιχείρηση, θα </a:t>
            </a:r>
            <a:r>
              <a:rPr lang="el-GR" sz="1800" dirty="0" err="1">
                <a:effectLst/>
                <a:latin typeface="Times New Roman" panose="02020603050405020304" pitchFamily="18" charset="0"/>
                <a:ea typeface="Times New Roman" panose="02020603050405020304" pitchFamily="18" charset="0"/>
              </a:rPr>
              <a:t>ετίθετο</a:t>
            </a:r>
            <a:r>
              <a:rPr lang="el-GR" sz="1800" dirty="0">
                <a:effectLst/>
                <a:latin typeface="Times New Roman" panose="02020603050405020304" pitchFamily="18" charset="0"/>
                <a:ea typeface="Times New Roman" panose="02020603050405020304" pitchFamily="18" charset="0"/>
              </a:rPr>
              <a:t>, κατά τη γνώμη της, σε κίνδυνο, ΔΕΝ ΥΠΟΧΡΕΟΥΤΑΙ να προχωρήσει περαιτέρω προκειμένου να αποδείξει, κατά τρόπο θετικό, ότι κανένα άλλο νοητό, εξ υποθετικού ορισμού, μέτρο δεν μπορεί να εξασφαλίσει την εκπλήρωση της προαναφερθείσας αποστολής υπό τους αυτούς όρους. </a:t>
            </a:r>
          </a:p>
          <a:p>
            <a:pPr algn="just"/>
            <a:endParaRPr lang="el-GR" sz="1800" dirty="0">
              <a:effectLst/>
              <a:latin typeface="Times New Roman" panose="02020603050405020304" pitchFamily="18" charset="0"/>
              <a:ea typeface="Times New Roman" panose="02020603050405020304" pitchFamily="18" charset="0"/>
            </a:endParaRPr>
          </a:p>
          <a:p>
            <a:pPr algn="just"/>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128194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801118-A8A1-C845-BA68-BF16835EF96E}"/>
              </a:ext>
            </a:extLst>
          </p:cNvPr>
          <p:cNvSpPr>
            <a:spLocks noGrp="1"/>
          </p:cNvSpPr>
          <p:nvPr>
            <p:ph type="title"/>
          </p:nvPr>
        </p:nvSpPr>
        <p:spPr/>
        <p:txBody>
          <a:bodyPr/>
          <a:lstStyle/>
          <a:p>
            <a:r>
              <a:rPr lang="el-GR" dirty="0"/>
              <a:t>Οικονομική ισορροπία και ενέργεια ΙΙΙ</a:t>
            </a:r>
          </a:p>
        </p:txBody>
      </p:sp>
      <p:sp>
        <p:nvSpPr>
          <p:cNvPr id="3" name="Θέση περιεχομένου 2">
            <a:extLst>
              <a:ext uri="{FF2B5EF4-FFF2-40B4-BE49-F238E27FC236}">
                <a16:creationId xmlns:a16="http://schemas.microsoft.com/office/drawing/2014/main" id="{F3B207F9-26F3-2FC1-31FD-7CD6A279D42A}"/>
              </a:ext>
            </a:extLst>
          </p:cNvPr>
          <p:cNvSpPr>
            <a:spLocks noGrp="1"/>
          </p:cNvSpPr>
          <p:nvPr>
            <p:ph idx="1"/>
          </p:nvPr>
        </p:nvSpPr>
        <p:spPr/>
        <p:txBody>
          <a:bodyPr>
            <a:normAutofit lnSpcReduction="10000"/>
          </a:bodyPr>
          <a:lstStyle/>
          <a:p>
            <a:pPr algn="just"/>
            <a:r>
              <a:rPr lang="el-GR" sz="1800" i="1" dirty="0">
                <a:effectLst/>
                <a:latin typeface="Times New Roman" panose="02020603050405020304" pitchFamily="18" charset="0"/>
                <a:ea typeface="Times New Roman" panose="02020603050405020304" pitchFamily="18" charset="0"/>
              </a:rPr>
              <a:t>4</a:t>
            </a:r>
            <a:r>
              <a:rPr lang="el-GR" sz="1800" dirty="0">
                <a:effectLst/>
                <a:latin typeface="Times New Roman" panose="02020603050405020304" pitchFamily="18" charset="0"/>
                <a:ea typeface="Times New Roman" panose="02020603050405020304" pitchFamily="18" charset="0"/>
              </a:rPr>
              <a:t>) Στο μέτρο που η Επιτροπή, στην οποία </a:t>
            </a:r>
            <a:r>
              <a:rPr lang="el-GR" sz="1800" dirty="0" err="1">
                <a:effectLst/>
                <a:latin typeface="Times New Roman" panose="02020603050405020304" pitchFamily="18" charset="0"/>
                <a:ea typeface="Times New Roman" panose="02020603050405020304" pitchFamily="18" charset="0"/>
              </a:rPr>
              <a:t>απόκειται</a:t>
            </a:r>
            <a:r>
              <a:rPr lang="el-GR" sz="1800" dirty="0">
                <a:effectLst/>
                <a:latin typeface="Times New Roman" panose="02020603050405020304" pitchFamily="18" charset="0"/>
                <a:ea typeface="Times New Roman" panose="02020603050405020304" pitchFamily="18" charset="0"/>
              </a:rPr>
              <a:t> να αποδείξει την ύπαρξη της προβαλλομένης παραβάσεως και να προσκομίσει στο Δικαστήριο τα αναγκαία στοιχεία προκειμένου αυτό να ελέγξει αν υφίσταται τέτοια παράβαση, περιορίστηκε κυρίως σε αμιγώς νομική επιχειρηματολογία για να απορρίψει τα επιχειρήματα που επικαλείται το εν λόγω κράτος μέλος για να δικαιολογήσει τη διατήρηση των αποκλειστικών δικαιωμάτων, το Δικαστήριο πρέπει να αποφανθεί ως προς το βάσιμο των νομικών λόγων που </a:t>
            </a:r>
            <a:r>
              <a:rPr lang="el-GR" sz="1800" dirty="0" err="1">
                <a:effectLst/>
                <a:latin typeface="Times New Roman" panose="02020603050405020304" pitchFamily="18" charset="0"/>
                <a:ea typeface="Times New Roman" panose="02020603050405020304" pitchFamily="18" charset="0"/>
              </a:rPr>
              <a:t>προέβαλε</a:t>
            </a:r>
            <a:r>
              <a:rPr lang="el-GR" sz="1800" dirty="0">
                <a:effectLst/>
                <a:latin typeface="Times New Roman" panose="02020603050405020304" pitchFamily="18" charset="0"/>
                <a:ea typeface="Times New Roman" panose="02020603050405020304" pitchFamily="18" charset="0"/>
              </a:rPr>
              <a:t> η Επιτροπή ενώ δεν </a:t>
            </a:r>
            <a:r>
              <a:rPr lang="el-GR" sz="1800" dirty="0" err="1">
                <a:effectLst/>
                <a:latin typeface="Times New Roman" panose="02020603050405020304" pitchFamily="18" charset="0"/>
                <a:ea typeface="Times New Roman" panose="02020603050405020304" pitchFamily="18" charset="0"/>
              </a:rPr>
              <a:t>απόκειται</a:t>
            </a:r>
            <a:r>
              <a:rPr lang="el-GR" sz="1800" dirty="0">
                <a:effectLst/>
                <a:latin typeface="Times New Roman" panose="02020603050405020304" pitchFamily="18" charset="0"/>
                <a:ea typeface="Times New Roman" panose="02020603050405020304" pitchFamily="18" charset="0"/>
              </a:rPr>
              <a:t> στο Δικαστήριο, με βάση παρατηρήσεις γενικού χαρακτήρα, να προβεί σε εξέταση, συνεπαγόμενη κατ' ανάγκην εκτίμηση οικονομικών, χρηματοοικονομικών και κοινωνικών στοιχείων, των μέτρων που θα μπορούσε να λάβει ένα κράτος μέλος προκειμένου να εξασφαλίσει την παροχή ηλεκτρικού ρεύματος στη χώρα με κόστος όσο το δυνατό χαμηλότερο και με αίσθημα ευθύνης έναντι του κοινωνικού συνόλου. </a:t>
            </a:r>
          </a:p>
          <a:p>
            <a:pPr algn="just"/>
            <a:r>
              <a:rPr lang="el-GR" sz="1800" dirty="0">
                <a:latin typeface="Times New Roman" panose="02020603050405020304" pitchFamily="18" charset="0"/>
                <a:ea typeface="Times New Roman" panose="02020603050405020304" pitchFamily="18" charset="0"/>
              </a:rPr>
              <a:t>5) Ω</a:t>
            </a:r>
            <a:r>
              <a:rPr lang="el-GR" sz="1800" dirty="0">
                <a:effectLst/>
                <a:latin typeface="Times New Roman" panose="02020603050405020304" pitchFamily="18" charset="0"/>
                <a:ea typeface="Times New Roman" panose="02020603050405020304" pitchFamily="18" charset="0"/>
              </a:rPr>
              <a:t>ς προς το αν τα εν λόγω αποκλειστικά δικαιώματα επηρεάζουν την ανάπτυξη του εμπορίου σε βαθμό ο οποίος αντίκειται προς το συμφέρον της Κοινότητας, στην Επιτροπή </a:t>
            </a:r>
            <a:r>
              <a:rPr lang="el-GR" sz="1800" dirty="0" err="1">
                <a:effectLst/>
                <a:latin typeface="Times New Roman" panose="02020603050405020304" pitchFamily="18" charset="0"/>
                <a:ea typeface="Times New Roman" panose="02020603050405020304" pitchFamily="18" charset="0"/>
              </a:rPr>
              <a:t>απέκειτο</a:t>
            </a:r>
            <a:r>
              <a:rPr lang="el-GR" sz="1800" dirty="0">
                <a:effectLst/>
                <a:latin typeface="Times New Roman" panose="02020603050405020304" pitchFamily="18" charset="0"/>
                <a:ea typeface="Times New Roman" panose="02020603050405020304" pitchFamily="18" charset="0"/>
              </a:rPr>
              <a:t>, προκειμένου να αποδείξει την ύπαρξη της προβαλλομένης παραβάσεως, να ορίσει, υπό τον έλεγχο του Δικαστηρίου, το συμφέρον της Κοινότητας σε σχέση με το οποίο πρέπει να αξιολογηθεί η ανάπτυξη των συναλλαγών και να αποδείξει πώς, ελλείψει κοινής πολιτικής στον οικείο τομέα, η ανάπτυξη των απευθείας συναλλαγών μεταξύ παραγωγών και καταναλωτών, παράλληλα με την ανάπτυξη του εμπορίου μεταξύ μεγάλων δικτύων, θα ήταν δυνατή, καθόσον ιδίως δεν υπάρχει δικαίωμα προσβάσεως αυτών των παραγωγών και καταναλωτών στα δίκτυα μεταφοράς και διανομής. </a:t>
            </a:r>
          </a:p>
          <a:p>
            <a:endParaRPr lang="el-GR" dirty="0"/>
          </a:p>
        </p:txBody>
      </p:sp>
    </p:spTree>
    <p:extLst>
      <p:ext uri="{BB962C8B-B14F-4D97-AF65-F5344CB8AC3E}">
        <p14:creationId xmlns:p14="http://schemas.microsoft.com/office/powerpoint/2010/main" val="2893004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061686-11F7-1783-C2A1-BE1C9BDCD67D}"/>
              </a:ext>
            </a:extLst>
          </p:cNvPr>
          <p:cNvSpPr>
            <a:spLocks noGrp="1"/>
          </p:cNvSpPr>
          <p:nvPr>
            <p:ph type="title"/>
          </p:nvPr>
        </p:nvSpPr>
        <p:spPr/>
        <p:txBody>
          <a:bodyPr>
            <a:normAutofit/>
          </a:bodyPr>
          <a:lstStyle/>
          <a:p>
            <a:r>
              <a:rPr lang="el-GR" sz="3200" dirty="0"/>
              <a:t>Αρχή οικονομικής ισορροπίας και ενισχύσεις </a:t>
            </a:r>
          </a:p>
        </p:txBody>
      </p:sp>
      <p:sp>
        <p:nvSpPr>
          <p:cNvPr id="3" name="Θέση περιεχομένου 2">
            <a:extLst>
              <a:ext uri="{FF2B5EF4-FFF2-40B4-BE49-F238E27FC236}">
                <a16:creationId xmlns:a16="http://schemas.microsoft.com/office/drawing/2014/main" id="{BC1CB5D7-8549-BC82-C390-E5024AD5C30D}"/>
              </a:ext>
            </a:extLst>
          </p:cNvPr>
          <p:cNvSpPr>
            <a:spLocks noGrp="1"/>
          </p:cNvSpPr>
          <p:nvPr>
            <p:ph idx="1"/>
          </p:nvPr>
        </p:nvSpPr>
        <p:spPr/>
        <p:txBody>
          <a:bodyPr>
            <a:normAutofit fontScale="925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αρχή της οικονομικής ισορροπίας δικαιολογεί επιπρόσθετα τη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χορήγηση ενισχύσεων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στις επιχειρήσεις που είναι επιφορτισμένες με τη διαχείριση υπηρεσιών γενικού οικονομικού συμφέροντος.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πόφαση του Πρωτοδικείου της 27.2.1997 σχετικά με τα φορολογικά κίνητρα που παρείχε το γαλλικό κράτος στα  γαλλικά ταχυδρομεία. Η νομιμότητα των κινήτρων αυτών τέθηκε σε αμφισβήτηση από τις ασφαλιστικές επιχειρήσεις, οι οποίες θεωρούσαν ότι ανταγωνίζονταν αθέμιτα  από τα γαλλικά ταχυδρομεία στην παροχή εκ μέρους τους και ασφαλιστικών υπηρεσιών. Το Πρωτοδικείο θεώρησε ότι η χορήγηση φορολογικών πλεονεκτημάτων, τα οποία δεν ξεπερνούσαν σε μέγεθος το ύψος των οικονομικών δεσμεύσεων που προέρχονταν από την ειδική αποστολή της επιχείρησης, δεν συνιστούσαν κρατική ενίσχυση, ασυμβίβαστη με τη Συνθήκη.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Εκ των ανωτέρω συνάγεται ότι η αρχή της οικονομικής ισορροπίας όχι μόνο επιτρέπει την αντιστάθμιση  κερδών και απωλειών από την παροχή υπηρεσιών γενικού συμφέροντος, συμπεριλαμβανομένων των υπηρεσιών μη προστιθέμενης αξίας, αλλά και δικαιολογεί ενισχύσεις ύψους ισοδύναμου με το κόστος παροχής τους.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ΔΕΚ (11.7.1996,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-39/94), όπου κρίθηκε ότι η λογιστική και εμπορική στήριξη που παρείχαν τα Γαλλικά Ταχυδρομεία στις θυγατρικές τους εταιρείες στον τομέα των ταχυμεταφορών αποτελεί ενίσχυση εάν η αμοιβή ήταν κατώτερη από εκείνη που θα μπορούσε να ζητηθεί υπό κανονικές συνθήκες της αγοράς. Στην υπόθεση αυτή δεν εξετάστηκε η εφαρμογή του άρθρου 106.2 επειδή η ενισχυόμενη εταιρία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Chronopost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δεν ήταν επιχείρηση επιφορτισμένη με τη διαχείριση υπηρεσιών γενικού συμφέροντος.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0469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66284C-DAA8-A4B8-D0E6-47AE239EC427}"/>
              </a:ext>
            </a:extLst>
          </p:cNvPr>
          <p:cNvSpPr>
            <a:spLocks noGrp="1"/>
          </p:cNvSpPr>
          <p:nvPr>
            <p:ph type="title"/>
          </p:nvPr>
        </p:nvSpPr>
        <p:spPr/>
        <p:txBody>
          <a:bodyPr/>
          <a:lstStyle/>
          <a:p>
            <a:r>
              <a:rPr lang="el-GR" dirty="0"/>
              <a:t>Κανονιστικές δεσμεύσεις. Απόφαση </a:t>
            </a:r>
            <a:r>
              <a:rPr lang="en-US" dirty="0" err="1"/>
              <a:t>Altmark</a:t>
            </a:r>
            <a:r>
              <a:rPr lang="en-US" dirty="0"/>
              <a:t>.</a:t>
            </a:r>
            <a:endParaRPr lang="el-GR" dirty="0"/>
          </a:p>
        </p:txBody>
      </p:sp>
      <p:sp>
        <p:nvSpPr>
          <p:cNvPr id="3" name="Θέση περιεχομένου 2">
            <a:extLst>
              <a:ext uri="{FF2B5EF4-FFF2-40B4-BE49-F238E27FC236}">
                <a16:creationId xmlns:a16="http://schemas.microsoft.com/office/drawing/2014/main" id="{FEC2EE18-7746-9934-A552-FE88663EE332}"/>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Εκτός από τα  οικονομικά βάρη που δημιουργεί η εκπλήρωση της αποστολής γενικού οικονομικού συμφέροντος,   η νομολογία αναγνώρισε ότι  θα πρέπει να λαμβάνονται υπόψη και τυχόν κανονιστικές δεσμεύσεις που  επιβάλλονται στις δημόσιες επιχειρήσεις, όπως εκείνες που αφορούν την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προστασία του περιβάλλοντος</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(ALMELO)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Στον ίδιο τομέα, αναγνωρίστηκε ότι εντάσσονται στην έννοια γενικού συμφέροντος, υποχρεώσεις, όπως είναι η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ακεραιότητα του εθνικού συστήματος ηλεκτρικής ενέργειας,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εξασφάλιση της προμήθειας, η εφαρμογή ενός ολοκληρωμένου συστήματος σχεδιασμού και η συμβολή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στην ισόρροπη οικονομική ανάπτυξη της χώρας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Οι υποχρεώσεις αυτές, κοινωνικού και κανονιστικού χαρακτήρα, συνεπάγονται οικονομικά βάρη που μόνο η διατήρηση των προνομίων θα μπορούσε να επιτρέψει.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απόφαση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Altmark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(24.7.2003)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κωδικοποιεί τους όρους αποδοχής μιας ενίσχυσης. Οι όροι είναι τέσσερις: 1) η ενίσχυση πρέπει να συνδέεται πράγματι με υπηρεσία γενικού οικονομικού συμφέροντος, 2) η αντιστάθμιση να προσδιορίζεται από πριν με αντικειμενικό και διάφανο τρόπο, έτσι ώστε να αποφευχθεί μια διάκριση σε βάρος των ανταγωνιστών της, 3) να υφίσταται μια αυστηρή αναλογία του ποσού της ενίσχυσης με το κόστος της εν λόγω υπηρεσίας, συμπεριλαμβανομένου ενός λογικού κέρδους και 4) εάν δεν ακολουθείται ανταγωνιστική διαδικασία η σύγκριση να γίνεται με μια επιχείρηση που ακολουθεί σώφρονα διαχείριση.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47226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7FB067-0EF6-B0A7-5AE8-9D50002F84E3}"/>
              </a:ext>
            </a:extLst>
          </p:cNvPr>
          <p:cNvSpPr>
            <a:spLocks noGrp="1"/>
          </p:cNvSpPr>
          <p:nvPr>
            <p:ph type="title"/>
          </p:nvPr>
        </p:nvSpPr>
        <p:spPr/>
        <p:txBody>
          <a:bodyPr/>
          <a:lstStyle/>
          <a:p>
            <a:r>
              <a:rPr lang="el-GR" dirty="0"/>
              <a:t>Αρχή της αναλογικότητας </a:t>
            </a:r>
          </a:p>
        </p:txBody>
      </p:sp>
      <p:sp>
        <p:nvSpPr>
          <p:cNvPr id="3" name="Θέση περιεχομένου 2">
            <a:extLst>
              <a:ext uri="{FF2B5EF4-FFF2-40B4-BE49-F238E27FC236}">
                <a16:creationId xmlns:a16="http://schemas.microsoft.com/office/drawing/2014/main" id="{5282A619-F88A-DD16-1342-9CFA8993A76E}"/>
              </a:ext>
            </a:extLst>
          </p:cNvPr>
          <p:cNvSpPr>
            <a:spLocks noGrp="1"/>
          </p:cNvSpPr>
          <p:nvPr>
            <p:ph idx="1"/>
          </p:nvPr>
        </p:nvSpPr>
        <p:spPr/>
        <p:txBody>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Κ</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άθε εξαίρεση στους κανόνες της Ένωσης πρέπει να ερμηνεύεται συσταλτικά.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Σε σχέση με την υπό εξέταση ρύθμιση, επιβάλλεται  όπως τα αποκλειστικά ή ειδικά δικαιώματα που χορηγούνται στις δημόσιες επιχειρήσεις  να συνδέονται άμεσα με την αντιστάθμιση των βαρών τους και να αποδεικνύονται αναγκαία για την εκπλήρωση της ειδικής αποστολής τους.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νομολογία απαιτεί το εξαιρετικό μέτρο να είναι ταυτόχρονα αναγκαίο και ενδεδειγμένο, να είναι απαραίτητο, υπό την έννοια ότι το επιδιωκόμενο αποτέλεσμα δεν μπορεί να επιτευχθεί με ολιγότερο δεσμευτικό μέσο και τέλος να είναι αναλογικό, δηλαδή να μην περιέχει περιορισμούς που ξεπερνούν το αναγκαίο για την εκπλήρωση του επιδιωκόμενου στόχου.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απόδειξη τηρήσεως της αρχής της αναλογικότητας δεν συνεπάγεται για ένα κράτος μέλος τη δέσμευση «να πάει ακόμα πιο μακριά για να αποδείξει, με θετικό τρόπο, ότι κανένα άλλο φανταστικό μέτρο, εξ ορισμού  υποθετικό, δεν μπορεί να επιτρέψει την εξασφάλιση της εκπλήρωσης των εν λόγω αποστολών υπό τις ίδιες συνθήκες».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διακριτική ευχέρεια των κρατών μελών δεν μπορεί παρά να εξακολουθήσει να υπάρχει, κατά μείζονα λόγο που πρόκειται  για αξιολογήσεις σύνθετου χαρακτήρα, οικονομικού, κοινωνικού και  πολιτικού.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43495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2675AC-C8B4-3228-56BF-A077A0391947}"/>
              </a:ext>
            </a:extLst>
          </p:cNvPr>
          <p:cNvSpPr>
            <a:spLocks noGrp="1"/>
          </p:cNvSpPr>
          <p:nvPr>
            <p:ph type="title"/>
          </p:nvPr>
        </p:nvSpPr>
        <p:spPr/>
        <p:txBody>
          <a:bodyPr/>
          <a:lstStyle/>
          <a:p>
            <a:r>
              <a:rPr lang="el-GR" dirty="0"/>
              <a:t>Άρθρο 106 ΣΛΕΕ</a:t>
            </a:r>
          </a:p>
        </p:txBody>
      </p:sp>
      <p:sp>
        <p:nvSpPr>
          <p:cNvPr id="3" name="Θέση περιεχομένου 2">
            <a:extLst>
              <a:ext uri="{FF2B5EF4-FFF2-40B4-BE49-F238E27FC236}">
                <a16:creationId xmlns:a16="http://schemas.microsoft.com/office/drawing/2014/main" id="{FA29810D-62F9-9A39-61CA-0AA2931EBE9D}"/>
              </a:ext>
            </a:extLst>
          </p:cNvPr>
          <p:cNvSpPr>
            <a:spLocks noGrp="1"/>
          </p:cNvSpPr>
          <p:nvPr>
            <p:ph idx="1"/>
          </p:nvPr>
        </p:nvSpPr>
        <p:spPr/>
        <p:txBody>
          <a:bodyPr>
            <a:normAutofit fontScale="925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1.Τα κράτη μέλη δεν θεσπίζουν ούτε διατηρούν μέτρα αντίθετα προς τους κανόνες των Συνθηκών, ιδίως προς εκείνους των άρθρων 18 και 101 μέχρι και 109, ως προς τις δημόσιες επιχειρήσεις και τις επιχειρήσεις στις οποίες χορηγούν ειδικά ή αποκλειστικά δικαιώματα.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2.Οι επιχειρήσεις που είναι επιφορτισμένες με τη διαχείριση υπηρεσιών γενικού οικονομικού συμφέροντος ή που έχουν χαρακτήρα δημοσιονομικού μονοπωλίου υπόκεινται στους κανόνες των Συνθηκών ιδίως στους κανόνες ανταγωνισμού, κατά το μέτρο που η εφαρμογή των κανόνων αυτών δεν εμποδίζει νομικά ή πραγματικά την εκπλήρωση της ιδιαίτερης αποστολής που τους έχει ανατεθεί. Η ανάπτυξη των συναλλαγών δεν πρέπει να επηρεάζεται σε βαθμό ο οποίος θα αντέκειτο προς το συμφέρον της Ένωσης.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3.Η Επιτροπή μεριμνά για την εφαρμογή των διατάξεων του παρόντος άρθρου και απευθύνει, εφόσον είναι ανάγκη, κατάλληλες οδηγίες ή αποφάσεις προς τα κράτη μέλη».</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57770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AC530C-C68E-8AFA-51BD-29484329E5DA}"/>
              </a:ext>
            </a:extLst>
          </p:cNvPr>
          <p:cNvSpPr>
            <a:spLocks noGrp="1"/>
          </p:cNvSpPr>
          <p:nvPr>
            <p:ph type="title"/>
          </p:nvPr>
        </p:nvSpPr>
        <p:spPr/>
        <p:txBody>
          <a:bodyPr>
            <a:normAutofit/>
          </a:bodyPr>
          <a:lstStyle/>
          <a:p>
            <a:r>
              <a:rPr lang="el-GR" sz="3200" dirty="0" err="1"/>
              <a:t>στ</a:t>
            </a:r>
            <a:r>
              <a:rPr lang="el-GR" sz="3200" dirty="0"/>
              <a:t>)Προστασία των ενδοκοινοτικών συναλλαγών </a:t>
            </a:r>
          </a:p>
        </p:txBody>
      </p:sp>
      <p:sp>
        <p:nvSpPr>
          <p:cNvPr id="3" name="Θέση περιεχομένου 2">
            <a:extLst>
              <a:ext uri="{FF2B5EF4-FFF2-40B4-BE49-F238E27FC236}">
                <a16:creationId xmlns:a16="http://schemas.microsoft.com/office/drawing/2014/main" id="{4AB9A165-C4F1-286C-110C-1B5918A61C7D}"/>
              </a:ext>
            </a:extLst>
          </p:cNvPr>
          <p:cNvSpPr>
            <a:spLocks noGrp="1"/>
          </p:cNvSpPr>
          <p:nvPr>
            <p:ph idx="1"/>
          </p:nvPr>
        </p:nvSpPr>
        <p:spPr/>
        <p:txBody>
          <a:bodyPr>
            <a:normAutofit/>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Άρθρο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106.2 ΣΛΕΕ: «η ανάπτυξη των συναλλαγών δεν πρέπει να επηρεάζεται σε βαθμό ο οποίος θα αντέκειτο προς το συμφέρον της  Ένωσης».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διάταξη αυτή λειτουργεί ως πρόσθετο εμπόδιο στην υπεροχή του εθνικού οικονομικού συμφέροντος.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ζήτημα που τίθεται είναι εάν με την επιφύλαξη αυτή, ουσιαστικού κατά βάση περιεχομένου, δύναται  να περιοριστεί το πεδίο εφαρμογής της εξαιρετικής ρήτρας του άρθρου 106 της Συνθήκης. Νομολογία: έθεσε περιοριστικούς όρους επίκλησης που καίτοι δεν αναιρούν τη διακριτική ευχέρεια των κρατών μελών στον προσδιορισμό του περιεχομένου του εθνικού συμφέροντος, ωστόσο θέτουν τις βάσεις για μια ενιαία προσέγγιση, ικανή να επιτρέψει την ανάπτυξη της έννοιας του κοινού, ευρωπαϊκού, συμφέροντος.</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νομοθετικός προσδιορισμός της έννοιας του γενικού συμφέροντος από τα όργανα της Ένωσης συνιστά την  πλέον αυθεντική μέθοδο, πολύ περισσότερο που η νομολογία απεδείχθη άκρως λακωνική εν προκειμένω.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[Βλ. σχετικά την απόφαση της 23.10.1997, Επιτροπή κατά Γαλλίας, όπου το ΔΕΚ αναφέρεται στην παράλειψη της Επιτροπής να προσδιορίσει το κοινοτικό συμφέρον, ιδίως όσον αφορά τον αρνητικό επηρεασμό των ενδοκοινοτικών συναλλαγών στον τομέα του ηλεκτρισμού).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38821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3C23E6-CBCF-7237-8765-1AE88B501DAC}"/>
              </a:ext>
            </a:extLst>
          </p:cNvPr>
          <p:cNvSpPr>
            <a:spLocks noGrp="1"/>
          </p:cNvSpPr>
          <p:nvPr>
            <p:ph type="title"/>
          </p:nvPr>
        </p:nvSpPr>
        <p:spPr/>
        <p:txBody>
          <a:bodyPr>
            <a:normAutofit/>
          </a:bodyPr>
          <a:lstStyle/>
          <a:p>
            <a:r>
              <a:rPr lang="el-GR" sz="3200" dirty="0"/>
              <a:t>Επιτροπή κατά Γαλλίας, 1997, απαγόρευση εισαγωγών και εξαγωγών ηλεκτρικού ρεύματος</a:t>
            </a:r>
          </a:p>
        </p:txBody>
      </p:sp>
      <p:sp>
        <p:nvSpPr>
          <p:cNvPr id="3" name="Θέση περιεχομένου 2">
            <a:extLst>
              <a:ext uri="{FF2B5EF4-FFF2-40B4-BE49-F238E27FC236}">
                <a16:creationId xmlns:a16="http://schemas.microsoft.com/office/drawing/2014/main" id="{6CC39E9B-7744-1221-EED2-C8EB417F3CD8}"/>
              </a:ext>
            </a:extLst>
          </p:cNvPr>
          <p:cNvSpPr>
            <a:spLocks noGrp="1"/>
          </p:cNvSpPr>
          <p:nvPr>
            <p:ph idx="1"/>
          </p:nvPr>
        </p:nvSpPr>
        <p:spPr/>
        <p:txBody>
          <a:bodyPr>
            <a:normAutofit/>
          </a:bodyPr>
          <a:lstStyle/>
          <a:p>
            <a:pPr algn="just">
              <a:lnSpc>
                <a:spcPct val="107000"/>
              </a:lnSpc>
              <a:spcBef>
                <a:spcPts val="0"/>
              </a:spcBef>
            </a:pPr>
            <a:r>
              <a:rPr lang="el-GR" sz="1800" kern="0" dirty="0">
                <a:effectLst/>
                <a:latin typeface="Times New Roman" panose="02020603050405020304" pitchFamily="18" charset="0"/>
                <a:ea typeface="Times New Roman" panose="02020603050405020304" pitchFamily="18" charset="0"/>
                <a:cs typeface="Times New Roman" panose="02020603050405020304" pitchFamily="18" charset="0"/>
              </a:rPr>
              <a:t>Ως προς το αν επηρεάζεται η ανάπτυξη του ενδοκοινοτικού εμπορίου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1800" kern="0" dirty="0">
                <a:effectLst/>
                <a:latin typeface="Times New Roman" panose="02020603050405020304" pitchFamily="18" charset="0"/>
                <a:ea typeface="Times New Roman" panose="02020603050405020304" pitchFamily="18" charset="0"/>
                <a:cs typeface="Times New Roman" panose="02020603050405020304" pitchFamily="18" charset="0"/>
              </a:rPr>
              <a:t>109 Με το υπόμνημα αντικρούσεως, η Γαλλική Κυβέρνηση εξέθεσε, χωρίς να αντικρουσθεί από την Επιτροπή ότι, παρά την ύπαρξη των εν λόγω δικαιωμάτων, ο τομέας της ηλεκτρικής ενέργειας στη Γαλλία ενσωματώθηκε πλήρως στην ευρωπαϊκή αγορά. Η Γαλλική Κυβέρνηση υπογράμμισε ότι το εμπόριο αυτό μεταξύ μεγάλων δικτύων αντιπροσώπευε περί το 10 % της συνολικής κατανάλωσης της Κοινότητας των Δώδεκα και είναι το μόνο που αποτελεί αντικείμενο κοινοτικής κανονιστικής ρυθμίσεως, στο πλαίσιο της οδηγίας 90/547/ΕΟΚ του Συμβουλίου, της 29ης Οκτωβρίου 1990, για την διαμετακόμιση ηλεκτρικής ενέργειας μέσω των μεγάλων δικτύων (ΕΕ L 313, σ. 30).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1800" kern="0" dirty="0">
                <a:effectLst/>
                <a:latin typeface="Times New Roman" panose="02020603050405020304" pitchFamily="18" charset="0"/>
                <a:ea typeface="Times New Roman" panose="02020603050405020304" pitchFamily="18" charset="0"/>
                <a:cs typeface="Times New Roman" panose="02020603050405020304" pitchFamily="18" charset="0"/>
              </a:rPr>
              <a:t>110 Όσον αφορά το φυσικό αέριο, η Γαλλική Κυβέρνηση παρατήρησε ότι το 1992 καλύφθηκε με εισαγωγές σε ποσοστό άνω του 90 % της γαλλικής καταναλώσεως από το οποίο το 14 % προερχόταν από τις Κάτω </a:t>
            </a:r>
            <a:r>
              <a:rPr lang="el-GR" sz="1800" kern="0" dirty="0">
                <a:latin typeface="Times New Roman" panose="02020603050405020304" pitchFamily="18" charset="0"/>
                <a:ea typeface="Times New Roman" panose="02020603050405020304" pitchFamily="18" charset="0"/>
                <a:cs typeface="Times New Roman" panose="02020603050405020304" pitchFamily="18" charset="0"/>
              </a:rPr>
              <a:t>Χ</a:t>
            </a:r>
            <a:r>
              <a:rPr lang="el-GR" sz="1800" kern="0" dirty="0">
                <a:effectLst/>
                <a:latin typeface="Times New Roman" panose="02020603050405020304" pitchFamily="18" charset="0"/>
                <a:ea typeface="Times New Roman" panose="02020603050405020304" pitchFamily="18" charset="0"/>
                <a:cs typeface="Times New Roman" panose="02020603050405020304" pitchFamily="18" charset="0"/>
              </a:rPr>
              <a:t>ώρες και υποστήριξε ότι δεν είναι τα αποκλειστικά δικαιώματα εισαγωγής της GDF που εμποδίζουν τις περαιτέρω εισαγωγές από άλλα κράτη μέλη της Κοινότητας, αλλά ο περιορισμός των αποθεμάτων και η στάση που τηρούν οι χώρες-</a:t>
            </a:r>
            <a:r>
              <a:rPr lang="el-G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εξαγωγείς</a:t>
            </a:r>
            <a:r>
              <a:rPr lang="el-G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60448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12E7F6-9F7A-994D-79CE-D8F7BE1A1ACD}"/>
              </a:ext>
            </a:extLst>
          </p:cNvPr>
          <p:cNvSpPr>
            <a:spLocks noGrp="1"/>
          </p:cNvSpPr>
          <p:nvPr>
            <p:ph type="title"/>
          </p:nvPr>
        </p:nvSpPr>
        <p:spPr/>
        <p:txBody>
          <a:bodyPr/>
          <a:lstStyle/>
          <a:p>
            <a:r>
              <a:rPr lang="el-GR" dirty="0"/>
              <a:t>Επιτροπή κατά Γαλλίας ΙΙ</a:t>
            </a:r>
          </a:p>
        </p:txBody>
      </p:sp>
      <p:sp>
        <p:nvSpPr>
          <p:cNvPr id="3" name="Θέση περιεχομένου 2">
            <a:extLst>
              <a:ext uri="{FF2B5EF4-FFF2-40B4-BE49-F238E27FC236}">
                <a16:creationId xmlns:a16="http://schemas.microsoft.com/office/drawing/2014/main" id="{430A9CCB-7EA4-4A5E-49B3-2F85845045A3}"/>
              </a:ext>
            </a:extLst>
          </p:cNvPr>
          <p:cNvSpPr>
            <a:spLocks noGrp="1"/>
          </p:cNvSpPr>
          <p:nvPr>
            <p:ph idx="1"/>
          </p:nvPr>
        </p:nvSpPr>
        <p:spPr/>
        <p:txBody>
          <a:bodyPr>
            <a:normAutofit fontScale="25000" lnSpcReduction="20000"/>
          </a:bodyPr>
          <a:lstStyle/>
          <a:p>
            <a:pPr marL="0" indent="0" algn="just">
              <a:lnSpc>
                <a:spcPct val="107000"/>
              </a:lnSpc>
              <a:spcBef>
                <a:spcPts val="0"/>
              </a:spcBef>
              <a:buNone/>
            </a:pPr>
            <a:r>
              <a:rPr lang="el-GR" sz="7200" i="1" kern="0" dirty="0">
                <a:effectLst/>
                <a:latin typeface="Times New Roman" panose="02020603050405020304" pitchFamily="18" charset="0"/>
                <a:ea typeface="Times New Roman" panose="02020603050405020304" pitchFamily="18" charset="0"/>
                <a:cs typeface="Times New Roman" panose="02020603050405020304" pitchFamily="18" charset="0"/>
              </a:rPr>
              <a:t>111 Με το δικόγραφο της προσφυγής η Επιτροπή περιορίστηκε να επισημάνει αυτή την προϋπόθεση εφαρμογής του άρθρου 106, παράγραφος 2, της Συνθήκης και παρατήρησε, χωρίς άλλη διευκρίνιση με το υπόμνημα απαντήσεως, ότι η κατάργηση των αποκλειστικών δικαιωμάτων εισαγωγής και εξαγωγής θα έχει ως συνέπεια να επιτρέψει και να ευνοήσει την ανάπτυξη του εμπορίου προς το συμφέρον της Κοινότητας. </a:t>
            </a:r>
            <a:endParaRPr lang="el-GR"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l-GR" sz="7200" i="1" kern="0" dirty="0">
                <a:effectLst/>
                <a:latin typeface="Times New Roman" panose="02020603050405020304" pitchFamily="18" charset="0"/>
                <a:ea typeface="Times New Roman" panose="02020603050405020304" pitchFamily="18" charset="0"/>
                <a:cs typeface="Times New Roman" panose="02020603050405020304" pitchFamily="18" charset="0"/>
              </a:rPr>
              <a:t>112 Ο ισχυρισμός αυτός όμως δεν αρκεί για να αποδειχθεί ότι, λόγω των αποκλειστικών δικαιωμάτων εισαγωγής και εξαγωγής της EDF και της GDF, το ενδοκοινοτικό εμπόριο ηλεκτρικής ενέργειας και φυσικού αερίου αναπτύχθηκε και εξακολουθεί να αναπτύσσεται σε βαθμό αντίθετο προς το συμφέρον της Κοινότητας. </a:t>
            </a:r>
            <a:endParaRPr lang="el-GR"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l-GR" sz="7200" i="1" kern="0" dirty="0">
                <a:effectLst/>
                <a:latin typeface="Times New Roman" panose="02020603050405020304" pitchFamily="18" charset="0"/>
                <a:ea typeface="Times New Roman" panose="02020603050405020304" pitchFamily="18" charset="0"/>
                <a:cs typeface="Times New Roman" panose="02020603050405020304" pitchFamily="18" charset="0"/>
              </a:rPr>
              <a:t>113 Πράγματι, λαμβανομένων υπόψη των εξηγήσεων της Γαλλικής Κυβερνήσεως, η Επιτροπή όφειλε, προκειμένου να αποδείξει την ύπαρξη της </a:t>
            </a:r>
            <a:r>
              <a:rPr lang="el-GR" sz="7200" i="1" kern="0" dirty="0" err="1">
                <a:effectLst/>
                <a:latin typeface="Times New Roman" panose="02020603050405020304" pitchFamily="18" charset="0"/>
                <a:ea typeface="Times New Roman" panose="02020603050405020304" pitchFamily="18" charset="0"/>
                <a:cs typeface="Times New Roman" panose="02020603050405020304" pitchFamily="18" charset="0"/>
              </a:rPr>
              <a:t>προσαπτομένης</a:t>
            </a:r>
            <a:r>
              <a:rPr lang="el-GR" sz="7200" i="1" kern="0" dirty="0">
                <a:effectLst/>
                <a:latin typeface="Times New Roman" panose="02020603050405020304" pitchFamily="18" charset="0"/>
                <a:ea typeface="Times New Roman" panose="02020603050405020304" pitchFamily="18" charset="0"/>
                <a:cs typeface="Times New Roman" panose="02020603050405020304" pitchFamily="18" charset="0"/>
              </a:rPr>
              <a:t> παραβάσεως, να προσδιορίσει, υπό τον έλεγχο του Δικαστηρίου, το συμφέρον της Κοινότητας από τη σκοπιά του οποίου πρέπει να εκτιμηθεί η ανάπτυξη του εμπορίου. Πρέπει να σημειωθεί συναφώς ότι το άρθρο 106, παράγραφος 3, της Συνθήκης ρητώς επιβάλλει στην Επιτροπή την υποχρέωση να μεριμνά για την εφαρμογή του εν λόγω άρθρου και να απευθύνει εφόσον είναι ανάγκη κατάλληλες οδηγίες ή αποφάσεις προς τα κράτη μέλη. </a:t>
            </a:r>
            <a:endParaRPr lang="el-GR"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l-GR" sz="7200" i="1" kern="0" dirty="0">
                <a:effectLst/>
                <a:latin typeface="Times New Roman" panose="02020603050405020304" pitchFamily="18" charset="0"/>
                <a:ea typeface="Times New Roman" panose="02020603050405020304" pitchFamily="18" charset="0"/>
                <a:cs typeface="Times New Roman" panose="02020603050405020304" pitchFamily="18" charset="0"/>
              </a:rPr>
              <a:t>114 Εν προκειμένω ο προσδιορισμός αυτός ήταν τόσο περισσότερο επιβεβλημένος καθόσον οι μόνες κοινοτικές πράξεις που αφορούν άμεσα το εμπόριο ηλεκτρικής ενέργειας και φυσικού αερίου, δηλαδή η οδηγία 90/547 και η οδηγία 91/296/ΕΟΚ του Συμβουλίου, για τη διαμετακόμιση φυσικού αερίου μέσω των μεγάλων δικτύων, αναφέρουν ρητά ότι διεξάγεται σημαντικό εμπόριο ηλεκτρικής ενεργείας και φυσικού αερίου μεταξύ των μεγάλων ηλεκτρικών δικτύων υψηλής τάσης και των μεγάλων δικτύων αγωγών αερίου </a:t>
            </a:r>
            <a:r>
              <a:rPr lang="el-GR" sz="7200" i="1" kern="0">
                <a:effectLst/>
                <a:latin typeface="Times New Roman" panose="02020603050405020304" pitchFamily="18" charset="0"/>
                <a:ea typeface="Times New Roman" panose="02020603050405020304" pitchFamily="18" charset="0"/>
                <a:cs typeface="Times New Roman" panose="02020603050405020304" pitchFamily="18" charset="0"/>
              </a:rPr>
              <a:t>υψηλής πιέσεως. </a:t>
            </a:r>
            <a:endParaRPr lang="el-GR" sz="7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0093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DC4B6B-F37E-7522-0ED8-058CEC3BD59D}"/>
              </a:ext>
            </a:extLst>
          </p:cNvPr>
          <p:cNvSpPr>
            <a:spLocks noGrp="1"/>
          </p:cNvSpPr>
          <p:nvPr>
            <p:ph type="title"/>
          </p:nvPr>
        </p:nvSpPr>
        <p:spPr/>
        <p:txBody>
          <a:bodyPr/>
          <a:lstStyle/>
          <a:p>
            <a:r>
              <a:rPr lang="el-GR" dirty="0"/>
              <a:t>Συνθήκη της Λισαβόνας </a:t>
            </a:r>
          </a:p>
        </p:txBody>
      </p:sp>
      <p:sp>
        <p:nvSpPr>
          <p:cNvPr id="3" name="Θέση περιεχομένου 2">
            <a:extLst>
              <a:ext uri="{FF2B5EF4-FFF2-40B4-BE49-F238E27FC236}">
                <a16:creationId xmlns:a16="http://schemas.microsoft.com/office/drawing/2014/main" id="{9F75D8AC-7B55-7614-687B-3431C61A7736}"/>
              </a:ext>
            </a:extLst>
          </p:cNvPr>
          <p:cNvSpPr>
            <a:spLocks noGrp="1"/>
          </p:cNvSpPr>
          <p:nvPr>
            <p:ph idx="1"/>
          </p:nvPr>
        </p:nvSpPr>
        <p:spPr/>
        <p:txBody>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Σύμφωνα με το άρθρο 14 ΣΛΕΕ «υπό την επιφύλαξη του άρθρου 4 της Συνθήκης για την Ευρωπαϊκή Ένωση, και των άρθρων 93, 106 και 107 της παρούσας Συνθήκης, και ενόψει της θέσης που κατέχουν οι υπηρεσίες γενικού οικονομικού ενδιαφέροντος στα πλαίσια των κοινών αξιών της Ένωσης, καθώς και της συμβολής τους στην προώθηση της κοινωνικής και εδαφικής συνοχής, η Ένωση και τα κράτη μέλη, εντός των πλαισίων των αντιστοίχων αρμοδιοτήτων τους, και εντός του πεδίου εφαρμογής των Συνθηκών, μεριμνούν ούτως ώστε οι υπηρεσίες αυτές να λειτουργούν βάσει αρχών και προϋποθέσεων, ιδίως οικονομικών και δημοσιονομικών, οι οποίες επιτρέπουν την εκπλήρωση του σκοπού τους. Το Ευρωπαϊκό Κοινοβούλιο και το Συμβούλιο, αποφασίζοντας μέσω κανονισμών σύμφωνα με τη συνήθη νομοθετική διαδικασία, καθιερώνουν τις εν λόγω αρχές και καθορίζουν τις εν λόγω προϋποθέσεις, με την επιφύλαξη της αρμοδιότητας των κρατών μελών, τηρουμένων των Συνθηκών, για την παροχή, την ανάθεση και τη χρηματοδότηση των υπηρεσιών αυτών».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Το άρθρο 4 της ΣΕΕ αφορά την κατανομή των αρμοδιοτήτων μεταξύ της Ένωσης και των κρατών μελών ( δοτή αρμοδιότητα, εθνική ταυτότητα και καλοπροαίρετη συνεργασίας των κρατών μελών),  το άρθρο 93 ΣΛΕΕ ορίζει ότι «οι ενισχύσεις που ανταποκρίνονται στις ανάγκες συντονισμού των μεταφορών ή που αντιστοιχούν στην αποκατάσταση ορισμένων βαρών συνυφασμένων με την έννοια της δημοσίας υπηρεσίας, είναι συμβιβάσιμες με τις Συνθήκες», το άρθρο 106 ΣΛΕΕ έχει ως αντικείμενο τις δημόσιες επιχειρήσεις και το άρθρο 107 ΣΛΕΕ ρυθμίζει τις κρατικές ενισχύσεις.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628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5374DA-49D8-12DE-49F2-D6B9FD2E55FA}"/>
              </a:ext>
            </a:extLst>
          </p:cNvPr>
          <p:cNvSpPr>
            <a:spLocks noGrp="1"/>
          </p:cNvSpPr>
          <p:nvPr>
            <p:ph type="title"/>
          </p:nvPr>
        </p:nvSpPr>
        <p:spPr/>
        <p:txBody>
          <a:bodyPr/>
          <a:lstStyle/>
          <a:p>
            <a:r>
              <a:rPr lang="el-GR" dirty="0"/>
              <a:t>ΟΡΟΙ ΚΡΑΤΙΚΗΣ ΠΑΡΕΜΒΑΣΗΣ </a:t>
            </a:r>
          </a:p>
        </p:txBody>
      </p:sp>
      <p:sp>
        <p:nvSpPr>
          <p:cNvPr id="3" name="Θέση περιεχομένου 2">
            <a:extLst>
              <a:ext uri="{FF2B5EF4-FFF2-40B4-BE49-F238E27FC236}">
                <a16:creationId xmlns:a16="http://schemas.microsoft.com/office/drawing/2014/main" id="{52ECD9F2-F54D-EBFD-D139-A2DFBBB4D20E}"/>
              </a:ext>
            </a:extLst>
          </p:cNvPr>
          <p:cNvSpPr>
            <a:spLocks noGrp="1"/>
          </p:cNvSpPr>
          <p:nvPr>
            <p:ph idx="1"/>
          </p:nvPr>
        </p:nvSpPr>
        <p:spPr/>
        <p:txBody>
          <a:bodyPr>
            <a:normAutofit/>
          </a:bodyPr>
          <a:lstStyle/>
          <a:p>
            <a:pPr algn="just"/>
            <a:r>
              <a:rPr lang="el-GR" sz="1800" b="1" dirty="0">
                <a:latin typeface="Times New Roman" panose="02020603050405020304" pitchFamily="18" charset="0"/>
                <a:ea typeface="Calibri" panose="020F0502020204030204" pitchFamily="34" charset="0"/>
                <a:cs typeface="Times New Roman" panose="02020603050405020304" pitchFamily="18" charset="0"/>
              </a:rPr>
              <a:t>α</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Η αρχή της ουδετερότητας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Άρθρο 345 ΣΛΕΕ: «Οι Συνθήκες  δεν προδικάζουν με κανένα τρόπο το καθεστώς της ιδιοκτησίας στα κράτη μέλη».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ι Συνθήκες της δεν θέλησαν να επιβάλλουν στα κράτη μέλη ή να εισαγάγουν στην έννομη τάξη της Ένωσης μία νέα αντίληψη για τη ρύθμιση της ιδιοκτησίας. Τα κράτη μέλη διατηρούν το δικαίωμά τους να επιλέξουν την οικονομική πολιτική που αρμόζει, προσδιορίζοντας ελεύθερα την έκταση του δημόσιου τομέα τους.</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Νομολογία: Υ</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πόθεση 6/64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Costa v Enel-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εθνικοποίηση του τομέα της ενέργειας από την ιταλική κυβέρνηση). </a:t>
            </a:r>
            <a:r>
              <a:rPr lang="el-GR" sz="1800" dirty="0">
                <a:latin typeface="Times New Roman" panose="02020603050405020304" pitchFamily="18" charset="0"/>
                <a:ea typeface="Calibri" panose="020F0502020204030204" pitchFamily="34" charset="0"/>
                <a:cs typeface="Times New Roman" panose="02020603050405020304" pitchFamily="18" charset="0"/>
              </a:rPr>
              <a:t>ΔΕΚ:</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οι μόνες προϋποθέσεις που θέτει η Ένωση </a:t>
            </a:r>
            <a:r>
              <a:rPr lang="el-GR" sz="1800" dirty="0">
                <a:latin typeface="Times New Roman" panose="02020603050405020304" pitchFamily="18" charset="0"/>
                <a:ea typeface="Calibri" panose="020F0502020204030204" pitchFamily="34" charset="0"/>
                <a:cs typeface="Times New Roman" panose="02020603050405020304" pitchFamily="18" charset="0"/>
              </a:rPr>
              <a:t>είναι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τήρηση της αρχής της μη διάκρισης για λόγους ιθαγένειας και η μη προσβολή των ενδοκοινοτικών συναλλαγών.</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Επιτροπή: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άρθρο 345 ΣΛΕΕ εγγυάται τη θεμελιώδη ουδετερότητα της έννομης τάξης της Ένωσης έναντι του καθεστώτος ιδιοκτησίας των κρατών μελών. Τα κράτη είναι εντελώς ελεύθερα να καθορίσουν την έκταση, τη σύνθεση και την εσωτερική οργάνωση του δημοσίου τομέα τους και διατηρούν όλη την αυτονομία τους να υιοθετήσουν τις μεταρρυθμίσεις που κρίνουν αναγκαίες ως προς το ιδιοκτησιακό καθεστώς τους.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63178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053A91-FA51-4FC1-7954-62220E8751AA}"/>
              </a:ext>
            </a:extLst>
          </p:cNvPr>
          <p:cNvSpPr>
            <a:spLocks noGrp="1"/>
          </p:cNvSpPr>
          <p:nvPr>
            <p:ph type="title"/>
          </p:nvPr>
        </p:nvSpPr>
        <p:spPr/>
        <p:txBody>
          <a:bodyPr/>
          <a:lstStyle/>
          <a:p>
            <a:r>
              <a:rPr lang="el-GR" dirty="0"/>
              <a:t>β) Η αρχή της ίσης μεταχείρισης </a:t>
            </a:r>
          </a:p>
        </p:txBody>
      </p:sp>
      <p:sp>
        <p:nvSpPr>
          <p:cNvPr id="3" name="Θέση περιεχομένου 2">
            <a:extLst>
              <a:ext uri="{FF2B5EF4-FFF2-40B4-BE49-F238E27FC236}">
                <a16:creationId xmlns:a16="http://schemas.microsoft.com/office/drawing/2014/main" id="{E727AF42-6EAC-51AC-6C62-28FCE1F5BF23}"/>
              </a:ext>
            </a:extLst>
          </p:cNvPr>
          <p:cNvSpPr>
            <a:spLocks noGrp="1"/>
          </p:cNvSpPr>
          <p:nvPr>
            <p:ph idx="1"/>
          </p:nvPr>
        </p:nvSpPr>
        <p:spPr/>
        <p:txBody>
          <a:bodyPr>
            <a:normAutofit fontScale="92500" lnSpcReduction="20000"/>
          </a:bodyPr>
          <a:lstStyle/>
          <a:p>
            <a:pPr algn="just"/>
            <a:r>
              <a:rPr lang="en-US" sz="1900" dirty="0">
                <a:effectLst/>
                <a:latin typeface="Times New Roman" panose="02020603050405020304" pitchFamily="18" charset="0"/>
                <a:ea typeface="Calibri" panose="020F0502020204030204" pitchFamily="34" charset="0"/>
                <a:cs typeface="Times New Roman" panose="02020603050405020304" pitchFamily="18" charset="0"/>
              </a:rPr>
              <a:t>H</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εξέλιξη της διαδικασίας οικονομικής ολοκλήρωσης διαμόρφωσε νέα δεδομένα στην εφαρμογή του άρθρου 106 ΣΛΕΕ. </a:t>
            </a:r>
          </a:p>
          <a:p>
            <a:pPr algn="just"/>
            <a:r>
              <a:rPr lang="el-GR" sz="1900" dirty="0">
                <a:latin typeface="Times New Roman" panose="02020603050405020304" pitchFamily="18" charset="0"/>
                <a:cs typeface="Times New Roman" panose="02020603050405020304" pitchFamily="18" charset="0"/>
              </a:rPr>
              <a:t>ΟΔΗΓΙΑ ΤΗΣ ΕΠΙΤΡΟΠΗΣ της 25ης Ιουνίου 1980 περί της διαφάνειας των οικονομικών σχέσεων μεταξύ των Κρατών Μελών και των δημοσίων επιχειρήσεων (80/723). Άρθρο 1 : Τα Κράτη Μέλη διασφαλίζουν τη διαφάνεια των οικονομικών σχέσεων μεταξύ δημοσίου και δημοσίων επιχειρήσεων επισημαίνοντας: α) τους δημόσιους πόρους που διατίθενται άμεσα από το δημόσιο στις ενδιαφερόμενες δημόσιες επιχειρήσεις- β) τους δημόσιους πόρους που διατίθενται από το δημόσιο μέσω δημοσίων επιχειρήσεων ή πιστωτικών οργανισμών- γ) την πραγματική χρησιμοποίηση αυτών των δημοσίων πόρων. Άρθρο 5</a:t>
            </a:r>
            <a:r>
              <a:rPr lang="en-US" sz="1900" dirty="0">
                <a:latin typeface="Times New Roman" panose="02020603050405020304" pitchFamily="18" charset="0"/>
                <a:cs typeface="Times New Roman" panose="02020603050405020304" pitchFamily="18" charset="0"/>
              </a:rPr>
              <a:t>: </a:t>
            </a:r>
            <a:r>
              <a:rPr lang="el-GR" sz="1900" dirty="0">
                <a:latin typeface="Times New Roman" panose="02020603050405020304" pitchFamily="18" charset="0"/>
                <a:cs typeface="Times New Roman" panose="02020603050405020304" pitchFamily="18" charset="0"/>
              </a:rPr>
              <a:t>1. Τα Κράτη Μέλη λαμβάνουν τα αναγκαία μέτρα ώστε τα στοιχεία για τις οικονομικές σχέσεις κατά την έννοια του άρθρου 1 να παραμένουν στη διάθεση της Επιτροπής επί πέντε έτη από το τέλος της χρήσεως, κατά τη διάρκεια της οποίας διετέθησαν δημόσιοι πόροι σε δημόσια επιχείρηση</a:t>
            </a:r>
            <a:r>
              <a:rPr lang="en-US" sz="1900" dirty="0">
                <a:latin typeface="Times New Roman" panose="02020603050405020304" pitchFamily="18" charset="0"/>
                <a:cs typeface="Times New Roman" panose="02020603050405020304" pitchFamily="18" charset="0"/>
              </a:rPr>
              <a:t>. [</a:t>
            </a:r>
            <a:r>
              <a:rPr lang="el-GR" sz="1900" dirty="0">
                <a:latin typeface="Times New Roman" panose="02020603050405020304" pitchFamily="18" charset="0"/>
                <a:cs typeface="Times New Roman" panose="02020603050405020304" pitchFamily="18" charset="0"/>
              </a:rPr>
              <a:t>Αντικαταστάθηκε από την οδηγία 2006/111/ΕΚ) </a:t>
            </a:r>
          </a:p>
          <a:p>
            <a:pPr algn="just"/>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Απόφαση 85/276/ΕΟΚ, σχετικά με την ασφάλιση της δημόσιας περιουσίας και των πιστώσεων που χορηγούν οι ελληνικές δημόσιες τράπεζες. Με την Απόφαση αυτή η Επιτροπή θεώρησε ότι η υποχρέωση των φορέων του δημόσιου τομέα να ασφαλίζουν τα περιουσιακά τους στοιχεία, όπως και των δημόσιων τραπεζών να ασφαλίζουν τις χορηγούμενες πιστώσεις, σε δημόσιες ασφαλιστικές επιχειρήσεις, παραβιάζει την αρχή της ίσης μεταχείρισης μεταξύ των δημόσιων και ιδιωτικών ασφαλιστικών επιχειρήσεων.</a:t>
            </a:r>
          </a:p>
          <a:p>
            <a:pPr algn="just"/>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Η ουδετερότητα της Ένωσης έναντι του καθεστώτος της ιδιοκτησίας στα κράτη μέλη συμπληρώθηκε από την ουδετερότητα των κρατών έναντι των φορέων μιας αγοράς, ανεξαρτήτως της δημόσιας ή μη ιδιοκτησίας τους.</a:t>
            </a:r>
          </a:p>
          <a:p>
            <a:endParaRPr lang="el-GR" dirty="0"/>
          </a:p>
        </p:txBody>
      </p:sp>
    </p:spTree>
    <p:extLst>
      <p:ext uri="{BB962C8B-B14F-4D97-AF65-F5344CB8AC3E}">
        <p14:creationId xmlns:p14="http://schemas.microsoft.com/office/powerpoint/2010/main" val="1200199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33082C-0CDC-656A-83F1-C86B2ACD1E57}"/>
              </a:ext>
            </a:extLst>
          </p:cNvPr>
          <p:cNvSpPr>
            <a:spLocks noGrp="1"/>
          </p:cNvSpPr>
          <p:nvPr>
            <p:ph type="title"/>
          </p:nvPr>
        </p:nvSpPr>
        <p:spPr/>
        <p:txBody>
          <a:bodyPr/>
          <a:lstStyle/>
          <a:p>
            <a:r>
              <a:rPr lang="el-GR" dirty="0"/>
              <a:t>γ) Οριοθέτηση δημόσιου οικονομικού τομέα </a:t>
            </a:r>
          </a:p>
        </p:txBody>
      </p:sp>
      <p:sp>
        <p:nvSpPr>
          <p:cNvPr id="3" name="Θέση περιεχομένου 2">
            <a:extLst>
              <a:ext uri="{FF2B5EF4-FFF2-40B4-BE49-F238E27FC236}">
                <a16:creationId xmlns:a16="http://schemas.microsoft.com/office/drawing/2014/main" id="{CBDAE609-C754-DC8A-A5B7-8E0AFA127695}"/>
              </a:ext>
            </a:extLst>
          </p:cNvPr>
          <p:cNvSpPr>
            <a:spLocks noGrp="1"/>
          </p:cNvSpPr>
          <p:nvPr>
            <p:ph idx="1"/>
          </p:nvPr>
        </p:nvSpPr>
        <p:spPr/>
        <p:txBody>
          <a:bodyPr>
            <a:normAutofit lnSpcReduction="10000"/>
          </a:bodyPr>
          <a:lstStyle/>
          <a:p>
            <a:pPr algn="just">
              <a:spcBef>
                <a:spcPts val="0"/>
              </a:spcBef>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ΝΟΜΟΛΟΓΙΑ </a:t>
            </a:r>
          </a:p>
          <a:p>
            <a:pPr algn="just">
              <a:spcBef>
                <a:spcPts val="0"/>
              </a:spcBef>
            </a:pPr>
            <a:r>
              <a:rPr lang="el-GR" sz="2000" dirty="0">
                <a:latin typeface="Times New Roman" panose="02020603050405020304" pitchFamily="18" charset="0"/>
                <a:ea typeface="Calibri" panose="020F0502020204030204" pitchFamily="34" charset="0"/>
                <a:cs typeface="Times New Roman" panose="02020603050405020304" pitchFamily="18" charset="0"/>
              </a:rPr>
              <a:t>Έννοια επιχείρησης: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κάθε οντότητα που ασκεί οικονομική δραστηριότητα ανεξάρτητα από το νομικό της καθεστώς και τον τρόπο χρηματοδότησής της. </a:t>
            </a:r>
          </a:p>
          <a:p>
            <a:pPr algn="just">
              <a:spcBef>
                <a:spcPts val="0"/>
              </a:spcBef>
            </a:pPr>
            <a:r>
              <a:rPr lang="el-GR" sz="2000" kern="0" dirty="0">
                <a:effectLst/>
                <a:latin typeface="Times New Roman" panose="02020603050405020304" pitchFamily="18" charset="0"/>
                <a:ea typeface="Calibri" panose="020F0502020204030204" pitchFamily="34" charset="0"/>
                <a:cs typeface="Times New Roman" panose="02020603050405020304" pitchFamily="18" charset="0"/>
              </a:rPr>
              <a:t>Α</a:t>
            </a:r>
            <a:r>
              <a:rPr lang="el-GR" sz="2000" kern="0" dirty="0">
                <a:effectLst/>
                <a:latin typeface="Times New Roman" panose="02020603050405020304" pitchFamily="18" charset="0"/>
                <a:ea typeface="Calibri" panose="020F0502020204030204" pitchFamily="34" charset="0"/>
              </a:rPr>
              <a:t>ποκλειστικό δικαίωμα: το δικαίωμα που αναγνωρίζεται σε μια επιχείρηση να ασκεί κατ’ αποκλειστικότητα μια οικονομική δραστηριότητα. Πρόκειται για δικαίωμα που ασκείται υπό τη μορφή μονοπωλίου (πχ μετάδοση ή αναμετάδοση τηλεοπτικών εκπομπών, παροχή λιμενικών υπηρεσιών στον τομέα μεταφοράς προϊόντων, παροχή ταχυδρομικών υπηρεσιών, παροχή τηλεπικοινωνιακής υπηρεσίας και το μονοπώλιο προμήθειας ηλεκτρικής ενέργειας σε τοπικές εταιρείες διανομής). </a:t>
            </a:r>
          </a:p>
          <a:p>
            <a:pPr algn="just">
              <a:spcBef>
                <a:spcPts val="0"/>
              </a:spcBef>
            </a:pPr>
            <a:r>
              <a:rPr lang="el-GR" sz="2000" kern="0" dirty="0">
                <a:latin typeface="Times New Roman" panose="02020603050405020304" pitchFamily="18" charset="0"/>
                <a:ea typeface="Calibri" panose="020F0502020204030204" pitchFamily="34" charset="0"/>
              </a:rPr>
              <a:t>Ειδικό δικαίωμα: η </a:t>
            </a:r>
            <a:r>
              <a:rPr lang="el-GR" sz="2000" kern="0" dirty="0">
                <a:effectLst/>
                <a:latin typeface="Times New Roman" panose="02020603050405020304" pitchFamily="18" charset="0"/>
                <a:ea typeface="Calibri" panose="020F0502020204030204" pitchFamily="34" charset="0"/>
              </a:rPr>
              <a:t>δέσμευση διαβούλευσης με μια  επιχείρηση, προκειμένου να ληφθεί κυβερνητική απόφαση για τους ανταγωνιστές της, οι αυστηρότερες προϋποθέσεις για τους ανταγωνιστές του ολλανδικού ταχυδρομικού μονοπωλίου, η παραχώρηση, έστω και μη αποκλειστική, σε ολλανδική περιφερειακή εταιρία του δικαιώματος διανομής ηλεκτρικού ρεύματος. Το Δικαστήριο, όπως και η Επιτροπή, ελέγχουν εάν τα εν λόγω ειδικά δικαιώματα χορηγούνται με τρόπο που σέβεται την αρχή της αναλογικότητας και την αρχή της μη διάκρισης. Ο σεβασμός των κριτηρίων αυτών είναι πολύ σημαντικός, στο βαθμό που η μη τήρησή τους αρκεί για να χαρακτηρίσει ένα δικαίωμα ως ειδικό.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5471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654E2B-6A0A-A7B0-5393-9FCE1385971A}"/>
              </a:ext>
            </a:extLst>
          </p:cNvPr>
          <p:cNvSpPr>
            <a:spLocks noGrp="1"/>
          </p:cNvSpPr>
          <p:nvPr>
            <p:ph type="title"/>
          </p:nvPr>
        </p:nvSpPr>
        <p:spPr/>
        <p:txBody>
          <a:bodyPr/>
          <a:lstStyle/>
          <a:p>
            <a:r>
              <a:rPr lang="el-GR" dirty="0"/>
              <a:t>Ειδικό δικαίωμα </a:t>
            </a:r>
          </a:p>
        </p:txBody>
      </p:sp>
      <p:sp>
        <p:nvSpPr>
          <p:cNvPr id="3" name="Θέση περιεχομένου 2">
            <a:extLst>
              <a:ext uri="{FF2B5EF4-FFF2-40B4-BE49-F238E27FC236}">
                <a16:creationId xmlns:a16="http://schemas.microsoft.com/office/drawing/2014/main" id="{7DF5B930-F461-61ED-48B4-47079485235C}"/>
              </a:ext>
            </a:extLst>
          </p:cNvPr>
          <p:cNvSpPr>
            <a:spLocks noGrp="1"/>
          </p:cNvSpPr>
          <p:nvPr>
            <p:ph idx="1"/>
          </p:nvPr>
        </p:nvSpPr>
        <p:spPr/>
        <p:txBody>
          <a:bodyPr/>
          <a:lstStyle/>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Κατά την  Επιτροπή,  ειδικό δικαίωμα είναι το δικαίωμα που παρέχει νομικά ή κανονιστικά πλεονεκτήματα και τα οποία προσβάλλουν ουσιαστικά την ικανότητα κάθε άλλης επιχείρησης προς παροχή της ίδιας υπηρεσίας ή να ασκήσει την  ίδια δραστηριότητα στο ίδιο έδαφος και με ισοδύναμους όρους. </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Κατά διαφορετική φρασεολογία,  ως ειδικό δικαίωμα νοείται κάθε δικαίωμα που παρέχεται σε ένα περιορισμένο αριθμό επιχειρήσεων, σύμφωνα με κριτήρια που δεν είναι ούτε αντικειμενικά ούτε αναλογικά. </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Επομένως, η τήρηση αυτών των κριτηρίων στερεί από ένα δικαίωμα το χαρακτηρισμό του ως ειδικού, όπως συμβαίνει στην περίπτωση των δικαιωμάτων βιομηχανικής ή πνευματικής ιδιοκτησίας.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98540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A83548-409E-5A5B-F208-F9B5AEFE90B7}"/>
              </a:ext>
            </a:extLst>
          </p:cNvPr>
          <p:cNvSpPr>
            <a:spLocks noGrp="1"/>
          </p:cNvSpPr>
          <p:nvPr>
            <p:ph type="title"/>
          </p:nvPr>
        </p:nvSpPr>
        <p:spPr/>
        <p:txBody>
          <a:bodyPr>
            <a:normAutofit/>
          </a:bodyPr>
          <a:lstStyle/>
          <a:p>
            <a:r>
              <a:rPr lang="el-GR" sz="3200" dirty="0"/>
              <a:t>Κυριαρχία και ανταγωνισμός: απελευθέρωση του δημόσιου τομέα Ι</a:t>
            </a:r>
          </a:p>
        </p:txBody>
      </p:sp>
      <p:sp>
        <p:nvSpPr>
          <p:cNvPr id="3" name="Θέση περιεχομένου 2">
            <a:extLst>
              <a:ext uri="{FF2B5EF4-FFF2-40B4-BE49-F238E27FC236}">
                <a16:creationId xmlns:a16="http://schemas.microsoft.com/office/drawing/2014/main" id="{65B0E046-42DC-2BDF-3A75-BED02A154F9F}"/>
              </a:ext>
            </a:extLst>
          </p:cNvPr>
          <p:cNvSpPr>
            <a:spLocks noGrp="1"/>
          </p:cNvSpPr>
          <p:nvPr>
            <p:ph idx="1"/>
          </p:nvPr>
        </p:nvSpPr>
        <p:spPr>
          <a:xfrm>
            <a:off x="334346" y="1690688"/>
            <a:ext cx="10515600" cy="4351338"/>
          </a:xfrm>
        </p:spPr>
        <p:txBody>
          <a:bodyPr>
            <a:noAutofit/>
          </a:bodyPr>
          <a:lstStyle/>
          <a:p>
            <a:pPr marL="0" indent="0" algn="just">
              <a:spcBef>
                <a:spcPts val="0"/>
              </a:spcBef>
              <a:buNone/>
            </a:pPr>
            <a:r>
              <a:rPr lang="en-US" sz="1600" dirty="0">
                <a:latin typeface="Times New Roman" panose="02020603050405020304" pitchFamily="18" charset="0"/>
                <a:cs typeface="Times New Roman" panose="02020603050405020304" pitchFamily="18" charset="0"/>
              </a:rPr>
              <a:t>Sacchi</a:t>
            </a:r>
            <a:r>
              <a:rPr lang="el-GR" sz="1600" dirty="0">
                <a:latin typeface="Times New Roman" panose="02020603050405020304" pitchFamily="18" charset="0"/>
                <a:cs typeface="Times New Roman" panose="02020603050405020304" pitchFamily="18" charset="0"/>
              </a:rPr>
              <a:t> (υπόθεση 155/73, 25.7.1973- ποινική δίωξη κατά του εκμεταλλευομένου ιδιωτικό σταθμό τηλεοράσεως, χωρίς προηγούμενη καταβολή του καθορισμένου τέλους αδείας. Ερώτημα: συμβιβάζεται προς τη Συνθήκη, διάταξη που επιφυλάσσει υπέρ του Κράτους την αποκλειστικότητα της εκμεταλλεύσεως της τηλεοράσεως, ειδικά της καλωδιακής, και ακόμα ειδικότερα, καθ' όσον η αποκλειστικότητα αυτή εκτείνεται στην εμπορική διαφήμιση. Απάντηση: Όχι εάν η επιχείρηση που έχει το μονοπώλιο της διαφημιστικής τηλεόρασης επέβαλλε σε όσους χρησιμοποιούν τις υπηρεσίες της, ανεπιεικείς τιμές ή όρους, ή αν προέβαινε σε διακρίσεις, όσον αφορά την πρόσβαση στην τηλεοπτική διαφήμιση, μεταξύ των εγχωρίων επιχειρηματιών ή προϊόντων, αφ' ενός, και αυτών των άλλων κρατών μελών, αφ' ετέρου. Έτσι, ακόμα και στο πλαίσιο του άρθρου 106, οι απαγορεύσεις του άρθρου 102 επάγονται άμεσα αποτελέσματα και γεννούν, υπέρ των πολιτών, δικαιώματα, τα οποία τα εθνικά δικαστήρια οφείλουν να προστατεύουν. </a:t>
            </a:r>
            <a:endParaRPr lang="en-US" sz="1600" dirty="0">
              <a:latin typeface="Times New Roman" panose="02020603050405020304" pitchFamily="18" charset="0"/>
              <a:cs typeface="Times New Roman" panose="02020603050405020304" pitchFamily="18" charset="0"/>
            </a:endParaRPr>
          </a:p>
          <a:p>
            <a:pPr marL="0" indent="0" algn="just">
              <a:spcBef>
                <a:spcPts val="0"/>
              </a:spcBef>
              <a:buNone/>
            </a:pPr>
            <a:r>
              <a:rPr lang="el-GR" sz="1600" dirty="0" err="1">
                <a:latin typeface="Times New Roman" panose="02020603050405020304" pitchFamily="18" charset="0"/>
                <a:cs typeface="Times New Roman" panose="02020603050405020304" pitchFamily="18" charset="0"/>
              </a:rPr>
              <a:t>Höfner</a:t>
            </a:r>
            <a:r>
              <a:rPr lang="el-GR" sz="1600" dirty="0">
                <a:latin typeface="Times New Roman" panose="02020603050405020304" pitchFamily="18" charset="0"/>
                <a:cs typeface="Times New Roman" panose="02020603050405020304" pitchFamily="18" charset="0"/>
              </a:rPr>
              <a:t> (υπόθεση C-41/90, 23.4.1991,  ποινική δίωξη κατά συμβούλου πρόσληψης στελεχών, αποκλειστικότητα του </a:t>
            </a:r>
            <a:r>
              <a:rPr lang="en-US" sz="1600" dirty="0">
                <a:latin typeface="Times New Roman" panose="02020603050405020304" pitchFamily="18" charset="0"/>
                <a:cs typeface="Times New Roman" panose="02020603050405020304" pitchFamily="18" charset="0"/>
              </a:rPr>
              <a:t>B</a:t>
            </a:r>
            <a:r>
              <a:rPr lang="el-GR" sz="1600" dirty="0" err="1">
                <a:latin typeface="Times New Roman" panose="02020603050405020304" pitchFamily="18" charset="0"/>
                <a:cs typeface="Times New Roman" panose="02020603050405020304" pitchFamily="18" charset="0"/>
              </a:rPr>
              <a:t>undesanstalt</a:t>
            </a:r>
            <a:r>
              <a:rPr lang="el-GR" sz="1600" dirty="0">
                <a:latin typeface="Times New Roman" panose="02020603050405020304" pitchFamily="18" charset="0"/>
                <a:cs typeface="Times New Roman" panose="02020603050405020304" pitchFamily="18" charset="0"/>
              </a:rPr>
              <a:t> </a:t>
            </a:r>
            <a:r>
              <a:rPr lang="el-GR" sz="1600" dirty="0" err="1">
                <a:latin typeface="Times New Roman" panose="02020603050405020304" pitchFamily="18" charset="0"/>
                <a:cs typeface="Times New Roman" panose="02020603050405020304" pitchFamily="18" charset="0"/>
              </a:rPr>
              <a:t>für</a:t>
            </a:r>
            <a:r>
              <a:rPr lang="el-GR" sz="1600" dirty="0">
                <a:latin typeface="Times New Roman" panose="02020603050405020304" pitchFamily="18" charset="0"/>
                <a:cs typeface="Times New Roman" panose="02020603050405020304" pitchFamily="18" charset="0"/>
              </a:rPr>
              <a:t> </a:t>
            </a:r>
            <a:r>
              <a:rPr lang="el-GR" sz="1600" dirty="0" err="1">
                <a:latin typeface="Times New Roman" panose="02020603050405020304" pitchFamily="18" charset="0"/>
                <a:cs typeface="Times New Roman" panose="02020603050405020304" pitchFamily="18" charset="0"/>
              </a:rPr>
              <a:t>Arbeit</a:t>
            </a:r>
            <a:r>
              <a:rPr lang="el-GR" sz="1600" dirty="0">
                <a:latin typeface="Times New Roman" panose="02020603050405020304" pitchFamily="18" charset="0"/>
                <a:cs typeface="Times New Roman" panose="02020603050405020304" pitchFamily="18" charset="0"/>
              </a:rPr>
              <a:t> ( Ομοσπονδιακή Υπηρεσία Απασχολήσεως)</a:t>
            </a:r>
            <a:r>
              <a:rPr lang="en-US" sz="1600" dirty="0">
                <a:latin typeface="Times New Roman" panose="02020603050405020304" pitchFamily="18" charset="0"/>
                <a:cs typeface="Times New Roman" panose="02020603050405020304" pitchFamily="18" charset="0"/>
              </a:rPr>
              <a:t>. </a:t>
            </a:r>
            <a:r>
              <a:rPr lang="el-GR" sz="1600" dirty="0">
                <a:latin typeface="Times New Roman" panose="02020603050405020304" pitchFamily="18" charset="0"/>
                <a:cs typeface="Times New Roman" panose="02020603050405020304" pitchFamily="18" charset="0"/>
              </a:rPr>
              <a:t>Απόφαση: </a:t>
            </a:r>
            <a:r>
              <a:rPr lang="en-US" sz="1600" dirty="0">
                <a:latin typeface="Times New Roman" panose="02020603050405020304" pitchFamily="18" charset="0"/>
                <a:cs typeface="Times New Roman" panose="02020603050405020304" pitchFamily="18" charset="0"/>
              </a:rPr>
              <a:t>1)  </a:t>
            </a:r>
            <a:r>
              <a:rPr lang="el-GR" sz="1600" dirty="0">
                <a:latin typeface="Times New Roman" panose="02020603050405020304" pitchFamily="18" charset="0"/>
                <a:cs typeface="Times New Roman" panose="02020603050405020304" pitchFamily="18" charset="0"/>
              </a:rPr>
              <a:t>Ο δημόσιος οργανισμός απασχολήσεως υπόκειται στην απαγόρευση του άρθρου 102 της Συνθήκης, εφόσον η εφαρμογή της διατάξεως αυτής δεν εμποδίζει την εκπλήρωση της ιδιαίτερης αποστολής που του έχει ανατεθεί. Το κράτος μέλος που του έχει παραχωρήσει μονοπώλιο για τη διαμεσολάβηση αυτή παραβαίνει το άρθρο 106, παράγραφος 1, της Συνθήκης, όταν δημιουργεί καταστάσεις που οδηγούν κατ' ανάγκη τον δημόσιο οργανισμό απασχολήσεως να παραβαίνει το άρθρο 102 της Συνθήκης. Αυτό συμβαίνει ιδίως όταν πληρούνται οι ακόλουθες προϋποθέσεις:</a:t>
            </a:r>
            <a:r>
              <a:rPr lang="en-US" sz="1600" dirty="0">
                <a:latin typeface="Times New Roman" panose="02020603050405020304" pitchFamily="18" charset="0"/>
                <a:cs typeface="Times New Roman" panose="02020603050405020304" pitchFamily="18" charset="0"/>
              </a:rPr>
              <a:t> -</a:t>
            </a:r>
            <a:r>
              <a:rPr lang="el-GR" sz="1600" dirty="0">
                <a:latin typeface="Times New Roman" panose="02020603050405020304" pitchFamily="18" charset="0"/>
                <a:cs typeface="Times New Roman" panose="02020603050405020304" pitchFamily="18" charset="0"/>
              </a:rPr>
              <a:t> το μονοπώλιο καλύπτει τις διαμεσολαβητικές δραστηριότητες για την ανεύρεση στελεχών και διευθυντικών στελεχών επιχειρήσεων,</a:t>
            </a:r>
            <a:r>
              <a:rPr lang="en-US" sz="1600" dirty="0">
                <a:latin typeface="Times New Roman" panose="02020603050405020304" pitchFamily="18" charset="0"/>
                <a:cs typeface="Times New Roman" panose="02020603050405020304" pitchFamily="18" charset="0"/>
              </a:rPr>
              <a:t> - </a:t>
            </a:r>
            <a:r>
              <a:rPr lang="el-GR" sz="1600" dirty="0">
                <a:latin typeface="Times New Roman" panose="02020603050405020304" pitchFamily="18" charset="0"/>
                <a:cs typeface="Times New Roman" panose="02020603050405020304" pitchFamily="18" charset="0"/>
              </a:rPr>
              <a:t>είναι πρόδηλο ότι ο δημόσιος οργανισμός απασχολήσεως δεν είναι σε θέση να ανταποκριθεί στη ζήτηση της αγοράς για αυτό το είδος των δραστηριοτήτων,</a:t>
            </a:r>
            <a:r>
              <a:rPr lang="en-US" sz="1600" dirty="0">
                <a:latin typeface="Times New Roman" panose="02020603050405020304" pitchFamily="18" charset="0"/>
                <a:cs typeface="Times New Roman" panose="02020603050405020304" pitchFamily="18" charset="0"/>
              </a:rPr>
              <a:t> </a:t>
            </a:r>
            <a:r>
              <a:rPr lang="el-GR" sz="1600" dirty="0">
                <a:latin typeface="Times New Roman" panose="02020603050405020304" pitchFamily="18" charset="0"/>
                <a:cs typeface="Times New Roman" panose="02020603050405020304" pitchFamily="18" charset="0"/>
              </a:rPr>
              <a:t>η πραγματική άσκηση των ανωτέρω δραστηριοτήτων από ιδιωτικές επιχειρήσεις ευρέσεως εργασίας καθίσταται αδύνατη λόγω της διατηρήσεως της ισχύος νομοθετικής διατάξεως που απαγορεύει τις δραστηριότητες αυτές επί ποινή ακυρότητας των σχετικών συμβάσεων. </a:t>
            </a:r>
          </a:p>
        </p:txBody>
      </p:sp>
    </p:spTree>
    <p:extLst>
      <p:ext uri="{BB962C8B-B14F-4D97-AF65-F5344CB8AC3E}">
        <p14:creationId xmlns:p14="http://schemas.microsoft.com/office/powerpoint/2010/main" val="256140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2E085C-2EE4-CCB5-B5F4-B68B0F373951}"/>
              </a:ext>
            </a:extLst>
          </p:cNvPr>
          <p:cNvSpPr>
            <a:spLocks noGrp="1"/>
          </p:cNvSpPr>
          <p:nvPr>
            <p:ph type="title"/>
          </p:nvPr>
        </p:nvSpPr>
        <p:spPr/>
        <p:txBody>
          <a:bodyPr/>
          <a:lstStyle/>
          <a:p>
            <a:r>
              <a:rPr lang="el-GR" dirty="0"/>
              <a:t>Κυριαρχία και ανταγωνισμός ΙΙ</a:t>
            </a:r>
          </a:p>
        </p:txBody>
      </p:sp>
      <p:sp>
        <p:nvSpPr>
          <p:cNvPr id="3" name="Θέση περιεχομένου 2">
            <a:extLst>
              <a:ext uri="{FF2B5EF4-FFF2-40B4-BE49-F238E27FC236}">
                <a16:creationId xmlns:a16="http://schemas.microsoft.com/office/drawing/2014/main" id="{63FBECBA-0200-F770-8C05-A31911138C8B}"/>
              </a:ext>
            </a:extLst>
          </p:cNvPr>
          <p:cNvSpPr>
            <a:spLocks noGrp="1"/>
          </p:cNvSpPr>
          <p:nvPr>
            <p:ph idx="1"/>
          </p:nvPr>
        </p:nvSpPr>
        <p:spPr/>
        <p:txBody>
          <a:bodyPr>
            <a:normAutofit fontScale="85000" lnSpcReduction="20000"/>
          </a:bodyPr>
          <a:lstStyle/>
          <a:p>
            <a:pPr marL="0" indent="0" algn="just">
              <a:spcBef>
                <a:spcPts val="0"/>
              </a:spcBef>
              <a:buNone/>
            </a:pPr>
            <a:r>
              <a:rPr lang="el-GR" sz="2300" dirty="0">
                <a:latin typeface="Times New Roman" panose="02020603050405020304" pitchFamily="18" charset="0"/>
                <a:cs typeface="Times New Roman" panose="02020603050405020304" pitchFamily="18" charset="0"/>
              </a:rPr>
              <a:t>Υπόθεση C-49/07, </a:t>
            </a:r>
            <a:r>
              <a:rPr lang="el-GR" sz="2300" dirty="0" err="1">
                <a:latin typeface="Times New Roman" panose="02020603050405020304" pitchFamily="18" charset="0"/>
                <a:cs typeface="Times New Roman" panose="02020603050405020304" pitchFamily="18" charset="0"/>
              </a:rPr>
              <a:t>Μοτοσυκλετιστική</a:t>
            </a:r>
            <a:r>
              <a:rPr lang="el-GR" sz="2300" dirty="0">
                <a:latin typeface="Times New Roman" panose="02020603050405020304" pitchFamily="18" charset="0"/>
                <a:cs typeface="Times New Roman" panose="02020603050405020304" pitchFamily="18" charset="0"/>
              </a:rPr>
              <a:t> Ομοσπονδία Ελλάδος ΝΠΙΔ (ΜΟΤΟΕ) κατά Ελληνικού Δημοσίου. ΑΠΟΦΑΣΗ (1.7.2008): </a:t>
            </a:r>
            <a:r>
              <a:rPr lang="el-GR" sz="2300" dirty="0" err="1">
                <a:latin typeface="Times New Roman" panose="02020603050405020304" pitchFamily="18" charset="0"/>
                <a:cs typeface="Times New Roman" panose="02020603050405020304" pitchFamily="18" charset="0"/>
              </a:rPr>
              <a:t>Nομικό</a:t>
            </a:r>
            <a:r>
              <a:rPr lang="el-GR" sz="2300" dirty="0">
                <a:latin typeface="Times New Roman" panose="02020603050405020304" pitchFamily="18" charset="0"/>
                <a:cs typeface="Times New Roman" panose="02020603050405020304" pitchFamily="18" charset="0"/>
              </a:rPr>
              <a:t> πρόσωπο (ΕΛΠΑ) οι δραστηριότητες του οποίου συνίστανται όχι μόνο στη συμμετοχή στις διοικητικές αποφάσεις με τις οποίες χορηγείται άδεια διοργανώσεως αγώνων μοτοσικλέτας, αλλά και στη διοργάνωση από το ίδιο τέτοιων αγώνων και στη σύναψη, στο πλαίσιο αυτό, συμβάσεων χορηγιών, διαφημίσεων και ασφαλίσεων εμπίπτει στο πεδίο εφαρμογής των άρθρων 102 ΣΛΕΕ και 106 ΣΛΕΕ. Τα άρθρα αυτά απαγορεύουν εθνική ρύθμιση η οποία απονέμει σε νομικό πρόσωπο, το οποίο διοργανώνει αγώνες μοτοσικλέτας και συνάπτει στο πλαίσιο αυτό συμβάσεις χορηγιών, διαφημίσεων και ασφαλίσεων, εξουσία παροχής σύμφωνης γνώμης επί των υποβαλλομένων αιτήσεων χορηγήσεως αδείας για τη διοργάνωση τέτοιων αγώνων, χωρίς η εξουσία αυτή να υπόκειται σε περιορισμούς, δεσμεύσεις και έλεγχο.</a:t>
            </a:r>
          </a:p>
          <a:p>
            <a:pPr marL="0" indent="0" algn="just">
              <a:spcBef>
                <a:spcPts val="0"/>
              </a:spcBef>
              <a:buNone/>
            </a:pPr>
            <a:r>
              <a:rPr lang="el-GR" sz="2300" dirty="0">
                <a:latin typeface="Times New Roman" panose="02020603050405020304" pitchFamily="18" charset="0"/>
                <a:cs typeface="Times New Roman" panose="02020603050405020304" pitchFamily="18" charset="0"/>
              </a:rPr>
              <a:t>Η απλή δημιουργία ή ενίσχυση δεσπόζουσας θέσεως διά της χορηγήσεως ειδικών ή αποκλειστικών δικαιωμάτων, κατά την έννοια του άρθρου 106, παράγραφος 1, ΕΚ, δεν είναι, αυτή </a:t>
            </a:r>
            <a:r>
              <a:rPr lang="el-GR" sz="2300" dirty="0" err="1">
                <a:latin typeface="Times New Roman" panose="02020603050405020304" pitchFamily="18" charset="0"/>
                <a:cs typeface="Times New Roman" panose="02020603050405020304" pitchFamily="18" charset="0"/>
              </a:rPr>
              <a:t>καθεαυτή</a:t>
            </a:r>
            <a:r>
              <a:rPr lang="el-GR" sz="2300" dirty="0">
                <a:latin typeface="Times New Roman" panose="02020603050405020304" pitchFamily="18" charset="0"/>
                <a:cs typeface="Times New Roman" panose="02020603050405020304" pitchFamily="18" charset="0"/>
              </a:rPr>
              <a:t>, ασυμβίβαστη προς το άρθρο 102 ΕΚ.</a:t>
            </a:r>
          </a:p>
          <a:p>
            <a:pPr marL="0" indent="0" algn="just">
              <a:spcBef>
                <a:spcPts val="0"/>
              </a:spcBef>
              <a:buNone/>
            </a:pPr>
            <a:r>
              <a:rPr lang="el-GR" sz="2300" dirty="0">
                <a:latin typeface="Times New Roman" panose="02020603050405020304" pitchFamily="18" charset="0"/>
                <a:cs typeface="Times New Roman" panose="02020603050405020304" pitchFamily="18" charset="0"/>
              </a:rPr>
              <a:t>Αντιθέτως, ένα κράτος μέλος παραβιάζει τις απαγορεύσεις των δύο αυτών διατάξεων όταν η άσκηση και μόνο των ειδικών ή αποκλειστικών δικαιωμάτων που έχουν παραχωρηθεί στην εν λόγω επιχείρηση την άγει σε καταχρηστική εκμετάλλευση της δεσπόζουσας </a:t>
            </a:r>
            <a:r>
              <a:rPr lang="el-GR" sz="2300" dirty="0" err="1">
                <a:latin typeface="Times New Roman" panose="02020603050405020304" pitchFamily="18" charset="0"/>
                <a:cs typeface="Times New Roman" panose="02020603050405020304" pitchFamily="18" charset="0"/>
              </a:rPr>
              <a:t>θέσεώς</a:t>
            </a:r>
            <a:r>
              <a:rPr lang="el-GR" sz="2300" dirty="0">
                <a:latin typeface="Times New Roman" panose="02020603050405020304" pitchFamily="18" charset="0"/>
                <a:cs typeface="Times New Roman" panose="02020603050405020304" pitchFamily="18" charset="0"/>
              </a:rPr>
              <a:t> της ή όταν τα δικαιώματα αυτά είναι ικανά να δημιουργήσουν κατάσταση που οδηγεί εκ των πραγμάτων την επιχείρηση αυτή σε τέτοια καταχρηστική συμπεριφορά. Συναφώς, δεν απαιτείται η καταχρηστική συμπεριφορά να λάβει πράγματι χώρα. </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37102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4859</Words>
  <Application>Microsoft Office PowerPoint</Application>
  <PresentationFormat>Ευρεία οθόνη</PresentationFormat>
  <Paragraphs>91</Paragraphs>
  <Slides>22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22</vt:i4>
      </vt:variant>
    </vt:vector>
  </HeadingPairs>
  <TitlesOfParts>
    <vt:vector size="27" baseType="lpstr">
      <vt:lpstr>Arial</vt:lpstr>
      <vt:lpstr>Calibri</vt:lpstr>
      <vt:lpstr>Calibri Light</vt:lpstr>
      <vt:lpstr>Times New Roman</vt:lpstr>
      <vt:lpstr>Θέμα του Office</vt:lpstr>
      <vt:lpstr>6. Ενέργεια και υπηρεσίες γενικού οικονομικού συμφέροντος </vt:lpstr>
      <vt:lpstr>Άρθρο 106 ΣΛΕΕ</vt:lpstr>
      <vt:lpstr>Συνθήκη της Λισαβόνας </vt:lpstr>
      <vt:lpstr>ΟΡΟΙ ΚΡΑΤΙΚΗΣ ΠΑΡΕΜΒΑΣΗΣ </vt:lpstr>
      <vt:lpstr>β) Η αρχή της ίσης μεταχείρισης </vt:lpstr>
      <vt:lpstr>γ) Οριοθέτηση δημόσιου οικονομικού τομέα </vt:lpstr>
      <vt:lpstr>Ειδικό δικαίωμα </vt:lpstr>
      <vt:lpstr>Κυριαρχία και ανταγωνισμός: απελευθέρωση του δημόσιου τομέα Ι</vt:lpstr>
      <vt:lpstr>Κυριαρχία και ανταγωνισμός ΙΙ</vt:lpstr>
      <vt:lpstr>δ) Έννοια υπηρεσιών γενικού οικονομικού συμφέροντος (ΥΓΟΣ) </vt:lpstr>
      <vt:lpstr>Τα συστατικά στοιχεία </vt:lpstr>
      <vt:lpstr>Υπηρεσίες προστιθέμενης αξίας </vt:lpstr>
      <vt:lpstr>ε) Αδυναμία εκπλήρωσης της αποστολής </vt:lpstr>
      <vt:lpstr>Οικονομική ισορροπία και ενέργεια </vt:lpstr>
      <vt:lpstr>Οικονομική ισορροπία και ενέργεια ΙΙ</vt:lpstr>
      <vt:lpstr>Οικονομική ισορροπία και ενέργεια ΙΙΙ</vt:lpstr>
      <vt:lpstr>Αρχή οικονομικής ισορροπίας και ενισχύσεις </vt:lpstr>
      <vt:lpstr>Κανονιστικές δεσμεύσεις. Απόφαση Altmark.</vt:lpstr>
      <vt:lpstr>Αρχή της αναλογικότητας </vt:lpstr>
      <vt:lpstr>στ)Προστασία των ενδοκοινοτικών συναλλαγών </vt:lpstr>
      <vt:lpstr>Επιτροπή κατά Γαλλίας, 1997, απαγόρευση εισαγωγών και εξαγωγών ηλεκτρικού ρεύματος</vt:lpstr>
      <vt:lpstr>Επιτροπή κατά Γαλλίας ΙΙ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Ενέργεια και υπηρεσίες γενικού οικονομικού συμφέροντος</dc:title>
  <dc:creator>ASTERIOS PLIAKOS</dc:creator>
  <cp:lastModifiedBy>ASTERIOS PLIAKOS</cp:lastModifiedBy>
  <cp:revision>13</cp:revision>
  <dcterms:created xsi:type="dcterms:W3CDTF">2023-05-15T05:36:49Z</dcterms:created>
  <dcterms:modified xsi:type="dcterms:W3CDTF">2023-05-15T12:59:42Z</dcterms:modified>
</cp:coreProperties>
</file>