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1" r:id="rId4"/>
    <p:sldId id="258" r:id="rId5"/>
    <p:sldId id="259" r:id="rId6"/>
    <p:sldId id="262" r:id="rId7"/>
    <p:sldId id="260" r:id="rId8"/>
    <p:sldId id="263" r:id="rId9"/>
    <p:sldId id="264" r:id="rId10"/>
    <p:sldId id="266" r:id="rId11"/>
    <p:sldId id="268" r:id="rId12"/>
    <p:sldId id="267" r:id="rId13"/>
    <p:sldId id="269" r:id="rId14"/>
    <p:sldId id="270" r:id="rId15"/>
    <p:sldId id="271" r:id="rId16"/>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8" d="100"/>
          <a:sy n="88" d="100"/>
        </p:scale>
        <p:origin x="49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l-G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l-GR"/>
          </a:p>
        </p:txBody>
      </p:sp>
      <p:sp>
        <p:nvSpPr>
          <p:cNvPr id="4" name="Date Placeholder 3"/>
          <p:cNvSpPr>
            <a:spLocks noGrp="1"/>
          </p:cNvSpPr>
          <p:nvPr>
            <p:ph type="dt" sz="half" idx="10"/>
          </p:nvPr>
        </p:nvSpPr>
        <p:spPr/>
        <p:txBody>
          <a:bodyPr/>
          <a:lstStyle/>
          <a:p>
            <a:fld id="{312DCF1C-F682-4E03-834B-AC6544B39345}" type="datetimeFigureOut">
              <a:rPr lang="el-GR" smtClean="0"/>
              <a:t>13/11/2021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2200455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12DCF1C-F682-4E03-834B-AC6544B39345}" type="datetimeFigureOut">
              <a:rPr lang="el-GR" smtClean="0"/>
              <a:t>13/11/2021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30964846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l-G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12DCF1C-F682-4E03-834B-AC6544B39345}" type="datetimeFigureOut">
              <a:rPr lang="el-GR" smtClean="0"/>
              <a:t>13/11/2021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2337648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10"/>
          </p:nvPr>
        </p:nvSpPr>
        <p:spPr/>
        <p:txBody>
          <a:bodyPr/>
          <a:lstStyle/>
          <a:p>
            <a:fld id="{312DCF1C-F682-4E03-834B-AC6544B39345}" type="datetimeFigureOut">
              <a:rPr lang="el-GR" smtClean="0"/>
              <a:t>13/11/2021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32063683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l-G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12DCF1C-F682-4E03-834B-AC6544B39345}" type="datetimeFigureOut">
              <a:rPr lang="el-GR" smtClean="0"/>
              <a:t>13/11/2021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42211731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Date Placeholder 4"/>
          <p:cNvSpPr>
            <a:spLocks noGrp="1"/>
          </p:cNvSpPr>
          <p:nvPr>
            <p:ph type="dt" sz="half" idx="10"/>
          </p:nvPr>
        </p:nvSpPr>
        <p:spPr/>
        <p:txBody>
          <a:bodyPr/>
          <a:lstStyle/>
          <a:p>
            <a:fld id="{312DCF1C-F682-4E03-834B-AC6544B39345}" type="datetimeFigureOut">
              <a:rPr lang="el-GR" smtClean="0"/>
              <a:t>13/11/2021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24132299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l-G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7" name="Date Placeholder 6"/>
          <p:cNvSpPr>
            <a:spLocks noGrp="1"/>
          </p:cNvSpPr>
          <p:nvPr>
            <p:ph type="dt" sz="half" idx="10"/>
          </p:nvPr>
        </p:nvSpPr>
        <p:spPr/>
        <p:txBody>
          <a:bodyPr/>
          <a:lstStyle/>
          <a:p>
            <a:fld id="{312DCF1C-F682-4E03-834B-AC6544B39345}" type="datetimeFigureOut">
              <a:rPr lang="el-GR" smtClean="0"/>
              <a:t>13/11/2021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2128666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l-GR"/>
          </a:p>
        </p:txBody>
      </p:sp>
      <p:sp>
        <p:nvSpPr>
          <p:cNvPr id="3" name="Date Placeholder 2"/>
          <p:cNvSpPr>
            <a:spLocks noGrp="1"/>
          </p:cNvSpPr>
          <p:nvPr>
            <p:ph type="dt" sz="half" idx="10"/>
          </p:nvPr>
        </p:nvSpPr>
        <p:spPr/>
        <p:txBody>
          <a:bodyPr/>
          <a:lstStyle/>
          <a:p>
            <a:fld id="{312DCF1C-F682-4E03-834B-AC6544B39345}" type="datetimeFigureOut">
              <a:rPr lang="el-GR" smtClean="0"/>
              <a:t>13/11/2021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351631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DCF1C-F682-4E03-834B-AC6544B39345}" type="datetimeFigureOut">
              <a:rPr lang="el-GR" smtClean="0"/>
              <a:t>13/11/2021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3001084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2DCF1C-F682-4E03-834B-AC6544B39345}" type="datetimeFigureOut">
              <a:rPr lang="el-GR" smtClean="0"/>
              <a:t>13/11/2021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28031054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l-G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12DCF1C-F682-4E03-834B-AC6544B39345}" type="datetimeFigureOut">
              <a:rPr lang="el-GR" smtClean="0"/>
              <a:t>13/11/2021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3F43B10A-044C-4F20-B845-2EB474B945CB}" type="slidenum">
              <a:rPr lang="el-GR" smtClean="0"/>
              <a:t>‹#›</a:t>
            </a:fld>
            <a:endParaRPr lang="el-GR"/>
          </a:p>
        </p:txBody>
      </p:sp>
    </p:spTree>
    <p:extLst>
      <p:ext uri="{BB962C8B-B14F-4D97-AF65-F5344CB8AC3E}">
        <p14:creationId xmlns:p14="http://schemas.microsoft.com/office/powerpoint/2010/main" val="33256789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l-G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l-G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12DCF1C-F682-4E03-834B-AC6544B39345}" type="datetimeFigureOut">
              <a:rPr lang="el-GR" smtClean="0"/>
              <a:t>13/11/2021</a:t>
            </a:fld>
            <a:endParaRPr lang="el-G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43B10A-044C-4F20-B845-2EB474B945CB}" type="slidenum">
              <a:rPr lang="el-GR" smtClean="0"/>
              <a:t>‹#›</a:t>
            </a:fld>
            <a:endParaRPr lang="el-GR"/>
          </a:p>
        </p:txBody>
      </p:sp>
    </p:spTree>
    <p:extLst>
      <p:ext uri="{BB962C8B-B14F-4D97-AF65-F5344CB8AC3E}">
        <p14:creationId xmlns:p14="http://schemas.microsoft.com/office/powerpoint/2010/main" val="15322508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err="1" smtClean="0"/>
              <a:t>Cointegration</a:t>
            </a:r>
            <a:r>
              <a:rPr lang="en-GB" dirty="0" smtClean="0"/>
              <a:t>: an intuitive explanation</a:t>
            </a:r>
            <a:endParaRPr lang="el-GR" dirty="0"/>
          </a:p>
        </p:txBody>
      </p:sp>
      <p:sp>
        <p:nvSpPr>
          <p:cNvPr id="3" name="Subtitle 2"/>
          <p:cNvSpPr>
            <a:spLocks noGrp="1"/>
          </p:cNvSpPr>
          <p:nvPr>
            <p:ph type="subTitle" idx="1"/>
          </p:nvPr>
        </p:nvSpPr>
        <p:spPr/>
        <p:txBody>
          <a:bodyPr/>
          <a:lstStyle/>
          <a:p>
            <a:endParaRPr lang="el-GR"/>
          </a:p>
        </p:txBody>
      </p:sp>
    </p:spTree>
    <p:extLst>
      <p:ext uri="{BB962C8B-B14F-4D97-AF65-F5344CB8AC3E}">
        <p14:creationId xmlns:p14="http://schemas.microsoft.com/office/powerpoint/2010/main" val="5399653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Engle-Granger Representation Theorem</a:t>
            </a:r>
            <a:endParaRPr lang="el-GR" dirty="0"/>
          </a:p>
        </p:txBody>
      </p:sp>
      <p:pic>
        <p:nvPicPr>
          <p:cNvPr id="4" name="Content Placeholder 3"/>
          <p:cNvPicPr>
            <a:picLocks noGrp="1" noChangeAspect="1"/>
          </p:cNvPicPr>
          <p:nvPr>
            <p:ph idx="1"/>
          </p:nvPr>
        </p:nvPicPr>
        <p:blipFill>
          <a:blip r:embed="rId2"/>
          <a:stretch>
            <a:fillRect/>
          </a:stretch>
        </p:blipFill>
        <p:spPr>
          <a:xfrm>
            <a:off x="533005" y="2089150"/>
            <a:ext cx="10954545" cy="1476000"/>
          </a:xfrm>
          <a:prstGeom prst="rect">
            <a:avLst/>
          </a:prstGeom>
        </p:spPr>
      </p:pic>
    </p:spTree>
    <p:extLst>
      <p:ext uri="{BB962C8B-B14F-4D97-AF65-F5344CB8AC3E}">
        <p14:creationId xmlns:p14="http://schemas.microsoft.com/office/powerpoint/2010/main" val="17128011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Main concepts to be aware of</a:t>
            </a:r>
            <a:endParaRPr lang="el-GR" dirty="0"/>
          </a:p>
        </p:txBody>
      </p:sp>
      <p:sp>
        <p:nvSpPr>
          <p:cNvPr id="3" name="Content Placeholder 2"/>
          <p:cNvSpPr>
            <a:spLocks noGrp="1"/>
          </p:cNvSpPr>
          <p:nvPr>
            <p:ph idx="1"/>
          </p:nvPr>
        </p:nvSpPr>
        <p:spPr/>
        <p:txBody>
          <a:bodyPr/>
          <a:lstStyle/>
          <a:p>
            <a:r>
              <a:rPr lang="en-GB" dirty="0" smtClean="0"/>
              <a:t>Reaction to disequilibrium </a:t>
            </a:r>
          </a:p>
          <a:p>
            <a:r>
              <a:rPr lang="en-GB" dirty="0" smtClean="0"/>
              <a:t>Exogeneity </a:t>
            </a:r>
          </a:p>
          <a:p>
            <a:r>
              <a:rPr lang="en-GB" dirty="0" smtClean="0"/>
              <a:t>Weak exogeneity </a:t>
            </a:r>
          </a:p>
          <a:p>
            <a:r>
              <a:rPr lang="en-GB" dirty="0" smtClean="0"/>
              <a:t>Short-run Granger Causality </a:t>
            </a:r>
          </a:p>
          <a:p>
            <a:r>
              <a:rPr lang="en-GB" dirty="0" smtClean="0"/>
              <a:t>Strong Exogeneity </a:t>
            </a:r>
            <a:endParaRPr lang="el-GR" dirty="0"/>
          </a:p>
        </p:txBody>
      </p:sp>
    </p:spTree>
    <p:extLst>
      <p:ext uri="{BB962C8B-B14F-4D97-AF65-F5344CB8AC3E}">
        <p14:creationId xmlns:p14="http://schemas.microsoft.com/office/powerpoint/2010/main" val="24629562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Reaction to disequilibrium </a:t>
            </a:r>
            <a:br>
              <a:rPr lang="en-GB" dirty="0"/>
            </a:br>
            <a:endParaRPr lang="el-GR" dirty="0"/>
          </a:p>
        </p:txBody>
      </p:sp>
      <p:sp>
        <p:nvSpPr>
          <p:cNvPr id="3" name="Content Placeholder 2"/>
          <p:cNvSpPr>
            <a:spLocks noGrp="1"/>
          </p:cNvSpPr>
          <p:nvPr>
            <p:ph idx="1"/>
          </p:nvPr>
        </p:nvSpPr>
        <p:spPr/>
        <p:txBody>
          <a:bodyPr>
            <a:normAutofit lnSpcReduction="10000"/>
          </a:bodyPr>
          <a:lstStyle/>
          <a:p>
            <a:r>
              <a:rPr lang="en-GB" dirty="0" smtClean="0"/>
              <a:t>The levels appear in the so-called Error Correction Mechanism (ECM), and enter the model with 1-period lag (the system must respond to past deviation from the </a:t>
            </a:r>
            <a:r>
              <a:rPr lang="en-GB" dirty="0" err="1" smtClean="0"/>
              <a:t>eqm</a:t>
            </a:r>
            <a:r>
              <a:rPr lang="en-GB" dirty="0" smtClean="0"/>
              <a:t>, if any exists)</a:t>
            </a:r>
          </a:p>
          <a:p>
            <a:r>
              <a:rPr lang="en-GB" dirty="0" smtClean="0"/>
              <a:t>The </a:t>
            </a:r>
            <a:r>
              <a:rPr lang="el-GR" dirty="0" smtClean="0"/>
              <a:t>ρ</a:t>
            </a:r>
            <a:r>
              <a:rPr lang="en-GB" dirty="0" smtClean="0"/>
              <a:t>’s are called Speed-of-Adjustment coefficients and show the speed at which each variable reacts to disequilibrium (in order to bring the system back to </a:t>
            </a:r>
            <a:r>
              <a:rPr lang="en-GB" dirty="0" err="1" smtClean="0"/>
              <a:t>eqm</a:t>
            </a:r>
            <a:r>
              <a:rPr lang="en-GB" dirty="0" smtClean="0"/>
              <a:t>)</a:t>
            </a:r>
          </a:p>
          <a:p>
            <a:r>
              <a:rPr lang="en-GB" dirty="0" smtClean="0"/>
              <a:t>In fact, the inverse of the </a:t>
            </a:r>
            <a:r>
              <a:rPr lang="el-GR" dirty="0" smtClean="0"/>
              <a:t>ρ </a:t>
            </a:r>
            <a:r>
              <a:rPr lang="en-GB" dirty="0" smtClean="0"/>
              <a:t>absolute value ( 1 / abs(</a:t>
            </a:r>
            <a:r>
              <a:rPr lang="el-GR" dirty="0" smtClean="0"/>
              <a:t>ρ) ) </a:t>
            </a:r>
            <a:r>
              <a:rPr lang="en-GB" dirty="0" smtClean="0"/>
              <a:t>tells you how many periods are needed until a given deviations from </a:t>
            </a:r>
            <a:r>
              <a:rPr lang="en-GB" dirty="0" err="1" smtClean="0"/>
              <a:t>eqm</a:t>
            </a:r>
            <a:r>
              <a:rPr lang="en-GB" dirty="0" smtClean="0"/>
              <a:t> is covered</a:t>
            </a:r>
          </a:p>
          <a:p>
            <a:r>
              <a:rPr lang="en-GB" dirty="0" err="1" smtClean="0"/>
              <a:t>E.g</a:t>
            </a:r>
            <a:r>
              <a:rPr lang="en-GB" dirty="0" smtClean="0"/>
              <a:t> if </a:t>
            </a:r>
            <a:r>
              <a:rPr lang="el-GR" dirty="0" smtClean="0"/>
              <a:t>ρ </a:t>
            </a:r>
            <a:r>
              <a:rPr lang="en-GB" dirty="0" smtClean="0"/>
              <a:t>is 0.25, then 1/0.25 = 4, meaning that a given distance from </a:t>
            </a:r>
            <a:r>
              <a:rPr lang="en-GB" dirty="0" err="1" smtClean="0"/>
              <a:t>eqm</a:t>
            </a:r>
            <a:r>
              <a:rPr lang="en-GB" dirty="0" smtClean="0"/>
              <a:t> will be cleared in 4 time periods    </a:t>
            </a:r>
            <a:endParaRPr lang="el-GR" dirty="0"/>
          </a:p>
        </p:txBody>
      </p:sp>
    </p:spTree>
    <p:extLst>
      <p:ext uri="{BB962C8B-B14F-4D97-AF65-F5344CB8AC3E}">
        <p14:creationId xmlns:p14="http://schemas.microsoft.com/office/powerpoint/2010/main" val="31250655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Weak exogeneity </a:t>
            </a:r>
            <a:br>
              <a:rPr lang="en-GB" dirty="0"/>
            </a:br>
            <a:endParaRPr lang="el-GR" dirty="0"/>
          </a:p>
        </p:txBody>
      </p:sp>
      <p:sp>
        <p:nvSpPr>
          <p:cNvPr id="3" name="Content Placeholder 2"/>
          <p:cNvSpPr>
            <a:spLocks noGrp="1"/>
          </p:cNvSpPr>
          <p:nvPr>
            <p:ph idx="1"/>
          </p:nvPr>
        </p:nvSpPr>
        <p:spPr/>
        <p:txBody>
          <a:bodyPr>
            <a:normAutofit lnSpcReduction="10000"/>
          </a:bodyPr>
          <a:lstStyle/>
          <a:p>
            <a:r>
              <a:rPr lang="en-GB" dirty="0" smtClean="0"/>
              <a:t>If a variable has an insignificant speed of adjustment coefficient (=0), then this variable does not respond to deviations from </a:t>
            </a:r>
            <a:r>
              <a:rPr lang="en-GB" dirty="0" err="1" smtClean="0"/>
              <a:t>eqm</a:t>
            </a:r>
            <a:endParaRPr lang="en-GB" dirty="0" smtClean="0"/>
          </a:p>
          <a:p>
            <a:r>
              <a:rPr lang="en-GB" dirty="0" smtClean="0"/>
              <a:t>Then this variable is WEAKLY EXOGENOUS (it affect the long run relationship, but its NOT affected by it) </a:t>
            </a:r>
          </a:p>
          <a:p>
            <a:r>
              <a:rPr lang="en-GB" dirty="0" smtClean="0"/>
              <a:t>Can such a thing happen?</a:t>
            </a:r>
          </a:p>
          <a:p>
            <a:r>
              <a:rPr lang="en-GB" dirty="0" smtClean="0"/>
              <a:t>Note, that at least one of the speed of adjustment parameters must be statistically significant. Why?</a:t>
            </a:r>
          </a:p>
          <a:p>
            <a:r>
              <a:rPr lang="en-GB" dirty="0" smtClean="0"/>
              <a:t>If all of them were zero, then no variable would respond and therefore, the system would never return to </a:t>
            </a:r>
            <a:r>
              <a:rPr lang="en-GB" dirty="0" err="1" smtClean="0"/>
              <a:t>eqm</a:t>
            </a:r>
            <a:r>
              <a:rPr lang="en-GB" dirty="0" smtClean="0"/>
              <a:t> </a:t>
            </a:r>
          </a:p>
          <a:p>
            <a:r>
              <a:rPr lang="en-GB" dirty="0" smtClean="0"/>
              <a:t>Hence, </a:t>
            </a:r>
            <a:r>
              <a:rPr lang="en-GB" dirty="0" err="1" smtClean="0"/>
              <a:t>eqm</a:t>
            </a:r>
            <a:r>
              <a:rPr lang="en-GB" dirty="0" smtClean="0"/>
              <a:t> is not meaningful  </a:t>
            </a:r>
            <a:endParaRPr lang="el-GR" dirty="0"/>
          </a:p>
        </p:txBody>
      </p:sp>
    </p:spTree>
    <p:extLst>
      <p:ext uri="{BB962C8B-B14F-4D97-AF65-F5344CB8AC3E}">
        <p14:creationId xmlns:p14="http://schemas.microsoft.com/office/powerpoint/2010/main" val="13150559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(short-run) Granger </a:t>
            </a:r>
            <a:r>
              <a:rPr lang="en-GB" dirty="0"/>
              <a:t>Causality </a:t>
            </a:r>
            <a:br>
              <a:rPr lang="en-GB" dirty="0"/>
            </a:br>
            <a:endParaRPr lang="el-GR" dirty="0"/>
          </a:p>
        </p:txBody>
      </p:sp>
      <p:sp>
        <p:nvSpPr>
          <p:cNvPr id="3" name="Content Placeholder 2"/>
          <p:cNvSpPr>
            <a:spLocks noGrp="1"/>
          </p:cNvSpPr>
          <p:nvPr>
            <p:ph idx="1"/>
          </p:nvPr>
        </p:nvSpPr>
        <p:spPr/>
        <p:txBody>
          <a:bodyPr/>
          <a:lstStyle/>
          <a:p>
            <a:r>
              <a:rPr lang="en-GB" dirty="0" smtClean="0"/>
              <a:t>Recall that the system involves the short-run dynamics (captured by the </a:t>
            </a:r>
            <a:r>
              <a:rPr lang="el-GR" dirty="0" smtClean="0"/>
              <a:t>Δ</a:t>
            </a:r>
            <a:r>
              <a:rPr lang="en-GB" dirty="0" smtClean="0"/>
              <a:t>s of the variables)</a:t>
            </a:r>
          </a:p>
          <a:p>
            <a:r>
              <a:rPr lang="en-GB" dirty="0" smtClean="0"/>
              <a:t>Each variable is allowed to be affected by two sets of short-run dynamics (lags): its own and symmetrically by the other variable’s</a:t>
            </a:r>
          </a:p>
          <a:p>
            <a:r>
              <a:rPr lang="en-GB" dirty="0" smtClean="0"/>
              <a:t>If a given variable is reacting to the other variable’s short-run dynamics, then it is Granger Caused by this variable </a:t>
            </a:r>
          </a:p>
          <a:p>
            <a:r>
              <a:rPr lang="en-GB" dirty="0" smtClean="0"/>
              <a:t>This is tested by a joint test, where the cross-coefficients of </a:t>
            </a:r>
            <a:r>
              <a:rPr lang="el-GR" dirty="0" smtClean="0"/>
              <a:t>Δ</a:t>
            </a:r>
            <a:r>
              <a:rPr lang="en-GB" dirty="0" smtClean="0"/>
              <a:t>s are set to zero</a:t>
            </a:r>
          </a:p>
          <a:p>
            <a:r>
              <a:rPr lang="en-GB" dirty="0" smtClean="0"/>
              <a:t>If the hypothesis is not rejected, then there is no Granger Causality</a:t>
            </a:r>
            <a:endParaRPr lang="el-GR" dirty="0"/>
          </a:p>
        </p:txBody>
      </p:sp>
    </p:spTree>
    <p:extLst>
      <p:ext uri="{BB962C8B-B14F-4D97-AF65-F5344CB8AC3E}">
        <p14:creationId xmlns:p14="http://schemas.microsoft.com/office/powerpoint/2010/main" val="3210545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Strong exogeneity </a:t>
            </a:r>
            <a:endParaRPr lang="el-GR" dirty="0"/>
          </a:p>
        </p:txBody>
      </p:sp>
      <p:sp>
        <p:nvSpPr>
          <p:cNvPr id="3" name="Content Placeholder 2"/>
          <p:cNvSpPr>
            <a:spLocks noGrp="1"/>
          </p:cNvSpPr>
          <p:nvPr>
            <p:ph idx="1"/>
          </p:nvPr>
        </p:nvSpPr>
        <p:spPr/>
        <p:txBody>
          <a:bodyPr/>
          <a:lstStyle/>
          <a:p>
            <a:r>
              <a:rPr lang="en-GB" dirty="0" smtClean="0"/>
              <a:t>If a variable is weakly exogenous (does not respond to disequilibrium)</a:t>
            </a:r>
          </a:p>
          <a:p>
            <a:r>
              <a:rPr lang="en-GB" dirty="0" smtClean="0"/>
              <a:t>And </a:t>
            </a:r>
          </a:p>
          <a:p>
            <a:r>
              <a:rPr lang="en-GB" dirty="0" smtClean="0"/>
              <a:t>Is a not Granger Caused in the short-run by any other member of the system, then </a:t>
            </a:r>
          </a:p>
          <a:p>
            <a:r>
              <a:rPr lang="en-GB" dirty="0" smtClean="0"/>
              <a:t>This variable is STRONGLY EXOGENOUS </a:t>
            </a:r>
          </a:p>
          <a:p>
            <a:r>
              <a:rPr lang="en-GB" dirty="0" smtClean="0"/>
              <a:t>It is neither affected by the system in the long nor in the short run</a:t>
            </a:r>
            <a:endParaRPr lang="el-GR" dirty="0"/>
          </a:p>
        </p:txBody>
      </p:sp>
    </p:spTree>
    <p:extLst>
      <p:ext uri="{BB962C8B-B14F-4D97-AF65-F5344CB8AC3E}">
        <p14:creationId xmlns:p14="http://schemas.microsoft.com/office/powerpoint/2010/main" val="1446551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lvl="0"/>
            <a:r>
              <a:rPr lang="en-GB" dirty="0"/>
              <a:t>Consider the simplest economics model; demand &amp; supply</a:t>
            </a:r>
            <a:endParaRPr lang="el-GR" dirty="0"/>
          </a:p>
          <a:p>
            <a:pPr lvl="0"/>
            <a:r>
              <a:rPr lang="en-GB" dirty="0"/>
              <a:t>There are 3 variables involved: quantity demanded (</a:t>
            </a:r>
            <a:r>
              <a:rPr lang="en-GB" dirty="0" err="1"/>
              <a:t>Qd</a:t>
            </a:r>
            <a:r>
              <a:rPr lang="en-GB" dirty="0"/>
              <a:t>), quantity supplied (Qs), price (P)</a:t>
            </a:r>
            <a:endParaRPr lang="el-GR" dirty="0"/>
          </a:p>
          <a:p>
            <a:pPr lvl="0"/>
            <a:r>
              <a:rPr lang="en-GB" dirty="0"/>
              <a:t>By the way, even in the simplest setup, there is no distinction between dependent and independent variables (they all affect and interact with each other), keep this at the back of your head****</a:t>
            </a:r>
            <a:endParaRPr lang="el-GR" dirty="0"/>
          </a:p>
          <a:p>
            <a:pPr lvl="0"/>
            <a:r>
              <a:rPr lang="en-GB" dirty="0"/>
              <a:t>What is equilibrium? A certain (unique) price that makes quantity demanded equal to the quantity supplied (Qs = </a:t>
            </a:r>
            <a:r>
              <a:rPr lang="en-GB" dirty="0" err="1"/>
              <a:t>Qd</a:t>
            </a:r>
            <a:r>
              <a:rPr lang="en-GB" dirty="0"/>
              <a:t>) or </a:t>
            </a:r>
            <a:r>
              <a:rPr lang="en-GB" dirty="0" smtClean="0"/>
              <a:t>Qs – </a:t>
            </a:r>
            <a:r>
              <a:rPr lang="en-GB" dirty="0" err="1"/>
              <a:t>Qd</a:t>
            </a:r>
            <a:r>
              <a:rPr lang="en-GB" dirty="0"/>
              <a:t> =0</a:t>
            </a:r>
            <a:endParaRPr lang="el-GR" dirty="0"/>
          </a:p>
          <a:p>
            <a:pPr lvl="0"/>
            <a:r>
              <a:rPr lang="en-GB" dirty="0"/>
              <a:t>Note that there is a linear combination that relates to </a:t>
            </a:r>
            <a:r>
              <a:rPr lang="en-GB" dirty="0" err="1"/>
              <a:t>eqm</a:t>
            </a:r>
            <a:r>
              <a:rPr lang="en-GB" dirty="0"/>
              <a:t> (1, -1)  </a:t>
            </a:r>
            <a:endParaRPr lang="el-GR" dirty="0"/>
          </a:p>
          <a:p>
            <a:pPr marL="0" indent="0">
              <a:buNone/>
            </a:pPr>
            <a:endParaRPr lang="el-GR" dirty="0"/>
          </a:p>
        </p:txBody>
      </p:sp>
    </p:spTree>
    <p:extLst>
      <p:ext uri="{BB962C8B-B14F-4D97-AF65-F5344CB8AC3E}">
        <p14:creationId xmlns:p14="http://schemas.microsoft.com/office/powerpoint/2010/main" val="2420891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6" name="Content Placeholder 5"/>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bwMode="auto">
          <a:xfrm>
            <a:off x="3335957" y="1825625"/>
            <a:ext cx="5520085"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67318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lvl="0"/>
            <a:r>
              <a:rPr lang="en-GB" dirty="0"/>
              <a:t>Graphically, the point of intersection between the demand and supply curves</a:t>
            </a:r>
            <a:endParaRPr lang="el-GR" dirty="0"/>
          </a:p>
          <a:p>
            <a:pPr lvl="0"/>
            <a:r>
              <a:rPr lang="en-GB" dirty="0"/>
              <a:t>What happens there? NOTHING, that’s why it is called equilibrium</a:t>
            </a:r>
            <a:endParaRPr lang="el-GR" dirty="0"/>
          </a:p>
          <a:p>
            <a:pPr lvl="0"/>
            <a:r>
              <a:rPr lang="en-GB" dirty="0"/>
              <a:t>Using physics jargon, the system is in equilibrium, all forces cancel each other out, and nothing changes. </a:t>
            </a:r>
            <a:endParaRPr lang="el-GR" dirty="0"/>
          </a:p>
          <a:p>
            <a:pPr lvl="0"/>
            <a:r>
              <a:rPr lang="en-GB" dirty="0"/>
              <a:t>Hence in </a:t>
            </a:r>
            <a:r>
              <a:rPr lang="en-GB" dirty="0" err="1"/>
              <a:t>eqm</a:t>
            </a:r>
            <a:r>
              <a:rPr lang="en-GB" dirty="0"/>
              <a:t>: </a:t>
            </a:r>
            <a:r>
              <a:rPr lang="el-GR" dirty="0"/>
              <a:t>Δ</a:t>
            </a:r>
            <a:r>
              <a:rPr lang="en-GB" dirty="0"/>
              <a:t>Qs = </a:t>
            </a:r>
            <a:r>
              <a:rPr lang="el-GR" dirty="0"/>
              <a:t>Δ</a:t>
            </a:r>
            <a:r>
              <a:rPr lang="en-GB" dirty="0" err="1"/>
              <a:t>Qd</a:t>
            </a:r>
            <a:r>
              <a:rPr lang="en-GB" dirty="0"/>
              <a:t> = </a:t>
            </a:r>
            <a:r>
              <a:rPr lang="el-GR" dirty="0"/>
              <a:t>Δ</a:t>
            </a:r>
            <a:r>
              <a:rPr lang="en-GB" dirty="0"/>
              <a:t>P = 0. </a:t>
            </a:r>
            <a:endParaRPr lang="el-GR" dirty="0"/>
          </a:p>
          <a:p>
            <a:pPr marL="0" indent="0">
              <a:buNone/>
            </a:pPr>
            <a:endParaRPr lang="el-GR" dirty="0"/>
          </a:p>
        </p:txBody>
      </p:sp>
    </p:spTree>
    <p:extLst>
      <p:ext uri="{BB962C8B-B14F-4D97-AF65-F5344CB8AC3E}">
        <p14:creationId xmlns:p14="http://schemas.microsoft.com/office/powerpoint/2010/main" val="239519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normAutofit lnSpcReduction="10000"/>
          </a:bodyPr>
          <a:lstStyle/>
          <a:p>
            <a:pPr lvl="0"/>
            <a:r>
              <a:rPr lang="en-GB" dirty="0"/>
              <a:t>How does the system work if it is in disequilibrium?</a:t>
            </a:r>
            <a:endParaRPr lang="el-GR" dirty="0"/>
          </a:p>
          <a:p>
            <a:pPr lvl="0"/>
            <a:r>
              <a:rPr lang="en-GB" dirty="0"/>
              <a:t>Suppose the price is too high (relatively to the </a:t>
            </a:r>
            <a:r>
              <a:rPr lang="en-GB" dirty="0" err="1"/>
              <a:t>eqm</a:t>
            </a:r>
            <a:r>
              <a:rPr lang="en-GB" dirty="0"/>
              <a:t> price)</a:t>
            </a:r>
            <a:endParaRPr lang="el-GR" dirty="0"/>
          </a:p>
          <a:p>
            <a:pPr lvl="0"/>
            <a:r>
              <a:rPr lang="en-GB" dirty="0"/>
              <a:t>Then, we observe excess supply (demand is too low relatively to the supply)</a:t>
            </a:r>
            <a:endParaRPr lang="el-GR" dirty="0"/>
          </a:p>
          <a:p>
            <a:pPr lvl="0"/>
            <a:r>
              <a:rPr lang="en-GB" dirty="0"/>
              <a:t>The system in order to return to its equilibrium state, starts making some adjustments:</a:t>
            </a:r>
            <a:endParaRPr lang="el-GR" dirty="0"/>
          </a:p>
          <a:p>
            <a:pPr lvl="0"/>
            <a:r>
              <a:rPr lang="en-GB" dirty="0"/>
              <a:t>The price starts falling, and as this happens, quantity demanded starts increasing, while quantity supplied starts dropping</a:t>
            </a:r>
            <a:endParaRPr lang="el-GR" dirty="0"/>
          </a:p>
          <a:p>
            <a:pPr lvl="0"/>
            <a:r>
              <a:rPr lang="en-GB" dirty="0"/>
              <a:t>Mathematically,  </a:t>
            </a:r>
            <a:r>
              <a:rPr lang="el-GR" dirty="0"/>
              <a:t>Δ</a:t>
            </a:r>
            <a:r>
              <a:rPr lang="en-GB" dirty="0"/>
              <a:t>Qs &lt; 0 , </a:t>
            </a:r>
            <a:r>
              <a:rPr lang="el-GR" dirty="0"/>
              <a:t>Δ</a:t>
            </a:r>
            <a:r>
              <a:rPr lang="en-GB" dirty="0" err="1"/>
              <a:t>Qd</a:t>
            </a:r>
            <a:r>
              <a:rPr lang="en-GB" dirty="0"/>
              <a:t> &gt; 0, </a:t>
            </a:r>
            <a:r>
              <a:rPr lang="el-GR" dirty="0"/>
              <a:t>Δ</a:t>
            </a:r>
            <a:r>
              <a:rPr lang="en-GB" dirty="0"/>
              <a:t>P &lt;0</a:t>
            </a:r>
            <a:endParaRPr lang="el-GR" dirty="0"/>
          </a:p>
          <a:p>
            <a:pPr lvl="0"/>
            <a:r>
              <a:rPr lang="en-GB" dirty="0"/>
              <a:t>The exact opposite would happen if the price was too low</a:t>
            </a:r>
            <a:endParaRPr lang="el-GR" dirty="0"/>
          </a:p>
        </p:txBody>
      </p:sp>
    </p:spTree>
    <p:extLst>
      <p:ext uri="{BB962C8B-B14F-4D97-AF65-F5344CB8AC3E}">
        <p14:creationId xmlns:p14="http://schemas.microsoft.com/office/powerpoint/2010/main" val="23738198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382858" y="1825625"/>
            <a:ext cx="7426283" cy="4351338"/>
          </a:xfrm>
        </p:spPr>
      </p:pic>
    </p:spTree>
    <p:extLst>
      <p:ext uri="{BB962C8B-B14F-4D97-AF65-F5344CB8AC3E}">
        <p14:creationId xmlns:p14="http://schemas.microsoft.com/office/powerpoint/2010/main" val="24439077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l-GR"/>
          </a:p>
        </p:txBody>
      </p:sp>
      <p:sp>
        <p:nvSpPr>
          <p:cNvPr id="3" name="Content Placeholder 2"/>
          <p:cNvSpPr>
            <a:spLocks noGrp="1"/>
          </p:cNvSpPr>
          <p:nvPr>
            <p:ph idx="1"/>
          </p:nvPr>
        </p:nvSpPr>
        <p:spPr/>
        <p:txBody>
          <a:bodyPr/>
          <a:lstStyle/>
          <a:p>
            <a:pPr lvl="0"/>
            <a:r>
              <a:rPr lang="en-GB" dirty="0"/>
              <a:t>So, we observe that the system develops some dynamics, with the variables involved making an adjustment so as the system to reach the </a:t>
            </a:r>
            <a:r>
              <a:rPr lang="en-GB" dirty="0" err="1"/>
              <a:t>eqm</a:t>
            </a:r>
            <a:r>
              <a:rPr lang="en-GB" dirty="0"/>
              <a:t> </a:t>
            </a:r>
            <a:endParaRPr lang="el-GR" dirty="0"/>
          </a:p>
          <a:p>
            <a:pPr lvl="0"/>
            <a:r>
              <a:rPr lang="en-GB" dirty="0"/>
              <a:t>The </a:t>
            </a:r>
            <a:r>
              <a:rPr lang="en-GB" dirty="0" err="1"/>
              <a:t>eqm</a:t>
            </a:r>
            <a:r>
              <a:rPr lang="en-GB" dirty="0"/>
              <a:t> behaves as an attractor (if we are away from </a:t>
            </a:r>
            <a:r>
              <a:rPr lang="en-GB" dirty="0" err="1"/>
              <a:t>eqm</a:t>
            </a:r>
            <a:r>
              <a:rPr lang="en-GB" dirty="0"/>
              <a:t>, there are forces developed, which make an attempt to bring the system back to equilibrium)</a:t>
            </a:r>
            <a:endParaRPr lang="el-GR" dirty="0"/>
          </a:p>
          <a:p>
            <a:pPr lvl="0"/>
            <a:r>
              <a:rPr lang="en-GB" dirty="0"/>
              <a:t>So the system might be occasionally (in fact quite often) in disequilibrium, even for quite some time, but if the </a:t>
            </a:r>
            <a:r>
              <a:rPr lang="en-GB" dirty="0" err="1"/>
              <a:t>eqm</a:t>
            </a:r>
            <a:r>
              <a:rPr lang="en-GB" dirty="0"/>
              <a:t> is meaningful there are will an observed dynamic adjustment towards </a:t>
            </a:r>
            <a:r>
              <a:rPr lang="en-GB" dirty="0" err="1"/>
              <a:t>eqm</a:t>
            </a:r>
            <a:r>
              <a:rPr lang="en-GB" dirty="0"/>
              <a:t> </a:t>
            </a:r>
            <a:endParaRPr lang="el-GR" dirty="0"/>
          </a:p>
          <a:p>
            <a:pPr marL="0" indent="0">
              <a:buNone/>
            </a:pPr>
            <a:endParaRPr lang="el-GR" dirty="0"/>
          </a:p>
        </p:txBody>
      </p:sp>
    </p:spTree>
    <p:extLst>
      <p:ext uri="{BB962C8B-B14F-4D97-AF65-F5344CB8AC3E}">
        <p14:creationId xmlns:p14="http://schemas.microsoft.com/office/powerpoint/2010/main" val="34097996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Cointegration</a:t>
            </a:r>
            <a:r>
              <a:rPr lang="en-GB" dirty="0" smtClean="0"/>
              <a:t> definition &amp; implications   </a:t>
            </a:r>
            <a:endParaRPr lang="el-GR" dirty="0"/>
          </a:p>
        </p:txBody>
      </p:sp>
      <p:sp>
        <p:nvSpPr>
          <p:cNvPr id="3" name="Content Placeholder 2"/>
          <p:cNvSpPr>
            <a:spLocks noGrp="1"/>
          </p:cNvSpPr>
          <p:nvPr>
            <p:ph idx="1"/>
          </p:nvPr>
        </p:nvSpPr>
        <p:spPr/>
        <p:txBody>
          <a:bodyPr>
            <a:normAutofit lnSpcReduction="10000"/>
          </a:bodyPr>
          <a:lstStyle/>
          <a:p>
            <a:r>
              <a:rPr lang="en-GB" dirty="0" smtClean="0"/>
              <a:t>Assume two time series, each of which is I(1) **non-stationary</a:t>
            </a:r>
          </a:p>
          <a:p>
            <a:r>
              <a:rPr lang="en-GB" dirty="0" smtClean="0"/>
              <a:t>In principle, their linear combination will also be non-stationary</a:t>
            </a:r>
          </a:p>
          <a:p>
            <a:r>
              <a:rPr lang="en-GB" dirty="0" smtClean="0"/>
              <a:t>If however, there exists a linear combination that is stationary, then the series are </a:t>
            </a:r>
            <a:r>
              <a:rPr lang="en-GB" dirty="0" err="1" smtClean="0"/>
              <a:t>cointegrated</a:t>
            </a:r>
            <a:r>
              <a:rPr lang="en-GB" dirty="0" smtClean="0"/>
              <a:t>, and vice versa,</a:t>
            </a:r>
          </a:p>
          <a:p>
            <a:r>
              <a:rPr lang="en-GB" dirty="0" smtClean="0"/>
              <a:t>If two series are </a:t>
            </a:r>
            <a:r>
              <a:rPr lang="en-GB" dirty="0" err="1" smtClean="0"/>
              <a:t>cointegrated</a:t>
            </a:r>
            <a:r>
              <a:rPr lang="en-GB" dirty="0" smtClean="0"/>
              <a:t>, there exists a linear combination  of them that is stationary </a:t>
            </a:r>
          </a:p>
          <a:p>
            <a:r>
              <a:rPr lang="en-GB" dirty="0" smtClean="0"/>
              <a:t>If the series are </a:t>
            </a:r>
            <a:r>
              <a:rPr lang="en-GB" dirty="0" err="1" smtClean="0"/>
              <a:t>cointegrated</a:t>
            </a:r>
            <a:r>
              <a:rPr lang="en-GB" dirty="0" smtClean="0"/>
              <a:t>, then there is a long run relationship between them (and vice versa)</a:t>
            </a:r>
          </a:p>
          <a:p>
            <a:r>
              <a:rPr lang="en-GB" dirty="0" smtClean="0"/>
              <a:t>Hence, their co-behaviour will be such that deviations from their long run relationship should be eliminated </a:t>
            </a:r>
          </a:p>
        </p:txBody>
      </p:sp>
    </p:spTree>
    <p:extLst>
      <p:ext uri="{BB962C8B-B14F-4D97-AF65-F5344CB8AC3E}">
        <p14:creationId xmlns:p14="http://schemas.microsoft.com/office/powerpoint/2010/main" val="7178684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econometric setup </a:t>
            </a:r>
            <a:endParaRPr lang="el-GR" dirty="0"/>
          </a:p>
        </p:txBody>
      </p:sp>
      <p:sp>
        <p:nvSpPr>
          <p:cNvPr id="3" name="Content Placeholder 2"/>
          <p:cNvSpPr>
            <a:spLocks noGrp="1"/>
          </p:cNvSpPr>
          <p:nvPr>
            <p:ph idx="1"/>
          </p:nvPr>
        </p:nvSpPr>
        <p:spPr/>
        <p:txBody>
          <a:bodyPr/>
          <a:lstStyle/>
          <a:p>
            <a:r>
              <a:rPr lang="en-GB" dirty="0" smtClean="0"/>
              <a:t>The previous discussion reveals that in a </a:t>
            </a:r>
            <a:r>
              <a:rPr lang="en-GB" dirty="0" err="1" smtClean="0"/>
              <a:t>cointegrated</a:t>
            </a:r>
            <a:r>
              <a:rPr lang="en-GB" dirty="0" smtClean="0"/>
              <a:t> system, both short and long run behaviours are involved</a:t>
            </a:r>
          </a:p>
          <a:p>
            <a:r>
              <a:rPr lang="en-GB" dirty="0" smtClean="0"/>
              <a:t>The long run is captured by the levels of the time series and the </a:t>
            </a:r>
            <a:r>
              <a:rPr lang="en-GB" dirty="0" err="1" smtClean="0"/>
              <a:t>eqm</a:t>
            </a:r>
            <a:r>
              <a:rPr lang="en-GB" dirty="0" smtClean="0"/>
              <a:t> relationship they obey</a:t>
            </a:r>
          </a:p>
          <a:p>
            <a:r>
              <a:rPr lang="en-GB" dirty="0" smtClean="0"/>
              <a:t>The short run is captured by the adjustments the participating variables make in order to bring the system back to </a:t>
            </a:r>
            <a:r>
              <a:rPr lang="en-GB" dirty="0" err="1" smtClean="0"/>
              <a:t>eqm</a:t>
            </a:r>
            <a:r>
              <a:rPr lang="en-GB" dirty="0" smtClean="0"/>
              <a:t> </a:t>
            </a:r>
          </a:p>
          <a:p>
            <a:r>
              <a:rPr lang="en-GB" dirty="0" smtClean="0"/>
              <a:t>All the above are manifested in the Engle-Granger Representation theorem</a:t>
            </a:r>
            <a:endParaRPr lang="el-GR" dirty="0"/>
          </a:p>
        </p:txBody>
      </p:sp>
    </p:spTree>
    <p:extLst>
      <p:ext uri="{BB962C8B-B14F-4D97-AF65-F5344CB8AC3E}">
        <p14:creationId xmlns:p14="http://schemas.microsoft.com/office/powerpoint/2010/main" val="40587236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1577</TotalTime>
  <Words>943</Words>
  <Application>Microsoft Office PowerPoint</Application>
  <PresentationFormat>Widescreen</PresentationFormat>
  <Paragraphs>63</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Calibri Light</vt:lpstr>
      <vt:lpstr>Office Theme</vt:lpstr>
      <vt:lpstr>Cointegration: an intuitive explanation</vt:lpstr>
      <vt:lpstr>PowerPoint Presentation</vt:lpstr>
      <vt:lpstr>PowerPoint Presentation</vt:lpstr>
      <vt:lpstr>PowerPoint Presentation</vt:lpstr>
      <vt:lpstr>PowerPoint Presentation</vt:lpstr>
      <vt:lpstr>PowerPoint Presentation</vt:lpstr>
      <vt:lpstr>PowerPoint Presentation</vt:lpstr>
      <vt:lpstr>Cointegration definition &amp; implications   </vt:lpstr>
      <vt:lpstr>The econometric setup </vt:lpstr>
      <vt:lpstr>The Engle-Granger Representation Theorem</vt:lpstr>
      <vt:lpstr>Main concepts to be aware of</vt:lpstr>
      <vt:lpstr>Reaction to disequilibrium  </vt:lpstr>
      <vt:lpstr>Weak exogeneity  </vt:lpstr>
      <vt:lpstr>(short-run) Granger Causality  </vt:lpstr>
      <vt:lpstr>Strong exogeneity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kostas drakos</dc:creator>
  <cp:lastModifiedBy>kostas drakos</cp:lastModifiedBy>
  <cp:revision>12</cp:revision>
  <dcterms:created xsi:type="dcterms:W3CDTF">2021-11-08T15:44:44Z</dcterms:created>
  <dcterms:modified xsi:type="dcterms:W3CDTF">2021-11-13T20:34:43Z</dcterms:modified>
</cp:coreProperties>
</file>