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307" r:id="rId2"/>
    <p:sldId id="308" r:id="rId3"/>
    <p:sldId id="309" r:id="rId4"/>
    <p:sldId id="310" r:id="rId5"/>
    <p:sldId id="311" r:id="rId6"/>
    <p:sldId id="312" r:id="rId7"/>
    <p:sldId id="257" r:id="rId8"/>
    <p:sldId id="30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6" r:id="rId56"/>
    <p:sldId id="313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16F74-C231-4A3C-9066-384AADDC4B44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CBF46-33E1-4564-86AD-AFD8639B8FA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37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6755D-ABEC-494A-982E-7093E761EF11}" type="slidenum">
              <a:rPr lang="el-GR" smtClean="0"/>
              <a:pPr/>
              <a:t>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62965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0A555-6A4A-434F-A7FF-A4B91A4AA6C5}" type="slidenum">
              <a:rPr lang="el-GR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59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8D59B-0F31-4D6E-8BC0-91A86A00055F}" type="slidenum">
              <a:rPr lang="el-GR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361" tIns="45181" rIns="90361" bIns="45181"/>
          <a:lstStyle/>
          <a:p>
            <a:pPr eaLnBrk="1" hangingPunct="1"/>
            <a:endParaRPr lang="en-US" smtClean="0"/>
          </a:p>
        </p:txBody>
      </p:sp>
      <p:sp>
        <p:nvSpPr>
          <p:cNvPr id="3522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289309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772A5-174B-40FE-A7DD-7ABDBB56756E}" type="slidenum">
              <a:rPr lang="el-GR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361" tIns="45181" rIns="90361" bIns="45181"/>
          <a:lstStyle/>
          <a:p>
            <a:pPr eaLnBrk="1" hangingPunct="1"/>
            <a:endParaRPr lang="en-US" smtClean="0"/>
          </a:p>
        </p:txBody>
      </p:sp>
      <p:sp>
        <p:nvSpPr>
          <p:cNvPr id="3532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802159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C23FB-28C6-421B-B3E3-556D6DA76011}" type="slidenum">
              <a:rPr lang="el-GR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361" tIns="45181" rIns="90361" bIns="45181"/>
          <a:lstStyle/>
          <a:p>
            <a:pPr eaLnBrk="1" hangingPunct="1"/>
            <a:endParaRPr lang="en-US" smtClean="0"/>
          </a:p>
        </p:txBody>
      </p:sp>
      <p:sp>
        <p:nvSpPr>
          <p:cNvPr id="3543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04205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0C041-721E-4488-9984-2457DBFCEE69}" type="slidenum">
              <a:rPr lang="el-GR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73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040777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16933-B658-4D19-BC80-9F36F1F8D6C6}" type="slidenum">
              <a:rPr lang="el-GR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53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866210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98B7B-5F3D-45E8-9482-6BB7C12E3A01}" type="slidenum">
              <a:rPr lang="el-GR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96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551400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5B288-1C92-4B26-8FDE-1A32DE36F511}" type="slidenum">
              <a:rPr lang="el-GR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06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97581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5A9F0-7A1F-4D73-8C5B-CF97D02DF90A}" type="slidenum">
              <a:rPr lang="el-GR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5" tIns="44448" rIns="90485" bIns="44448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  <p:sp>
        <p:nvSpPr>
          <p:cNvPr id="3563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250305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D7DBA-47B8-4EEF-9B89-BF17F9B28086}" type="slidenum">
              <a:rPr lang="el-GR">
                <a:solidFill>
                  <a:prstClr val="black"/>
                </a:solidFill>
              </a:rPr>
              <a:pPr/>
              <a:t>44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02364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•"/>
            </a:pPr>
            <a:endParaRPr lang="el-GR" smtClean="0"/>
          </a:p>
        </p:txBody>
      </p:sp>
      <p:sp>
        <p:nvSpPr>
          <p:cNvPr id="1546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1873-C5D0-450C-ADCD-B0FA29C6427A}" type="slidenum">
              <a:rPr lang="el-GR" smtClean="0"/>
              <a:pPr/>
              <a:t>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11512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C859D-37C8-4CA8-ACB3-F00D6EAF9059}" type="slidenum">
              <a:rPr lang="el-GR">
                <a:solidFill>
                  <a:prstClr val="black"/>
                </a:solidFill>
              </a:rPr>
              <a:pPr/>
              <a:t>45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94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096343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A9512-49C5-40EC-991B-141B1D08583C}" type="slidenum">
              <a:rPr lang="el-GR">
                <a:solidFill>
                  <a:prstClr val="black"/>
                </a:solidFill>
              </a:rPr>
              <a:pPr/>
              <a:t>46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045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613682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FAB4C-DD1D-46E8-84E4-F12D0BA570EA}" type="slidenum">
              <a:rPr lang="el-GR">
                <a:solidFill>
                  <a:prstClr val="black"/>
                </a:solidFill>
              </a:rPr>
              <a:pPr/>
              <a:t>47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14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314033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C9A35-C2B0-4D09-A389-6C141354AF5B}" type="slidenum">
              <a:rPr lang="el-GR">
                <a:solidFill>
                  <a:prstClr val="black"/>
                </a:solidFill>
              </a:rPr>
              <a:pPr/>
              <a:t>48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25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036043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2E341-3894-4BEF-921F-03BE9E9DF2DB}" type="slidenum">
              <a:rPr lang="el-GR">
                <a:solidFill>
                  <a:prstClr val="black"/>
                </a:solidFill>
              </a:rPr>
              <a:pPr/>
              <a:t>49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35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232517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56733-AEE8-4B51-8DE5-D9981FABBCB5}" type="slidenum">
              <a:rPr lang="el-GR">
                <a:solidFill>
                  <a:prstClr val="black"/>
                </a:solidFill>
              </a:rPr>
              <a:pPr/>
              <a:t>50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45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820540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26829-53D0-4076-9982-EACC8840CF85}" type="slidenum">
              <a:rPr lang="el-GR">
                <a:solidFill>
                  <a:prstClr val="black"/>
                </a:solidFill>
              </a:rPr>
              <a:pPr/>
              <a:t>51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55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37250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F22AC-9B73-4D45-A3AB-BF9BD345EA4C}" type="slidenum">
              <a:rPr lang="el-GR">
                <a:solidFill>
                  <a:prstClr val="black"/>
                </a:solidFill>
              </a:rPr>
              <a:pPr/>
              <a:t>52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65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587986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8AFAE-2017-4EC2-8A08-BF087A0E9899}" type="slidenum">
              <a:rPr lang="el-GR">
                <a:solidFill>
                  <a:prstClr val="black"/>
                </a:solidFill>
              </a:rPr>
              <a:pPr/>
              <a:t>53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76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965763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1C1C4-29F6-41A4-BEE7-245D63909EDC}" type="slidenum">
              <a:rPr lang="el-GR">
                <a:solidFill>
                  <a:prstClr val="black"/>
                </a:solidFill>
              </a:rPr>
              <a:pPr/>
              <a:t>54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13474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56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5E9D8-E15C-4CA5-A778-2EFCD864C666}" type="slidenum">
              <a:rPr lang="el-GR" smtClean="0"/>
              <a:pPr/>
              <a:t>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60517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1402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CD458-B00F-4312-BBC7-8D26347FD5BF}" type="slidenum">
              <a:rPr lang="el-GR" smtClean="0"/>
              <a:pPr/>
              <a:t>56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7685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66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ECDCC-38EF-462D-BCF4-6BCD2CF4BACD}" type="slidenum">
              <a:rPr lang="el-GR" smtClean="0"/>
              <a:pPr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5579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77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6C87-352B-4B3E-938F-9E6BBFBC74F8}" type="slidenum">
              <a:rPr lang="el-GR" smtClean="0"/>
              <a:pPr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54714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87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3CC16-57F4-41E3-B6B7-4C533AB9C3A8}" type="slidenum">
              <a:rPr lang="el-GR" smtClean="0"/>
              <a:pPr/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59241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B15C2-072D-443B-9980-9A467DE29122}" type="slidenum">
              <a:rPr lang="el-GR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35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721855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9B44F-39BA-4D49-B698-A9252C12858E}" type="slidenum">
              <a:rPr lang="el-GR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02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89578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CD190-E5E9-4A0F-AC18-B1AFF7D9BD33}" type="slidenum">
              <a:rPr lang="el-GR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361" tIns="45181" rIns="90361" bIns="45181"/>
          <a:lstStyle/>
          <a:p>
            <a:pPr eaLnBrk="1" hangingPunct="1"/>
            <a:endParaRPr lang="en-US" smtClean="0"/>
          </a:p>
        </p:txBody>
      </p:sp>
      <p:sp>
        <p:nvSpPr>
          <p:cNvPr id="351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04229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Διαφήμιση και Επιχειρησιακή Επικοινωνία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6013" y="3886200"/>
            <a:ext cx="7777162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Ιστορική αναδρομή διαφήμισης</a:t>
            </a:r>
            <a:endParaRPr lang="en-US" sz="2800" dirty="0" smtClean="0"/>
          </a:p>
          <a:p>
            <a:pPr>
              <a:defRPr/>
            </a:pPr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</a:t>
            </a:r>
            <a:r>
              <a:rPr lang="el-GR" sz="2800" dirty="0" err="1" smtClean="0"/>
              <a:t>Πανηγυράκης</a:t>
            </a:r>
            <a:endParaRPr lang="el-GR" sz="2800" dirty="0" smtClean="0"/>
          </a:p>
          <a:p>
            <a:pPr>
              <a:defRPr/>
            </a:pPr>
            <a:r>
              <a:rPr lang="el-GR" sz="2800" b="1" dirty="0" smtClean="0"/>
              <a:t>Τμήμα: </a:t>
            </a:r>
            <a:r>
              <a:rPr lang="el-GR" sz="2800" dirty="0" smtClean="0"/>
              <a:t>Οργάνωσης και Διοίκησης Επιχειρήσεων</a:t>
            </a:r>
          </a:p>
        </p:txBody>
      </p:sp>
      <p:pic>
        <p:nvPicPr>
          <p:cNvPr id="1536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644525" y="406400"/>
            <a:ext cx="84994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5613" indent="-455613" algn="r" eaLnBrk="0" fontAlgn="base" hangingPunct="0">
              <a:spcBef>
                <a:spcPct val="0"/>
              </a:spcBef>
              <a:spcAft>
                <a:spcPct val="50000"/>
              </a:spcAft>
            </a:pPr>
            <a:r>
              <a:rPr lang="el-GR" sz="5000">
                <a:solidFill>
                  <a:srgbClr val="FF0000"/>
                </a:solidFill>
                <a:latin typeface="Century Gothic" pitchFamily="34" charset="0"/>
              </a:rPr>
              <a:t>Είναι αυτή μια διαφήμιση</a:t>
            </a:r>
            <a:r>
              <a:rPr lang="en-US" sz="5000">
                <a:solidFill>
                  <a:srgbClr val="CCCCFF"/>
                </a:solidFill>
                <a:latin typeface="Century Gothic" pitchFamily="34" charset="0"/>
              </a:rPr>
              <a:t>?</a:t>
            </a:r>
          </a:p>
        </p:txBody>
      </p:sp>
      <p:sp>
        <p:nvSpPr>
          <p:cNvPr id="761859" name="Rectangle 3"/>
          <p:cNvSpPr>
            <a:spLocks noChangeArrowheads="1"/>
          </p:cNvSpPr>
          <p:nvPr/>
        </p:nvSpPr>
        <p:spPr bwMode="auto">
          <a:xfrm>
            <a:off x="239713" y="1416050"/>
            <a:ext cx="3321050" cy="4770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3236" tIns="51618" rIns="103236" bIns="51618" anchor="ctr"/>
          <a:lstStyle/>
          <a:p>
            <a:pPr algn="ctr" defTabSz="1031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Insert Ad Here</a:t>
            </a:r>
          </a:p>
          <a:p>
            <a:pPr algn="ctr" defTabSz="1031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AT&amp;T</a:t>
            </a:r>
          </a:p>
          <a:p>
            <a:pPr algn="ctr" defTabSz="1031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Page 5</a:t>
            </a:r>
          </a:p>
          <a:p>
            <a:pPr algn="ctr" defTabSz="10318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10318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60" name="Rectangle 4"/>
          <p:cNvSpPr>
            <a:spLocks noChangeArrowheads="1"/>
          </p:cNvSpPr>
          <p:nvPr/>
        </p:nvSpPr>
        <p:spPr bwMode="auto">
          <a:xfrm>
            <a:off x="4889500" y="1941513"/>
            <a:ext cx="3321050" cy="40671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3236" tIns="51618" rIns="103236" bIns="51618" anchor="ctr"/>
          <a:lstStyle/>
          <a:p>
            <a:pPr algn="ctr" defTabSz="1031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Insert Ad Here</a:t>
            </a:r>
          </a:p>
          <a:p>
            <a:pPr algn="ctr" defTabSz="1031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Professor’s Choice</a:t>
            </a:r>
          </a:p>
        </p:txBody>
      </p:sp>
      <p:pic>
        <p:nvPicPr>
          <p:cNvPr id="80901" name="Picture 5" descr="acc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4679950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0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412875"/>
            <a:ext cx="4284662" cy="47529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6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9" grpId="0" animBg="1" autoUpdateAnimBg="0"/>
      <p:bldP spid="76186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9050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l-GR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 </a:t>
            </a:r>
            <a:r>
              <a:rPr lang="el-GR" sz="6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ΑΒ Βασιλόπουλος</a:t>
            </a:r>
            <a:endParaRPr lang="en-GB" sz="6000" b="1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679575"/>
          </a:xfrm>
        </p:spPr>
        <p:txBody>
          <a:bodyPr/>
          <a:lstStyle/>
          <a:p>
            <a:pPr eaLnBrk="1" hangingPunct="1">
              <a:defRPr/>
            </a:pPr>
            <a:r>
              <a:rPr lang="el-GR" sz="48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«...και του πουλιού το γάλα!»</a:t>
            </a:r>
            <a:endParaRPr lang="en-GB" sz="4800" i="1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0" grpId="0" autoUpdateAnimBg="0"/>
      <p:bldP spid="908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9050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l-GR" sz="6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Βιτάμ-ΕΛΑΪΣ</a:t>
            </a:r>
            <a:endParaRPr lang="en-GB" sz="6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679575"/>
          </a:xfrm>
        </p:spPr>
        <p:txBody>
          <a:bodyPr/>
          <a:lstStyle/>
          <a:p>
            <a:pPr eaLnBrk="1" hangingPunct="1"/>
            <a:r>
              <a:rPr lang="el-GR" sz="5400" i="1" smtClean="0">
                <a:solidFill>
                  <a:schemeClr val="tx2"/>
                </a:solidFill>
                <a:latin typeface="Lucida Sans Unicode" pitchFamily="34" charset="0"/>
              </a:rPr>
              <a:t>« Η γεύση στο ψωμί »</a:t>
            </a:r>
            <a:endParaRPr lang="en-GB" sz="5400" i="1" smtClean="0">
              <a:solidFill>
                <a:schemeClr val="tx2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09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09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14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9050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BP Hellas </a:t>
            </a:r>
            <a:r>
              <a:rPr lang="el-GR" sz="6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ΑΕ</a:t>
            </a:r>
            <a:endParaRPr lang="en-GB" sz="6000" b="1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4005263"/>
            <a:ext cx="6400800" cy="1679575"/>
          </a:xfrm>
        </p:spPr>
        <p:txBody>
          <a:bodyPr/>
          <a:lstStyle/>
          <a:p>
            <a:pPr eaLnBrk="1" hangingPunct="1">
              <a:defRPr/>
            </a:pPr>
            <a:r>
              <a:rPr lang="el-GR" sz="44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 Μισός αιώνας δυναμικής παρουσίας στη χώρα μας »</a:t>
            </a:r>
            <a:endParaRPr lang="en-GB" sz="4400" i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8" grpId="0" autoUpdateAnimBg="0"/>
      <p:bldP spid="910339" grpId="0" build="p" autoUpdateAnimBg="0" rev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125538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Bic</a:t>
            </a:r>
            <a:endParaRPr lang="en-GB" sz="72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7991475" cy="2303462"/>
          </a:xfrm>
        </p:spPr>
        <p:txBody>
          <a:bodyPr/>
          <a:lstStyle/>
          <a:p>
            <a:pPr eaLnBrk="1" hangingPunct="1">
              <a:defRPr/>
            </a:pPr>
            <a:r>
              <a:rPr lang="el-GR" sz="48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 για μαθητές, καπνιστές,</a:t>
            </a:r>
            <a:r>
              <a:rPr lang="en-US" sz="48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 </a:t>
            </a:r>
            <a:r>
              <a:rPr lang="el-GR" sz="48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γυναίκες και άντρες »</a:t>
            </a:r>
            <a:endParaRPr lang="en-GB" sz="4800" i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1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1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9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9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2" grpId="0" autoUpdateAnimBg="0"/>
      <p:bldP spid="91136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8288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Christofle</a:t>
            </a:r>
            <a:endParaRPr lang="en-GB" sz="6000" b="1" smtClean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716338"/>
            <a:ext cx="8353425" cy="2089150"/>
          </a:xfrm>
        </p:spPr>
        <p:txBody>
          <a:bodyPr/>
          <a:lstStyle/>
          <a:p>
            <a:pPr eaLnBrk="1" hangingPunct="1">
              <a:defRPr/>
            </a:pPr>
            <a:r>
              <a:rPr lang="el-GR" sz="4800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«Τα πάντα για το τραπέζι, αλλά μόνο για το τραπέζι!»</a:t>
            </a:r>
            <a:endParaRPr lang="en-GB" sz="4800" i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75"/>
                                        <p:tgtEl>
                                          <p:spTgt spid="91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86" grpId="0" autoUpdateAnimBg="0"/>
      <p:bldP spid="91238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620713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ERICSSON</a:t>
            </a:r>
            <a:endParaRPr lang="en-GB" sz="6000" b="1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924175"/>
            <a:ext cx="8135938" cy="2089150"/>
          </a:xfrm>
        </p:spPr>
        <p:txBody>
          <a:bodyPr/>
          <a:lstStyle/>
          <a:p>
            <a:pPr eaLnBrk="1" hangingPunct="1">
              <a:defRPr/>
            </a:pPr>
            <a:r>
              <a:rPr lang="el-GR" sz="4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«Τα μικρά πράγματα κάνουν τη μεγάλη διαφορά»</a:t>
            </a:r>
            <a:endParaRPr lang="en-GB" sz="4400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"/>
                                        <p:tgtEl>
                                          <p:spTgt spid="91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1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0" grpId="0" autoUpdateAnimBg="0"/>
      <p:bldP spid="9134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5300" b="1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Φρέσκο γάλα-ΔΕΛΤΑ</a:t>
            </a:r>
            <a:endParaRPr lang="en-GB" sz="5300" b="1" smtClean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679575"/>
          </a:xfrm>
        </p:spPr>
        <p:txBody>
          <a:bodyPr/>
          <a:lstStyle/>
          <a:p>
            <a:pPr eaLnBrk="1" hangingPunct="1">
              <a:defRPr/>
            </a:pPr>
            <a:r>
              <a:rPr lang="el-GR" sz="4500" i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 Το έχουμε ανάγκη »</a:t>
            </a:r>
            <a:endParaRPr lang="en-GB" sz="4500" i="1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75"/>
                                        <p:tgtEl>
                                          <p:spTgt spid="91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4" grpId="0" autoUpdateAnimBg="0"/>
      <p:bldP spid="91443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9050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Goody’s</a:t>
            </a:r>
            <a:endParaRPr lang="en-GB" sz="6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716338"/>
            <a:ext cx="8353425" cy="2017712"/>
          </a:xfrm>
        </p:spPr>
        <p:txBody>
          <a:bodyPr/>
          <a:lstStyle/>
          <a:p>
            <a:pPr eaLnBrk="1" hangingPunct="1">
              <a:defRPr/>
            </a:pPr>
            <a:r>
              <a:rPr lang="el-GR" sz="5400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 Γρήγορα ναι, πρόχειρα όχι!»</a:t>
            </a:r>
            <a:endParaRPr lang="en-GB" sz="5400" i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8" grpId="0" autoUpdateAnimBg="0"/>
      <p:bldP spid="9154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9050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Häagen-Dazs</a:t>
            </a:r>
            <a:endParaRPr lang="en-GB" sz="6000" b="1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67957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“ Fall deeply ”</a:t>
            </a:r>
            <a:endParaRPr lang="en-GB" sz="5400" i="1" smtClean="0"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2" grpId="0" build="p" autoUpdateAnimBg="0"/>
      <p:bldP spid="916483" grpId="0" build="p" autoUpdateAnimBg="0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smtClean="0"/>
          </a:p>
          <a:p>
            <a:r>
              <a:rPr lang="el-GR" sz="2400" smtClean="0"/>
              <a:t>Το έργο «</a:t>
            </a:r>
            <a:r>
              <a:rPr lang="el-GR" sz="2400" b="1" smtClean="0"/>
              <a:t>Ανοικτά Ακαδημαϊκά Μαθήματα στο Οικονομικό Πανεπιστήμιο Αθηνών</a:t>
            </a:r>
            <a:r>
              <a:rPr lang="el-G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8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07B999-9D21-463A-82F0-D7BEF0360394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9050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99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INTERAMERICAN</a:t>
            </a:r>
            <a:endParaRPr lang="en-GB" sz="6000" b="1" smtClean="0">
              <a:solidFill>
                <a:srgbClr val="99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679575"/>
          </a:xfrm>
        </p:spPr>
        <p:txBody>
          <a:bodyPr/>
          <a:lstStyle/>
          <a:p>
            <a:pPr eaLnBrk="1" hangingPunct="1">
              <a:defRPr/>
            </a:pPr>
            <a:r>
              <a:rPr lang="el-GR" sz="4100" i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 Μεγάλη και σίγουρη »</a:t>
            </a:r>
            <a:endParaRPr lang="en-GB" sz="4100" i="1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6" grpId="0" autoUpdateAnimBg="0"/>
      <p:bldP spid="91750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9050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Coca-Cola</a:t>
            </a:r>
            <a:endParaRPr lang="en-GB" sz="6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644900"/>
            <a:ext cx="8353425" cy="1944688"/>
          </a:xfrm>
        </p:spPr>
        <p:txBody>
          <a:bodyPr/>
          <a:lstStyle/>
          <a:p>
            <a:pPr eaLnBrk="1" hangingPunct="1">
              <a:defRPr/>
            </a:pPr>
            <a:r>
              <a:rPr lang="el-GR" sz="38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 Το φαινόμενο</a:t>
            </a:r>
            <a:r>
              <a:rPr lang="en-US" sz="38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:</a:t>
            </a:r>
            <a:r>
              <a:rPr lang="el-GR" sz="38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 Αστείρευτη πηγή δροσιάς και έμπνευσης »</a:t>
            </a:r>
            <a:endParaRPr lang="en-GB" sz="3800" i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1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0" grpId="0" autoUpdateAnimBg="0"/>
      <p:bldP spid="9185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American Express</a:t>
            </a:r>
            <a:endParaRPr lang="en-GB" sz="60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679575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 Πάντα περισσότερα »</a:t>
            </a:r>
            <a:r>
              <a:rPr lang="en-US" smtClean="0"/>
              <a:t>                                            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1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4" grpId="0" build="p" autoUpdateAnimBg="0"/>
      <p:bldP spid="9195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8288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Jonnie Walker</a:t>
            </a:r>
            <a:endParaRPr lang="en-GB" sz="6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6795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“ </a:t>
            </a:r>
            <a:r>
              <a:rPr lang="en-US" sz="5400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Keep walking…”</a:t>
            </a:r>
            <a:r>
              <a:rPr lang="en-US" sz="5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 </a:t>
            </a:r>
            <a:endParaRPr lang="en-GB" sz="5400" i="1" smtClean="0"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300"/>
                                        <p:tgtEl>
                                          <p:spTgt spid="92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78" grpId="0" build="p" autoUpdateAnimBg="0"/>
      <p:bldP spid="920579" grpId="0" build="p" autoUpdateAnimBg="0" rev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22098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l-GR" sz="6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Μακεδονικός Χαλβάς</a:t>
            </a:r>
            <a:endParaRPr lang="en-GB" sz="6000" b="1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679575"/>
          </a:xfrm>
        </p:spPr>
        <p:txBody>
          <a:bodyPr/>
          <a:lstStyle/>
          <a:p>
            <a:pPr eaLnBrk="1" hangingPunct="1">
              <a:defRPr/>
            </a:pPr>
            <a:r>
              <a:rPr lang="el-GR" sz="4800" i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«...ο αγαπημένος των Ελλήνων »</a:t>
            </a:r>
            <a:endParaRPr lang="en-GB" sz="4800" i="1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92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2" grpId="0" autoUpdateAnimBg="0"/>
      <p:bldP spid="9216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9050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l-GR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Μέλι </a:t>
            </a: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Attiki</a:t>
            </a:r>
            <a:endParaRPr lang="en-GB" sz="60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716338"/>
            <a:ext cx="8280400" cy="1800225"/>
          </a:xfrm>
        </p:spPr>
        <p:txBody>
          <a:bodyPr/>
          <a:lstStyle/>
          <a:p>
            <a:pPr eaLnBrk="1" hangingPunct="1">
              <a:defRPr/>
            </a:pPr>
            <a:r>
              <a:rPr lang="el-GR" sz="5400" i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 Καθημερινό μέλημά μας!»</a:t>
            </a:r>
            <a:endParaRPr lang="en-GB" sz="5400" i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92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6" grpId="0" autoUpdateAnimBg="0"/>
      <p:bldP spid="92262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268413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l-GR" sz="60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Μισκότα Παπαδοπούλου</a:t>
            </a:r>
            <a:endParaRPr lang="en-GB" sz="6000" b="1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57563"/>
            <a:ext cx="8496300" cy="2159000"/>
          </a:xfrm>
        </p:spPr>
        <p:txBody>
          <a:bodyPr/>
          <a:lstStyle/>
          <a:p>
            <a:pPr eaLnBrk="1" hangingPunct="1">
              <a:defRPr/>
            </a:pPr>
            <a:r>
              <a:rPr lang="el-GR" sz="35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 Το μπισκότο είναι τροφή για όλους τους ανθρώπους,</a:t>
            </a:r>
            <a:r>
              <a:rPr lang="en-US" sz="35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 </a:t>
            </a:r>
            <a:r>
              <a:rPr lang="el-GR" sz="35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για όλες τις ηλικίες,</a:t>
            </a:r>
            <a:r>
              <a:rPr lang="en-US" sz="35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 </a:t>
            </a:r>
            <a:r>
              <a:rPr lang="el-GR" sz="35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για όλες τις ώρες »</a:t>
            </a:r>
            <a:endParaRPr lang="en-GB" sz="3500" i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0" grpId="0" autoUpdateAnimBg="0"/>
      <p:bldP spid="92365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9050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Miele</a:t>
            </a:r>
            <a:endParaRPr lang="en-GB" sz="7200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644900"/>
            <a:ext cx="8208962" cy="1871663"/>
          </a:xfrm>
        </p:spPr>
        <p:txBody>
          <a:bodyPr/>
          <a:lstStyle/>
          <a:p>
            <a:pPr eaLnBrk="1" hangingPunct="1">
              <a:defRPr/>
            </a:pPr>
            <a:r>
              <a:rPr lang="el-GR" sz="44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 Πάντα καλύτερα! Οτιδήποτε άλλο είναι συμβιβασμός »</a:t>
            </a:r>
            <a:endParaRPr lang="en-GB" sz="4400" i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4" grpId="0" autoUpdateAnimBg="0"/>
      <p:bldP spid="9246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8288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Montblanc</a:t>
            </a:r>
            <a:endParaRPr lang="en-GB" sz="6000" b="1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73463"/>
            <a:ext cx="8135937" cy="2016125"/>
          </a:xfrm>
        </p:spPr>
        <p:txBody>
          <a:bodyPr/>
          <a:lstStyle/>
          <a:p>
            <a:pPr eaLnBrk="1" hangingPunct="1">
              <a:defRPr/>
            </a:pPr>
            <a:r>
              <a:rPr lang="el-GR" sz="4400" i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«Η τέχνη και το εμπόριο είναι έννοιες αλληλένδετες»</a:t>
            </a:r>
            <a:endParaRPr lang="en-GB" sz="4400" i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"/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8" grpId="0" autoUpdateAnimBg="0"/>
      <p:bldP spid="92569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9050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l-GR" sz="6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ΝΟΥΝΟΥ</a:t>
            </a:r>
            <a:endParaRPr lang="en-GB" sz="6000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644900"/>
            <a:ext cx="8207375" cy="2232025"/>
          </a:xfrm>
        </p:spPr>
        <p:txBody>
          <a:bodyPr/>
          <a:lstStyle/>
          <a:p>
            <a:pPr eaLnBrk="1" hangingPunct="1">
              <a:defRPr/>
            </a:pPr>
            <a:r>
              <a:rPr lang="el-GR" sz="48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 Γάλατα υπάρχουν πολλά, ΝΟΥΝΟΥ όμως ένα »</a:t>
            </a:r>
            <a:endParaRPr lang="en-GB" sz="4800" i="1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2" grpId="0" build="p" autoUpdateAnimBg="0"/>
      <p:bldP spid="9267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741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  <a:endParaRPr lang="el-GR" sz="2800" smtClean="0"/>
          </a:p>
          <a:p>
            <a:r>
              <a:rPr lang="el-GR" sz="2800" smtClean="0"/>
              <a:t>Κάτω από κάθε εικόνα παρέχεται ο σύνδεσμός της και στην εκάστοτε σελίδα ανήκουν και τα πνευματικά δικαιώματά της. </a:t>
            </a:r>
          </a:p>
          <a:p>
            <a:endParaRPr lang="en-US" sz="28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7465EF-DA93-4AB4-BEC2-FC3487EF6940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9050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Panasonic</a:t>
            </a:r>
            <a:endParaRPr lang="en-GB" sz="6000" b="1" smtClean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644900"/>
            <a:ext cx="8137525" cy="1944688"/>
          </a:xfrm>
        </p:spPr>
        <p:txBody>
          <a:bodyPr/>
          <a:lstStyle/>
          <a:p>
            <a:pPr eaLnBrk="1" hangingPunct="1">
              <a:defRPr/>
            </a:pPr>
            <a:r>
              <a:rPr lang="el-GR" sz="5400" i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«...όταν λέμε τεχνολογία!»</a:t>
            </a:r>
            <a:endParaRPr lang="en-GB" sz="5400" i="1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6" grpId="0" autoUpdateAnimBg="0"/>
      <p:bldP spid="92774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981075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SIEMENS</a:t>
            </a:r>
            <a:endParaRPr lang="en-GB" sz="6000" b="1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492375"/>
            <a:ext cx="8496300" cy="2665413"/>
          </a:xfrm>
        </p:spPr>
        <p:txBody>
          <a:bodyPr/>
          <a:lstStyle/>
          <a:p>
            <a:pPr eaLnBrk="1" hangingPunct="1">
              <a:defRPr/>
            </a:pPr>
            <a:endParaRPr lang="el-GR" sz="4400" i="1" smtClean="0"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  <a:p>
            <a:pPr eaLnBrk="1" hangingPunct="1">
              <a:defRPr/>
            </a:pPr>
            <a:r>
              <a:rPr lang="el-GR" sz="4000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 100 χρόνια στην Ελλάδα μετατρέπουμε τη γνώση σε έργο »</a:t>
            </a:r>
            <a:endParaRPr lang="en-GB" sz="4000" i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3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93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2" grpId="0" autoUpdateAnimBg="0"/>
      <p:bldP spid="931843" grpId="0" build="p" autoUpdateAnimBg="0" rev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9050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SONY</a:t>
            </a:r>
            <a:endParaRPr lang="en-GB" sz="6600" b="1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73463"/>
            <a:ext cx="8064500" cy="17272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i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«τέσσερα γράμματα που σημαίνουν...υψηλή τεχνολογία»</a:t>
            </a:r>
            <a:endParaRPr lang="en-GB" sz="4000" i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6" grpId="0" autoUpdateAnimBg="0"/>
      <p:bldP spid="932867" grpId="0" build="p" autoUpdateAnimBg="0" rev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9050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Timberland</a:t>
            </a:r>
            <a:endParaRPr lang="en-GB" sz="60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005263"/>
            <a:ext cx="7561262" cy="17287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i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“ for the journey ”</a:t>
            </a:r>
            <a:endParaRPr lang="en-GB" sz="5400" i="1" smtClean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3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3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93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0" grpId="0" autoUpdateAnimBg="0"/>
      <p:bldP spid="93389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8288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TOTAL-</a:t>
            </a:r>
            <a:r>
              <a:rPr lang="el-GR" sz="6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ΦΑΓΕ</a:t>
            </a:r>
            <a:endParaRPr lang="en-GB" sz="6000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644900"/>
            <a:ext cx="8496300" cy="1871663"/>
          </a:xfrm>
        </p:spPr>
        <p:txBody>
          <a:bodyPr/>
          <a:lstStyle/>
          <a:p>
            <a:pPr eaLnBrk="1" hangingPunct="1">
              <a:defRPr/>
            </a:pPr>
            <a:r>
              <a:rPr lang="el-GR" sz="4800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« Κλείνει μέσα του ολόκληρη την Ελλάδα »</a:t>
            </a:r>
            <a:endParaRPr lang="en-GB" sz="4800" i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93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4" grpId="0" autoUpdateAnimBg="0"/>
      <p:bldP spid="93491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603250" y="1719263"/>
            <a:ext cx="8150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330200" indent="-330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CC99"/>
              </a:buClr>
              <a:buSzPct val="65000"/>
              <a:buFont typeface="Wingdings" pitchFamily="2" charset="2"/>
              <a:buChar char="m"/>
            </a:pPr>
            <a:r>
              <a:rPr lang="el-GR" sz="3600">
                <a:solidFill>
                  <a:srgbClr val="B6161A"/>
                </a:solidFill>
                <a:latin typeface="Century Gothic" pitchFamily="34" charset="0"/>
                <a:cs typeface="Times New Roman" pitchFamily="18" charset="0"/>
              </a:rPr>
              <a:t>Δομημένη και μη προσωπική επικοινωνία πληροφοριών</a:t>
            </a:r>
            <a:endParaRPr lang="en-US" sz="3600">
              <a:solidFill>
                <a:srgbClr val="B6161A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631825" y="2882900"/>
            <a:ext cx="81788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330200" indent="-330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CC99"/>
              </a:buClr>
              <a:buSzPct val="65000"/>
              <a:buFont typeface="Wingdings" pitchFamily="2" charset="2"/>
              <a:buChar char="m"/>
            </a:pPr>
            <a:r>
              <a:rPr lang="el-GR" sz="3600">
                <a:solidFill>
                  <a:srgbClr val="B6161A"/>
                </a:solidFill>
                <a:latin typeface="Century Gothic" pitchFamily="34" charset="0"/>
                <a:cs typeface="Times New Roman" pitchFamily="18" charset="0"/>
              </a:rPr>
              <a:t>Πληρωμένη επικοινωνία για επιπρόσθετη συμβολική αξία </a:t>
            </a:r>
          </a:p>
          <a:p>
            <a:pPr marL="330200" indent="-330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CC99"/>
              </a:buClr>
              <a:buSzPct val="65000"/>
              <a:buFont typeface="Wingdings" pitchFamily="2" charset="2"/>
              <a:buChar char="m"/>
            </a:pPr>
            <a:r>
              <a:rPr lang="el-GR" sz="3600">
                <a:solidFill>
                  <a:srgbClr val="B6161A"/>
                </a:solidFill>
                <a:latin typeface="Century Gothic" pitchFamily="34" charset="0"/>
                <a:cs typeface="Times New Roman" pitchFamily="18" charset="0"/>
              </a:rPr>
              <a:t>Για προϊόντα, υπηρεσίες και ιδέες </a:t>
            </a:r>
          </a:p>
          <a:p>
            <a:pPr marL="330200" indent="-330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CC99"/>
              </a:buClr>
              <a:buSzPct val="65000"/>
              <a:buFont typeface="Wingdings" pitchFamily="2" charset="2"/>
              <a:buChar char="m"/>
            </a:pPr>
            <a:r>
              <a:rPr lang="el-GR" sz="3600">
                <a:solidFill>
                  <a:srgbClr val="B6161A"/>
                </a:solidFill>
                <a:latin typeface="Century Gothic" pitchFamily="34" charset="0"/>
                <a:cs typeface="Times New Roman" pitchFamily="18" charset="0"/>
              </a:rPr>
              <a:t>Από μια ορισμένη πηγή με τη χρήση ΜΜΕ</a:t>
            </a:r>
            <a:endParaRPr lang="en-US" sz="3600">
              <a:solidFill>
                <a:srgbClr val="B6161A"/>
              </a:solidFill>
              <a:latin typeface="Century Gothic" pitchFamily="34" charset="0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44525" y="436563"/>
            <a:ext cx="84994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5613" indent="-455613" algn="r" eaLnBrk="0" fontAlgn="base" hangingPunct="0">
              <a:spcBef>
                <a:spcPct val="0"/>
              </a:spcBef>
              <a:spcAft>
                <a:spcPct val="50000"/>
              </a:spcAft>
            </a:pPr>
            <a:r>
              <a:rPr lang="el-GR" sz="5000">
                <a:solidFill>
                  <a:srgbClr val="0033CC"/>
                </a:solidFill>
                <a:latin typeface="Century Gothic" pitchFamily="34" charset="0"/>
              </a:rPr>
              <a:t>Διαφήμιση είναι</a:t>
            </a:r>
            <a:r>
              <a:rPr lang="en-US" sz="5000">
                <a:solidFill>
                  <a:srgbClr val="CCCCFF"/>
                </a:solidFill>
                <a:latin typeface="Century Gothic" pitchFamily="34" charset="0"/>
              </a:rPr>
              <a:t>. . 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609600" y="420688"/>
            <a:ext cx="8534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5613" indent="-455613" algn="r" eaLnBrk="0" fontAlgn="base" hangingPunct="0">
              <a:spcBef>
                <a:spcPct val="0"/>
              </a:spcBef>
              <a:spcAft>
                <a:spcPct val="50000"/>
              </a:spcAft>
            </a:pPr>
            <a:r>
              <a:rPr lang="el-GR" sz="5000">
                <a:solidFill>
                  <a:srgbClr val="3333CC"/>
                </a:solidFill>
                <a:latin typeface="Century Gothic" pitchFamily="34" charset="0"/>
              </a:rPr>
              <a:t>Διαφημιστική εκστρατεία </a:t>
            </a:r>
            <a:endParaRPr lang="en-US" sz="5000">
              <a:solidFill>
                <a:srgbClr val="3333CC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762000" y="2833688"/>
            <a:ext cx="838200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5613" indent="-4556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CC99"/>
              </a:buClr>
              <a:buSzPct val="65000"/>
              <a:buFont typeface="Wingdings" pitchFamily="2" charset="2"/>
              <a:buChar char="m"/>
            </a:pPr>
            <a:r>
              <a:rPr lang="el-GR" sz="3600">
                <a:solidFill>
                  <a:srgbClr val="B6161A"/>
                </a:solidFill>
                <a:latin typeface="Century Gothic" pitchFamily="34" charset="0"/>
                <a:cs typeface="Times New Roman" pitchFamily="18" charset="0"/>
              </a:rPr>
              <a:t>Μια διαφήμιση που μπαίνει σε διαφορετικά μέσα</a:t>
            </a:r>
            <a:endParaRPr lang="en-US" sz="3600">
              <a:solidFill>
                <a:srgbClr val="B6161A"/>
              </a:solidFill>
              <a:latin typeface="Century Gothic" pitchFamily="34" charset="0"/>
              <a:cs typeface="Times New Roman" pitchFamily="18" charset="0"/>
            </a:endParaRPr>
          </a:p>
          <a:p>
            <a:pPr marL="455613" indent="-4556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CC99"/>
              </a:buClr>
              <a:buSzPct val="65000"/>
              <a:buFont typeface="Wingdings" pitchFamily="2" charset="2"/>
              <a:buChar char="m"/>
            </a:pPr>
            <a:r>
              <a:rPr lang="el-GR" sz="3600">
                <a:solidFill>
                  <a:srgbClr val="B6161A"/>
                </a:solidFill>
                <a:latin typeface="Century Gothic" pitchFamily="34" charset="0"/>
                <a:cs typeface="Times New Roman" pitchFamily="18" charset="0"/>
              </a:rPr>
              <a:t>Διαφορετικές διαφημίσεις με ένα κοινό μήνυμα, παρόμοια εικαστική εμφάνιση ή περιεχόμενο</a:t>
            </a:r>
            <a:endParaRPr lang="en-US" sz="32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762000" y="1919288"/>
            <a:ext cx="8153400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5613" indent="-455613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CC99"/>
              </a:buClr>
              <a:buSzPct val="65000"/>
              <a:buFont typeface="Wingdings" pitchFamily="2" charset="2"/>
              <a:buChar char="m"/>
            </a:pPr>
            <a:r>
              <a:rPr lang="el-GR" sz="3600">
                <a:solidFill>
                  <a:srgbClr val="B6161A"/>
                </a:solidFill>
                <a:latin typeface="Century Gothic" pitchFamily="34" charset="0"/>
                <a:cs typeface="Times New Roman" pitchFamily="18" charset="0"/>
              </a:rPr>
              <a:t>Μια σειρά συντονισμένων διαφημίσεων</a:t>
            </a:r>
            <a:endParaRPr lang="en-US" sz="3600">
              <a:solidFill>
                <a:srgbClr val="B6161A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0" y="420688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5613" indent="-455613" algn="r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l-GR" sz="5000">
                <a:solidFill>
                  <a:srgbClr val="3333CC"/>
                </a:solidFill>
                <a:latin typeface="Century Gothic" pitchFamily="34" charset="0"/>
              </a:rPr>
              <a:t>Διαφήμιση και Κοινωνία</a:t>
            </a:r>
            <a:endParaRPr lang="en-US" sz="5000">
              <a:solidFill>
                <a:srgbClr val="3333CC"/>
              </a:solidFill>
              <a:latin typeface="Century Gothic" pitchFamily="34" charset="0"/>
            </a:endParaRPr>
          </a:p>
        </p:txBody>
      </p:sp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685800" y="2057400"/>
            <a:ext cx="84582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5613" indent="-455613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CC99"/>
              </a:buClr>
              <a:buSzPct val="65000"/>
              <a:buFont typeface="Wingdings" pitchFamily="2" charset="2"/>
              <a:buChar char="m"/>
            </a:pPr>
            <a:r>
              <a:rPr lang="el-GR" sz="4100">
                <a:solidFill>
                  <a:srgbClr val="B6161A"/>
                </a:solidFill>
                <a:latin typeface="Century Gothic" pitchFamily="34" charset="0"/>
              </a:rPr>
              <a:t>Επικοινωνία</a:t>
            </a:r>
            <a:endParaRPr lang="en-US" sz="4100">
              <a:solidFill>
                <a:srgbClr val="B6161A"/>
              </a:solidFill>
              <a:latin typeface="Century Gothic" pitchFamily="34" charset="0"/>
            </a:endParaRPr>
          </a:p>
          <a:p>
            <a:pPr marL="455613" indent="-455613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CC99"/>
              </a:buClr>
              <a:buSzPct val="65000"/>
              <a:buFont typeface="Wingdings" pitchFamily="2" charset="2"/>
              <a:buChar char="m"/>
            </a:pPr>
            <a:r>
              <a:rPr lang="en-US" sz="4100">
                <a:solidFill>
                  <a:srgbClr val="B6161A"/>
                </a:solidFill>
                <a:latin typeface="Century Gothic" pitchFamily="34" charset="0"/>
              </a:rPr>
              <a:t>Marketing</a:t>
            </a:r>
          </a:p>
          <a:p>
            <a:pPr marL="455613" indent="-455613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CC99"/>
              </a:buClr>
              <a:buSzPct val="65000"/>
              <a:buFont typeface="Wingdings" pitchFamily="2" charset="2"/>
              <a:buChar char="m"/>
            </a:pPr>
            <a:r>
              <a:rPr lang="el-GR" sz="4100">
                <a:solidFill>
                  <a:srgbClr val="B6161A"/>
                </a:solidFill>
                <a:latin typeface="Century Gothic" pitchFamily="34" charset="0"/>
              </a:rPr>
              <a:t>Οικονομικές συνέπειες</a:t>
            </a:r>
            <a:endParaRPr lang="en-US" sz="4100">
              <a:solidFill>
                <a:srgbClr val="B6161A"/>
              </a:solidFill>
              <a:latin typeface="Century Gothic" pitchFamily="34" charset="0"/>
            </a:endParaRPr>
          </a:p>
          <a:p>
            <a:pPr marL="455613" indent="-455613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CC99"/>
              </a:buClr>
              <a:buSzPct val="65000"/>
              <a:buFont typeface="Wingdings" pitchFamily="2" charset="2"/>
              <a:buChar char="m"/>
            </a:pPr>
            <a:r>
              <a:rPr lang="el-GR" sz="4100">
                <a:solidFill>
                  <a:srgbClr val="B6161A"/>
                </a:solidFill>
                <a:latin typeface="Century Gothic" pitchFamily="34" charset="0"/>
              </a:rPr>
              <a:t>Ηθικοί περιορισμοί</a:t>
            </a:r>
            <a:endParaRPr lang="en-US" sz="4100">
              <a:solidFill>
                <a:srgbClr val="B6161A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3074"/>
          <p:cNvSpPr txBox="1">
            <a:spLocks noChangeArrowheads="1"/>
          </p:cNvSpPr>
          <p:nvPr/>
        </p:nvSpPr>
        <p:spPr bwMode="auto">
          <a:xfrm>
            <a:off x="609600" y="1752600"/>
            <a:ext cx="78486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«οι επιγραφές των καταστημάτων παρά το μικρό τους μέγεθος έχουν εύρος και και βάθος»</a:t>
            </a:r>
            <a:endParaRPr lang="en-GB" sz="4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Αριστοτέλης </a:t>
            </a:r>
            <a:r>
              <a:rPr lang="en-GB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(384-322 </a:t>
            </a: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π.χ.</a:t>
            </a:r>
            <a:r>
              <a:rPr lang="en-GB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l-GR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43" name="Picture 3075" descr="PE0388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429000"/>
            <a:ext cx="17589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Line 3076"/>
          <p:cNvSpPr>
            <a:spLocks noChangeShapeType="1"/>
          </p:cNvSpPr>
          <p:nvPr/>
        </p:nvSpPr>
        <p:spPr bwMode="auto">
          <a:xfrm>
            <a:off x="228600" y="685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</a:endParaRPr>
          </a:p>
        </p:txBody>
      </p:sp>
      <p:pic>
        <p:nvPicPr>
          <p:cNvPr id="112645" name="Picture 3077" descr="bd1097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0"/>
            <a:ext cx="22098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505200" y="457200"/>
            <a:ext cx="21336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ΔΙΑΦΗΜΙΣΗ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553200" y="4191000"/>
            <a:ext cx="25908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ΠΡΟΣΩΠΙΚΕΣ ΠΩΛΗΣΕΙΣ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0" y="1828800"/>
            <a:ext cx="21336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ΠΡΟΩΘΗΣΗ ΠΩΛΗΣΕΩΝ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6553200" y="1752600"/>
            <a:ext cx="22860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ΔΗΜΟΣΙΕΣ ΣΧΕΣΕΙΣ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895600" y="5486400"/>
            <a:ext cx="32766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ΒΙΟΜΗΧΑΝΙΚΕΣ ΣΧΕΣΕΙΣ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0" y="4191000"/>
            <a:ext cx="23622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ΕΡΓΑΣΙΑΚΕΣ ΣΧΕΣΕΙΣ</a:t>
            </a:r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2209800" y="1066800"/>
            <a:ext cx="4572000" cy="35814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 rot="10800000">
            <a:off x="2362200" y="2286000"/>
            <a:ext cx="4191000" cy="32004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124200" y="2819400"/>
            <a:ext cx="28194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ΜΙΓΜΑ </a:t>
            </a: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  </a:t>
            </a:r>
            <a:r>
              <a:rPr lang="el-GR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ΕΠΙΚΟΙΝΩΝΙΑΣ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entury Gothic" pitchFamily="34" charset="0"/>
              </a:rPr>
              <a:t>Να κατανοήσουν τι περιλαμβάνει η έννοια της διαφήμισης </a:t>
            </a:r>
          </a:p>
          <a:p>
            <a:r>
              <a:rPr lang="el-GR" dirty="0" smtClean="0">
                <a:latin typeface="Century Gothic" pitchFamily="34" charset="0"/>
              </a:rPr>
              <a:t>Να γνωρίσουν τα στάδια που πέρασε η διαφήμιση διαχρονικά</a:t>
            </a:r>
          </a:p>
          <a:p>
            <a:pPr>
              <a:defRPr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0A8ED8-43F7-44D1-BBEF-C8530C70BB4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8569325" cy="5184775"/>
          </a:xfrm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Brand Image – Brand Equity</a:t>
            </a:r>
            <a:br>
              <a:rPr lang="en-US" sz="4000" smtClean="0">
                <a:solidFill>
                  <a:schemeClr val="accent2"/>
                </a:solidFill>
              </a:rPr>
            </a:br>
            <a:r>
              <a:rPr lang="en-US" sz="4000" smtClean="0">
                <a:solidFill>
                  <a:schemeClr val="accent2"/>
                </a:solidFill>
              </a:rPr>
              <a:t>Corporate Image – Corporate Equity</a:t>
            </a:r>
            <a:br>
              <a:rPr lang="en-US" sz="4000" smtClean="0">
                <a:solidFill>
                  <a:schemeClr val="accent2"/>
                </a:solidFill>
              </a:rPr>
            </a:br>
            <a:r>
              <a:rPr lang="en-US" sz="4000" smtClean="0">
                <a:solidFill>
                  <a:schemeClr val="accent2"/>
                </a:solidFill>
              </a:rPr>
              <a:t>Distribution Image – Distribution Equity</a:t>
            </a:r>
            <a:br>
              <a:rPr lang="en-US" sz="4000" smtClean="0">
                <a:solidFill>
                  <a:schemeClr val="accent2"/>
                </a:solidFill>
              </a:rPr>
            </a:br>
            <a:r>
              <a:rPr lang="en-US" sz="4000" smtClean="0">
                <a:solidFill>
                  <a:schemeClr val="accent2"/>
                </a:solidFill>
              </a:rPr>
              <a:t>Executive Image – Executive Equity</a:t>
            </a:r>
            <a:br>
              <a:rPr lang="en-US" sz="4000" smtClean="0">
                <a:solidFill>
                  <a:schemeClr val="accent2"/>
                </a:solidFill>
              </a:rPr>
            </a:br>
            <a:r>
              <a:rPr lang="en-US" sz="4000" smtClean="0">
                <a:solidFill>
                  <a:schemeClr val="accent2"/>
                </a:solidFill>
              </a:rPr>
              <a:t>Country of Origin Image – Country Equity</a:t>
            </a:r>
            <a:endParaRPr lang="el-GR" sz="4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solidFill>
            <a:srgbClr val="FFCC66"/>
          </a:solidFill>
          <a:ln w="38100">
            <a:solidFill>
              <a:srgbClr val="000066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3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ΛΟΓΟΙ ΔΙΑΦΗΜΙΣΗΣ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0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ΠΕΡΙΟΡΙΣΜΟΣ ΑΠΟΤΕΛΕΣΜΑΤΩΝ ΔΙΑΦΗΜΙΣΤΙΚΗΣ ΚΑΜΠΑΝΙΑΣ ΑΝΤΑΓΩΝΙΣΤΩΝ (</a:t>
            </a:r>
            <a:r>
              <a:rPr lang="en-GB" sz="2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DEFENSIVE ADVERTISING)</a:t>
            </a:r>
          </a:p>
          <a:p>
            <a:pPr eaLnBrk="1" hangingPunct="1">
              <a:defRPr/>
            </a:pPr>
            <a:r>
              <a:rPr lang="el-G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ΒΕΛΤΙΩΣΗ ΤΗΣ ΑΠΟΤΕΛΕΣΜΑΤΙΚΟΤΗΤΑΣ ΤΩΝ ΠΩΛΗΤΩΝ</a:t>
            </a:r>
          </a:p>
          <a:p>
            <a:pPr eaLnBrk="1" hangingPunct="1">
              <a:defRPr/>
            </a:pPr>
            <a:r>
              <a:rPr lang="el-GR" sz="2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ΠΡΟΒΟΛΗ ΝΕΩΝ ΤΡΟΠΩΝ ΧΡΗΣΗΣ ΤΟΥ ΠΡΟΙΟΝΤΟΣ</a:t>
            </a:r>
          </a:p>
          <a:p>
            <a:pPr eaLnBrk="1" hangingPunct="1">
              <a:defRPr/>
            </a:pPr>
            <a:r>
              <a:rPr lang="el-G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ΥΠΕΝΘΥΜΙΣΗ</a:t>
            </a:r>
            <a:r>
              <a:rPr lang="en-GB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ΠΡΟΙΟΝΤΟΣ </a:t>
            </a:r>
            <a:r>
              <a:rPr lang="en-GB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(REMINDER ADVERTISING)</a:t>
            </a:r>
            <a:endParaRPr lang="el-GR" sz="24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l-GR" sz="2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ΥΠΟΔΕΙΞΗ ΤΡΟΠΩΝ ΧΡΗΣΗΣ ΠΡΟΙΟΝΤΟΣ ΚΑΙ ΔΙΑΒΕΒΑΙΩΣΗ ΣΩΣΤΗΣ ΕΠΙΛΟΓΗΣ                   (</a:t>
            </a:r>
            <a:r>
              <a:rPr lang="en-GB" sz="2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REINFORCEMENT ADVERTISING)</a:t>
            </a:r>
          </a:p>
          <a:p>
            <a:pPr eaLnBrk="1" hangingPunct="1">
              <a:defRPr/>
            </a:pPr>
            <a:r>
              <a:rPr lang="el-G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ΜΕΙΩΣΗ ΤΩΝ ΜΕΓΑΛΩΝ ΔΙΑΚΥΜΑΝΣΕΩΝ ΤΩΝ ΠΩΛΗΣΕΩΝ</a:t>
            </a:r>
            <a:endParaRPr lang="el-GR" sz="2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179388" y="6669088"/>
            <a:ext cx="8610600" cy="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l-GR" smtClean="0"/>
              <a:t>Στόχοι της διαφήμισης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Πληροφορεί</a:t>
            </a:r>
          </a:p>
          <a:p>
            <a:pPr eaLnBrk="1" hangingPunct="1"/>
            <a:r>
              <a:rPr lang="el-GR" smtClean="0"/>
              <a:t>Πείθει</a:t>
            </a:r>
          </a:p>
          <a:p>
            <a:pPr eaLnBrk="1" hangingPunct="1"/>
            <a:r>
              <a:rPr lang="el-GR" smtClean="0"/>
              <a:t>Υπενθυμίζει</a:t>
            </a:r>
          </a:p>
          <a:p>
            <a:pPr eaLnBrk="1" hangingPunct="1"/>
            <a:r>
              <a:rPr lang="el-GR" smtClean="0"/>
              <a:t>Προσθέτει αξία</a:t>
            </a:r>
          </a:p>
          <a:p>
            <a:pPr eaLnBrk="1" hangingPunct="1"/>
            <a:r>
              <a:rPr lang="el-GR" smtClean="0"/>
              <a:t>Ενισχύει την επίτευξη άλλων στόχων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8"/>
            <a:ext cx="9144000" cy="990600"/>
          </a:xfrm>
          <a:noFill/>
        </p:spPr>
        <p:txBody>
          <a:bodyPr lIns="90484" tIns="44448" rIns="90484" bIns="44448"/>
          <a:lstStyle/>
          <a:p>
            <a:pPr defTabSz="809625" eaLnBrk="1" hangingPunct="1">
              <a:lnSpc>
                <a:spcPct val="90000"/>
              </a:lnSpc>
            </a:pPr>
            <a:r>
              <a:rPr lang="el-GR" smtClean="0"/>
              <a:t>Τυποποίηση της διαφήμισης</a:t>
            </a:r>
            <a:endParaRPr lang="en-US" smtClean="0"/>
          </a:p>
        </p:txBody>
      </p:sp>
      <p:sp>
        <p:nvSpPr>
          <p:cNvPr id="772099" name="Rectangle 3"/>
          <p:cNvSpPr>
            <a:spLocks noChangeArrowheads="1"/>
          </p:cNvSpPr>
          <p:nvPr/>
        </p:nvSpPr>
        <p:spPr bwMode="auto">
          <a:xfrm>
            <a:off x="6553200" y="2455863"/>
            <a:ext cx="2489200" cy="3987800"/>
          </a:xfrm>
          <a:prstGeom prst="rect">
            <a:avLst/>
          </a:prstGeom>
          <a:solidFill>
            <a:srgbClr val="B6161A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</a:endParaRPr>
          </a:p>
        </p:txBody>
      </p:sp>
      <p:sp>
        <p:nvSpPr>
          <p:cNvPr id="772100" name="Rectangle 4"/>
          <p:cNvSpPr>
            <a:spLocks noChangeArrowheads="1"/>
          </p:cNvSpPr>
          <p:nvPr/>
        </p:nvSpPr>
        <p:spPr bwMode="auto">
          <a:xfrm>
            <a:off x="4495800" y="2454275"/>
            <a:ext cx="2047875" cy="3989388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</a:endParaRPr>
          </a:p>
        </p:txBody>
      </p:sp>
      <p:sp>
        <p:nvSpPr>
          <p:cNvPr id="772101" name="Rectangle 5"/>
          <p:cNvSpPr>
            <a:spLocks noChangeArrowheads="1"/>
          </p:cNvSpPr>
          <p:nvPr/>
        </p:nvSpPr>
        <p:spPr bwMode="auto">
          <a:xfrm>
            <a:off x="2362200" y="2454275"/>
            <a:ext cx="2133600" cy="3989388"/>
          </a:xfrm>
          <a:prstGeom prst="rect">
            <a:avLst/>
          </a:prstGeom>
          <a:solidFill>
            <a:srgbClr val="B6161A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</a:endParaRPr>
          </a:p>
        </p:txBody>
      </p:sp>
      <p:sp>
        <p:nvSpPr>
          <p:cNvPr id="772102" name="Rectangle 6"/>
          <p:cNvSpPr>
            <a:spLocks noChangeArrowheads="1"/>
          </p:cNvSpPr>
          <p:nvPr/>
        </p:nvSpPr>
        <p:spPr bwMode="auto">
          <a:xfrm>
            <a:off x="228600" y="2455863"/>
            <a:ext cx="2101850" cy="3989387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196850" y="1600200"/>
            <a:ext cx="209867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4" tIns="44448" rIns="90484" bIns="4444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100" b="1">
                <a:solidFill>
                  <a:srgbClr val="000000"/>
                </a:solidFill>
                <a:latin typeface="Century Gothic" pitchFamily="34" charset="0"/>
              </a:rPr>
              <a:t>Κοινό στόχο</a:t>
            </a:r>
            <a:endParaRPr lang="en-US" sz="21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2330450" y="1600200"/>
            <a:ext cx="2209800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4" tIns="44448" rIns="90484" bIns="4444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100" b="1">
                <a:solidFill>
                  <a:srgbClr val="000000"/>
                </a:solidFill>
                <a:latin typeface="Century Gothic" pitchFamily="34" charset="0"/>
              </a:rPr>
              <a:t>Γεωγραφική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100" b="1">
                <a:solidFill>
                  <a:srgbClr val="000000"/>
                </a:solidFill>
                <a:latin typeface="Century Gothic" pitchFamily="34" charset="0"/>
              </a:rPr>
              <a:t>περιοχή</a:t>
            </a:r>
            <a:endParaRPr lang="en-US" sz="21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4670425" y="1600200"/>
            <a:ext cx="1670050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4" tIns="44448" rIns="90484" bIns="4444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100" b="1">
                <a:solidFill>
                  <a:srgbClr val="000000"/>
                </a:solidFill>
                <a:latin typeface="Century Gothic" pitchFamily="34" charset="0"/>
              </a:rPr>
              <a:t>ΜΜΕ</a:t>
            </a:r>
            <a:endParaRPr lang="en-US" sz="21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6750050" y="1600200"/>
            <a:ext cx="1962150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4" tIns="44448" rIns="90484" bIns="4444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100" b="1">
                <a:solidFill>
                  <a:srgbClr val="000000"/>
                </a:solidFill>
                <a:latin typeface="Century Gothic" pitchFamily="34" charset="0"/>
              </a:rPr>
              <a:t>Σκοπός</a:t>
            </a:r>
            <a:endParaRPr lang="en-US" sz="21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72107" name="Rectangle 11"/>
          <p:cNvSpPr>
            <a:spLocks noChangeArrowheads="1"/>
          </p:cNvSpPr>
          <p:nvPr/>
        </p:nvSpPr>
        <p:spPr bwMode="auto">
          <a:xfrm>
            <a:off x="228600" y="2686050"/>
            <a:ext cx="21336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4" tIns="44448" rIns="90484" bIns="44448">
            <a:spAutoFit/>
          </a:bodyPr>
          <a:lstStyle/>
          <a:p>
            <a:pPr marL="195263" indent="-195263" eaLnBrk="0" fontAlgn="base" hangingPunct="0">
              <a:spcBef>
                <a:spcPct val="150000"/>
              </a:spcBef>
              <a:spcAft>
                <a:spcPct val="0"/>
              </a:spcAft>
              <a:buClr>
                <a:srgbClr val="B6161A"/>
              </a:buClr>
              <a:buFontTx/>
              <a:buChar char="•"/>
            </a:pPr>
            <a:r>
              <a:rPr lang="el-GR" sz="2000" b="1">
                <a:solidFill>
                  <a:srgbClr val="B6161A"/>
                </a:solidFill>
                <a:latin typeface="Century Gothic" pitchFamily="34" charset="0"/>
              </a:rPr>
              <a:t>Πελάτης</a:t>
            </a:r>
            <a:r>
              <a:rPr lang="en-US" sz="2000" b="1">
                <a:solidFill>
                  <a:srgbClr val="B6161A"/>
                </a:solidFill>
                <a:latin typeface="Century Gothic" pitchFamily="34" charset="0"/>
              </a:rPr>
              <a:t>   </a:t>
            </a:r>
          </a:p>
          <a:p>
            <a:pPr marL="195263" indent="-195263" eaLnBrk="0" fontAlgn="base" hangingPunct="0">
              <a:spcBef>
                <a:spcPct val="150000"/>
              </a:spcBef>
              <a:spcAft>
                <a:spcPct val="0"/>
              </a:spcAft>
              <a:buClr>
                <a:srgbClr val="B6161A"/>
              </a:buClr>
              <a:buFontTx/>
              <a:buChar char="•"/>
            </a:pPr>
            <a:r>
              <a:rPr lang="el-GR" sz="2000" b="1">
                <a:solidFill>
                  <a:srgbClr val="B6161A"/>
                </a:solidFill>
                <a:latin typeface="Century Gothic" pitchFamily="34" charset="0"/>
              </a:rPr>
              <a:t>Επιχείρηση</a:t>
            </a:r>
            <a:r>
              <a:rPr lang="en-US" sz="2000" b="1">
                <a:solidFill>
                  <a:srgbClr val="B6161A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72108" name="Rectangle 12"/>
          <p:cNvSpPr>
            <a:spLocks noChangeArrowheads="1"/>
          </p:cNvSpPr>
          <p:nvPr/>
        </p:nvSpPr>
        <p:spPr bwMode="auto">
          <a:xfrm>
            <a:off x="2438400" y="2703513"/>
            <a:ext cx="2036763" cy="298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4" tIns="44448" rIns="90484" bIns="44448">
            <a:spAutoFit/>
          </a:bodyPr>
          <a:lstStyle/>
          <a:p>
            <a:pPr eaLnBrk="0" fontAlgn="base" hangingPunct="0">
              <a:spcBef>
                <a:spcPct val="1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• </a:t>
            </a:r>
            <a:r>
              <a:rPr lang="el-GR" sz="2000" b="1">
                <a:solidFill>
                  <a:srgbClr val="FFFFFF"/>
                </a:solidFill>
                <a:latin typeface="Century Gothic" pitchFamily="34" charset="0"/>
              </a:rPr>
              <a:t>Ντόπια</a:t>
            </a: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 (retail)</a:t>
            </a:r>
          </a:p>
          <a:p>
            <a:pPr eaLnBrk="0" fontAlgn="base" hangingPunct="0">
              <a:spcBef>
                <a:spcPct val="1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• </a:t>
            </a:r>
            <a:r>
              <a:rPr lang="el-GR" sz="2000" b="1">
                <a:solidFill>
                  <a:srgbClr val="FFFFFF"/>
                </a:solidFill>
                <a:latin typeface="Century Gothic" pitchFamily="34" charset="0"/>
              </a:rPr>
              <a:t>Περιφερειακή</a:t>
            </a:r>
            <a:endParaRPr lang="en-US" sz="2000" b="1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1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• </a:t>
            </a:r>
            <a:r>
              <a:rPr lang="el-GR" sz="2000" b="1">
                <a:solidFill>
                  <a:srgbClr val="FFFFFF"/>
                </a:solidFill>
                <a:latin typeface="Century Gothic" pitchFamily="34" charset="0"/>
              </a:rPr>
              <a:t>Εθνική</a:t>
            </a:r>
            <a:endParaRPr lang="en-US" sz="2000" b="1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1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• </a:t>
            </a:r>
            <a:r>
              <a:rPr lang="el-GR" sz="2000" b="1">
                <a:solidFill>
                  <a:srgbClr val="FFFFFF"/>
                </a:solidFill>
                <a:latin typeface="Century Gothic" pitchFamily="34" charset="0"/>
              </a:rPr>
              <a:t>Διεθνής</a:t>
            </a:r>
            <a:endParaRPr lang="en-US" sz="2000" b="1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72109" name="Rectangle 13"/>
          <p:cNvSpPr>
            <a:spLocks noChangeArrowheads="1"/>
          </p:cNvSpPr>
          <p:nvPr/>
        </p:nvSpPr>
        <p:spPr bwMode="auto">
          <a:xfrm>
            <a:off x="4538663" y="2703513"/>
            <a:ext cx="2090737" cy="359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4" tIns="44448" rIns="90484" bIns="44448">
            <a:spAutoFit/>
          </a:bodyPr>
          <a:lstStyle/>
          <a:p>
            <a:pPr marL="195263" indent="-195263" eaLnBrk="0" fontAlgn="base" hangingPunct="0">
              <a:spcBef>
                <a:spcPct val="150000"/>
              </a:spcBef>
              <a:spcAft>
                <a:spcPct val="0"/>
              </a:spcAft>
              <a:buFontTx/>
              <a:buChar char="•"/>
            </a:pPr>
            <a:r>
              <a:rPr lang="el-GR" sz="2000" b="1">
                <a:solidFill>
                  <a:srgbClr val="B6161A"/>
                </a:solidFill>
                <a:latin typeface="Century Gothic" pitchFamily="34" charset="0"/>
              </a:rPr>
              <a:t>Έντυπη</a:t>
            </a:r>
            <a:endParaRPr lang="en-US" sz="2000" b="1">
              <a:solidFill>
                <a:srgbClr val="B6161A"/>
              </a:solidFill>
              <a:latin typeface="Century Gothic" pitchFamily="34" charset="0"/>
            </a:endParaRPr>
          </a:p>
          <a:p>
            <a:pPr marL="195263" indent="-195263" eaLnBrk="0" fontAlgn="base" hangingPunct="0">
              <a:spcBef>
                <a:spcPct val="150000"/>
              </a:spcBef>
              <a:spcAft>
                <a:spcPct val="0"/>
              </a:spcAft>
              <a:buFontTx/>
              <a:buChar char="•"/>
            </a:pPr>
            <a:r>
              <a:rPr lang="el-GR" sz="2000" b="1">
                <a:solidFill>
                  <a:srgbClr val="B6161A"/>
                </a:solidFill>
                <a:latin typeface="Century Gothic" pitchFamily="34" charset="0"/>
              </a:rPr>
              <a:t>Αναμετάδοση</a:t>
            </a:r>
            <a:endParaRPr lang="en-US" sz="2000" b="1">
              <a:solidFill>
                <a:srgbClr val="B6161A"/>
              </a:solidFill>
              <a:latin typeface="Century Gothic" pitchFamily="34" charset="0"/>
            </a:endParaRPr>
          </a:p>
          <a:p>
            <a:pPr marL="195263" indent="-195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B6161A"/>
                </a:solidFill>
                <a:latin typeface="Century Gothic" pitchFamily="34" charset="0"/>
              </a:rPr>
              <a:t>    (electronic) </a:t>
            </a:r>
          </a:p>
          <a:p>
            <a:pPr marL="195263" indent="-195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B6161A"/>
                </a:solidFill>
                <a:latin typeface="Century Gothic" pitchFamily="34" charset="0"/>
              </a:rPr>
              <a:t>  –</a:t>
            </a:r>
            <a:r>
              <a:rPr lang="el-GR" sz="2000" b="1">
                <a:solidFill>
                  <a:srgbClr val="B6161A"/>
                </a:solidFill>
                <a:latin typeface="Century Gothic" pitchFamily="34" charset="0"/>
              </a:rPr>
              <a:t>Ράδιο</a:t>
            </a:r>
            <a:endParaRPr lang="en-US" sz="2000" b="1">
              <a:solidFill>
                <a:srgbClr val="B6161A"/>
              </a:solidFill>
              <a:latin typeface="Century Gothic" pitchFamily="34" charset="0"/>
            </a:endParaRPr>
          </a:p>
          <a:p>
            <a:pPr marL="195263" indent="-195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B6161A"/>
                </a:solidFill>
                <a:latin typeface="Century Gothic" pitchFamily="34" charset="0"/>
              </a:rPr>
              <a:t>  – TV</a:t>
            </a:r>
          </a:p>
          <a:p>
            <a:pPr marL="195263" indent="-195263" eaLnBrk="0" fontAlgn="base" hangingPunct="0">
              <a:spcBef>
                <a:spcPct val="150000"/>
              </a:spcBef>
              <a:spcAft>
                <a:spcPct val="0"/>
              </a:spcAft>
              <a:buFontTx/>
              <a:buChar char="•"/>
            </a:pPr>
            <a:r>
              <a:rPr lang="en-US" sz="2000" b="1">
                <a:solidFill>
                  <a:srgbClr val="B6161A"/>
                </a:solidFill>
                <a:latin typeface="Century Gothic" pitchFamily="34" charset="0"/>
              </a:rPr>
              <a:t>Out-of-Home</a:t>
            </a:r>
          </a:p>
          <a:p>
            <a:pPr marL="195263" indent="-195263" eaLnBrk="0" fontAlgn="base" hangingPunct="0">
              <a:spcBef>
                <a:spcPct val="150000"/>
              </a:spcBef>
              <a:spcAft>
                <a:spcPct val="0"/>
              </a:spcAft>
              <a:buFontTx/>
              <a:buChar char="•"/>
            </a:pPr>
            <a:r>
              <a:rPr lang="en-US" sz="2000" b="1">
                <a:solidFill>
                  <a:srgbClr val="B6161A"/>
                </a:solidFill>
                <a:latin typeface="Century Gothic" pitchFamily="34" charset="0"/>
              </a:rPr>
              <a:t>Direct-Mail </a:t>
            </a:r>
          </a:p>
        </p:txBody>
      </p:sp>
      <p:sp>
        <p:nvSpPr>
          <p:cNvPr id="772110" name="Rectangle 14"/>
          <p:cNvSpPr>
            <a:spLocks noChangeArrowheads="1"/>
          </p:cNvSpPr>
          <p:nvPr/>
        </p:nvSpPr>
        <p:spPr bwMode="auto">
          <a:xfrm>
            <a:off x="6597650" y="2652713"/>
            <a:ext cx="2546350" cy="310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4" tIns="44448" rIns="90484" bIns="44448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• </a:t>
            </a:r>
            <a:r>
              <a:rPr lang="el-GR" sz="2000" b="1">
                <a:solidFill>
                  <a:srgbClr val="FFFFFF"/>
                </a:solidFill>
                <a:latin typeface="Century Gothic" pitchFamily="34" charset="0"/>
              </a:rPr>
              <a:t>Προϊοντική</a:t>
            </a:r>
            <a:endParaRPr lang="en-US" sz="2000" b="1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• </a:t>
            </a:r>
            <a:r>
              <a:rPr lang="el-GR" sz="2000" b="1">
                <a:solidFill>
                  <a:srgbClr val="FFFFFF"/>
                </a:solidFill>
                <a:latin typeface="Century Gothic" pitchFamily="34" charset="0"/>
              </a:rPr>
              <a:t>Μη προϊόντική</a:t>
            </a:r>
            <a:endParaRPr lang="en-US" sz="2000" b="1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1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• </a:t>
            </a:r>
            <a:r>
              <a:rPr lang="el-GR" sz="2000" b="1">
                <a:solidFill>
                  <a:srgbClr val="FFFFFF"/>
                </a:solidFill>
                <a:latin typeface="Century Gothic" pitchFamily="34" charset="0"/>
              </a:rPr>
              <a:t>Εμπορική</a:t>
            </a:r>
            <a:endParaRPr lang="en-US" sz="2000" b="1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• </a:t>
            </a:r>
            <a:r>
              <a:rPr lang="el-GR" sz="2000" b="1">
                <a:solidFill>
                  <a:srgbClr val="FFFFFF"/>
                </a:solidFill>
                <a:latin typeface="Century Gothic" pitchFamily="34" charset="0"/>
              </a:rPr>
              <a:t>Μη εμπορική</a:t>
            </a:r>
            <a:endParaRPr lang="en-US" sz="2000" b="1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1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• </a:t>
            </a:r>
            <a:r>
              <a:rPr lang="el-GR" sz="2000" b="1">
                <a:solidFill>
                  <a:srgbClr val="FFFFFF"/>
                </a:solidFill>
                <a:latin typeface="Century Gothic" pitchFamily="34" charset="0"/>
              </a:rPr>
              <a:t>Δράση</a:t>
            </a:r>
            <a:endParaRPr lang="en-US" sz="2000" b="1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• </a:t>
            </a:r>
            <a:r>
              <a:rPr lang="el-GR" sz="2000" b="1">
                <a:solidFill>
                  <a:srgbClr val="FFFFFF"/>
                </a:solidFill>
                <a:latin typeface="Century Gothic" pitchFamily="34" charset="0"/>
              </a:rPr>
              <a:t>Ενημέρωση</a:t>
            </a:r>
            <a:endParaRPr lang="en-US" sz="2000" b="1">
              <a:solidFill>
                <a:srgbClr val="FFFF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7" grpId="0" autoUpdateAnimBg="0"/>
      <p:bldP spid="772108" grpId="0" autoUpdateAnimBg="0"/>
      <p:bldP spid="772109" grpId="0" autoUpdateAnimBg="0"/>
      <p:bldP spid="77211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4267200" y="5853113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Athenian Vendor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Aristote</a:t>
            </a:r>
            <a:endParaRPr lang="en-GB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3075" name="Oval 3" descr="Papyrus"/>
          <p:cNvSpPr>
            <a:spLocks noChangeArrowheads="1"/>
          </p:cNvSpPr>
          <p:nvPr/>
        </p:nvSpPr>
        <p:spPr bwMode="auto">
          <a:xfrm>
            <a:off x="457200" y="685800"/>
            <a:ext cx="8153400" cy="464820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</a:endParaRPr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7620000" cy="3082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800" b="1">
                <a:solidFill>
                  <a:srgbClr val="000000"/>
                </a:solidFill>
                <a:latin typeface="Lucida Calligraphy" pitchFamily="66" charset="0"/>
              </a:rPr>
              <a:t>‘</a:t>
            </a:r>
            <a:r>
              <a:rPr lang="en-GB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’For eyes that are shining                                  for cheeks like the dawn.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For beauty that lasts after                         girlhood has gone.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For prices in reason the woman who knows will buy her cosmetics of Asclyptoe’’.</a:t>
            </a:r>
            <a:endParaRPr lang="el-GR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  <a:solidFill>
            <a:srgbClr val="FFCC66"/>
          </a:solidFill>
        </p:spPr>
        <p:txBody>
          <a:bodyPr/>
          <a:lstStyle/>
          <a:p>
            <a:pPr eaLnBrk="1" hangingPunct="1">
              <a:defRPr/>
            </a:pPr>
            <a:r>
              <a:rPr lang="el-GR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ΠΡΟΤΥΠΟΓΡΑΦΙΚΗ ΠΕΡΙΟΔΟΣ</a:t>
            </a:r>
            <a:r>
              <a:rPr lang="en-GB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(&lt;1500 </a:t>
            </a:r>
            <a:r>
              <a:rPr lang="el-GR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Π.Χ.</a:t>
            </a:r>
            <a:r>
              <a:rPr lang="en-GB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)</a:t>
            </a:r>
            <a:endParaRPr lang="el-GR" sz="4000" b="1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5616575" cy="522922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smtClean="0">
                <a:solidFill>
                  <a:srgbClr val="660066"/>
                </a:solidFill>
                <a:latin typeface="Century Gothic" pitchFamily="34" charset="0"/>
              </a:rPr>
              <a:t>Εμπορικά σήματα (Έλληνες, Ρωμαίοι)</a:t>
            </a:r>
          </a:p>
          <a:p>
            <a:pPr eaLnBrk="1" hangingPunct="1">
              <a:defRPr/>
            </a:pPr>
            <a:r>
              <a:rPr lang="el-GR" sz="2400" b="1" smtClean="0">
                <a:solidFill>
                  <a:srgbClr val="660066"/>
                </a:solidFill>
                <a:latin typeface="Century Gothic" pitchFamily="34" charset="0"/>
              </a:rPr>
              <a:t>Επιγραφές καταστημάτων</a:t>
            </a:r>
          </a:p>
          <a:p>
            <a:pPr eaLnBrk="1" hangingPunct="1">
              <a:defRPr/>
            </a:pPr>
            <a:r>
              <a:rPr lang="el-GR" sz="2400" b="1" smtClean="0">
                <a:solidFill>
                  <a:srgbClr val="660066"/>
                </a:solidFill>
                <a:latin typeface="Century Gothic" pitchFamily="34" charset="0"/>
              </a:rPr>
              <a:t>«Ντελάληδες»</a:t>
            </a:r>
          </a:p>
          <a:p>
            <a:pPr eaLnBrk="1" hangingPunct="1">
              <a:defRPr/>
            </a:pPr>
            <a:r>
              <a:rPr lang="el-GR" sz="2400" b="1" smtClean="0">
                <a:solidFill>
                  <a:srgbClr val="000066"/>
                </a:solidFill>
                <a:latin typeface="Century Gothic" pitchFamily="34" charset="0"/>
              </a:rPr>
              <a:t>«τα</a:t>
            </a:r>
            <a:r>
              <a:rPr lang="en-US" sz="2400" b="1" smtClean="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400" b="1" smtClean="0">
                <a:solidFill>
                  <a:srgbClr val="000066"/>
                </a:solidFill>
                <a:latin typeface="Century Gothic" pitchFamily="34" charset="0"/>
              </a:rPr>
              <a:t> εμπορικά σύμβολα που σχεδιάζονται στα καταστήματα παρά το γεγονός ότι είναι σχετικά μικρά σε μέγεθος διαθέτουν ένα ιδιαίτερο εύρος και βάθος»</a:t>
            </a:r>
            <a:endParaRPr lang="en-GB" sz="2400" b="1" smtClean="0">
              <a:solidFill>
                <a:srgbClr val="000066"/>
              </a:solidFill>
              <a:latin typeface="Century Gothic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l-GR" sz="2400" b="1" smtClean="0">
                <a:solidFill>
                  <a:srgbClr val="000066"/>
                </a:solidFill>
                <a:latin typeface="Century Gothic" pitchFamily="34" charset="0"/>
              </a:rPr>
              <a:t>	</a:t>
            </a:r>
            <a:r>
              <a:rPr lang="en-US" sz="2400" b="1" smtClean="0">
                <a:solidFill>
                  <a:srgbClr val="000066"/>
                </a:solidFill>
                <a:latin typeface="Century Gothic" pitchFamily="34" charset="0"/>
              </a:rPr>
              <a:t>      </a:t>
            </a:r>
            <a:r>
              <a:rPr lang="el-GR" sz="2400" b="1" smtClean="0">
                <a:solidFill>
                  <a:srgbClr val="000066"/>
                </a:solidFill>
                <a:latin typeface="Century Gothic" pitchFamily="34" charset="0"/>
              </a:rPr>
              <a:t>Αριστοτέλης</a:t>
            </a:r>
            <a:r>
              <a:rPr lang="en-GB" sz="2400" b="1" smtClean="0">
                <a:solidFill>
                  <a:srgbClr val="000066"/>
                </a:solidFill>
                <a:latin typeface="Century Gothic" pitchFamily="34" charset="0"/>
              </a:rPr>
              <a:t> (384-322 </a:t>
            </a:r>
            <a:r>
              <a:rPr lang="el-GR" sz="2400" b="1" smtClean="0">
                <a:solidFill>
                  <a:srgbClr val="000066"/>
                </a:solidFill>
                <a:latin typeface="Century Gothic" pitchFamily="34" charset="0"/>
              </a:rPr>
              <a:t>π.χ.</a:t>
            </a:r>
            <a:r>
              <a:rPr lang="en-GB" sz="2400" b="1" smtClean="0">
                <a:solidFill>
                  <a:srgbClr val="000066"/>
                </a:solidFill>
                <a:latin typeface="Century Gothic" pitchFamily="34" charset="0"/>
              </a:rPr>
              <a:t>)</a:t>
            </a:r>
            <a:endParaRPr lang="el-GR" sz="2400" b="1" smtClean="0">
              <a:solidFill>
                <a:srgbClr val="000066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el-GR" sz="2400" b="1" smtClean="0">
              <a:solidFill>
                <a:srgbClr val="660066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el-GR" sz="2800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4692" name="Picture 4" descr="PE03887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9925" y="4005263"/>
            <a:ext cx="1125538" cy="1563687"/>
          </a:xfrm>
          <a:noFill/>
        </p:spPr>
      </p:pic>
      <p:pic>
        <p:nvPicPr>
          <p:cNvPr id="114693" name="Picture 5" descr="bd10972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02363" y="2039938"/>
            <a:ext cx="2698750" cy="1827212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>
              <a:defRPr/>
            </a:pPr>
            <a:r>
              <a:rPr lang="el-GR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ΠΕΡΙ</a:t>
            </a:r>
            <a:r>
              <a:rPr lang="en-US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</a:t>
            </a:r>
            <a:r>
              <a:rPr lang="el-GR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ΔΟΣ ΤΥΠΟΓΡΑΦΙΑΣ</a:t>
            </a:r>
            <a:r>
              <a:rPr lang="en-GB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(1500-1840)</a:t>
            </a:r>
            <a:endParaRPr lang="el-GR" sz="4000" b="1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400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Εμφάνιση της τυπογραφικής πρέσας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Η μαζική παραγωγή επιφέρει οικονομική ανάπτυξη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Η αστικοποίηση αλλάζει το πρόσωπο της λιανικής πώλησης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Εμφάνιση διαφημίσεων σε εφημερίδες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Η διαφήμιση γίνεται δημιουργική</a:t>
            </a:r>
            <a:endParaRPr lang="en-US" sz="2400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Πρώτη διαφημιστική επιχείρηση η </a:t>
            </a:r>
            <a:r>
              <a:rPr lang="en-US" sz="2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W. Taylor </a:t>
            </a:r>
            <a:r>
              <a:rPr lang="el-GR" sz="2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στη Μ. Βρετανία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Υπερβολική διαφήμιση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500.000 διαφημίσεις το 1880</a:t>
            </a:r>
            <a:endParaRPr lang="en-GB" sz="24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sz="240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  <a:solidFill>
            <a:srgbClr val="FFCC66"/>
          </a:solidFill>
        </p:spPr>
        <p:txBody>
          <a:bodyPr/>
          <a:lstStyle/>
          <a:p>
            <a:pPr eaLnBrk="1" hangingPunct="1">
              <a:defRPr/>
            </a:pPr>
            <a:r>
              <a:rPr lang="el-GR" sz="32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ΠΕΡΙΟΔΟΣ ΤΗΣ ΒΙΟΜΗΧΑΝΙΚΗΣ ΕΠΑΝΑΣΤΑΣΗΣ</a:t>
            </a:r>
            <a:r>
              <a:rPr lang="en-GB" sz="32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(1840-1900)</a:t>
            </a:r>
            <a:endParaRPr lang="el-GR" sz="3200" b="1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890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latin typeface="Century Gothic" pitchFamily="34" charset="0"/>
              </a:rPr>
              <a:t>Ο σιδηρόδρομος ανοίγει νέες αγορές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latin typeface="Century Gothic" pitchFamily="34" charset="0"/>
              </a:rPr>
              <a:t>Μείωση του αναλφαβητισμού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latin typeface="Century Gothic" pitchFamily="34" charset="0"/>
              </a:rPr>
              <a:t>Επανάσταση στη συσκευασία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latin typeface="Century Gothic" pitchFamily="34" charset="0"/>
              </a:rPr>
              <a:t>Η φωτογραφία αλλάζει τη διαφήμιση στον τύπο (1839) δίνοντας ρεαλισμό στην απεικόνιση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latin typeface="Century Gothic" pitchFamily="34" charset="0"/>
              </a:rPr>
              <a:t>Εμφάνιση αλυσίδων καταστημάτων και μαζικής αγοράς </a:t>
            </a:r>
            <a:endParaRPr lang="el-G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Στο τέλος του 19ου αιώνα παρουσιάζονται νέα μέσα επικοινωνίας (τηλέγραφος, γραμμόφωνο, τηλέφωνο, γραφομηχανή, περιοδικός τύπος)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latin typeface="Century Gothic" pitchFamily="34" charset="0"/>
              </a:rPr>
              <a:t>Εμφάνιση διαφημιστικών επιχειρήσεων</a:t>
            </a:r>
            <a:r>
              <a:rPr lang="el-G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28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28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2800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333375"/>
            <a:ext cx="7553325" cy="1343025"/>
          </a:xfrm>
          <a:solidFill>
            <a:srgbClr val="FFCC66"/>
          </a:solidFill>
        </p:spPr>
        <p:txBody>
          <a:bodyPr/>
          <a:lstStyle/>
          <a:p>
            <a:pPr eaLnBrk="1" hangingPunct="1">
              <a:defRPr/>
            </a:pPr>
            <a:r>
              <a:rPr lang="el-GR" sz="32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ΠΕΡΙΟΔΟΣ ΤΩΝ ΒΙΟΜΗΧΑΝΙΚΩΝ ΑΝΑΚΑΛΥΨΕΩΝ</a:t>
            </a:r>
            <a:r>
              <a:rPr lang="en-GB" sz="32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(1900-1945)</a:t>
            </a:r>
            <a:endParaRPr lang="el-GR" sz="3200" b="1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748712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endParaRPr lang="el-GR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dirty="0" smtClean="0">
                <a:latin typeface="Century Gothic" pitchFamily="34" charset="0"/>
              </a:rPr>
              <a:t>Ραγδαία εξέλιξης των διαφημιστικών επιχειρήσεων</a:t>
            </a:r>
            <a:r>
              <a:rPr lang="en-GB" sz="2000" dirty="0" smtClean="0">
                <a:latin typeface="Century Gothic" pitchFamily="34" charset="0"/>
              </a:rPr>
              <a:t> </a:t>
            </a:r>
            <a:endParaRPr lang="el-GR" sz="20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>
                <a:latin typeface="Century Gothic" pitchFamily="34" charset="0"/>
              </a:rPr>
              <a:t>Το κοινό δυσπιστεί στις διαφημίσεις λόγω πολλών υπερβολών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dirty="0" smtClean="0">
                <a:latin typeface="Century Gothic" pitchFamily="34" charset="0"/>
              </a:rPr>
              <a:t>Εμφάνιση διαφημιστικού κώδικα στις ΗΠΑ (1914)</a:t>
            </a:r>
            <a:endParaRPr lang="en-US" sz="20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dirty="0" smtClean="0">
                <a:latin typeface="Century Gothic" pitchFamily="34" charset="0"/>
              </a:rPr>
              <a:t>1920</a:t>
            </a:r>
            <a:r>
              <a:rPr lang="el-GR" sz="2000" dirty="0" smtClean="0">
                <a:latin typeface="Century Gothic" pitchFamily="34" charset="0"/>
              </a:rPr>
              <a:t>: Εμφάνιση του ραδιοφώνου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dirty="0" smtClean="0">
                <a:latin typeface="Century Gothic" pitchFamily="34" charset="0"/>
              </a:rPr>
              <a:t>1920: η έμφαση είναι σε άμεσες πωλήσεις, χρησιμοποιούνται διασημότητες της εποχής για να δώσουν κύρος στα προϊόντα (</a:t>
            </a:r>
            <a:r>
              <a:rPr lang="en-US" sz="2000" dirty="0" smtClean="0">
                <a:latin typeface="Century Gothic" pitchFamily="34" charset="0"/>
              </a:rPr>
              <a:t>testimonial advertising)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dirty="0" smtClean="0">
                <a:latin typeface="Century Gothic" pitchFamily="34" charset="0"/>
              </a:rPr>
              <a:t>1929</a:t>
            </a:r>
            <a:r>
              <a:rPr lang="el-GR" sz="2000" dirty="0" smtClean="0">
                <a:latin typeface="Century Gothic" pitchFamily="34" charset="0"/>
              </a:rPr>
              <a:t>: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l-GR" sz="2000" dirty="0" smtClean="0">
                <a:latin typeface="Century Gothic" pitchFamily="34" charset="0"/>
              </a:rPr>
              <a:t>η διαφήμιση κατηγορείται ότι συνέβαλε στην κρίση του χρηματιστηρίου της Νέας Υόρκης και στην ύφεση της οικονομίας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dirty="0" smtClean="0">
                <a:latin typeface="Century Gothic" pitchFamily="34" charset="0"/>
              </a:rPr>
              <a:t>1930: η ανάγκη μεγαλύτερης αποτελεσματικότητας και αξιοπιστίας οδηγεί στη δημιουργία εταιριών έρευνας αγοράς (</a:t>
            </a:r>
            <a:r>
              <a:rPr lang="en-US" sz="2000" dirty="0" smtClean="0">
                <a:latin typeface="Century Gothic" pitchFamily="34" charset="0"/>
              </a:rPr>
              <a:t>D. Starch, A. Nielsen, G. Gallup)</a:t>
            </a:r>
            <a:endParaRPr lang="el-GR" sz="20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dirty="0" smtClean="0">
                <a:latin typeface="Century Gothic" pitchFamily="34" charset="0"/>
              </a:rPr>
              <a:t>1930 </a:t>
            </a:r>
            <a:r>
              <a:rPr lang="el-GR" sz="2000" dirty="0" err="1" smtClean="0">
                <a:latin typeface="Century Gothic" pitchFamily="34" charset="0"/>
              </a:rPr>
              <a:t>Rosser</a:t>
            </a:r>
            <a:r>
              <a:rPr lang="el-GR" sz="2000" dirty="0" smtClean="0">
                <a:latin typeface="Century Gothic" pitchFamily="34" charset="0"/>
              </a:rPr>
              <a:t> </a:t>
            </a:r>
            <a:r>
              <a:rPr lang="el-GR" sz="2000" dirty="0" err="1" smtClean="0">
                <a:latin typeface="Century Gothic" pitchFamily="34" charset="0"/>
              </a:rPr>
              <a:t>Reeves</a:t>
            </a:r>
            <a:r>
              <a:rPr lang="el-GR" sz="2000" dirty="0" smtClean="0">
                <a:latin typeface="Century Gothic" pitchFamily="34" charset="0"/>
              </a:rPr>
              <a:t> (</a:t>
            </a:r>
            <a:r>
              <a:rPr lang="el-GR" sz="2000" dirty="0" err="1" smtClean="0">
                <a:latin typeface="Century Gothic" pitchFamily="34" charset="0"/>
              </a:rPr>
              <a:t>Ted</a:t>
            </a:r>
            <a:r>
              <a:rPr lang="el-GR" sz="2000" dirty="0" smtClean="0">
                <a:latin typeface="Century Gothic" pitchFamily="34" charset="0"/>
              </a:rPr>
              <a:t> </a:t>
            </a:r>
            <a:r>
              <a:rPr lang="el-GR" sz="2000" dirty="0" err="1" smtClean="0">
                <a:latin typeface="Century Gothic" pitchFamily="34" charset="0"/>
              </a:rPr>
              <a:t>Bades</a:t>
            </a:r>
            <a:r>
              <a:rPr lang="el-GR" sz="2000" dirty="0" smtClean="0">
                <a:latin typeface="Century Gothic" pitchFamily="34" charset="0"/>
              </a:rPr>
              <a:t> </a:t>
            </a:r>
            <a:r>
              <a:rPr lang="el-GR" sz="2000" dirty="0" err="1" smtClean="0">
                <a:latin typeface="Century Gothic" pitchFamily="34" charset="0"/>
              </a:rPr>
              <a:t>Agency</a:t>
            </a:r>
            <a:r>
              <a:rPr lang="el-GR" sz="2000" dirty="0" smtClean="0">
                <a:latin typeface="Century Gothic" pitchFamily="34" charset="0"/>
              </a:rPr>
              <a:t>) </a:t>
            </a:r>
            <a:r>
              <a:rPr lang="el-GR" sz="2000" dirty="0" err="1" smtClean="0">
                <a:latin typeface="Century Gothic" pitchFamily="34" charset="0"/>
              </a:rPr>
              <a:t>Unique</a:t>
            </a:r>
            <a:r>
              <a:rPr lang="el-GR" sz="2000" dirty="0" smtClean="0">
                <a:latin typeface="Century Gothic" pitchFamily="34" charset="0"/>
              </a:rPr>
              <a:t> </a:t>
            </a:r>
            <a:r>
              <a:rPr lang="el-GR" sz="2000" dirty="0" err="1" smtClean="0">
                <a:latin typeface="Century Gothic" pitchFamily="34" charset="0"/>
              </a:rPr>
              <a:t>Selling</a:t>
            </a:r>
            <a:r>
              <a:rPr lang="el-GR" sz="2000" dirty="0" smtClean="0">
                <a:latin typeface="Century Gothic" pitchFamily="34" charset="0"/>
              </a:rPr>
              <a:t> </a:t>
            </a:r>
            <a:r>
              <a:rPr lang="el-GR" sz="2000" dirty="0" err="1" smtClean="0">
                <a:latin typeface="Century Gothic" pitchFamily="34" charset="0"/>
              </a:rPr>
              <a:t>Proposition</a:t>
            </a:r>
            <a:r>
              <a:rPr lang="el-GR" sz="2000" dirty="0" smtClean="0">
                <a:latin typeface="Century Gothic" pitchFamily="34" charset="0"/>
              </a:rPr>
              <a:t> </a:t>
            </a:r>
            <a:r>
              <a:rPr lang="el-GR" sz="2000" dirty="0" err="1" smtClean="0">
                <a:latin typeface="Century Gothic" pitchFamily="34" charset="0"/>
              </a:rPr>
              <a:t>Theory</a:t>
            </a:r>
            <a:endParaRPr lang="el-GR" sz="20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l-GR" sz="20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l-GR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l-GR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sz="1200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631113" cy="1008062"/>
          </a:xfrm>
          <a:solidFill>
            <a:srgbClr val="FFCC66"/>
          </a:solidFill>
        </p:spPr>
        <p:txBody>
          <a:bodyPr/>
          <a:lstStyle/>
          <a:p>
            <a:pPr eaLnBrk="1" hangingPunct="1">
              <a:defRPr/>
            </a:pPr>
            <a:r>
              <a:rPr lang="el-GR" sz="32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ΠΕΡΙΟΔΟΣ ΤΩΝ ΒΙΟΜΗΧΑΝΙΚΩΝ ΑΝΑΚΑΛΥΨΕΩΝ</a:t>
            </a:r>
            <a:r>
              <a:rPr lang="en-GB" sz="32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(1900-1945)</a:t>
            </a:r>
            <a:endParaRPr lang="el-GR" sz="3200" b="1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Εφαρμογή τεχνικών έρευνας αγοράς και ανάλυσης του κοινού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Μέτρηση της αποτελεσματικότητας σε σχέση με τις πωλήσεις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Κυριαρχία των πινακίδων (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posters)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Κυριαρχία του λιανικού εμπορίου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Εμφάνιση της τηλεόρασης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Οι καταναλωτές οργανώνονται</a:t>
            </a:r>
            <a:endParaRPr lang="el-GR" sz="240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Διαφήμιση</a:t>
            </a:r>
          </a:p>
          <a:p>
            <a:r>
              <a:rPr lang="el-GR" dirty="0" smtClean="0"/>
              <a:t>Ιστορική αναδρομή</a:t>
            </a:r>
          </a:p>
          <a:p>
            <a:pPr>
              <a:defRPr/>
            </a:pP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F18DDA-35B2-49AA-AC89-E8ACF657BB2D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5562600" cy="83099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ΣΥΓΧΡΟΝΗ ΠΕΡΙΟΔΟΣ (1945 έως σήμερα)</a:t>
            </a:r>
          </a:p>
        </p:txBody>
      </p:sp>
      <p:sp>
        <p:nvSpPr>
          <p:cNvPr id="738307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56932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l-GR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1.900.000 διαφημίσεις το 1948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ΝΕΑ ΜΕΣΑ ΕΠΙΚΟΙΝΩΝΙΑΣ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1955: Εμφάνιση της έγχρωμης τηλεόρασης</a:t>
            </a:r>
            <a:endParaRPr lang="el-GR" sz="24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457200" y="685800"/>
            <a:ext cx="0" cy="5867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19813" name="Picture 5" descr="GCJB2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04813"/>
            <a:ext cx="3160712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8604250" cy="1470025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ΣΥΓΧΡΟΝΗ ΠΕΡΙΟΔΟΣ (1945 έως σήμερα)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557338"/>
            <a:ext cx="8569325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1960: ΕΜΦΑΣΗ ΣΤΗΝ ΕΡΕΥΝΑ ΑΓΟΡΑΣ ΚΑΙ ΕΡΕΥΝΑ ΜΑΡΚΕΤΙΝΓΚ, ΣΤΗΝ ΣΥΜΒΟΛΙΚΗ ΑΞΙΑ (ΕΙΚΟΝΑ)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1960: η προσοχή μετακινείται από τα χαρακτηριστικά του προϊόντος στην προϊoντική εικόνα και τη προσωπικότητα</a:t>
            </a:r>
            <a:endParaRPr lang="en-GB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l-G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ΤΕΧΝΙΚΕΣ ΕΡΕΥΝΑΣ ΤΟΥ ΚΟΙΝΟΥ ΚΑΙ ΤΩΝ ΠΕΛΑΤΩΝ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l-GR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ΚΟΙΝΩΝΙΚΗ ΥΠΕΥΘΥΝΟΤΗΤΑ ΤΗΣ ΔΙΑΦΗΜΙΣΗΣ</a:t>
            </a:r>
            <a:endParaRPr lang="en-GB" sz="2400" b="1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l-GR" sz="2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ΜΕΤΡΗΣΗ ΤΗΣ ΑΠΟΤΕΛΕΣΜΑΤΙΚΟΤΗΤΑΣ ΤΗΣ ΔΙΑΦΗΜΙΣΗΣ ΣΕ ΣΧΕΣΗ ΜΕ ΤΗΝ ΕΠΕΝΔΥΣΗ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4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1970: Εποχή της τοποθέτησης του προϊόντος σε σχέση με τον ανταγωνισμό (</a:t>
            </a: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Jack Traut, Al Ries: Positioning era) </a:t>
            </a:r>
            <a:endParaRPr lang="el-GR" sz="24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sz="24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sz="10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Century Gothic" pitchFamily="34" charset="0"/>
            </a:endParaRP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l-GR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Χρησιμοποίηση της διαφήμισης για την επικοινωνία ιδεών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l-GR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Η διαφήμιση είναι πλέον ένας αναγκαίος θεσμός για την επικοινωνία κοινωνικών και οικονομικών αξιών: ασφάλεια, υγεία, εκπαίδευση, ελευθερία των συναλλαγών κλπ.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l-GR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Αναγνώριση της κοινωνικής ευθύνης της διαφήμισης</a:t>
            </a:r>
            <a:endParaRPr lang="en-US" sz="24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l-GR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Χρησιμοποίηση της διαφήμισης για τη μείωση της ζήτησης ορισμένων κατηγοριών προϊόντων (ενέργεια, νερό κλπ) – </a:t>
            </a: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Demarketing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l-GR" sz="24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l-GR" sz="2400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2400" smtClean="0">
              <a:latin typeface="Century Gothic" pitchFamily="34" charset="0"/>
            </a:endParaRPr>
          </a:p>
        </p:txBody>
      </p:sp>
      <p:sp>
        <p:nvSpPr>
          <p:cNvPr id="741380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5562600" cy="10668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ΣΥΓΧΡΟΝΗ ΠΕΡΙΟΔΟΣ (1945 έως σήμερα)</a:t>
            </a:r>
          </a:p>
        </p:txBody>
      </p:sp>
      <p:sp>
        <p:nvSpPr>
          <p:cNvPr id="741381" name="Text Box 5"/>
          <p:cNvSpPr txBox="1">
            <a:spLocks noChangeArrowheads="1"/>
          </p:cNvSpPr>
          <p:nvPr/>
        </p:nvSpPr>
        <p:spPr bwMode="auto">
          <a:xfrm>
            <a:off x="107950" y="26368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endParaRPr lang="el-GR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457200" y="685800"/>
            <a:ext cx="0" cy="5867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21863" name="Picture 7" descr="GCJB2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60350"/>
            <a:ext cx="316071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Text Box 2"/>
          <p:cNvSpPr txBox="1">
            <a:spLocks noChangeArrowheads="1"/>
          </p:cNvSpPr>
          <p:nvPr/>
        </p:nvSpPr>
        <p:spPr bwMode="auto">
          <a:xfrm>
            <a:off x="1219200" y="457200"/>
            <a:ext cx="5562600" cy="5794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Σύγχρονη εποχή</a:t>
            </a:r>
          </a:p>
        </p:txBody>
      </p:sp>
      <p:sp>
        <p:nvSpPr>
          <p:cNvPr id="742403" name="Text Box 3"/>
          <p:cNvSpPr txBox="1">
            <a:spLocks noChangeArrowheads="1"/>
          </p:cNvSpPr>
          <p:nvPr/>
        </p:nvSpPr>
        <p:spPr bwMode="auto">
          <a:xfrm>
            <a:off x="468313" y="1989138"/>
            <a:ext cx="7315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Νέα ΜΜΕ</a:t>
            </a:r>
            <a:endParaRPr lang="en-GB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ΝΕΕΣ ΤΕΧΝΙΚΕΣ ΕΡΕΥΝΑΣ ΑΓΟΡΑΣ ΚΑΙ ΕΡΕΥΝΑΣ ΜΑΡΚΕΤΙΝΓΚ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ΝΕΕΣ ΤΕΧΝΙΚΕΣ ΔΙΕΡΕΥΝΗΣΗΣ ΤΗΣ ΣΥΜΠΕΡΙΦΟΡΑΣ ΤΟΥ ΚΑΤΑΝΑΛΩΤΗ</a:t>
            </a:r>
            <a:endParaRPr lang="en-GB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ΚΟΙΝΩΝΙΚΗ ΥΠΕΥΘΥΝΟΤΗΤΑ ΤΗΣ ΔΙΑΦΗΜΙΣΗΣ</a:t>
            </a:r>
            <a:endParaRPr lang="en-GB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ΜΕΤΡΗΣΗ ΣΥΜΦΩΝΑ ΜΕ ΑΠΟΔΟΣΗ ΕΠΙ ΤΗΣ ΕΠΕΝΔΥΣΗΣ</a:t>
            </a: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457200" y="685800"/>
            <a:ext cx="0" cy="5867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304800" y="6172200"/>
            <a:ext cx="84582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22886" name="Picture 6" descr="GCJB2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349500"/>
            <a:ext cx="25558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60350"/>
            <a:ext cx="7775575" cy="1152525"/>
          </a:xfrm>
          <a:solidFill>
            <a:srgbClr val="FFCC66"/>
          </a:solidFill>
        </p:spPr>
        <p:txBody>
          <a:bodyPr/>
          <a:lstStyle/>
          <a:p>
            <a:pPr eaLnBrk="1" hangingPunct="1">
              <a:defRPr/>
            </a:pPr>
            <a:r>
              <a:rPr lang="el-GR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ΣΥΓΧΡΟΝΗ ΠΕΡΙΟΔΟΣ (1945 έως σήμερα)</a:t>
            </a:r>
          </a:p>
        </p:txBody>
      </p:sp>
      <p:sp>
        <p:nvSpPr>
          <p:cNvPr id="744451" name="Text Box 3"/>
          <p:cNvSpPr txBox="1">
            <a:spLocks noGrp="1" noChangeArrowheads="1"/>
          </p:cNvSpPr>
          <p:nvPr>
            <p:ph type="subTitle" idx="1"/>
          </p:nvPr>
        </p:nvSpPr>
        <p:spPr>
          <a:xfrm>
            <a:off x="179388" y="1989138"/>
            <a:ext cx="8748712" cy="187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smtClean="0">
                <a:latin typeface="Century Gothic" pitchFamily="34" charset="0"/>
              </a:rPr>
              <a:t>1980</a:t>
            </a:r>
            <a:r>
              <a:rPr lang="el-GR" sz="2800" smtClean="0">
                <a:latin typeface="Century Gothic" pitchFamily="34" charset="0"/>
              </a:rPr>
              <a:t>: Η διαφήμιση παρουσιάζεται σαν ένα όπλο σε ένα ανελέητο επιχειρησιακό περιβάλλον (</a:t>
            </a:r>
            <a:r>
              <a:rPr lang="en-US" sz="2800" smtClean="0">
                <a:latin typeface="Century Gothic" pitchFamily="34" charset="0"/>
              </a:rPr>
              <a:t>Marketing Warfare era) </a:t>
            </a:r>
            <a:r>
              <a:rPr lang="el-GR" sz="2800" smtClean="0">
                <a:latin typeface="Century Gothic" pitchFamily="34" charset="0"/>
              </a:rPr>
              <a:t>που πήγαζε από την έντονη οικονομική ύφεση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l-GR" sz="2800" smtClean="0">
                <a:latin typeface="Century Gothic" pitchFamily="34" charset="0"/>
              </a:rPr>
              <a:t>1990: Η διαφήμιση στρέφεται περισσότερο στο κοινό στόχο</a:t>
            </a:r>
            <a:r>
              <a:rPr lang="el-GR" sz="2400" smtClean="0">
                <a:latin typeface="Century Gothic" pitchFamily="34" charset="0"/>
              </a:rPr>
              <a:t> </a:t>
            </a:r>
            <a:endParaRPr lang="en-US" sz="240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sz="24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l-GR" sz="8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l-GR" sz="600" b="1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539208"/>
          </a:xfrm>
        </p:spPr>
        <p:txBody>
          <a:bodyPr/>
          <a:lstStyle/>
          <a:p>
            <a:r>
              <a:rPr lang="en-US" dirty="0" err="1" smtClean="0"/>
              <a:t>Kilbourne</a:t>
            </a:r>
            <a:r>
              <a:rPr lang="en-US" dirty="0" smtClean="0"/>
              <a:t>, J. (2012). </a:t>
            </a:r>
            <a:r>
              <a:rPr lang="en-US" i="1" dirty="0" smtClean="0"/>
              <a:t>Can't buy my love: How advertising changes the way we think and feel</a:t>
            </a:r>
            <a:r>
              <a:rPr lang="en-US" dirty="0" smtClean="0"/>
              <a:t>. Simon and Schuster.</a:t>
            </a:r>
            <a:endParaRPr lang="el-GR" dirty="0" smtClean="0"/>
          </a:p>
          <a:p>
            <a:r>
              <a:rPr lang="en-US" dirty="0" err="1" smtClean="0"/>
              <a:t>O’Guinn</a:t>
            </a:r>
            <a:r>
              <a:rPr lang="en-US" dirty="0" smtClean="0"/>
              <a:t>, T., Allen, C., </a:t>
            </a:r>
            <a:r>
              <a:rPr lang="en-US" dirty="0" err="1" smtClean="0"/>
              <a:t>Semenik</a:t>
            </a:r>
            <a:r>
              <a:rPr lang="en-US" dirty="0" smtClean="0"/>
              <a:t>, R., &amp; </a:t>
            </a:r>
            <a:r>
              <a:rPr lang="en-US" dirty="0" err="1" smtClean="0"/>
              <a:t>Scheinbaum</a:t>
            </a:r>
            <a:r>
              <a:rPr lang="en-US" dirty="0" smtClean="0"/>
              <a:t>, A. C. (2014). </a:t>
            </a:r>
            <a:r>
              <a:rPr lang="en-US" i="1" dirty="0" smtClean="0"/>
              <a:t>Advertising and integrated brand promotion</a:t>
            </a:r>
            <a:r>
              <a:rPr lang="en-US" dirty="0" smtClean="0"/>
              <a:t>. </a:t>
            </a:r>
            <a:r>
              <a:rPr lang="en-US" dirty="0" err="1" smtClean="0"/>
              <a:t>Cengage</a:t>
            </a:r>
            <a:r>
              <a:rPr lang="en-US" dirty="0" smtClean="0"/>
              <a:t> Learning. </a:t>
            </a:r>
            <a:r>
              <a:rPr lang="en-US" dirty="0" err="1" smtClean="0"/>
              <a:t>Shimp</a:t>
            </a:r>
            <a:r>
              <a:rPr lang="en-US" dirty="0" smtClean="0"/>
              <a:t>, T., &amp; Andrews, J. C. (2013). </a:t>
            </a:r>
            <a:r>
              <a:rPr lang="en-US" i="1" dirty="0" smtClean="0"/>
              <a:t>Advertising promotion and other aspects of integrated marketing communications</a:t>
            </a:r>
            <a:r>
              <a:rPr lang="en-US" dirty="0" smtClean="0"/>
              <a:t>. </a:t>
            </a:r>
            <a:r>
              <a:rPr lang="en-US" dirty="0" err="1" smtClean="0"/>
              <a:t>Cengage</a:t>
            </a:r>
            <a:r>
              <a:rPr lang="en-US" smtClean="0"/>
              <a:t> Learning.</a:t>
            </a:r>
            <a:endParaRPr lang="el-G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Τίτλος 6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2</a:t>
            </a:r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27088" y="2781300"/>
            <a:ext cx="7561262" cy="2857500"/>
          </a:xfrm>
        </p:spPr>
        <p:txBody>
          <a:bodyPr/>
          <a:lstStyle/>
          <a:p>
            <a:pPr>
              <a:defRPr/>
            </a:pPr>
            <a:r>
              <a:rPr lang="el-GR" b="1" dirty="0"/>
              <a:t>Μάθημα: </a:t>
            </a:r>
            <a:r>
              <a:rPr lang="el-GR" dirty="0"/>
              <a:t>Διαφήμιση και Επιχειρησιακή Επικοινωνία</a:t>
            </a:r>
            <a:r>
              <a:rPr lang="el-GR" dirty="0" smtClean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 smtClean="0"/>
              <a:t>Ιστορική αναδρομή διαφήμισης</a:t>
            </a:r>
            <a:endParaRPr lang="el-GR" dirty="0"/>
          </a:p>
          <a:p>
            <a:pPr>
              <a:defRPr/>
            </a:pPr>
            <a:r>
              <a:rPr lang="el-GR" b="1" dirty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</a:p>
          <a:p>
            <a:pPr>
              <a:defRPr/>
            </a:pPr>
            <a:r>
              <a:rPr lang="el-GR" b="1" dirty="0" smtClean="0"/>
              <a:t>Τμήμα</a:t>
            </a:r>
            <a:r>
              <a:rPr lang="el-GR" b="1" dirty="0"/>
              <a:t>: </a:t>
            </a:r>
            <a:r>
              <a:rPr lang="el-GR" dirty="0" smtClean="0"/>
              <a:t>Οργάνωσης και Διοίκησης Επιχειρήσεων</a:t>
            </a: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15155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err="1" smtClean="0"/>
              <a:t>ΙστορικΗ</a:t>
            </a:r>
            <a:r>
              <a:rPr lang="el-GR" dirty="0" smtClean="0"/>
              <a:t> </a:t>
            </a:r>
            <a:r>
              <a:rPr lang="el-GR" dirty="0" err="1" smtClean="0"/>
              <a:t>αναδρομΗ</a:t>
            </a:r>
            <a:r>
              <a:rPr lang="el-GR" dirty="0" smtClean="0"/>
              <a:t> </a:t>
            </a:r>
            <a:r>
              <a:rPr lang="el-GR" dirty="0" err="1" smtClean="0"/>
              <a:t>διαφΗμισης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Μάθημα: </a:t>
            </a:r>
            <a:r>
              <a:rPr lang="el-GR" dirty="0" smtClean="0"/>
              <a:t>Διαφήμιση και Επιχειρησιακή Επικοινωνία,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 smtClean="0"/>
              <a:t>Ιστορική αναδρομή διαφήμισης</a:t>
            </a:r>
          </a:p>
          <a:p>
            <a:pPr>
              <a:defRPr/>
            </a:pPr>
            <a:r>
              <a:rPr lang="el-GR" b="1" dirty="0" smtClean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Οργάνωσης και Διοίκησης Επιχειρήσεων</a:t>
            </a:r>
          </a:p>
          <a:p>
            <a:pPr>
              <a:defRPr/>
            </a:pPr>
            <a:endParaRPr lang="el-GR" dirty="0"/>
          </a:p>
        </p:txBody>
      </p:sp>
      <p:pic>
        <p:nvPicPr>
          <p:cNvPr id="2048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288" y="0"/>
            <a:ext cx="8964612" cy="6858000"/>
            <a:chOff x="0" y="0"/>
            <a:chExt cx="5184" cy="3744"/>
          </a:xfrm>
        </p:grpSpPr>
        <p:sp>
          <p:nvSpPr>
            <p:cNvPr id="30725" name="Rectangle 3"/>
            <p:cNvSpPr>
              <a:spLocks noChangeArrowheads="1"/>
            </p:cNvSpPr>
            <p:nvPr/>
          </p:nvSpPr>
          <p:spPr bwMode="auto">
            <a:xfrm>
              <a:off x="4058" y="0"/>
              <a:ext cx="1126" cy="3744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u="sng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pic>
          <p:nvPicPr>
            <p:cNvPr id="30726" name="Picture 4" descr="Are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0" y="0"/>
              <a:ext cx="2964" cy="3744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</p:pic>
        <p:sp>
          <p:nvSpPr>
            <p:cNvPr id="3072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126" cy="37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</a:endParaRPr>
            </a:p>
          </p:txBody>
        </p:sp>
        <p:sp>
          <p:nvSpPr>
            <p:cNvPr id="30728" name="Rectangle 6"/>
            <p:cNvSpPr>
              <a:spLocks noChangeArrowheads="1"/>
            </p:cNvSpPr>
            <p:nvPr/>
          </p:nvSpPr>
          <p:spPr bwMode="auto">
            <a:xfrm>
              <a:off x="104" y="96"/>
              <a:ext cx="4965" cy="3551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</a:endParaRPr>
            </a:p>
          </p:txBody>
        </p:sp>
      </p:grp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3203575" y="5949950"/>
            <a:ext cx="2520950" cy="466725"/>
          </a:xfrm>
          <a:prstGeom prst="rect">
            <a:avLst/>
          </a:prstGeom>
          <a:solidFill>
            <a:srgbClr val="0033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3203575" y="5734050"/>
            <a:ext cx="3116263" cy="8223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solidFill>
                  <a:srgbClr val="FFFFFF"/>
                </a:solidFill>
              </a:rPr>
              <a:t>Γιώργος </a:t>
            </a:r>
            <a:r>
              <a:rPr lang="el-GR" sz="2400" dirty="0" err="1">
                <a:solidFill>
                  <a:srgbClr val="FFFFFF"/>
                </a:solidFill>
              </a:rPr>
              <a:t>Πανηγυράκης</a:t>
            </a:r>
            <a:endParaRPr 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solidFill>
                  <a:srgbClr val="FFFFFF"/>
                </a:solidFill>
              </a:rPr>
              <a:t>Καθηγητής ΟΠΑ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60648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C000"/>
                </a:solidFill>
                <a:latin typeface="Century Gothic" pitchFamily="34" charset="0"/>
              </a:rPr>
              <a:t>Ιστορική αναδρομή διαφήμισης</a:t>
            </a:r>
            <a:endParaRPr lang="el-GR" sz="28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Λέξεις κλειδιά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Διαφήμιση</a:t>
            </a:r>
          </a:p>
          <a:p>
            <a:r>
              <a:rPr lang="el-GR" dirty="0" smtClean="0"/>
              <a:t>Ιστορική αναδρομή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103236" tIns="51618" rIns="103236" bIns="51618" anchor="ctr"/>
          <a:lstStyle/>
          <a:p>
            <a:pPr algn="ctr" defTabSz="10318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0" y="1025525"/>
            <a:ext cx="82121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71513" y="87313"/>
            <a:ext cx="84724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defTabSz="1031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5600">
                <a:solidFill>
                  <a:srgbClr val="CCCCFF"/>
                </a:solidFill>
                <a:latin typeface="Century Gothic" pitchFamily="34" charset="0"/>
              </a:rPr>
              <a:t>Διαφήμιση</a:t>
            </a:r>
            <a:endParaRPr lang="en-US" sz="5600">
              <a:solidFill>
                <a:srgbClr val="CCCCFF"/>
              </a:solidFill>
              <a:latin typeface="Century Gothic" pitchFamily="34" charset="0"/>
            </a:endParaRPr>
          </a:p>
        </p:txBody>
      </p:sp>
      <p:sp>
        <p:nvSpPr>
          <p:cNvPr id="760838" name="Rectangle 6"/>
          <p:cNvSpPr>
            <a:spLocks noChangeArrowheads="1"/>
          </p:cNvSpPr>
          <p:nvPr/>
        </p:nvSpPr>
        <p:spPr bwMode="auto">
          <a:xfrm>
            <a:off x="0" y="1098550"/>
            <a:ext cx="7535863" cy="9382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23922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</a:endParaRPr>
          </a:p>
        </p:txBody>
      </p:sp>
      <p:sp>
        <p:nvSpPr>
          <p:cNvPr id="760840" name="Text Box 8"/>
          <p:cNvSpPr txBox="1">
            <a:spLocks noChangeArrowheads="1"/>
          </p:cNvSpPr>
          <p:nvPr/>
        </p:nvSpPr>
        <p:spPr bwMode="auto">
          <a:xfrm>
            <a:off x="1281113" y="3592513"/>
            <a:ext cx="69627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3236" tIns="51618" rIns="103236" bIns="51618">
            <a:spAutoFit/>
          </a:bodyPr>
          <a:lstStyle/>
          <a:p>
            <a:pPr defTabSz="103187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5400" b="1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Τι είναι η διαφήμιση ;</a:t>
            </a:r>
            <a:endParaRPr lang="en-US" sz="5400">
              <a:solidFill>
                <a:srgbClr val="CC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 Greek"/>
        <a:ea typeface=""/>
        <a:cs typeface=""/>
      </a:majorFont>
      <a:minorFont>
        <a:latin typeface="Times New Roman Gree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Gree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Greek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1378</Words>
  <Application>Microsoft Office PowerPoint</Application>
  <PresentationFormat>On-screen Show (4:3)</PresentationFormat>
  <Paragraphs>287</Paragraphs>
  <Slides>56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Calibri</vt:lpstr>
      <vt:lpstr>Century Gothic</vt:lpstr>
      <vt:lpstr>Lucida Calligraphy</vt:lpstr>
      <vt:lpstr>Lucida Handwriting</vt:lpstr>
      <vt:lpstr>Lucida Sans Unicode</vt:lpstr>
      <vt:lpstr>Symbol</vt:lpstr>
      <vt:lpstr>Times New Roman</vt:lpstr>
      <vt:lpstr>Times New Roman Greek</vt:lpstr>
      <vt:lpstr>Wingdings</vt:lpstr>
      <vt:lpstr>Default Design</vt:lpstr>
      <vt:lpstr>Διαφήμιση και Επιχειρησιακή Επικοινωνία</vt:lpstr>
      <vt:lpstr>Χρηματοδότηση</vt:lpstr>
      <vt:lpstr>Άδειες Χρήσης</vt:lpstr>
      <vt:lpstr>Σκοποί ενότητας</vt:lpstr>
      <vt:lpstr>Περιεχόμενα ενότητας</vt:lpstr>
      <vt:lpstr>ΙστορικΗ αναδρομΗ διαφΗμισης</vt:lpstr>
      <vt:lpstr>PowerPoint Presentation</vt:lpstr>
      <vt:lpstr>Λέξεις κλειδιά</vt:lpstr>
      <vt:lpstr>PowerPoint Presentation</vt:lpstr>
      <vt:lpstr>PowerPoint Presentation</vt:lpstr>
      <vt:lpstr> ΑΒ Βασιλόπουλος</vt:lpstr>
      <vt:lpstr>Βιτάμ-ΕΛΑΪΣ</vt:lpstr>
      <vt:lpstr>BP Hellas ΑΕ</vt:lpstr>
      <vt:lpstr>Bic</vt:lpstr>
      <vt:lpstr>Christofle</vt:lpstr>
      <vt:lpstr>ERICSSON</vt:lpstr>
      <vt:lpstr>Φρέσκο γάλα-ΔΕΛΤΑ</vt:lpstr>
      <vt:lpstr>Goody’s</vt:lpstr>
      <vt:lpstr>Häagen-Dazs</vt:lpstr>
      <vt:lpstr>INTERAMERICAN</vt:lpstr>
      <vt:lpstr>Coca-Cola</vt:lpstr>
      <vt:lpstr>American Express</vt:lpstr>
      <vt:lpstr>Jonnie Walker</vt:lpstr>
      <vt:lpstr>Μακεδονικός Χαλβάς</vt:lpstr>
      <vt:lpstr>Μέλι Attiki</vt:lpstr>
      <vt:lpstr>Μισκότα Παπαδοπούλου</vt:lpstr>
      <vt:lpstr>Miele</vt:lpstr>
      <vt:lpstr>Montblanc</vt:lpstr>
      <vt:lpstr>ΝΟΥΝΟΥ</vt:lpstr>
      <vt:lpstr>Panasonic</vt:lpstr>
      <vt:lpstr>SIEMENS</vt:lpstr>
      <vt:lpstr>SONY</vt:lpstr>
      <vt:lpstr>Timberland</vt:lpstr>
      <vt:lpstr>TOTAL-ΦΑΓΕ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Brand Image – Brand Equity Corporate Image – Corporate Equity Distribution Image – Distribution Equity Executive Image – Executive Equity Country of Origin Image – Country Equity</vt:lpstr>
      <vt:lpstr>ΛΟΓΟΙ ΔΙΑΦΗΜΙΣΗΣ</vt:lpstr>
      <vt:lpstr>Στόχοι της διαφήμισης</vt:lpstr>
      <vt:lpstr>Τυποποίηση της διαφήμισης</vt:lpstr>
      <vt:lpstr>PowerPoint Presentation</vt:lpstr>
      <vt:lpstr>ΠΡΟΤΥΠΟΓΡΑΦΙΚΗ ΠΕΡΙΟΔΟΣ (&lt;1500 Π.Χ.)</vt:lpstr>
      <vt:lpstr>ΠΕΡΙOΔΟΣ ΤΥΠΟΓΡΑΦΙΑΣ (1500-1840)</vt:lpstr>
      <vt:lpstr>ΠΕΡΙΟΔΟΣ ΤΗΣ ΒΙΟΜΗΧΑΝΙΚΗΣ ΕΠΑΝΑΣΤΑΣΗΣ (1840-1900)</vt:lpstr>
      <vt:lpstr>ΠΕΡΙΟΔΟΣ ΤΩΝ ΒΙΟΜΗΧΑΝΙΚΩΝ ΑΝΑΚΑΛΥΨΕΩΝ (1900-1945)</vt:lpstr>
      <vt:lpstr>ΠΕΡΙΟΔΟΣ ΤΩΝ ΒΙΟΜΗΧΑΝΙΚΩΝ ΑΝΑΚΑΛΥΨΕΩΝ (1900-1945)</vt:lpstr>
      <vt:lpstr>PowerPoint Presentation</vt:lpstr>
      <vt:lpstr>ΣΥΓΧΡΟΝΗ ΠΕΡΙΟΔΟΣ (1945 έως σήμερα)</vt:lpstr>
      <vt:lpstr>PowerPoint Presentation</vt:lpstr>
      <vt:lpstr>PowerPoint Presentation</vt:lpstr>
      <vt:lpstr>ΣΥΓΧΡΟΝΗ ΠΕΡΙΟΔΟΣ (1945 έως σήμερα)</vt:lpstr>
      <vt:lpstr>Βιβλιογραφία</vt:lpstr>
      <vt:lpstr>Τέλος Ενότητας #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TURBO-X</dc:creator>
  <cp:lastModifiedBy>georgex</cp:lastModifiedBy>
  <cp:revision>7</cp:revision>
  <dcterms:created xsi:type="dcterms:W3CDTF">2015-11-05T13:31:20Z</dcterms:created>
  <dcterms:modified xsi:type="dcterms:W3CDTF">2015-11-26T08:36:13Z</dcterms:modified>
</cp:coreProperties>
</file>