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46"/>
  </p:notesMasterIdLst>
  <p:sldIdLst>
    <p:sldId id="293" r:id="rId4"/>
    <p:sldId id="294" r:id="rId5"/>
    <p:sldId id="295" r:id="rId6"/>
    <p:sldId id="297" r:id="rId7"/>
    <p:sldId id="298" r:id="rId8"/>
    <p:sldId id="258" r:id="rId9"/>
    <p:sldId id="259" r:id="rId10"/>
    <p:sldId id="260" r:id="rId11"/>
    <p:sldId id="261" r:id="rId12"/>
    <p:sldId id="262" r:id="rId13"/>
    <p:sldId id="264" r:id="rId14"/>
    <p:sldId id="265" r:id="rId15"/>
    <p:sldId id="300"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301" r:id="rId29"/>
    <p:sldId id="279" r:id="rId30"/>
    <p:sldId id="278" r:id="rId31"/>
    <p:sldId id="280" r:id="rId32"/>
    <p:sldId id="281" r:id="rId33"/>
    <p:sldId id="302" r:id="rId34"/>
    <p:sldId id="282" r:id="rId35"/>
    <p:sldId id="283" r:id="rId36"/>
    <p:sldId id="284" r:id="rId37"/>
    <p:sldId id="285" r:id="rId38"/>
    <p:sldId id="286" r:id="rId39"/>
    <p:sldId id="287" r:id="rId40"/>
    <p:sldId id="288" r:id="rId41"/>
    <p:sldId id="289" r:id="rId42"/>
    <p:sldId id="290" r:id="rId43"/>
    <p:sldId id="291" r:id="rId44"/>
    <p:sldId id="299" r:id="rId4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2" d="100"/>
          <a:sy n="82" d="100"/>
        </p:scale>
        <p:origin x="62"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17A47-BA6F-497E-8EC7-01D3C9F79818}" type="datetimeFigureOut">
              <a:rPr lang="el-GR" smtClean="0"/>
              <a:t>27/11/2015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8AABD-1255-496D-BA10-87FFD84197B5}" type="slidenum">
              <a:rPr lang="el-GR" smtClean="0"/>
              <a:t>‹#›</a:t>
            </a:fld>
            <a:endParaRPr lang="el-GR"/>
          </a:p>
        </p:txBody>
      </p:sp>
    </p:spTree>
    <p:extLst>
      <p:ext uri="{BB962C8B-B14F-4D97-AF65-F5344CB8AC3E}">
        <p14:creationId xmlns:p14="http://schemas.microsoft.com/office/powerpoint/2010/main" val="3860039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2798602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a:t>
            </a:fld>
            <a:endParaRPr lang="el-GR" dirty="0">
              <a:solidFill>
                <a:prstClr val="black"/>
              </a:solidFill>
            </a:endParaRPr>
          </a:p>
        </p:txBody>
      </p:sp>
    </p:spTree>
    <p:extLst>
      <p:ext uri="{BB962C8B-B14F-4D97-AF65-F5344CB8AC3E}">
        <p14:creationId xmlns:p14="http://schemas.microsoft.com/office/powerpoint/2010/main" val="2865254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a:t>
            </a:fld>
            <a:endParaRPr lang="el-GR" dirty="0">
              <a:solidFill>
                <a:prstClr val="black"/>
              </a:solidFill>
            </a:endParaRPr>
          </a:p>
        </p:txBody>
      </p:sp>
    </p:spTree>
    <p:extLst>
      <p:ext uri="{BB962C8B-B14F-4D97-AF65-F5344CB8AC3E}">
        <p14:creationId xmlns:p14="http://schemas.microsoft.com/office/powerpoint/2010/main" val="397371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a:t>
            </a:fld>
            <a:endParaRPr lang="el-GR" dirty="0">
              <a:solidFill>
                <a:prstClr val="black"/>
              </a:solidFill>
            </a:endParaRPr>
          </a:p>
        </p:txBody>
      </p:sp>
    </p:spTree>
    <p:extLst>
      <p:ext uri="{BB962C8B-B14F-4D97-AF65-F5344CB8AC3E}">
        <p14:creationId xmlns:p14="http://schemas.microsoft.com/office/powerpoint/2010/main" val="3810376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5</a:t>
            </a:fld>
            <a:endParaRPr lang="el-GR" dirty="0">
              <a:solidFill>
                <a:prstClr val="black"/>
              </a:solidFill>
            </a:endParaRPr>
          </a:p>
        </p:txBody>
      </p:sp>
    </p:spTree>
    <p:extLst>
      <p:ext uri="{BB962C8B-B14F-4D97-AF65-F5344CB8AC3E}">
        <p14:creationId xmlns:p14="http://schemas.microsoft.com/office/powerpoint/2010/main" val="1967780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dirty="0">
              <a:solidFill>
                <a:prstClr val="black"/>
              </a:solidFill>
            </a:endParaRPr>
          </a:p>
        </p:txBody>
      </p:sp>
    </p:spTree>
    <p:extLst>
      <p:ext uri="{BB962C8B-B14F-4D97-AF65-F5344CB8AC3E}">
        <p14:creationId xmlns:p14="http://schemas.microsoft.com/office/powerpoint/2010/main" val="418599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dirty="0">
              <a:solidFill>
                <a:prstClr val="black"/>
              </a:solidFill>
            </a:endParaRPr>
          </a:p>
        </p:txBody>
      </p:sp>
    </p:spTree>
    <p:extLst>
      <p:ext uri="{BB962C8B-B14F-4D97-AF65-F5344CB8AC3E}">
        <p14:creationId xmlns:p14="http://schemas.microsoft.com/office/powerpoint/2010/main" val="1115907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dirty="0">
              <a:solidFill>
                <a:prstClr val="black"/>
              </a:solidFill>
            </a:endParaRPr>
          </a:p>
        </p:txBody>
      </p:sp>
    </p:spTree>
    <p:extLst>
      <p:ext uri="{BB962C8B-B14F-4D97-AF65-F5344CB8AC3E}">
        <p14:creationId xmlns:p14="http://schemas.microsoft.com/office/powerpoint/2010/main" val="1200926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dirty="0">
              <a:solidFill>
                <a:prstClr val="black"/>
              </a:solidFill>
            </a:endParaRPr>
          </a:p>
        </p:txBody>
      </p:sp>
    </p:spTree>
    <p:extLst>
      <p:ext uri="{BB962C8B-B14F-4D97-AF65-F5344CB8AC3E}">
        <p14:creationId xmlns:p14="http://schemas.microsoft.com/office/powerpoint/2010/main" val="97624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A5C7D66-C6BD-4AA1-9BF1-45FEA98EA8F5}" type="datetimeFigureOut">
              <a:rPr lang="el-GR" smtClean="0"/>
              <a:t>27/11/2015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E5C6018-0375-4C14-8621-75522DD1EA5B}" type="slidenum">
              <a:rPr lang="el-GR" smtClean="0"/>
              <a:t>‹#›</a:t>
            </a:fld>
            <a:endParaRPr lang="el-GR"/>
          </a:p>
        </p:txBody>
      </p:sp>
    </p:spTree>
    <p:extLst>
      <p:ext uri="{BB962C8B-B14F-4D97-AF65-F5344CB8AC3E}">
        <p14:creationId xmlns:p14="http://schemas.microsoft.com/office/powerpoint/2010/main" val="243167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A5C7D66-C6BD-4AA1-9BF1-45FEA98EA8F5}" type="datetimeFigureOut">
              <a:rPr lang="el-GR" smtClean="0"/>
              <a:t>27/11/2015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E5C6018-0375-4C14-8621-75522DD1EA5B}" type="slidenum">
              <a:rPr lang="el-GR" smtClean="0"/>
              <a:t>‹#›</a:t>
            </a:fld>
            <a:endParaRPr lang="el-GR"/>
          </a:p>
        </p:txBody>
      </p:sp>
    </p:spTree>
    <p:extLst>
      <p:ext uri="{BB962C8B-B14F-4D97-AF65-F5344CB8AC3E}">
        <p14:creationId xmlns:p14="http://schemas.microsoft.com/office/powerpoint/2010/main" val="291392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A5C7D66-C6BD-4AA1-9BF1-45FEA98EA8F5}" type="datetimeFigureOut">
              <a:rPr lang="el-GR" smtClean="0"/>
              <a:t>27/11/2015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E5C6018-0375-4C14-8621-75522DD1EA5B}" type="slidenum">
              <a:rPr lang="el-GR" smtClean="0"/>
              <a:t>‹#›</a:t>
            </a:fld>
            <a:endParaRPr lang="el-GR"/>
          </a:p>
        </p:txBody>
      </p:sp>
    </p:spTree>
    <p:extLst>
      <p:ext uri="{BB962C8B-B14F-4D97-AF65-F5344CB8AC3E}">
        <p14:creationId xmlns:p14="http://schemas.microsoft.com/office/powerpoint/2010/main" val="4009516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9456" y="260648"/>
            <a:ext cx="9745472" cy="1908048"/>
          </a:xfrm>
          <a:prstGeom prst="rect">
            <a:avLst/>
          </a:prstGeom>
        </p:spPr>
      </p:pic>
    </p:spTree>
    <p:extLst>
      <p:ext uri="{BB962C8B-B14F-4D97-AF65-F5344CB8AC3E}">
        <p14:creationId xmlns:p14="http://schemas.microsoft.com/office/powerpoint/2010/main" val="30687808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2278218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11424" y="2936926"/>
            <a:ext cx="103632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911424" y="4305078"/>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9456" y="260648"/>
            <a:ext cx="9745472" cy="1908048"/>
          </a:xfrm>
          <a:prstGeom prst="rect">
            <a:avLst/>
          </a:prstGeom>
        </p:spPr>
      </p:pic>
    </p:spTree>
    <p:extLst>
      <p:ext uri="{BB962C8B-B14F-4D97-AF65-F5344CB8AC3E}">
        <p14:creationId xmlns:p14="http://schemas.microsoft.com/office/powerpoint/2010/main" val="34443014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2623009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7634636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154431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4885649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23754813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A5C7D66-C6BD-4AA1-9BF1-45FEA98EA8F5}" type="datetimeFigureOut">
              <a:rPr lang="el-GR" smtClean="0"/>
              <a:t>27/11/2015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E5C6018-0375-4C14-8621-75522DD1EA5B}" type="slidenum">
              <a:rPr lang="el-GR" smtClean="0"/>
              <a:t>‹#›</a:t>
            </a:fld>
            <a:endParaRPr lang="el-GR"/>
          </a:p>
        </p:txBody>
      </p:sp>
    </p:spTree>
    <p:extLst>
      <p:ext uri="{BB962C8B-B14F-4D97-AF65-F5344CB8AC3E}">
        <p14:creationId xmlns:p14="http://schemas.microsoft.com/office/powerpoint/2010/main" val="924867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0365366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7456637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945634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r>
              <a:rPr lang="en-GB" altLang="el-GR">
                <a:solidFill>
                  <a:prstClr val="black"/>
                </a:solidFill>
              </a:rPr>
              <a:t>Εα</a:t>
            </a:r>
            <a:r>
              <a:rPr lang="en-GB" altLang="el-GR" err="1">
                <a:solidFill>
                  <a:prstClr val="black"/>
                </a:solidFill>
              </a:rPr>
              <a:t>ρινό</a:t>
            </a:r>
            <a:r>
              <a:rPr lang="en-GB" altLang="el-GR">
                <a:solidFill>
                  <a:prstClr val="black"/>
                </a:solidFill>
              </a:rPr>
              <a:t> </a:t>
            </a:r>
            <a:r>
              <a:rPr lang="en-GB" altLang="el-GR" err="1" smtClean="0">
                <a:solidFill>
                  <a:prstClr val="black"/>
                </a:solidFill>
              </a:rPr>
              <a:t>Εξάμηνο</a:t>
            </a:r>
            <a:endParaRPr lang="en-GB" altLang="el-GR">
              <a:solidFill>
                <a:prstClr val="black"/>
              </a:solidFill>
            </a:endParaRPr>
          </a:p>
        </p:txBody>
      </p:sp>
      <p:sp>
        <p:nvSpPr>
          <p:cNvPr id="6" name="Rectangle 7"/>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GB" altLang="el-GR">
                <a:solidFill>
                  <a:prstClr val="black"/>
                </a:solidFill>
              </a:rPr>
              <a:t>Δρ. Αγγ. Πουλυμενάκου, ΟΠΑ Αρχιτεκτονική ΣΕ</a:t>
            </a:r>
          </a:p>
        </p:txBody>
      </p:sp>
      <p:sp>
        <p:nvSpPr>
          <p:cNvPr id="7" name="Rectangle 8"/>
          <p:cNvSpPr>
            <a:spLocks noGrp="1" noChangeArrowheads="1"/>
          </p:cNvSpPr>
          <p:nvPr>
            <p:ph type="sldNum" sz="quarter" idx="12"/>
          </p:nvPr>
        </p:nvSpPr>
        <p:spPr/>
        <p:txBody>
          <a:bodyPr/>
          <a:lstStyle>
            <a:lvl1pPr>
              <a:defRPr/>
            </a:lvl1pPr>
          </a:lstStyle>
          <a:p>
            <a:pPr>
              <a:defRPr/>
            </a:pPr>
            <a:fld id="{C4899421-2D11-4AAA-B57C-F68ABA28D1F2}" type="slidenum">
              <a:rPr lang="en-GB" altLang="el-GR">
                <a:solidFill>
                  <a:prstClr val="black"/>
                </a:solidFill>
              </a:rPr>
              <a:pPr>
                <a:defRPr/>
              </a:pPr>
              <a:t>‹#›</a:t>
            </a:fld>
            <a:endParaRPr lang="en-GB" altLang="el-GR">
              <a:solidFill>
                <a:prstClr val="black"/>
              </a:solidFill>
            </a:endParaRPr>
          </a:p>
        </p:txBody>
      </p:sp>
    </p:spTree>
    <p:extLst>
      <p:ext uri="{BB962C8B-B14F-4D97-AF65-F5344CB8AC3E}">
        <p14:creationId xmlns:p14="http://schemas.microsoft.com/office/powerpoint/2010/main" val="3307318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609600" y="1600201"/>
            <a:ext cx="10972800" cy="4525963"/>
          </a:xfrm>
        </p:spPr>
        <p:txBody>
          <a:bodyPr/>
          <a:lstStyle/>
          <a:p>
            <a:pPr lvl="0"/>
            <a:endParaRPr lang="el-GR" noProof="0" smtClean="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r>
              <a:rPr lang="en-GB" altLang="el-GR">
                <a:solidFill>
                  <a:prstClr val="black"/>
                </a:solidFill>
              </a:rPr>
              <a:t>Εα</a:t>
            </a:r>
            <a:r>
              <a:rPr lang="en-GB" altLang="el-GR" err="1">
                <a:solidFill>
                  <a:prstClr val="black"/>
                </a:solidFill>
              </a:rPr>
              <a:t>ρινό</a:t>
            </a:r>
            <a:r>
              <a:rPr lang="en-GB" altLang="el-GR">
                <a:solidFill>
                  <a:prstClr val="black"/>
                </a:solidFill>
              </a:rPr>
              <a:t> </a:t>
            </a:r>
            <a:r>
              <a:rPr lang="en-GB" altLang="el-GR" err="1" smtClean="0">
                <a:solidFill>
                  <a:prstClr val="black"/>
                </a:solidFill>
              </a:rPr>
              <a:t>Εξάμηνο</a:t>
            </a:r>
            <a:endParaRPr lang="en-GB" altLang="el-GR">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GB" altLang="el-GR">
                <a:solidFill>
                  <a:prstClr val="black"/>
                </a:solidFill>
              </a:rPr>
              <a:t>Δρ. Αγγ. Πουλυμενάκου, ΟΠΑ Αρχιτεκτονική ΣΕ</a:t>
            </a:r>
          </a:p>
        </p:txBody>
      </p:sp>
      <p:sp>
        <p:nvSpPr>
          <p:cNvPr id="6" name="Rectangle 6"/>
          <p:cNvSpPr>
            <a:spLocks noGrp="1" noChangeArrowheads="1"/>
          </p:cNvSpPr>
          <p:nvPr>
            <p:ph type="sldNum" sz="quarter" idx="12"/>
          </p:nvPr>
        </p:nvSpPr>
        <p:spPr/>
        <p:txBody>
          <a:bodyPr/>
          <a:lstStyle>
            <a:lvl1pPr>
              <a:defRPr/>
            </a:lvl1pPr>
          </a:lstStyle>
          <a:p>
            <a:pPr>
              <a:defRPr/>
            </a:pPr>
            <a:fld id="{C84EB06F-1EE0-495F-8C43-66ED0381D910}" type="slidenum">
              <a:rPr lang="en-GB" altLang="el-GR">
                <a:solidFill>
                  <a:prstClr val="black"/>
                </a:solidFill>
              </a:rPr>
              <a:pPr>
                <a:defRPr/>
              </a:pPr>
              <a:t>‹#›</a:t>
            </a:fld>
            <a:endParaRPr lang="en-GB" altLang="el-GR">
              <a:solidFill>
                <a:prstClr val="black"/>
              </a:solidFill>
            </a:endParaRPr>
          </a:p>
        </p:txBody>
      </p:sp>
    </p:spTree>
    <p:extLst>
      <p:ext uri="{BB962C8B-B14F-4D97-AF65-F5344CB8AC3E}">
        <p14:creationId xmlns:p14="http://schemas.microsoft.com/office/powerpoint/2010/main" val="2077500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smtClean="0"/>
              <a:t>Στυλ κύριου τίτλου</a:t>
            </a:r>
            <a:endParaRPr lang="el-GR" dirty="0"/>
          </a:p>
        </p:txBody>
      </p:sp>
      <p:sp>
        <p:nvSpPr>
          <p:cNvPr id="3" name="Υπότιτλος 2"/>
          <p:cNvSpPr>
            <a:spLocks noGrp="1"/>
          </p:cNvSpPr>
          <p:nvPr>
            <p:ph type="subTitle" idx="1"/>
          </p:nvPr>
        </p:nvSpPr>
        <p:spPr>
          <a:xfrm>
            <a:off x="911424" y="3886200"/>
            <a:ext cx="10369152"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9456" y="260648"/>
            <a:ext cx="9745472" cy="1908048"/>
          </a:xfrm>
          <a:prstGeom prst="rect">
            <a:avLst/>
          </a:prstGeom>
        </p:spPr>
      </p:pic>
    </p:spTree>
    <p:extLst>
      <p:ext uri="{BB962C8B-B14F-4D97-AF65-F5344CB8AC3E}">
        <p14:creationId xmlns:p14="http://schemas.microsoft.com/office/powerpoint/2010/main" val="313925543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49212852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11424" y="2936926"/>
            <a:ext cx="103632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911424" y="4305078"/>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9456" y="260648"/>
            <a:ext cx="9745472" cy="1908048"/>
          </a:xfrm>
          <a:prstGeom prst="rect">
            <a:avLst/>
          </a:prstGeom>
        </p:spPr>
      </p:pic>
    </p:spTree>
    <p:extLst>
      <p:ext uri="{BB962C8B-B14F-4D97-AF65-F5344CB8AC3E}">
        <p14:creationId xmlns:p14="http://schemas.microsoft.com/office/powerpoint/2010/main" val="16423697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23193711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6531923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A5C7D66-C6BD-4AA1-9BF1-45FEA98EA8F5}" type="datetimeFigureOut">
              <a:rPr lang="el-GR" smtClean="0"/>
              <a:t>27/11/2015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E5C6018-0375-4C14-8621-75522DD1EA5B}" type="slidenum">
              <a:rPr lang="el-GR" smtClean="0"/>
              <a:t>‹#›</a:t>
            </a:fld>
            <a:endParaRPr lang="el-GR"/>
          </a:p>
        </p:txBody>
      </p:sp>
    </p:spTree>
    <p:extLst>
      <p:ext uri="{BB962C8B-B14F-4D97-AF65-F5344CB8AC3E}">
        <p14:creationId xmlns:p14="http://schemas.microsoft.com/office/powerpoint/2010/main" val="3589776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7877174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5487718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17921900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76182942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45197939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211844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r>
              <a:rPr lang="en-GB" altLang="el-GR">
                <a:solidFill>
                  <a:prstClr val="black"/>
                </a:solidFill>
              </a:rPr>
              <a:t>Εα</a:t>
            </a:r>
            <a:r>
              <a:rPr lang="en-GB" altLang="el-GR" err="1">
                <a:solidFill>
                  <a:prstClr val="black"/>
                </a:solidFill>
              </a:rPr>
              <a:t>ρινό</a:t>
            </a:r>
            <a:r>
              <a:rPr lang="en-GB" altLang="el-GR">
                <a:solidFill>
                  <a:prstClr val="black"/>
                </a:solidFill>
              </a:rPr>
              <a:t> </a:t>
            </a:r>
            <a:r>
              <a:rPr lang="en-GB" altLang="el-GR" err="1" smtClean="0">
                <a:solidFill>
                  <a:prstClr val="black"/>
                </a:solidFill>
              </a:rPr>
              <a:t>Εξάμηνο</a:t>
            </a:r>
            <a:endParaRPr lang="en-GB" altLang="el-GR">
              <a:solidFill>
                <a:prstClr val="black"/>
              </a:solidFill>
            </a:endParaRPr>
          </a:p>
        </p:txBody>
      </p:sp>
      <p:sp>
        <p:nvSpPr>
          <p:cNvPr id="6" name="Rectangle 7"/>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GB" altLang="el-GR">
                <a:solidFill>
                  <a:prstClr val="black"/>
                </a:solidFill>
              </a:rPr>
              <a:t>Δρ. Αγγ. Πουλυμενάκου, ΟΠΑ Αρχιτεκτονική ΣΕ</a:t>
            </a:r>
          </a:p>
        </p:txBody>
      </p:sp>
      <p:sp>
        <p:nvSpPr>
          <p:cNvPr id="7" name="Rectangle 8"/>
          <p:cNvSpPr>
            <a:spLocks noGrp="1" noChangeArrowheads="1"/>
          </p:cNvSpPr>
          <p:nvPr>
            <p:ph type="sldNum" sz="quarter" idx="12"/>
          </p:nvPr>
        </p:nvSpPr>
        <p:spPr/>
        <p:txBody>
          <a:bodyPr/>
          <a:lstStyle>
            <a:lvl1pPr>
              <a:defRPr/>
            </a:lvl1pPr>
          </a:lstStyle>
          <a:p>
            <a:pPr>
              <a:defRPr/>
            </a:pPr>
            <a:fld id="{C4899421-2D11-4AAA-B57C-F68ABA28D1F2}" type="slidenum">
              <a:rPr lang="en-GB" altLang="el-GR">
                <a:solidFill>
                  <a:prstClr val="black"/>
                </a:solidFill>
              </a:rPr>
              <a:pPr>
                <a:defRPr/>
              </a:pPr>
              <a:t>‹#›</a:t>
            </a:fld>
            <a:endParaRPr lang="en-GB" altLang="el-GR">
              <a:solidFill>
                <a:prstClr val="black"/>
              </a:solidFill>
            </a:endParaRPr>
          </a:p>
        </p:txBody>
      </p:sp>
    </p:spTree>
    <p:extLst>
      <p:ext uri="{BB962C8B-B14F-4D97-AF65-F5344CB8AC3E}">
        <p14:creationId xmlns:p14="http://schemas.microsoft.com/office/powerpoint/2010/main" val="1691893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609600" y="1600201"/>
            <a:ext cx="10972800" cy="4525963"/>
          </a:xfrm>
        </p:spPr>
        <p:txBody>
          <a:bodyPr/>
          <a:lstStyle/>
          <a:p>
            <a:pPr lvl="0"/>
            <a:endParaRPr lang="el-GR" noProof="0" smtClean="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r>
              <a:rPr lang="en-GB" altLang="el-GR">
                <a:solidFill>
                  <a:prstClr val="black"/>
                </a:solidFill>
              </a:rPr>
              <a:t>Εα</a:t>
            </a:r>
            <a:r>
              <a:rPr lang="en-GB" altLang="el-GR" err="1">
                <a:solidFill>
                  <a:prstClr val="black"/>
                </a:solidFill>
              </a:rPr>
              <a:t>ρινό</a:t>
            </a:r>
            <a:r>
              <a:rPr lang="en-GB" altLang="el-GR">
                <a:solidFill>
                  <a:prstClr val="black"/>
                </a:solidFill>
              </a:rPr>
              <a:t> </a:t>
            </a:r>
            <a:r>
              <a:rPr lang="en-GB" altLang="el-GR" err="1" smtClean="0">
                <a:solidFill>
                  <a:prstClr val="black"/>
                </a:solidFill>
              </a:rPr>
              <a:t>Εξάμηνο</a:t>
            </a:r>
            <a:endParaRPr lang="en-GB" altLang="el-GR">
              <a:solidFill>
                <a:prstClr val="black"/>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GB" altLang="el-GR">
                <a:solidFill>
                  <a:prstClr val="black"/>
                </a:solidFill>
              </a:rPr>
              <a:t>Δρ. Αγγ. Πουλυμενάκου, ΟΠΑ Αρχιτεκτονική ΣΕ</a:t>
            </a:r>
          </a:p>
        </p:txBody>
      </p:sp>
      <p:sp>
        <p:nvSpPr>
          <p:cNvPr id="6" name="Rectangle 6"/>
          <p:cNvSpPr>
            <a:spLocks noGrp="1" noChangeArrowheads="1"/>
          </p:cNvSpPr>
          <p:nvPr>
            <p:ph type="sldNum" sz="quarter" idx="12"/>
          </p:nvPr>
        </p:nvSpPr>
        <p:spPr/>
        <p:txBody>
          <a:bodyPr/>
          <a:lstStyle>
            <a:lvl1pPr>
              <a:defRPr/>
            </a:lvl1pPr>
          </a:lstStyle>
          <a:p>
            <a:pPr>
              <a:defRPr/>
            </a:pPr>
            <a:fld id="{C84EB06F-1EE0-495F-8C43-66ED0381D910}" type="slidenum">
              <a:rPr lang="en-GB" altLang="el-GR">
                <a:solidFill>
                  <a:prstClr val="black"/>
                </a:solidFill>
              </a:rPr>
              <a:pPr>
                <a:defRPr/>
              </a:pPr>
              <a:t>‹#›</a:t>
            </a:fld>
            <a:endParaRPr lang="en-GB" altLang="el-GR">
              <a:solidFill>
                <a:prstClr val="black"/>
              </a:solidFill>
            </a:endParaRPr>
          </a:p>
        </p:txBody>
      </p:sp>
    </p:spTree>
    <p:extLst>
      <p:ext uri="{BB962C8B-B14F-4D97-AF65-F5344CB8AC3E}">
        <p14:creationId xmlns:p14="http://schemas.microsoft.com/office/powerpoint/2010/main" val="41504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A5C7D66-C6BD-4AA1-9BF1-45FEA98EA8F5}" type="datetimeFigureOut">
              <a:rPr lang="el-GR" smtClean="0"/>
              <a:t>27/11/2015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E5C6018-0375-4C14-8621-75522DD1EA5B}" type="slidenum">
              <a:rPr lang="el-GR" smtClean="0"/>
              <a:t>‹#›</a:t>
            </a:fld>
            <a:endParaRPr lang="el-GR"/>
          </a:p>
        </p:txBody>
      </p:sp>
    </p:spTree>
    <p:extLst>
      <p:ext uri="{BB962C8B-B14F-4D97-AF65-F5344CB8AC3E}">
        <p14:creationId xmlns:p14="http://schemas.microsoft.com/office/powerpoint/2010/main" val="85880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A5C7D66-C6BD-4AA1-9BF1-45FEA98EA8F5}" type="datetimeFigureOut">
              <a:rPr lang="el-GR" smtClean="0"/>
              <a:t>27/11/2015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E5C6018-0375-4C14-8621-75522DD1EA5B}" type="slidenum">
              <a:rPr lang="el-GR" smtClean="0"/>
              <a:t>‹#›</a:t>
            </a:fld>
            <a:endParaRPr lang="el-GR"/>
          </a:p>
        </p:txBody>
      </p:sp>
    </p:spTree>
    <p:extLst>
      <p:ext uri="{BB962C8B-B14F-4D97-AF65-F5344CB8AC3E}">
        <p14:creationId xmlns:p14="http://schemas.microsoft.com/office/powerpoint/2010/main" val="134832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A5C7D66-C6BD-4AA1-9BF1-45FEA98EA8F5}" type="datetimeFigureOut">
              <a:rPr lang="el-GR" smtClean="0"/>
              <a:t>27/11/2015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E5C6018-0375-4C14-8621-75522DD1EA5B}" type="slidenum">
              <a:rPr lang="el-GR" smtClean="0"/>
              <a:t>‹#›</a:t>
            </a:fld>
            <a:endParaRPr lang="el-GR"/>
          </a:p>
        </p:txBody>
      </p:sp>
    </p:spTree>
    <p:extLst>
      <p:ext uri="{BB962C8B-B14F-4D97-AF65-F5344CB8AC3E}">
        <p14:creationId xmlns:p14="http://schemas.microsoft.com/office/powerpoint/2010/main" val="88187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A5C7D66-C6BD-4AA1-9BF1-45FEA98EA8F5}" type="datetimeFigureOut">
              <a:rPr lang="el-GR" smtClean="0"/>
              <a:t>27/11/2015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E5C6018-0375-4C14-8621-75522DD1EA5B}" type="slidenum">
              <a:rPr lang="el-GR" smtClean="0"/>
              <a:t>‹#›</a:t>
            </a:fld>
            <a:endParaRPr lang="el-GR"/>
          </a:p>
        </p:txBody>
      </p:sp>
    </p:spTree>
    <p:extLst>
      <p:ext uri="{BB962C8B-B14F-4D97-AF65-F5344CB8AC3E}">
        <p14:creationId xmlns:p14="http://schemas.microsoft.com/office/powerpoint/2010/main" val="1425162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A5C7D66-C6BD-4AA1-9BF1-45FEA98EA8F5}" type="datetimeFigureOut">
              <a:rPr lang="el-GR" smtClean="0"/>
              <a:t>27/11/2015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E5C6018-0375-4C14-8621-75522DD1EA5B}" type="slidenum">
              <a:rPr lang="el-GR" smtClean="0"/>
              <a:t>‹#›</a:t>
            </a:fld>
            <a:endParaRPr lang="el-GR"/>
          </a:p>
        </p:txBody>
      </p:sp>
    </p:spTree>
    <p:extLst>
      <p:ext uri="{BB962C8B-B14F-4D97-AF65-F5344CB8AC3E}">
        <p14:creationId xmlns:p14="http://schemas.microsoft.com/office/powerpoint/2010/main" val="278546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A5C7D66-C6BD-4AA1-9BF1-45FEA98EA8F5}" type="datetimeFigureOut">
              <a:rPr lang="el-GR" smtClean="0"/>
              <a:t>27/11/2015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E5C6018-0375-4C14-8621-75522DD1EA5B}" type="slidenum">
              <a:rPr lang="el-GR" smtClean="0"/>
              <a:t>‹#›</a:t>
            </a:fld>
            <a:endParaRPr lang="el-GR"/>
          </a:p>
        </p:txBody>
      </p:sp>
    </p:spTree>
    <p:extLst>
      <p:ext uri="{BB962C8B-B14F-4D97-AF65-F5344CB8AC3E}">
        <p14:creationId xmlns:p14="http://schemas.microsoft.com/office/powerpoint/2010/main" val="163252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C7D66-C6BD-4AA1-9BF1-45FEA98EA8F5}" type="datetimeFigureOut">
              <a:rPr lang="el-GR" smtClean="0"/>
              <a:t>27/11/2015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C6018-0375-4C14-8621-75522DD1EA5B}" type="slidenum">
              <a:rPr lang="el-GR" smtClean="0"/>
              <a:t>‹#›</a:t>
            </a:fld>
            <a:endParaRPr lang="el-GR"/>
          </a:p>
        </p:txBody>
      </p:sp>
    </p:spTree>
    <p:extLst>
      <p:ext uri="{BB962C8B-B14F-4D97-AF65-F5344CB8AC3E}">
        <p14:creationId xmlns:p14="http://schemas.microsoft.com/office/powerpoint/2010/main" val="1139999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809850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2066035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09800" y="2130426"/>
            <a:ext cx="7774632" cy="1755775"/>
          </a:xfrm>
        </p:spPr>
        <p:txBody>
          <a:bodyPr>
            <a:normAutofit fontScale="90000"/>
          </a:bodyPr>
          <a:lstStyle/>
          <a:p>
            <a:r>
              <a:rPr lang="en-US" altLang="el-GR" kern="0" dirty="0" smtClean="0"/>
              <a:t/>
            </a:r>
            <a:br>
              <a:rPr lang="en-US" altLang="el-GR" kern="0" dirty="0" smtClean="0"/>
            </a:br>
            <a:r>
              <a:rPr lang="el-GR" altLang="el-GR" sz="4000" kern="0" dirty="0"/>
              <a:t>Ανάλυση &amp; </a:t>
            </a:r>
            <a:r>
              <a:rPr lang="el-GR" altLang="el-GR" sz="4000" kern="0" dirty="0" err="1"/>
              <a:t>Μοντελοποίηση</a:t>
            </a:r>
            <a:r>
              <a:rPr lang="el-GR" altLang="el-GR" sz="4000" kern="0" dirty="0"/>
              <a:t> Επιχειρηματικών Διαδικασιών &amp; Συστημάτων</a:t>
            </a:r>
            <a:r>
              <a:rPr lang="el-GR" altLang="el-GR" kern="0" dirty="0"/>
              <a:t/>
            </a:r>
            <a:br>
              <a:rPr lang="el-GR" altLang="el-GR" kern="0" dirty="0"/>
            </a:br>
            <a:endParaRPr lang="el-GR" dirty="0"/>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6080356"/>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99857" y="5836026"/>
            <a:ext cx="4310289" cy="1025873"/>
          </a:xfrm>
          <a:prstGeom prst="rect">
            <a:avLst/>
          </a:prstGeom>
          <a:noFill/>
        </p:spPr>
      </p:pic>
      <p:sp>
        <p:nvSpPr>
          <p:cNvPr id="8" name="Υπότιτλος 2"/>
          <p:cNvSpPr>
            <a:spLocks noGrp="1"/>
          </p:cNvSpPr>
          <p:nvPr>
            <p:ph type="subTitle" idx="1"/>
          </p:nvPr>
        </p:nvSpPr>
        <p:spPr>
          <a:xfrm>
            <a:off x="2423592" y="3827464"/>
            <a:ext cx="7776864" cy="1752600"/>
          </a:xfrm>
        </p:spPr>
        <p:txBody>
          <a:bodyPr>
            <a:noAutofit/>
          </a:bodyPr>
          <a:lstStyle/>
          <a:p>
            <a:r>
              <a:rPr lang="el-GR" sz="2800" b="1" dirty="0"/>
              <a:t>Ενότητα </a:t>
            </a:r>
            <a:r>
              <a:rPr lang="en-US" sz="2800" b="1" dirty="0"/>
              <a:t># </a:t>
            </a:r>
            <a:r>
              <a:rPr lang="el-GR" sz="2800" b="1" dirty="0"/>
              <a:t>1:</a:t>
            </a:r>
            <a:r>
              <a:rPr lang="en-US" sz="2800" dirty="0"/>
              <a:t> </a:t>
            </a:r>
            <a:r>
              <a:rPr lang="el-GR" sz="2800" dirty="0" smtClean="0"/>
              <a:t>Εισαγωγή στην Ανάλυση Διαδικασιών &amp; Συστημάτων</a:t>
            </a:r>
          </a:p>
          <a:p>
            <a:r>
              <a:rPr lang="el-GR" sz="2800" b="1" dirty="0" smtClean="0"/>
              <a:t>Διδάσκων</a:t>
            </a:r>
            <a:r>
              <a:rPr lang="el-GR" sz="2800" b="1" dirty="0"/>
              <a:t>: </a:t>
            </a:r>
            <a:r>
              <a:rPr lang="el-GR" sz="2800" dirty="0"/>
              <a:t>Δρ. Αγγελική </a:t>
            </a:r>
            <a:r>
              <a:rPr lang="el-GR" sz="2800" dirty="0" err="1"/>
              <a:t>Πουλυμενάκου</a:t>
            </a:r>
            <a:endParaRPr lang="el-GR" sz="2800" dirty="0"/>
          </a:p>
          <a:p>
            <a:r>
              <a:rPr lang="el-GR" sz="2800" b="1" dirty="0"/>
              <a:t>Τμήμα: </a:t>
            </a:r>
            <a:r>
              <a:rPr lang="el-GR" sz="2800" dirty="0"/>
              <a:t>Διοικητικής Επιστήμης &amp; Τεχνολογίας</a:t>
            </a:r>
          </a:p>
        </p:txBody>
      </p:sp>
    </p:spTree>
    <p:extLst>
      <p:ext uri="{BB962C8B-B14F-4D97-AF65-F5344CB8AC3E}">
        <p14:creationId xmlns:p14="http://schemas.microsoft.com/office/powerpoint/2010/main" val="2798746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E801BB-0D79-43A5-99FB-B8400D3F6A63}" type="slidenum">
              <a:rPr lang="en-GB" altLang="el-GR" sz="1400"/>
              <a:pPr>
                <a:spcBef>
                  <a:spcPct val="0"/>
                </a:spcBef>
                <a:buFontTx/>
                <a:buNone/>
              </a:pPr>
              <a:t>10</a:t>
            </a:fld>
            <a:endParaRPr lang="en-GB" altLang="el-GR" sz="1400"/>
          </a:p>
        </p:txBody>
      </p:sp>
      <p:sp>
        <p:nvSpPr>
          <p:cNvPr id="11269" name="Rectangle 4"/>
          <p:cNvSpPr>
            <a:spLocks noGrp="1" noChangeArrowheads="1"/>
          </p:cNvSpPr>
          <p:nvPr>
            <p:ph type="title"/>
          </p:nvPr>
        </p:nvSpPr>
        <p:spPr>
          <a:xfrm>
            <a:off x="2351088" y="0"/>
            <a:ext cx="7772400" cy="1143000"/>
          </a:xfrm>
          <a:noFill/>
        </p:spPr>
        <p:txBody>
          <a:bodyPr>
            <a:noAutofit/>
          </a:bodyPr>
          <a:lstStyle/>
          <a:p>
            <a:pPr eaLnBrk="1" hangingPunct="1"/>
            <a:r>
              <a:rPr lang="el-GR" altLang="el-GR" sz="4000" b="1" dirty="0">
                <a:latin typeface="+mn-lt"/>
              </a:rPr>
              <a:t>Υποθέσεις για τις </a:t>
            </a:r>
            <a:r>
              <a:rPr lang="el-GR" altLang="el-GR" sz="4000" b="1" dirty="0" smtClean="0">
                <a:latin typeface="+mn-lt"/>
              </a:rPr>
              <a:t>ΕΔ </a:t>
            </a:r>
            <a:br>
              <a:rPr lang="el-GR" altLang="el-GR" sz="4000" b="1" dirty="0" smtClean="0">
                <a:latin typeface="+mn-lt"/>
              </a:rPr>
            </a:br>
            <a:r>
              <a:rPr lang="el-GR" altLang="el-GR" sz="4000" b="1" dirty="0" smtClean="0">
                <a:latin typeface="+mn-lt"/>
              </a:rPr>
              <a:t>στον </a:t>
            </a:r>
            <a:r>
              <a:rPr lang="el-GR" altLang="el-GR" sz="4000" b="1" dirty="0">
                <a:latin typeface="+mn-lt"/>
              </a:rPr>
              <a:t>οργανισμό</a:t>
            </a:r>
          </a:p>
        </p:txBody>
      </p:sp>
      <p:graphicFrame>
        <p:nvGraphicFramePr>
          <p:cNvPr id="7197" name="Group 29"/>
          <p:cNvGraphicFramePr>
            <a:graphicFrameLocks noGrp="1"/>
          </p:cNvGraphicFramePr>
          <p:nvPr/>
        </p:nvGraphicFramePr>
        <p:xfrm>
          <a:off x="2209800" y="1397001"/>
          <a:ext cx="7772400" cy="4619625"/>
        </p:xfrm>
        <a:graphic>
          <a:graphicData uri="http://schemas.openxmlformats.org/drawingml/2006/table">
            <a:tbl>
              <a:tblPr/>
              <a:tblGrid>
                <a:gridCol w="3886200"/>
                <a:gridCol w="3886200"/>
              </a:tblGrid>
              <a:tr h="5302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dirty="0" smtClean="0">
                          <a:ln>
                            <a:noFill/>
                          </a:ln>
                          <a:solidFill>
                            <a:schemeClr val="tx1"/>
                          </a:solidFill>
                          <a:effectLst/>
                          <a:latin typeface="Arial" charset="0"/>
                        </a:rPr>
                        <a:t>Παλιά: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smtClean="0">
                          <a:ln>
                            <a:noFill/>
                          </a:ln>
                          <a:solidFill>
                            <a:schemeClr val="tx1"/>
                          </a:solidFill>
                          <a:effectLst/>
                          <a:latin typeface="Arial" charset="0"/>
                        </a:rPr>
                        <a:t>Τώρα: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Arial" charset="0"/>
                        </a:rPr>
                        <a:t>Οι ΕΔ σχεδιάζονται για να αντισταθμίσουν τη </a:t>
                      </a:r>
                      <a:r>
                        <a:rPr kumimoji="0" lang="el-GR" altLang="el-GR" sz="1600" b="1" i="0" u="none" strike="noStrike" cap="none" normalizeH="0" baseline="0" smtClean="0">
                          <a:ln>
                            <a:noFill/>
                          </a:ln>
                          <a:solidFill>
                            <a:schemeClr val="tx1"/>
                          </a:solidFill>
                          <a:effectLst/>
                          <a:latin typeface="Arial" charset="0"/>
                        </a:rPr>
                        <a:t>μη διαθεσιμότητα</a:t>
                      </a:r>
                      <a:r>
                        <a:rPr kumimoji="0" lang="el-GR" altLang="el-GR" sz="1600" b="0" i="0" u="none" strike="noStrike" cap="none" normalizeH="0" baseline="0" smtClean="0">
                          <a:ln>
                            <a:noFill/>
                          </a:ln>
                          <a:solidFill>
                            <a:schemeClr val="tx1"/>
                          </a:solidFill>
                          <a:effectLst/>
                          <a:latin typeface="Arial" charset="0"/>
                        </a:rPr>
                        <a:t> σημαντικής πληροφορίας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Arial" charset="0"/>
                        </a:rPr>
                        <a:t>Οι ΕΔ σχεδιάζονται βάσει της </a:t>
                      </a:r>
                      <a:r>
                        <a:rPr kumimoji="0" lang="el-GR" altLang="el-GR" sz="1600" b="1" i="0" u="none" strike="noStrike" cap="none" normalizeH="0" baseline="0" smtClean="0">
                          <a:ln>
                            <a:noFill/>
                          </a:ln>
                          <a:solidFill>
                            <a:schemeClr val="tx1"/>
                          </a:solidFill>
                          <a:effectLst/>
                          <a:latin typeface="Arial" charset="0"/>
                        </a:rPr>
                        <a:t>διαθεσιμότητας</a:t>
                      </a:r>
                      <a:r>
                        <a:rPr kumimoji="0" lang="el-GR" altLang="el-GR" sz="1600" b="0" i="0" u="none" strike="noStrike" cap="none" normalizeH="0" baseline="0" smtClean="0">
                          <a:ln>
                            <a:noFill/>
                          </a:ln>
                          <a:solidFill>
                            <a:schemeClr val="tx1"/>
                          </a:solidFill>
                          <a:effectLst/>
                          <a:latin typeface="Arial" charset="0"/>
                        </a:rPr>
                        <a:t> σημαντικής πληροφορίας (π.χ. </a:t>
                      </a:r>
                      <a:r>
                        <a:rPr kumimoji="0" lang="en-US" altLang="el-GR" sz="1600" b="0" i="0" u="none" strike="noStrike" cap="none" normalizeH="0" baseline="0" smtClean="0">
                          <a:ln>
                            <a:noFill/>
                          </a:ln>
                          <a:solidFill>
                            <a:schemeClr val="tx1"/>
                          </a:solidFill>
                          <a:effectLst/>
                          <a:latin typeface="Arial" charset="0"/>
                        </a:rPr>
                        <a:t>JIT</a:t>
                      </a:r>
                      <a:r>
                        <a:rPr kumimoji="0" lang="el-GR" altLang="el-GR" sz="16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5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1" i="0" u="none" strike="noStrike" cap="none" normalizeH="0" baseline="0" smtClean="0">
                          <a:ln>
                            <a:noFill/>
                          </a:ln>
                          <a:solidFill>
                            <a:schemeClr val="tx1"/>
                          </a:solidFill>
                          <a:effectLst/>
                          <a:latin typeface="Arial" charset="0"/>
                        </a:rPr>
                        <a:t>Μεγάλες καθυστερήσεις</a:t>
                      </a:r>
                      <a:r>
                        <a:rPr kumimoji="0" lang="el-GR" altLang="el-GR" sz="1600" b="0" i="0" u="none" strike="noStrike" cap="none" normalizeH="0" baseline="0" smtClean="0">
                          <a:ln>
                            <a:noFill/>
                          </a:ln>
                          <a:solidFill>
                            <a:schemeClr val="tx1"/>
                          </a:solidFill>
                          <a:effectLst/>
                          <a:latin typeface="Arial" charset="0"/>
                        </a:rPr>
                        <a:t> μεταξύ δραστηριοτήτων σχεδιασμού, εκτέλεσης και ελέγχου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Arial" charset="0"/>
                        </a:rPr>
                        <a:t>Οι χρόνοι σχεδιασμού, εκτέλεσης και ελέγχου είναι </a:t>
                      </a:r>
                      <a:r>
                        <a:rPr kumimoji="0" lang="el-GR" altLang="el-GR" sz="1600" b="1" i="0" u="none" strike="noStrike" cap="none" normalizeH="0" baseline="0" smtClean="0">
                          <a:ln>
                            <a:noFill/>
                          </a:ln>
                          <a:solidFill>
                            <a:schemeClr val="tx1"/>
                          </a:solidFill>
                          <a:effectLst/>
                          <a:latin typeface="Arial" charset="0"/>
                        </a:rPr>
                        <a:t>ταχύτατοι</a:t>
                      </a:r>
                      <a:r>
                        <a:rPr kumimoji="0" lang="el-GR" altLang="el-GR" sz="1600" b="0" i="0" u="none" strike="noStrike" cap="none" normalizeH="0" baseline="0" smtClean="0">
                          <a:ln>
                            <a:noFill/>
                          </a:ln>
                          <a:solidFill>
                            <a:schemeClr val="tx1"/>
                          </a:solidFill>
                          <a:effectLst/>
                          <a:latin typeface="Arial" charset="0"/>
                        </a:rPr>
                        <a:t> και συμβαίνουν </a:t>
                      </a:r>
                      <a:r>
                        <a:rPr kumimoji="0" lang="el-GR" altLang="el-GR" sz="1600" b="1" i="0" u="none" strike="noStrike" cap="none" normalizeH="0" baseline="0" smtClean="0">
                          <a:ln>
                            <a:noFill/>
                          </a:ln>
                          <a:solidFill>
                            <a:schemeClr val="tx1"/>
                          </a:solidFill>
                          <a:effectLst/>
                          <a:latin typeface="Arial" charset="0"/>
                        </a:rPr>
                        <a:t>παράλληλα</a:t>
                      </a:r>
                      <a:r>
                        <a:rPr kumimoji="0" lang="el-GR" altLang="el-GR" sz="1600" b="0" i="0" u="none" strike="noStrike" cap="none" normalizeH="0" baseline="0" smtClean="0">
                          <a:ln>
                            <a:noFill/>
                          </a:ln>
                          <a:solidFill>
                            <a:schemeClr val="tx1"/>
                          </a:solidFill>
                          <a:effectLst/>
                          <a:latin typeface="Arial" charset="0"/>
                        </a:rPr>
                        <a:t> και σε </a:t>
                      </a:r>
                      <a:r>
                        <a:rPr kumimoji="0" lang="el-GR" altLang="el-GR" sz="1600" b="1" i="0" u="none" strike="noStrike" cap="none" normalizeH="0" baseline="0" smtClean="0">
                          <a:ln>
                            <a:noFill/>
                          </a:ln>
                          <a:solidFill>
                            <a:schemeClr val="tx1"/>
                          </a:solidFill>
                          <a:effectLst/>
                          <a:latin typeface="Arial" charset="0"/>
                        </a:rPr>
                        <a:t>διαφορετικά επίπεδα</a:t>
                      </a:r>
                      <a:r>
                        <a:rPr kumimoji="0" lang="el-GR" altLang="el-GR" sz="1600" b="0" i="0" u="none" strike="noStrike" cap="none" normalizeH="0" baseline="0" smtClean="0">
                          <a:ln>
                            <a:noFill/>
                          </a:ln>
                          <a:solidFill>
                            <a:schemeClr val="tx1"/>
                          </a:solidFill>
                          <a:effectLst/>
                          <a:latin typeface="Arial" charset="0"/>
                        </a:rPr>
                        <a:t> λεπτομέρειας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Arial" charset="0"/>
                        </a:rPr>
                        <a:t>Τα ΠΣ </a:t>
                      </a:r>
                      <a:r>
                        <a:rPr kumimoji="0" lang="el-GR" altLang="el-GR" sz="1600" b="1" i="0" u="none" strike="noStrike" cap="none" normalizeH="0" baseline="0" smtClean="0">
                          <a:ln>
                            <a:noFill/>
                          </a:ln>
                          <a:solidFill>
                            <a:schemeClr val="tx1"/>
                          </a:solidFill>
                          <a:effectLst/>
                          <a:latin typeface="Arial" charset="0"/>
                        </a:rPr>
                        <a:t>καταγράφουν πληροφορίες</a:t>
                      </a:r>
                      <a:r>
                        <a:rPr kumimoji="0" lang="el-GR" altLang="el-GR" sz="1600" b="0" i="0" u="none" strike="noStrike" cap="none" normalizeH="0" baseline="0" smtClean="0">
                          <a:ln>
                            <a:noFill/>
                          </a:ln>
                          <a:solidFill>
                            <a:schemeClr val="tx1"/>
                          </a:solidFill>
                          <a:effectLst/>
                          <a:latin typeface="Arial" charset="0"/>
                        </a:rPr>
                        <a:t> σχετικά με την ΕΔ αλλά </a:t>
                      </a:r>
                      <a:r>
                        <a:rPr kumimoji="0" lang="el-GR" altLang="el-GR" sz="1600" b="1" i="0" u="none" strike="noStrike" cap="none" normalizeH="0" baseline="0" smtClean="0">
                          <a:ln>
                            <a:noFill/>
                          </a:ln>
                          <a:solidFill>
                            <a:schemeClr val="tx1"/>
                          </a:solidFill>
                          <a:effectLst/>
                          <a:latin typeface="Arial" charset="0"/>
                        </a:rPr>
                        <a:t>δεν παίζουν</a:t>
                      </a:r>
                      <a:r>
                        <a:rPr kumimoji="0" lang="el-GR" altLang="el-GR" sz="1600" b="0" i="0" u="none" strike="noStrike" cap="none" normalizeH="0" baseline="0" smtClean="0">
                          <a:ln>
                            <a:noFill/>
                          </a:ln>
                          <a:solidFill>
                            <a:schemeClr val="tx1"/>
                          </a:solidFill>
                          <a:effectLst/>
                          <a:latin typeface="Arial" charset="0"/>
                        </a:rPr>
                        <a:t> κάποιο </a:t>
                      </a:r>
                      <a:r>
                        <a:rPr kumimoji="0" lang="el-GR" altLang="el-GR" sz="1600" b="1" i="0" u="none" strike="noStrike" cap="none" normalizeH="0" baseline="0" smtClean="0">
                          <a:ln>
                            <a:noFill/>
                          </a:ln>
                          <a:solidFill>
                            <a:schemeClr val="tx1"/>
                          </a:solidFill>
                          <a:effectLst/>
                          <a:latin typeface="Arial" charset="0"/>
                        </a:rPr>
                        <a:t>άμεσο ρόλο</a:t>
                      </a:r>
                      <a:r>
                        <a:rPr kumimoji="0" lang="el-GR" altLang="el-GR" sz="1600" b="0" i="0" u="none" strike="noStrike" cap="none" normalizeH="0" baseline="0" smtClean="0">
                          <a:ln>
                            <a:noFill/>
                          </a:ln>
                          <a:solidFill>
                            <a:schemeClr val="tx1"/>
                          </a:solidFill>
                          <a:effectLst/>
                          <a:latin typeface="Arial" charset="0"/>
                        </a:rPr>
                        <a:t> στην διεκπεραίωση της εργασίας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Arial" charset="0"/>
                        </a:rPr>
                        <a:t>Τα ΠΣ είναι </a:t>
                      </a:r>
                      <a:r>
                        <a:rPr kumimoji="0" lang="el-GR" altLang="el-GR" sz="1600" b="1" i="0" u="none" strike="noStrike" cap="none" normalizeH="0" baseline="0" smtClean="0">
                          <a:ln>
                            <a:noFill/>
                          </a:ln>
                          <a:solidFill>
                            <a:schemeClr val="tx1"/>
                          </a:solidFill>
                          <a:effectLst/>
                          <a:latin typeface="Arial" charset="0"/>
                        </a:rPr>
                        <a:t>ενοποιημένα</a:t>
                      </a:r>
                      <a:r>
                        <a:rPr kumimoji="0" lang="el-GR" altLang="el-GR" sz="1600" b="0" i="0" u="none" strike="noStrike" cap="none" normalizeH="0" baseline="0" smtClean="0">
                          <a:ln>
                            <a:noFill/>
                          </a:ln>
                          <a:solidFill>
                            <a:schemeClr val="tx1"/>
                          </a:solidFill>
                          <a:effectLst/>
                          <a:latin typeface="Arial" charset="0"/>
                        </a:rPr>
                        <a:t> με τις ΕΔ και </a:t>
                      </a:r>
                      <a:r>
                        <a:rPr kumimoji="0" lang="el-GR" altLang="el-GR" sz="1600" b="1" i="0" u="none" strike="noStrike" cap="none" normalizeH="0" baseline="0" smtClean="0">
                          <a:ln>
                            <a:noFill/>
                          </a:ln>
                          <a:solidFill>
                            <a:schemeClr val="tx1"/>
                          </a:solidFill>
                          <a:effectLst/>
                          <a:latin typeface="Arial" charset="0"/>
                        </a:rPr>
                        <a:t>εκτελούν ή ελέγχουν</a:t>
                      </a:r>
                      <a:r>
                        <a:rPr kumimoji="0" lang="el-GR" altLang="el-GR" sz="1600" b="0" i="0" u="none" strike="noStrike" cap="none" normalizeH="0" baseline="0" smtClean="0">
                          <a:ln>
                            <a:noFill/>
                          </a:ln>
                          <a:solidFill>
                            <a:schemeClr val="tx1"/>
                          </a:solidFill>
                          <a:effectLst/>
                          <a:latin typeface="Arial" charset="0"/>
                        </a:rPr>
                        <a:t> μεγάλο ποσοστό εργασιών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5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Arial" charset="0"/>
                        </a:rPr>
                        <a:t>ΤΑ ΠΣ είναι </a:t>
                      </a:r>
                      <a:r>
                        <a:rPr kumimoji="0" lang="el-GR" altLang="el-GR" sz="1600" b="1" i="0" u="none" strike="noStrike" cap="none" normalizeH="0" baseline="0" dirty="0" smtClean="0">
                          <a:ln>
                            <a:noFill/>
                          </a:ln>
                          <a:solidFill>
                            <a:schemeClr val="tx1"/>
                          </a:solidFill>
                          <a:effectLst/>
                          <a:latin typeface="Arial" charset="0"/>
                        </a:rPr>
                        <a:t>ανεξάρτητα</a:t>
                      </a:r>
                      <a:r>
                        <a:rPr kumimoji="0" lang="el-GR" altLang="el-GR" sz="1600" b="0" i="0" u="none" strike="noStrike" cap="none" normalizeH="0" baseline="0" dirty="0" smtClean="0">
                          <a:ln>
                            <a:noFill/>
                          </a:ln>
                          <a:solidFill>
                            <a:schemeClr val="tx1"/>
                          </a:solidFill>
                          <a:effectLst/>
                          <a:latin typeface="Arial" charset="0"/>
                        </a:rPr>
                        <a:t> και </a:t>
                      </a:r>
                      <a:r>
                        <a:rPr kumimoji="0" lang="el-GR" altLang="el-GR" sz="1600" b="1" i="0" u="none" strike="noStrike" cap="none" normalizeH="0" baseline="0" dirty="0" smtClean="0">
                          <a:ln>
                            <a:noFill/>
                          </a:ln>
                          <a:solidFill>
                            <a:schemeClr val="tx1"/>
                          </a:solidFill>
                          <a:effectLst/>
                          <a:latin typeface="Arial" charset="0"/>
                        </a:rPr>
                        <a:t>διαφοροποιημένα</a:t>
                      </a:r>
                      <a:r>
                        <a:rPr kumimoji="0" lang="el-GR" altLang="el-GR" sz="1600" b="0" i="0" u="none" strike="noStrike" cap="none" normalizeH="0" baseline="0" dirty="0" smtClean="0">
                          <a:ln>
                            <a:noFill/>
                          </a:ln>
                          <a:solidFill>
                            <a:schemeClr val="tx1"/>
                          </a:solidFill>
                          <a:effectLst/>
                          <a:latin typeface="Arial" charset="0"/>
                        </a:rPr>
                        <a:t> από τα βήματα προστιθέμενης αξίας της ΕΔ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Arial" charset="0"/>
                        </a:rPr>
                        <a:t>Τα βήματα προστιθέμενης αξίας μιας ΕΔ </a:t>
                      </a:r>
                      <a:r>
                        <a:rPr kumimoji="0" lang="el-GR" altLang="el-GR" sz="1600" b="1" i="0" u="none" strike="noStrike" cap="none" normalizeH="0" baseline="0" smtClean="0">
                          <a:ln>
                            <a:noFill/>
                          </a:ln>
                          <a:solidFill>
                            <a:schemeClr val="tx1"/>
                          </a:solidFill>
                          <a:effectLst/>
                          <a:latin typeface="Arial" charset="0"/>
                        </a:rPr>
                        <a:t>συλλέγουν</a:t>
                      </a:r>
                      <a:r>
                        <a:rPr kumimoji="0" lang="el-GR" altLang="el-GR" sz="1600" b="0" i="0" u="none" strike="noStrike" cap="none" normalizeH="0" baseline="0" smtClean="0">
                          <a:ln>
                            <a:noFill/>
                          </a:ln>
                          <a:solidFill>
                            <a:schemeClr val="tx1"/>
                          </a:solidFill>
                          <a:effectLst/>
                          <a:latin typeface="Arial" charset="0"/>
                        </a:rPr>
                        <a:t> και </a:t>
                      </a:r>
                      <a:r>
                        <a:rPr kumimoji="0" lang="el-GR" altLang="el-GR" sz="1600" b="1" i="0" u="none" strike="noStrike" cap="none" normalizeH="0" baseline="0" smtClean="0">
                          <a:ln>
                            <a:noFill/>
                          </a:ln>
                          <a:solidFill>
                            <a:schemeClr val="tx1"/>
                          </a:solidFill>
                          <a:effectLst/>
                          <a:latin typeface="Arial" charset="0"/>
                        </a:rPr>
                        <a:t>αποθηκεύουν αυτόματα την πληροφορία</a:t>
                      </a:r>
                      <a:r>
                        <a:rPr kumimoji="0" lang="el-GR" altLang="el-GR" sz="1600" b="0" i="0" u="none" strike="noStrike" cap="none" normalizeH="0" baseline="0" smtClean="0">
                          <a:ln>
                            <a:noFill/>
                          </a:ln>
                          <a:solidFill>
                            <a:schemeClr val="tx1"/>
                          </a:solidFill>
                          <a:effectLst/>
                          <a:latin typeface="Arial" charset="0"/>
                        </a:rPr>
                        <a:t> η οποία θα χρησιμοποιηθεί για τον σχεδιασμό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0201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F35D98-7F14-437B-BB4F-4FAAD7FDE59D}" type="slidenum">
              <a:rPr lang="en-GB" altLang="el-GR" sz="1400"/>
              <a:pPr>
                <a:spcBef>
                  <a:spcPct val="0"/>
                </a:spcBef>
                <a:buFontTx/>
                <a:buNone/>
              </a:pPr>
              <a:t>11</a:t>
            </a:fld>
            <a:endParaRPr lang="en-GB" altLang="el-GR" sz="1400"/>
          </a:p>
        </p:txBody>
      </p:sp>
      <p:sp>
        <p:nvSpPr>
          <p:cNvPr id="13317" name="Rectangle 4"/>
          <p:cNvSpPr>
            <a:spLocks noGrp="1" noChangeArrowheads="1"/>
          </p:cNvSpPr>
          <p:nvPr>
            <p:ph type="title"/>
          </p:nvPr>
        </p:nvSpPr>
        <p:spPr>
          <a:xfrm>
            <a:off x="2209800" y="304800"/>
            <a:ext cx="7772400" cy="457200"/>
          </a:xfrm>
          <a:noFill/>
        </p:spPr>
        <p:txBody>
          <a:bodyPr>
            <a:noAutofit/>
          </a:bodyPr>
          <a:lstStyle/>
          <a:p>
            <a:pPr eaLnBrk="1" hangingPunct="1"/>
            <a:r>
              <a:rPr lang="el-GR" altLang="el-GR" b="1" dirty="0" smtClean="0">
                <a:latin typeface="+mn-lt"/>
              </a:rPr>
              <a:t>Ο νέος ρόλος του Αναλυτή (1)</a:t>
            </a:r>
          </a:p>
        </p:txBody>
      </p:sp>
      <p:sp>
        <p:nvSpPr>
          <p:cNvPr id="13318" name="Rectangle 5"/>
          <p:cNvSpPr>
            <a:spLocks noGrp="1" noChangeArrowheads="1"/>
          </p:cNvSpPr>
          <p:nvPr>
            <p:ph type="body" idx="1"/>
          </p:nvPr>
        </p:nvSpPr>
        <p:spPr>
          <a:xfrm>
            <a:off x="2209800" y="1143000"/>
            <a:ext cx="7772400" cy="4800600"/>
          </a:xfrm>
          <a:noFill/>
        </p:spPr>
        <p:txBody>
          <a:bodyPr>
            <a:noAutofit/>
          </a:bodyPr>
          <a:lstStyle/>
          <a:p>
            <a:pPr marL="609600" indent="0">
              <a:buNone/>
            </a:pPr>
            <a:r>
              <a:rPr lang="el-GR" altLang="el-GR" sz="2000" dirty="0"/>
              <a:t>Σκοπός του αναλυτή είναι η </a:t>
            </a:r>
            <a:r>
              <a:rPr lang="el-GR" altLang="el-GR" sz="2000" b="1" i="1" dirty="0"/>
              <a:t>παρέμβαση (</a:t>
            </a:r>
            <a:r>
              <a:rPr lang="en-US" altLang="el-GR" sz="2000" b="1" i="1" dirty="0"/>
              <a:t>intervention</a:t>
            </a:r>
            <a:r>
              <a:rPr lang="el-GR" altLang="el-GR" sz="2000" b="1" i="1" dirty="0"/>
              <a:t>)</a:t>
            </a:r>
            <a:r>
              <a:rPr lang="el-GR" altLang="el-GR" sz="2000" dirty="0"/>
              <a:t> σε ένα επιχειρηματικό πρόβλημα μέσω τεχνικών</a:t>
            </a:r>
            <a:r>
              <a:rPr lang="en-US" altLang="el-GR" sz="2000" dirty="0"/>
              <a:t> (</a:t>
            </a:r>
            <a:r>
              <a:rPr lang="el-GR" altLang="el-GR" sz="2000" dirty="0"/>
              <a:t>συνήθως</a:t>
            </a:r>
            <a:r>
              <a:rPr lang="en-US" altLang="el-GR" sz="2000" dirty="0"/>
              <a:t>)</a:t>
            </a:r>
            <a:r>
              <a:rPr lang="el-GR" altLang="el-GR" sz="2000" dirty="0"/>
              <a:t> λύσεων.</a:t>
            </a:r>
          </a:p>
          <a:p>
            <a:pPr marL="609600" indent="0">
              <a:buNone/>
            </a:pPr>
            <a:r>
              <a:rPr lang="el-GR" altLang="el-GR" sz="2000" dirty="0" smtClean="0"/>
              <a:t>Εμπόδια:</a:t>
            </a:r>
            <a:endParaRPr lang="el-GR" altLang="el-GR" sz="2000" dirty="0"/>
          </a:p>
          <a:p>
            <a:pPr marL="609600" indent="0"/>
            <a:r>
              <a:rPr lang="el-GR" altLang="el-GR" sz="2000" dirty="0"/>
              <a:t>Ουτοπικές προσδοκίες και «</a:t>
            </a:r>
            <a:r>
              <a:rPr lang="el-GR" altLang="el-GR" sz="2000" b="1" dirty="0"/>
              <a:t>τεχνολογικός υπνωτισμός</a:t>
            </a:r>
            <a:r>
              <a:rPr lang="el-GR" altLang="el-GR" sz="2000" dirty="0"/>
              <a:t>» (</a:t>
            </a:r>
            <a:r>
              <a:rPr lang="el-GR" altLang="el-GR" sz="2000" dirty="0" err="1"/>
              <a:t>techno-hype</a:t>
            </a:r>
            <a:r>
              <a:rPr lang="el-GR" altLang="el-GR" sz="2000" dirty="0"/>
              <a:t>) «...</a:t>
            </a:r>
            <a:r>
              <a:rPr lang="el-GR" altLang="el-GR" sz="2000" dirty="0" err="1"/>
              <a:t>technology</a:t>
            </a:r>
            <a:r>
              <a:rPr lang="el-GR" altLang="el-GR" sz="2000" dirty="0"/>
              <a:t> </a:t>
            </a:r>
            <a:r>
              <a:rPr lang="el-GR" altLang="el-GR" sz="2000" dirty="0" err="1"/>
              <a:t>is</a:t>
            </a:r>
            <a:r>
              <a:rPr lang="el-GR" altLang="el-GR" sz="2000" dirty="0"/>
              <a:t> </a:t>
            </a:r>
            <a:r>
              <a:rPr lang="el-GR" altLang="el-GR" sz="2000" dirty="0" err="1"/>
              <a:t>almost</a:t>
            </a:r>
            <a:r>
              <a:rPr lang="el-GR" altLang="el-GR" sz="2000" dirty="0"/>
              <a:t> </a:t>
            </a:r>
            <a:r>
              <a:rPr lang="el-GR" altLang="el-GR" sz="2000" dirty="0" err="1"/>
              <a:t>never</a:t>
            </a:r>
            <a:r>
              <a:rPr lang="el-GR" altLang="el-GR" sz="2000" dirty="0"/>
              <a:t> </a:t>
            </a:r>
            <a:r>
              <a:rPr lang="el-GR" altLang="el-GR" sz="2000" dirty="0" err="1"/>
              <a:t>solution</a:t>
            </a:r>
            <a:r>
              <a:rPr lang="el-GR" altLang="el-GR" sz="2000" dirty="0"/>
              <a:t> </a:t>
            </a:r>
            <a:r>
              <a:rPr lang="el-GR" altLang="el-GR" sz="2000" dirty="0" err="1"/>
              <a:t>by</a:t>
            </a:r>
            <a:r>
              <a:rPr lang="el-GR" altLang="el-GR" sz="2000" dirty="0"/>
              <a:t> </a:t>
            </a:r>
            <a:r>
              <a:rPr lang="el-GR" altLang="el-GR" sz="2000" dirty="0" err="1"/>
              <a:t>itself</a:t>
            </a:r>
            <a:r>
              <a:rPr lang="el-GR" altLang="el-GR" sz="2000" dirty="0"/>
              <a:t>»</a:t>
            </a:r>
          </a:p>
          <a:p>
            <a:pPr marL="609600" indent="0"/>
            <a:r>
              <a:rPr lang="el-GR" altLang="el-GR" sz="2000" dirty="0"/>
              <a:t>Η επιχειρηματική καθημερινότητα επιτάσσει και η τεχνολογία επιτρέπει </a:t>
            </a:r>
            <a:r>
              <a:rPr lang="el-GR" altLang="el-GR" sz="2000" b="1" dirty="0"/>
              <a:t>ενοποιημένα ΠΣ</a:t>
            </a:r>
            <a:r>
              <a:rPr lang="el-GR" altLang="el-GR" sz="2000" dirty="0"/>
              <a:t> (</a:t>
            </a:r>
            <a:r>
              <a:rPr lang="en-US" altLang="el-GR" sz="2000" dirty="0"/>
              <a:t>integration of IS</a:t>
            </a:r>
            <a:r>
              <a:rPr lang="el-GR" altLang="el-GR" sz="2000" dirty="0"/>
              <a:t>). Όμως η ενοποίηση είναι επίπονη εργασία.</a:t>
            </a:r>
          </a:p>
          <a:p>
            <a:pPr marL="609600" indent="0"/>
            <a:r>
              <a:rPr lang="el-GR" altLang="el-GR" sz="2000" dirty="0"/>
              <a:t>Ο αναλυτής είναι συνήθως </a:t>
            </a:r>
            <a:r>
              <a:rPr lang="el-GR" altLang="el-GR" sz="2000" b="1" dirty="0"/>
              <a:t>φορέας αλλαγής</a:t>
            </a:r>
            <a:r>
              <a:rPr lang="el-GR" altLang="el-GR" sz="2000" dirty="0"/>
              <a:t>. Η αλλαγή πολλές φορές είναι αποτυχημένη λόγω </a:t>
            </a:r>
            <a:r>
              <a:rPr lang="el-GR" altLang="el-GR" sz="2000" dirty="0" err="1"/>
              <a:t>οργανωσιακής</a:t>
            </a:r>
            <a:r>
              <a:rPr lang="el-GR" altLang="el-GR" sz="2000" dirty="0"/>
              <a:t> αδράνειας (</a:t>
            </a:r>
            <a:r>
              <a:rPr lang="en-US" altLang="el-GR" sz="2000" dirty="0"/>
              <a:t>organizational inertia</a:t>
            </a:r>
            <a:r>
              <a:rPr lang="el-GR" altLang="el-GR" sz="2000" dirty="0"/>
              <a:t>) «…the </a:t>
            </a:r>
            <a:r>
              <a:rPr lang="el-GR" altLang="el-GR" sz="2000" dirty="0" err="1"/>
              <a:t>acceptibility</a:t>
            </a:r>
            <a:r>
              <a:rPr lang="el-GR" altLang="el-GR" sz="2000" dirty="0"/>
              <a:t> of </a:t>
            </a:r>
            <a:r>
              <a:rPr lang="el-GR" altLang="el-GR" sz="2000" dirty="0" err="1"/>
              <a:t>any</a:t>
            </a:r>
            <a:r>
              <a:rPr lang="el-GR" altLang="el-GR" sz="2000" dirty="0"/>
              <a:t> </a:t>
            </a:r>
            <a:r>
              <a:rPr lang="el-GR" altLang="el-GR" sz="2000" dirty="0" err="1"/>
              <a:t>solution</a:t>
            </a:r>
            <a:r>
              <a:rPr lang="el-GR" altLang="el-GR" sz="2000" dirty="0"/>
              <a:t> </a:t>
            </a:r>
            <a:r>
              <a:rPr lang="el-GR" altLang="el-GR" sz="2000" dirty="0" err="1"/>
              <a:t>can</a:t>
            </a:r>
            <a:r>
              <a:rPr lang="el-GR" altLang="el-GR" sz="2000" dirty="0"/>
              <a:t> </a:t>
            </a:r>
            <a:r>
              <a:rPr lang="el-GR" altLang="el-GR" sz="2000" dirty="0" err="1"/>
              <a:t>only</a:t>
            </a:r>
            <a:r>
              <a:rPr lang="el-GR" altLang="el-GR" sz="2000" dirty="0"/>
              <a:t> </a:t>
            </a:r>
            <a:r>
              <a:rPr lang="el-GR" altLang="el-GR" sz="2000" dirty="0" err="1"/>
              <a:t>be</a:t>
            </a:r>
            <a:r>
              <a:rPr lang="el-GR" altLang="el-GR" sz="2000" dirty="0"/>
              <a:t> </a:t>
            </a:r>
            <a:r>
              <a:rPr lang="el-GR" altLang="el-GR" sz="2000" dirty="0" err="1"/>
              <a:t>evaluated</a:t>
            </a:r>
            <a:r>
              <a:rPr lang="el-GR" altLang="el-GR" sz="2000" dirty="0"/>
              <a:t> in </a:t>
            </a:r>
            <a:r>
              <a:rPr lang="el-GR" altLang="el-GR" sz="2000" dirty="0" err="1"/>
              <a:t>social</a:t>
            </a:r>
            <a:r>
              <a:rPr lang="el-GR" altLang="el-GR" sz="2000" dirty="0"/>
              <a:t> </a:t>
            </a:r>
            <a:r>
              <a:rPr lang="el-GR" altLang="el-GR" sz="2000" dirty="0" err="1"/>
              <a:t>terms</a:t>
            </a:r>
            <a:r>
              <a:rPr lang="el-GR" altLang="el-GR" sz="2000" dirty="0"/>
              <a:t>»</a:t>
            </a:r>
          </a:p>
          <a:p>
            <a:pPr marL="990600" lvl="1" indent="0">
              <a:buNone/>
            </a:pPr>
            <a:r>
              <a:rPr lang="el-GR" altLang="el-GR" sz="2000" dirty="0"/>
              <a:t>        α. </a:t>
            </a:r>
            <a:r>
              <a:rPr lang="el-GR" altLang="el-GR" sz="2000" b="1" dirty="0"/>
              <a:t>Δομική</a:t>
            </a:r>
            <a:r>
              <a:rPr lang="el-GR" altLang="el-GR" sz="2000" dirty="0"/>
              <a:t> (</a:t>
            </a:r>
            <a:r>
              <a:rPr lang="en-US" altLang="el-GR" sz="2000" dirty="0"/>
              <a:t>structural inertia</a:t>
            </a:r>
            <a:r>
              <a:rPr lang="el-GR" altLang="el-GR" sz="2000" dirty="0"/>
              <a:t>) που αφορά «</a:t>
            </a:r>
            <a:r>
              <a:rPr lang="en-US" altLang="el-GR" sz="2000" dirty="0"/>
              <a:t>hard</a:t>
            </a:r>
            <a:r>
              <a:rPr lang="el-GR" altLang="el-GR" sz="2000" dirty="0"/>
              <a:t>» στοιχεία </a:t>
            </a:r>
            <a:r>
              <a:rPr lang="el-GR" altLang="el-GR" sz="2000" dirty="0" smtClean="0"/>
              <a:t>όπως </a:t>
            </a:r>
            <a:r>
              <a:rPr lang="el-GR" altLang="el-GR" sz="2000" dirty="0"/>
              <a:t>δομές,    διαδικασίες </a:t>
            </a:r>
            <a:r>
              <a:rPr lang="el-GR" altLang="el-GR" sz="2000" dirty="0" err="1"/>
              <a:t>κ.α</a:t>
            </a:r>
            <a:endParaRPr lang="el-GR" altLang="el-GR" sz="2000" dirty="0"/>
          </a:p>
          <a:p>
            <a:pPr marL="990600" lvl="1" indent="0">
              <a:buNone/>
            </a:pPr>
            <a:r>
              <a:rPr lang="el-GR" altLang="el-GR" sz="2000" dirty="0"/>
              <a:t>        β. </a:t>
            </a:r>
            <a:r>
              <a:rPr lang="el-GR" altLang="el-GR" sz="2000" b="1" dirty="0"/>
              <a:t>Πολιτισμική</a:t>
            </a:r>
            <a:r>
              <a:rPr lang="el-GR" altLang="el-GR" sz="2000" dirty="0"/>
              <a:t> (</a:t>
            </a:r>
            <a:r>
              <a:rPr lang="en-US" altLang="el-GR" sz="2000" dirty="0"/>
              <a:t>cultural inertia</a:t>
            </a:r>
            <a:r>
              <a:rPr lang="el-GR" altLang="el-GR" sz="2000" dirty="0"/>
              <a:t>) που αφορά «</a:t>
            </a:r>
            <a:r>
              <a:rPr lang="en-US" altLang="el-GR" sz="2000" dirty="0"/>
              <a:t>soft</a:t>
            </a:r>
            <a:r>
              <a:rPr lang="el-GR" altLang="el-GR" sz="2000" dirty="0"/>
              <a:t>» στοιχεία όπως συνήθειες, εμπειρίες, νοητικούς χάρτες (</a:t>
            </a:r>
            <a:r>
              <a:rPr lang="en-US" altLang="el-GR" sz="2000" dirty="0"/>
              <a:t>cognitive maps</a:t>
            </a:r>
            <a:r>
              <a:rPr lang="el-GR" altLang="el-GR" sz="2000" dirty="0"/>
              <a:t>) κ.α.</a:t>
            </a:r>
          </a:p>
          <a:p>
            <a:pPr marL="609600" indent="-609600" algn="ctr">
              <a:buNone/>
            </a:pPr>
            <a:endParaRPr lang="el-GR" altLang="el-GR" sz="2000" dirty="0"/>
          </a:p>
        </p:txBody>
      </p:sp>
    </p:spTree>
    <p:extLst>
      <p:ext uri="{BB962C8B-B14F-4D97-AF65-F5344CB8AC3E}">
        <p14:creationId xmlns:p14="http://schemas.microsoft.com/office/powerpoint/2010/main" val="340192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DDED626-4006-496C-8CE3-77AC150F60FC}" type="slidenum">
              <a:rPr lang="en-GB" altLang="el-GR" sz="1400"/>
              <a:pPr>
                <a:spcBef>
                  <a:spcPct val="0"/>
                </a:spcBef>
                <a:buFontTx/>
                <a:buNone/>
              </a:pPr>
              <a:t>12</a:t>
            </a:fld>
            <a:endParaRPr lang="en-GB" altLang="el-GR" sz="1400"/>
          </a:p>
        </p:txBody>
      </p:sp>
      <p:sp>
        <p:nvSpPr>
          <p:cNvPr id="14341" name="Rectangle 4"/>
          <p:cNvSpPr>
            <a:spLocks noGrp="1" noChangeArrowheads="1"/>
          </p:cNvSpPr>
          <p:nvPr>
            <p:ph type="title"/>
          </p:nvPr>
        </p:nvSpPr>
        <p:spPr>
          <a:xfrm>
            <a:off x="2133600" y="228600"/>
            <a:ext cx="7772400" cy="609600"/>
          </a:xfrm>
          <a:noFill/>
        </p:spPr>
        <p:txBody>
          <a:bodyPr>
            <a:noAutofit/>
          </a:bodyPr>
          <a:lstStyle/>
          <a:p>
            <a:pPr eaLnBrk="1" hangingPunct="1"/>
            <a:r>
              <a:rPr lang="el-GR" altLang="el-GR" b="1" dirty="0" smtClean="0">
                <a:latin typeface="+mn-lt"/>
              </a:rPr>
              <a:t>Ο νέος ρόλος του Αναλυτή (2)</a:t>
            </a:r>
          </a:p>
        </p:txBody>
      </p:sp>
      <p:sp>
        <p:nvSpPr>
          <p:cNvPr id="14342" name="Rectangle 5"/>
          <p:cNvSpPr>
            <a:spLocks noGrp="1" noChangeArrowheads="1"/>
          </p:cNvSpPr>
          <p:nvPr>
            <p:ph type="body" idx="1"/>
          </p:nvPr>
        </p:nvSpPr>
        <p:spPr>
          <a:xfrm>
            <a:off x="1892559" y="1044575"/>
            <a:ext cx="7772400" cy="5105400"/>
          </a:xfrm>
          <a:noFill/>
        </p:spPr>
        <p:txBody>
          <a:bodyPr>
            <a:noAutofit/>
          </a:bodyPr>
          <a:lstStyle/>
          <a:p>
            <a:pPr eaLnBrk="1" hangingPunct="1">
              <a:lnSpc>
                <a:spcPct val="80000"/>
              </a:lnSpc>
              <a:spcAft>
                <a:spcPct val="30000"/>
              </a:spcAft>
            </a:pPr>
            <a:r>
              <a:rPr lang="el-GR" altLang="el-GR" sz="2000" dirty="0"/>
              <a:t>Η </a:t>
            </a:r>
            <a:r>
              <a:rPr lang="el-GR" altLang="el-GR" sz="2000" b="1" dirty="0"/>
              <a:t>ορθολογική προσέγγιση</a:t>
            </a:r>
            <a:r>
              <a:rPr lang="en-US" altLang="el-GR" sz="2000" dirty="0"/>
              <a:t> (rationalist approach)</a:t>
            </a:r>
            <a:r>
              <a:rPr lang="el-GR" altLang="el-GR" sz="2000" dirty="0"/>
              <a:t> είναι ανεπαρκής</a:t>
            </a:r>
            <a:r>
              <a:rPr lang="en-US" altLang="el-GR" sz="2000" dirty="0"/>
              <a:t>.</a:t>
            </a:r>
            <a:endParaRPr lang="el-GR" altLang="el-GR" sz="2000" dirty="0"/>
          </a:p>
          <a:p>
            <a:pPr eaLnBrk="1" hangingPunct="1">
              <a:lnSpc>
                <a:spcPct val="80000"/>
              </a:lnSpc>
              <a:spcAft>
                <a:spcPct val="30000"/>
              </a:spcAft>
            </a:pPr>
            <a:r>
              <a:rPr lang="el-GR" altLang="el-GR" sz="2000" b="1" dirty="0"/>
              <a:t>Διοικητική</a:t>
            </a:r>
            <a:r>
              <a:rPr lang="el-GR" altLang="el-GR" sz="2000" dirty="0"/>
              <a:t> (</a:t>
            </a:r>
            <a:r>
              <a:rPr lang="en-US" altLang="el-GR" sz="2000" dirty="0"/>
              <a:t>managerial</a:t>
            </a:r>
            <a:r>
              <a:rPr lang="el-GR" altLang="el-GR" sz="2000" dirty="0"/>
              <a:t>), </a:t>
            </a:r>
            <a:r>
              <a:rPr lang="el-GR" altLang="el-GR" sz="2000" b="1" dirty="0"/>
              <a:t>κοινωνική</a:t>
            </a:r>
            <a:r>
              <a:rPr lang="el-GR" altLang="el-GR" sz="2000" dirty="0"/>
              <a:t> (</a:t>
            </a:r>
            <a:r>
              <a:rPr lang="en-US" altLang="el-GR" sz="2000" dirty="0"/>
              <a:t>social</a:t>
            </a:r>
            <a:r>
              <a:rPr lang="el-GR" altLang="el-GR" sz="2000" dirty="0"/>
              <a:t>), </a:t>
            </a:r>
            <a:r>
              <a:rPr lang="el-GR" altLang="el-GR" sz="2000" b="1" dirty="0"/>
              <a:t>πολιτική</a:t>
            </a:r>
            <a:r>
              <a:rPr lang="el-GR" altLang="el-GR" sz="2000" dirty="0"/>
              <a:t> (</a:t>
            </a:r>
            <a:r>
              <a:rPr lang="en-US" altLang="el-GR" sz="2000" dirty="0"/>
              <a:t>political</a:t>
            </a:r>
            <a:r>
              <a:rPr lang="el-GR" altLang="el-GR" sz="2000" dirty="0"/>
              <a:t>), </a:t>
            </a:r>
            <a:r>
              <a:rPr lang="el-GR" altLang="el-GR" sz="2000" b="1" dirty="0"/>
              <a:t>πολιτιστική</a:t>
            </a:r>
            <a:r>
              <a:rPr lang="el-GR" altLang="el-GR" sz="2000" dirty="0"/>
              <a:t> (</a:t>
            </a:r>
            <a:r>
              <a:rPr lang="en-US" altLang="el-GR" sz="2000" dirty="0"/>
              <a:t>cultural</a:t>
            </a:r>
            <a:r>
              <a:rPr lang="el-GR" altLang="el-GR" sz="2000" dirty="0"/>
              <a:t>), </a:t>
            </a:r>
            <a:r>
              <a:rPr lang="el-GR" altLang="el-GR" sz="2000" b="1" dirty="0"/>
              <a:t>ψυχολογική</a:t>
            </a:r>
            <a:r>
              <a:rPr lang="el-GR" altLang="el-GR" sz="2000" dirty="0"/>
              <a:t> (</a:t>
            </a:r>
            <a:r>
              <a:rPr lang="en-US" altLang="el-GR" sz="2000" dirty="0"/>
              <a:t>psychological</a:t>
            </a:r>
            <a:r>
              <a:rPr lang="el-GR" altLang="el-GR" sz="2000" dirty="0"/>
              <a:t>) και </a:t>
            </a:r>
            <a:r>
              <a:rPr lang="el-GR" altLang="el-GR" sz="2000" b="1" dirty="0"/>
              <a:t>τεχνική</a:t>
            </a:r>
            <a:r>
              <a:rPr lang="el-GR" altLang="el-GR" sz="2000" dirty="0"/>
              <a:t> (</a:t>
            </a:r>
            <a:r>
              <a:rPr lang="en-US" altLang="el-GR" sz="2000" dirty="0"/>
              <a:t>technical</a:t>
            </a:r>
            <a:r>
              <a:rPr lang="el-GR" altLang="el-GR" sz="2000" dirty="0"/>
              <a:t>) διάσταση ένθετη στον επιχειρηματικό μακρόκοσμο και μικρόκοσμο.</a:t>
            </a:r>
          </a:p>
          <a:p>
            <a:pPr eaLnBrk="1" hangingPunct="1">
              <a:lnSpc>
                <a:spcPct val="80000"/>
              </a:lnSpc>
              <a:spcAft>
                <a:spcPct val="30000"/>
              </a:spcAft>
            </a:pPr>
            <a:r>
              <a:rPr lang="el-GR" altLang="el-GR" sz="2000" dirty="0"/>
              <a:t>Η Ανάλυση (</a:t>
            </a:r>
            <a:r>
              <a:rPr lang="el-GR" altLang="el-GR" sz="2000" dirty="0" err="1"/>
              <a:t>systems</a:t>
            </a:r>
            <a:r>
              <a:rPr lang="el-GR" altLang="el-GR" sz="2000" dirty="0"/>
              <a:t> </a:t>
            </a:r>
            <a:r>
              <a:rPr lang="el-GR" altLang="el-GR" sz="2000" dirty="0" err="1"/>
              <a:t>analysis</a:t>
            </a:r>
            <a:r>
              <a:rPr lang="el-GR" altLang="el-GR" sz="2000" dirty="0"/>
              <a:t>) μετατρέπεται σε μια </a:t>
            </a:r>
            <a:r>
              <a:rPr lang="el-GR" altLang="el-GR" sz="2000" b="1" dirty="0"/>
              <a:t>κοινωνική επιστήμη</a:t>
            </a:r>
          </a:p>
          <a:p>
            <a:pPr eaLnBrk="1" hangingPunct="1">
              <a:lnSpc>
                <a:spcPct val="80000"/>
              </a:lnSpc>
              <a:spcAft>
                <a:spcPct val="30000"/>
              </a:spcAft>
            </a:pPr>
            <a:r>
              <a:rPr lang="el-GR" altLang="el-GR" sz="2000" dirty="0"/>
              <a:t>Ο Αναλυτής οφείλει να έχει μια </a:t>
            </a:r>
            <a:r>
              <a:rPr lang="el-GR" altLang="el-GR" sz="2000" b="1" dirty="0"/>
              <a:t>πολυδιάστατη θέαση</a:t>
            </a:r>
            <a:r>
              <a:rPr lang="el-GR" altLang="el-GR" sz="2000" dirty="0"/>
              <a:t> </a:t>
            </a:r>
            <a:r>
              <a:rPr lang="en-US" altLang="el-GR" sz="2000" dirty="0"/>
              <a:t>(multidimensional image) </a:t>
            </a:r>
            <a:r>
              <a:rPr lang="en-US" altLang="el-GR" sz="2000" dirty="0" err="1"/>
              <a:t>των</a:t>
            </a:r>
            <a:r>
              <a:rPr lang="en-US" altLang="el-GR" sz="2000" dirty="0"/>
              <a:t> </a:t>
            </a:r>
            <a:r>
              <a:rPr lang="el-GR" altLang="el-GR" sz="2000" dirty="0"/>
              <a:t>πραγμάτων</a:t>
            </a:r>
            <a:r>
              <a:rPr lang="en-US" altLang="el-GR" sz="2000" dirty="0"/>
              <a:t>.</a:t>
            </a:r>
            <a:endParaRPr lang="el-GR" altLang="el-GR" sz="2000" dirty="0"/>
          </a:p>
          <a:p>
            <a:pPr eaLnBrk="1" hangingPunct="1">
              <a:lnSpc>
                <a:spcPct val="80000"/>
              </a:lnSpc>
              <a:spcAft>
                <a:spcPct val="30000"/>
              </a:spcAft>
            </a:pPr>
            <a:r>
              <a:rPr lang="el-GR" altLang="el-GR" sz="2000" dirty="0"/>
              <a:t>Η παρέμβαση του Αναλυτή </a:t>
            </a:r>
            <a:r>
              <a:rPr lang="el-GR" altLang="el-GR" sz="2000" b="1" dirty="0"/>
              <a:t>επηρεάζει όλους τους εμπλεκόμενους φορείς</a:t>
            </a:r>
            <a:r>
              <a:rPr lang="el-GR" altLang="el-GR" sz="2000" dirty="0"/>
              <a:t> (</a:t>
            </a:r>
            <a:r>
              <a:rPr lang="en-US" altLang="el-GR" sz="2000" dirty="0"/>
              <a:t>Stakeholders</a:t>
            </a:r>
            <a:r>
              <a:rPr lang="el-GR" altLang="el-GR" sz="2000" dirty="0"/>
              <a:t>)</a:t>
            </a:r>
          </a:p>
          <a:p>
            <a:pPr eaLnBrk="1" hangingPunct="1">
              <a:lnSpc>
                <a:spcPct val="80000"/>
              </a:lnSpc>
              <a:buFontTx/>
              <a:buNone/>
            </a:pPr>
            <a:r>
              <a:rPr lang="el-GR" altLang="el-GR" sz="1400" dirty="0" smtClean="0"/>
              <a:t>Πηγές</a:t>
            </a:r>
            <a:endParaRPr lang="el-GR" altLang="el-GR" sz="1400" dirty="0"/>
          </a:p>
          <a:p>
            <a:pPr eaLnBrk="1" hangingPunct="1">
              <a:lnSpc>
                <a:spcPct val="80000"/>
              </a:lnSpc>
              <a:buFontTx/>
              <a:buNone/>
            </a:pPr>
            <a:r>
              <a:rPr lang="en-US" altLang="el-GR" sz="1400" dirty="0" err="1"/>
              <a:t>Warboys</a:t>
            </a:r>
            <a:r>
              <a:rPr lang="en-US" altLang="el-GR" sz="1400" dirty="0"/>
              <a:t> et al., “Business Information Systems. A process approach”, Mc </a:t>
            </a:r>
            <a:r>
              <a:rPr lang="en-US" altLang="el-GR" sz="1400" dirty="0" err="1"/>
              <a:t>Graw</a:t>
            </a:r>
            <a:r>
              <a:rPr lang="en-US" altLang="el-GR" sz="1400" dirty="0"/>
              <a:t>-Hill, 1999, Κεφ.1.</a:t>
            </a:r>
          </a:p>
          <a:p>
            <a:pPr eaLnBrk="1" hangingPunct="1">
              <a:lnSpc>
                <a:spcPct val="80000"/>
              </a:lnSpc>
              <a:buFontTx/>
              <a:buNone/>
            </a:pPr>
            <a:r>
              <a:rPr lang="en-US" altLang="el-GR" sz="1400" dirty="0"/>
              <a:t>Alter S., “Information Systems. The Foundation of E-Business”, Prentice Hall, 4th edition, 2002, </a:t>
            </a:r>
            <a:r>
              <a:rPr lang="en-US" altLang="el-GR" sz="1400" dirty="0" err="1"/>
              <a:t>Κεφ</a:t>
            </a:r>
            <a:r>
              <a:rPr lang="en-US" altLang="el-GR" sz="1400" dirty="0"/>
              <a:t>. 2.</a:t>
            </a:r>
          </a:p>
          <a:p>
            <a:pPr eaLnBrk="1" hangingPunct="1">
              <a:lnSpc>
                <a:spcPct val="80000"/>
              </a:lnSpc>
              <a:buFontTx/>
              <a:buNone/>
            </a:pPr>
            <a:r>
              <a:rPr lang="el-GR" altLang="el-GR" sz="1400" dirty="0"/>
              <a:t>Σπανός Γ., «Μετασχηματισμός &amp; Καινοτομία», Πανεπιστημιακές Σημειώσεις, Εκδόσεις ΟΠΑ, 2004, </a:t>
            </a:r>
            <a:r>
              <a:rPr lang="el-GR" altLang="el-GR" sz="1400" dirty="0" err="1"/>
              <a:t>Κεφ</a:t>
            </a:r>
            <a:r>
              <a:rPr lang="el-GR" altLang="el-GR" sz="1400" dirty="0"/>
              <a:t> 1.</a:t>
            </a:r>
          </a:p>
        </p:txBody>
      </p:sp>
    </p:spTree>
    <p:extLst>
      <p:ext uri="{BB962C8B-B14F-4D97-AF65-F5344CB8AC3E}">
        <p14:creationId xmlns:p14="http://schemas.microsoft.com/office/powerpoint/2010/main" val="3043743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pPr algn="ctr"/>
            <a:r>
              <a:rPr lang="el-GR" dirty="0" smtClean="0"/>
              <a:t>Σύστημα &amp; Μοντέλο</a:t>
            </a:r>
            <a:endParaRPr lang="el-GR" dirty="0"/>
          </a:p>
        </p:txBody>
      </p:sp>
      <p:sp>
        <p:nvSpPr>
          <p:cNvPr id="6" name="Θέση κειμένου 5"/>
          <p:cNvSpPr>
            <a:spLocks noGrp="1"/>
          </p:cNvSpPr>
          <p:nvPr>
            <p:ph type="body" idx="1"/>
          </p:nvPr>
        </p:nvSpPr>
        <p:spPr>
          <a:xfrm>
            <a:off x="2207568" y="3861049"/>
            <a:ext cx="7772400" cy="1944216"/>
          </a:xfrm>
        </p:spPr>
        <p:txBody>
          <a:bodyPr>
            <a:normAutofit fontScale="92500" lnSpcReduction="20000"/>
          </a:bodyPr>
          <a:lstStyle/>
          <a:p>
            <a:pPr algn="ctr"/>
            <a:endParaRPr lang="el-GR" b="1" dirty="0" smtClean="0"/>
          </a:p>
          <a:p>
            <a:pPr algn="ctr"/>
            <a:r>
              <a:rPr lang="el-GR" b="1" dirty="0" smtClean="0"/>
              <a:t>Μάθημα: </a:t>
            </a:r>
            <a:r>
              <a:rPr lang="el-GR" dirty="0" smtClean="0"/>
              <a:t>Ανάλυση &amp; </a:t>
            </a:r>
            <a:r>
              <a:rPr lang="el-GR" dirty="0" err="1" smtClean="0"/>
              <a:t>Μοντελοποίηση</a:t>
            </a:r>
            <a:r>
              <a:rPr lang="el-GR" dirty="0" smtClean="0"/>
              <a:t> Επιχειρηματικών </a:t>
            </a:r>
          </a:p>
          <a:p>
            <a:pPr algn="ctr"/>
            <a:r>
              <a:rPr lang="el-GR" dirty="0" smtClean="0"/>
              <a:t>Διαδικασιών και Συστημάτων</a:t>
            </a:r>
          </a:p>
          <a:p>
            <a:pPr algn="ctr"/>
            <a:r>
              <a:rPr lang="el-GR" b="1" dirty="0" smtClean="0"/>
              <a:t>Ενότητα </a:t>
            </a:r>
            <a:r>
              <a:rPr lang="en-US" b="1" dirty="0"/>
              <a:t># </a:t>
            </a:r>
            <a:r>
              <a:rPr lang="el-GR" b="1" dirty="0"/>
              <a:t>1</a:t>
            </a:r>
            <a:r>
              <a:rPr lang="el-GR" b="1" dirty="0" smtClean="0"/>
              <a:t>: </a:t>
            </a:r>
            <a:r>
              <a:rPr lang="el-GR" dirty="0"/>
              <a:t>Εισαγωγή στην Ανάλυση Διαδικασιών &amp; Συστημάτων</a:t>
            </a:r>
          </a:p>
          <a:p>
            <a:pPr algn="ctr"/>
            <a:r>
              <a:rPr lang="el-GR" b="1" dirty="0" smtClean="0"/>
              <a:t>Διδάσκων: </a:t>
            </a:r>
            <a:r>
              <a:rPr lang="el-GR" dirty="0" smtClean="0"/>
              <a:t>Δρ. Αγγελική Πολυμενάκου</a:t>
            </a:r>
            <a:endParaRPr lang="el-GR" dirty="0"/>
          </a:p>
          <a:p>
            <a:pPr algn="ctr"/>
            <a:r>
              <a:rPr lang="el-GR" dirty="0" smtClean="0"/>
              <a:t> </a:t>
            </a:r>
            <a:r>
              <a:rPr lang="el-GR" b="1" dirty="0" smtClean="0"/>
              <a:t>Τμήμα: </a:t>
            </a:r>
            <a:r>
              <a:rPr lang="el-GR" dirty="0" smtClean="0"/>
              <a:t>Διοικητικής Επιστήμης &amp; Τεχνολογίας</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47730" y="5591695"/>
            <a:ext cx="4310289" cy="1025873"/>
          </a:xfrm>
          <a:prstGeom prst="rect">
            <a:avLst/>
          </a:prstGeom>
          <a:noFill/>
        </p:spPr>
      </p:pic>
    </p:spTree>
    <p:extLst>
      <p:ext uri="{BB962C8B-B14F-4D97-AF65-F5344CB8AC3E}">
        <p14:creationId xmlns:p14="http://schemas.microsoft.com/office/powerpoint/2010/main" val="1964081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6134EBE-AD14-4498-A4C1-95CEA326A301}" type="slidenum">
              <a:rPr lang="en-GB" altLang="el-GR" sz="1400"/>
              <a:pPr>
                <a:spcBef>
                  <a:spcPct val="0"/>
                </a:spcBef>
                <a:buFontTx/>
                <a:buNone/>
              </a:pPr>
              <a:t>14</a:t>
            </a:fld>
            <a:endParaRPr lang="en-GB" altLang="el-GR" sz="1400"/>
          </a:p>
        </p:txBody>
      </p:sp>
      <p:sp>
        <p:nvSpPr>
          <p:cNvPr id="15365" name="Rectangle 4"/>
          <p:cNvSpPr>
            <a:spLocks noGrp="1" noChangeArrowheads="1"/>
          </p:cNvSpPr>
          <p:nvPr>
            <p:ph type="title"/>
          </p:nvPr>
        </p:nvSpPr>
        <p:spPr>
          <a:xfrm>
            <a:off x="2208213" y="333375"/>
            <a:ext cx="7772400" cy="1143000"/>
          </a:xfrm>
          <a:noFill/>
        </p:spPr>
        <p:txBody>
          <a:bodyPr/>
          <a:lstStyle/>
          <a:p>
            <a:pPr eaLnBrk="1" hangingPunct="1"/>
            <a:r>
              <a:rPr lang="el-GR" altLang="el-GR" b="1" dirty="0" smtClean="0">
                <a:latin typeface="+mn-lt"/>
              </a:rPr>
              <a:t>Συστήματα και Υποσυστήματα</a:t>
            </a:r>
          </a:p>
        </p:txBody>
      </p:sp>
      <p:sp>
        <p:nvSpPr>
          <p:cNvPr id="15366" name="Rectangle 5"/>
          <p:cNvSpPr>
            <a:spLocks noGrp="1" noChangeArrowheads="1"/>
          </p:cNvSpPr>
          <p:nvPr>
            <p:ph type="body" idx="1"/>
          </p:nvPr>
        </p:nvSpPr>
        <p:spPr>
          <a:xfrm>
            <a:off x="2208213" y="1700213"/>
            <a:ext cx="7772400" cy="4114800"/>
          </a:xfrm>
          <a:noFill/>
        </p:spPr>
        <p:txBody>
          <a:bodyPr>
            <a:normAutofit/>
          </a:bodyPr>
          <a:lstStyle/>
          <a:p>
            <a:pPr eaLnBrk="1" hangingPunct="1"/>
            <a:r>
              <a:rPr lang="el-GR" altLang="el-GR" sz="2000" b="1" dirty="0"/>
              <a:t>Σύστημα:</a:t>
            </a:r>
            <a:r>
              <a:rPr lang="el-GR" altLang="el-GR" sz="2000" dirty="0"/>
              <a:t> </a:t>
            </a:r>
            <a:r>
              <a:rPr lang="el-GR" altLang="el-GR" sz="2000" b="1" i="1" dirty="0" err="1"/>
              <a:t>Διάδραση</a:t>
            </a:r>
            <a:r>
              <a:rPr lang="el-GR" altLang="el-GR" sz="2000" b="1" i="1" dirty="0"/>
              <a:t> (σχέσεις) συστατικών</a:t>
            </a:r>
            <a:r>
              <a:rPr lang="el-GR" altLang="el-GR" sz="2000" dirty="0"/>
              <a:t> με σκοπό τη επίτευξη ενός κοινού στόχου (παραδείγματα στη βιολογία, οικονομία, κοινωνία, τεχνολογία).</a:t>
            </a:r>
          </a:p>
          <a:p>
            <a:pPr eaLnBrk="1" hangingPunct="1"/>
            <a:r>
              <a:rPr lang="el-GR" altLang="el-GR" sz="2000" b="1" dirty="0"/>
              <a:t>Η εστίαση μας</a:t>
            </a:r>
            <a:r>
              <a:rPr lang="el-GR" altLang="el-GR" sz="2000" dirty="0"/>
              <a:t>: συστήματα </a:t>
            </a:r>
            <a:r>
              <a:rPr lang="el-GR" altLang="el-GR" sz="2000" b="1" dirty="0"/>
              <a:t>χρησιμοποιούν </a:t>
            </a:r>
            <a:r>
              <a:rPr lang="de-DE" altLang="el-GR" sz="2000" b="1" dirty="0"/>
              <a:t>ICT</a:t>
            </a:r>
            <a:r>
              <a:rPr lang="en-US" altLang="el-GR" sz="2000" dirty="0"/>
              <a:t> </a:t>
            </a:r>
            <a:r>
              <a:rPr lang="el-GR" altLang="el-GR" sz="2000" dirty="0"/>
              <a:t>σε όλη τη έκταση της διαδικασίας</a:t>
            </a:r>
          </a:p>
          <a:p>
            <a:pPr eaLnBrk="1" hangingPunct="1"/>
            <a:r>
              <a:rPr lang="el-GR" altLang="el-GR" sz="2000" b="1" dirty="0"/>
              <a:t>Υποσύστημα</a:t>
            </a:r>
            <a:r>
              <a:rPr lang="el-GR" altLang="el-GR" sz="2000" dirty="0"/>
              <a:t>: συστατικό ενός συστήματος- είναι σύστημα από μόνο του</a:t>
            </a:r>
          </a:p>
        </p:txBody>
      </p:sp>
    </p:spTree>
    <p:extLst>
      <p:ext uri="{BB962C8B-B14F-4D97-AF65-F5344CB8AC3E}">
        <p14:creationId xmlns:p14="http://schemas.microsoft.com/office/powerpoint/2010/main" val="221077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DA22BA-F530-4A19-8B2C-17844C655788}" type="slidenum">
              <a:rPr lang="en-GB" altLang="el-GR" sz="1400"/>
              <a:pPr>
                <a:spcBef>
                  <a:spcPct val="0"/>
                </a:spcBef>
                <a:buFontTx/>
                <a:buNone/>
              </a:pPr>
              <a:t>15</a:t>
            </a:fld>
            <a:endParaRPr lang="en-GB" altLang="el-GR" sz="1400"/>
          </a:p>
        </p:txBody>
      </p:sp>
      <p:sp>
        <p:nvSpPr>
          <p:cNvPr id="16389" name="Rectangle 4"/>
          <p:cNvSpPr>
            <a:spLocks noGrp="1" noChangeArrowheads="1"/>
          </p:cNvSpPr>
          <p:nvPr>
            <p:ph type="title"/>
          </p:nvPr>
        </p:nvSpPr>
        <p:spPr>
          <a:xfrm>
            <a:off x="2208213" y="115888"/>
            <a:ext cx="7772400" cy="1143000"/>
          </a:xfrm>
          <a:noFill/>
        </p:spPr>
        <p:txBody>
          <a:bodyPr>
            <a:noAutofit/>
          </a:bodyPr>
          <a:lstStyle/>
          <a:p>
            <a:pPr eaLnBrk="1" hangingPunct="1"/>
            <a:r>
              <a:rPr lang="el-GR" altLang="el-GR" b="1" dirty="0" smtClean="0">
                <a:latin typeface="+mn-lt"/>
              </a:rPr>
              <a:t>Βλέποντας τους οργανισμούς</a:t>
            </a:r>
            <a:br>
              <a:rPr lang="el-GR" altLang="el-GR" b="1" dirty="0" smtClean="0">
                <a:latin typeface="+mn-lt"/>
              </a:rPr>
            </a:br>
            <a:r>
              <a:rPr lang="el-GR" altLang="el-GR" b="1" dirty="0" smtClean="0">
                <a:latin typeface="+mn-lt"/>
              </a:rPr>
              <a:t>ως συστήματα</a:t>
            </a:r>
          </a:p>
        </p:txBody>
      </p:sp>
      <p:sp>
        <p:nvSpPr>
          <p:cNvPr id="16390" name="Rectangle 5"/>
          <p:cNvSpPr>
            <a:spLocks noGrp="1" noChangeArrowheads="1"/>
          </p:cNvSpPr>
          <p:nvPr>
            <p:ph type="body" idx="1"/>
          </p:nvPr>
        </p:nvSpPr>
        <p:spPr>
          <a:xfrm>
            <a:off x="2284445" y="1372346"/>
            <a:ext cx="7772400" cy="4537075"/>
          </a:xfrm>
          <a:noFill/>
        </p:spPr>
        <p:txBody>
          <a:bodyPr>
            <a:noAutofit/>
          </a:bodyPr>
          <a:lstStyle/>
          <a:p>
            <a:pPr indent="0" eaLnBrk="1" hangingPunct="1">
              <a:buFontTx/>
              <a:buNone/>
            </a:pPr>
            <a:r>
              <a:rPr lang="el-GR" altLang="el-GR" sz="2000" b="1" dirty="0" smtClean="0"/>
              <a:t>Σκοπός</a:t>
            </a:r>
            <a:r>
              <a:rPr lang="el-GR" altLang="el-GR" sz="2000" dirty="0"/>
              <a:t>: ο λόγος ύπαρξης ενός συστήματος. Είναι το σημείο αναφοράς βάσει του οποίου μετράς την αποτελεσματικότητα του</a:t>
            </a:r>
          </a:p>
          <a:p>
            <a:pPr indent="0" eaLnBrk="1" hangingPunct="1">
              <a:buFontTx/>
              <a:buNone/>
            </a:pPr>
            <a:r>
              <a:rPr lang="el-GR" altLang="el-GR" sz="2000" b="1" dirty="0"/>
              <a:t>Όρια</a:t>
            </a:r>
            <a:r>
              <a:rPr lang="el-GR" altLang="el-GR" sz="2000" dirty="0"/>
              <a:t>: καθορίζει τι αποτελεί μέρος του συστήματος και τι όχι. Π.χ. όταν μιλάμε για την παραγωγική διαδικασία ενός επίπλου ως σύστημα, δεν εμπεριέχουμε στην ανάλυση μας την διαδικασία μεταφοράς του επίπλου στον τελικό πελάτη</a:t>
            </a:r>
          </a:p>
          <a:p>
            <a:pPr indent="0" eaLnBrk="1" hangingPunct="1">
              <a:buFontTx/>
              <a:buNone/>
            </a:pPr>
            <a:r>
              <a:rPr lang="el-GR" altLang="el-GR" sz="2000" b="1" dirty="0"/>
              <a:t>Περιβάλλον</a:t>
            </a:r>
            <a:r>
              <a:rPr lang="el-GR" altLang="el-GR" sz="2000" dirty="0"/>
              <a:t>: ό,τι στοιχείο σχετικό με το σύστημα το οποίο όμως δεν αποτελεί μέρος του συστήματος. Π.χ. οι νόμοι προστασίας του περιβάλλοντος επηρεάζουν την παραγωγή του επίπλου χωρίς όμως να αποτελούν μέρος του συστήματος (χαρακτηριστική περίπτωση είναι η παραγωγή προϊόντων πετρελαίου)</a:t>
            </a:r>
          </a:p>
          <a:p>
            <a:pPr indent="0" eaLnBrk="1" hangingPunct="1">
              <a:buFontTx/>
              <a:buNone/>
            </a:pPr>
            <a:r>
              <a:rPr lang="el-GR" altLang="el-GR" sz="2000" b="1" dirty="0"/>
              <a:t>Εισροές</a:t>
            </a:r>
            <a:r>
              <a:rPr lang="el-GR" altLang="el-GR" sz="2000" dirty="0"/>
              <a:t>: φυσικά, άυλα και πληροφοριακά αντικείμενα (</a:t>
            </a:r>
            <a:r>
              <a:rPr lang="en-US" altLang="el-GR" sz="2000" dirty="0"/>
              <a:t>objects</a:t>
            </a:r>
            <a:r>
              <a:rPr lang="el-GR" altLang="el-GR" sz="2000" dirty="0"/>
              <a:t>) τα οποία εισέρχονται στο σύστημα από το περιβάλλον του (π.χ. πρώτες ύλες).</a:t>
            </a:r>
          </a:p>
          <a:p>
            <a:pPr indent="0" eaLnBrk="1" hangingPunct="1">
              <a:buFontTx/>
              <a:buNone/>
            </a:pPr>
            <a:r>
              <a:rPr lang="el-GR" altLang="el-GR" sz="2000" b="1" dirty="0"/>
              <a:t>Εκροές</a:t>
            </a:r>
            <a:r>
              <a:rPr lang="el-GR" altLang="el-GR" sz="2000" dirty="0"/>
              <a:t>: φυσικά, άυλα και πληροφοριακά αντικείμενα τα οποία εξέρχονται από το σύστημα προς το περιβάλλον (π.χ. προϊόντα, εγγυήσεις προϊόντων)</a:t>
            </a:r>
          </a:p>
        </p:txBody>
      </p:sp>
    </p:spTree>
    <p:extLst>
      <p:ext uri="{BB962C8B-B14F-4D97-AF65-F5344CB8AC3E}">
        <p14:creationId xmlns:p14="http://schemas.microsoft.com/office/powerpoint/2010/main" val="2564638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548A03-526D-4A85-BF6F-20601A4DFF78}" type="slidenum">
              <a:rPr lang="en-GB" altLang="el-GR" sz="1400"/>
              <a:pPr>
                <a:spcBef>
                  <a:spcPct val="0"/>
                </a:spcBef>
                <a:buFontTx/>
                <a:buNone/>
              </a:pPr>
              <a:t>16</a:t>
            </a:fld>
            <a:endParaRPr lang="en-GB" altLang="el-GR" sz="1400"/>
          </a:p>
        </p:txBody>
      </p:sp>
      <p:sp>
        <p:nvSpPr>
          <p:cNvPr id="17413" name="Rectangle 4"/>
          <p:cNvSpPr>
            <a:spLocks noGrp="1" noChangeArrowheads="1"/>
          </p:cNvSpPr>
          <p:nvPr>
            <p:ph type="title"/>
          </p:nvPr>
        </p:nvSpPr>
        <p:spPr>
          <a:xfrm>
            <a:off x="2208213" y="76200"/>
            <a:ext cx="7772400" cy="971550"/>
          </a:xfrm>
          <a:noFill/>
        </p:spPr>
        <p:txBody>
          <a:bodyPr/>
          <a:lstStyle/>
          <a:p>
            <a:pPr eaLnBrk="1" hangingPunct="1"/>
            <a:r>
              <a:rPr lang="el-GR" altLang="el-GR" b="1" dirty="0" smtClean="0">
                <a:latin typeface="+mn-lt"/>
              </a:rPr>
              <a:t>Σύστημα</a:t>
            </a:r>
          </a:p>
        </p:txBody>
      </p:sp>
      <p:sp>
        <p:nvSpPr>
          <p:cNvPr id="17414" name="Rectangle 5"/>
          <p:cNvSpPr>
            <a:spLocks noGrp="1" noChangeArrowheads="1"/>
          </p:cNvSpPr>
          <p:nvPr>
            <p:ph type="body" idx="1"/>
          </p:nvPr>
        </p:nvSpPr>
        <p:spPr>
          <a:xfrm>
            <a:off x="2209800" y="1143000"/>
            <a:ext cx="7772400" cy="5029200"/>
          </a:xfrm>
          <a:noFill/>
        </p:spPr>
        <p:txBody>
          <a:bodyPr>
            <a:normAutofit lnSpcReduction="10000"/>
          </a:bodyPr>
          <a:lstStyle/>
          <a:p>
            <a:pPr indent="0" eaLnBrk="1" hangingPunct="1">
              <a:lnSpc>
                <a:spcPct val="80000"/>
              </a:lnSpc>
              <a:spcAft>
                <a:spcPct val="30000"/>
              </a:spcAft>
              <a:buFontTx/>
              <a:buNone/>
            </a:pPr>
            <a:r>
              <a:rPr lang="en-US" altLang="el-GR" sz="2000" dirty="0"/>
              <a:t>Peter </a:t>
            </a:r>
            <a:r>
              <a:rPr lang="en-US" altLang="el-GR" sz="2000" dirty="0" err="1"/>
              <a:t>Senge</a:t>
            </a:r>
            <a:r>
              <a:rPr lang="el-GR" altLang="el-GR" sz="2000" dirty="0"/>
              <a:t>: «…ένα προσλαμβανόμενο </a:t>
            </a:r>
            <a:r>
              <a:rPr lang="el-GR" altLang="el-GR" sz="2000" b="1" i="1" dirty="0"/>
              <a:t>όλον</a:t>
            </a:r>
            <a:r>
              <a:rPr lang="el-GR" altLang="el-GR" sz="2000" dirty="0"/>
              <a:t>, τα στοιχεία του οποίου </a:t>
            </a:r>
            <a:r>
              <a:rPr lang="el-GR" altLang="el-GR" sz="2000" b="1" i="1" dirty="0"/>
              <a:t>συναρμόζονται</a:t>
            </a:r>
            <a:r>
              <a:rPr lang="el-GR" altLang="el-GR" sz="2000" dirty="0"/>
              <a:t> γιατί ασκούν διαρκώς </a:t>
            </a:r>
            <a:r>
              <a:rPr lang="el-GR" altLang="el-GR" sz="2000" b="1" i="1" dirty="0"/>
              <a:t>αμοιβαίες επιρροές</a:t>
            </a:r>
            <a:r>
              <a:rPr lang="el-GR" altLang="el-GR" sz="2000" dirty="0"/>
              <a:t> και ενεργούν για έναν </a:t>
            </a:r>
            <a:r>
              <a:rPr lang="el-GR" altLang="el-GR" sz="2000" b="1" i="1" dirty="0"/>
              <a:t>κοινό σκοπό</a:t>
            </a:r>
            <a:r>
              <a:rPr lang="el-GR" altLang="el-GR" sz="2000" dirty="0"/>
              <a:t>»</a:t>
            </a:r>
          </a:p>
          <a:p>
            <a:pPr indent="0" eaLnBrk="1" hangingPunct="1">
              <a:lnSpc>
                <a:spcPct val="80000"/>
              </a:lnSpc>
              <a:spcAft>
                <a:spcPct val="30000"/>
              </a:spcAft>
              <a:buFontTx/>
              <a:buNone/>
            </a:pPr>
            <a:r>
              <a:rPr lang="en-US" altLang="el-GR" sz="2000" dirty="0"/>
              <a:t>Stafford Beer:</a:t>
            </a:r>
            <a:r>
              <a:rPr lang="el-GR" altLang="el-GR" sz="2000" dirty="0"/>
              <a:t> «…μια </a:t>
            </a:r>
            <a:r>
              <a:rPr lang="el-GR" altLang="el-GR" sz="2000" dirty="0" err="1"/>
              <a:t>συνομάδωση</a:t>
            </a:r>
            <a:r>
              <a:rPr lang="el-GR" altLang="el-GR" sz="2000" dirty="0"/>
              <a:t> στοιχείων που είναι </a:t>
            </a:r>
            <a:r>
              <a:rPr lang="el-GR" altLang="el-GR" sz="2000" b="1" i="1" dirty="0"/>
              <a:t>δυναμικώς </a:t>
            </a:r>
            <a:r>
              <a:rPr lang="el-GR" altLang="el-GR" sz="2000" b="1" i="1" dirty="0" err="1"/>
              <a:t>συσχετιζόμενα</a:t>
            </a:r>
            <a:r>
              <a:rPr lang="el-GR" altLang="el-GR" sz="2000" dirty="0"/>
              <a:t> στο άνυσμα του χρόνου, συμπεριφερόμενα βάσει κάποιου </a:t>
            </a:r>
            <a:r>
              <a:rPr lang="el-GR" altLang="el-GR" sz="2000" b="1" i="1" dirty="0"/>
              <a:t>συναφούς μοτίβου</a:t>
            </a:r>
            <a:r>
              <a:rPr lang="el-GR" altLang="el-GR" sz="2000" dirty="0"/>
              <a:t>»</a:t>
            </a:r>
          </a:p>
          <a:p>
            <a:pPr indent="0" eaLnBrk="1" hangingPunct="1">
              <a:lnSpc>
                <a:spcPct val="80000"/>
              </a:lnSpc>
              <a:spcAft>
                <a:spcPct val="30000"/>
              </a:spcAft>
              <a:buFontTx/>
              <a:buNone/>
            </a:pPr>
            <a:r>
              <a:rPr lang="el-GR" altLang="el-GR" sz="2000" dirty="0"/>
              <a:t>Δύο κρίσιμες έννοιες που εκμαιεύονται από τους ορισμούς</a:t>
            </a:r>
          </a:p>
          <a:p>
            <a:pPr lvl="1" indent="0" eaLnBrk="1" hangingPunct="1">
              <a:lnSpc>
                <a:spcPct val="80000"/>
              </a:lnSpc>
              <a:buFontTx/>
              <a:buNone/>
            </a:pPr>
            <a:r>
              <a:rPr lang="el-GR" altLang="el-GR" sz="2000" i="1" dirty="0"/>
              <a:t>Τα συστήματα έχουν κάποιο </a:t>
            </a:r>
            <a:r>
              <a:rPr lang="el-GR" altLang="el-GR" sz="2000" b="1" i="1" dirty="0"/>
              <a:t>σκοπό (</a:t>
            </a:r>
            <a:r>
              <a:rPr lang="en-US" altLang="el-GR" sz="2000" b="1" i="1" dirty="0"/>
              <a:t>purpose</a:t>
            </a:r>
            <a:r>
              <a:rPr lang="el-GR" altLang="el-GR" sz="2000" b="1" i="1" dirty="0"/>
              <a:t>)</a:t>
            </a:r>
          </a:p>
          <a:p>
            <a:pPr lvl="2" indent="0" eaLnBrk="1" hangingPunct="1">
              <a:lnSpc>
                <a:spcPct val="80000"/>
              </a:lnSpc>
              <a:buFontTx/>
              <a:buNone/>
            </a:pPr>
            <a:r>
              <a:rPr lang="el-GR" altLang="el-GR" sz="1800" dirty="0"/>
              <a:t>Ο λόγος δημιουργίας και επιβίωσης είναι η επίτευξη αυτού του σκοπού. Ο σκοπός δεν είναι </a:t>
            </a:r>
            <a:r>
              <a:rPr lang="el-GR" altLang="el-GR" sz="1800" b="1" dirty="0"/>
              <a:t>μόνο ένας</a:t>
            </a:r>
            <a:endParaRPr lang="el-GR" altLang="el-GR" sz="1800" b="1" i="1" dirty="0"/>
          </a:p>
          <a:p>
            <a:pPr lvl="1" indent="0" eaLnBrk="1" hangingPunct="1">
              <a:lnSpc>
                <a:spcPct val="80000"/>
              </a:lnSpc>
              <a:buFontTx/>
              <a:buNone/>
            </a:pPr>
            <a:r>
              <a:rPr lang="el-GR" altLang="el-GR" sz="2000" i="1" dirty="0"/>
              <a:t>Τα συστήματα έχουν κάποια </a:t>
            </a:r>
            <a:r>
              <a:rPr lang="el-GR" altLang="el-GR" sz="2000" b="1" i="1" dirty="0"/>
              <a:t>συμπεριφορά (</a:t>
            </a:r>
            <a:r>
              <a:rPr lang="en-US" altLang="el-GR" sz="2000" b="1" i="1" dirty="0"/>
              <a:t>behavior</a:t>
            </a:r>
            <a:r>
              <a:rPr lang="el-GR" altLang="el-GR" sz="2000" b="1" i="1" dirty="0"/>
              <a:t>)</a:t>
            </a:r>
          </a:p>
          <a:p>
            <a:pPr lvl="2" indent="0" eaLnBrk="1" hangingPunct="1">
              <a:lnSpc>
                <a:spcPct val="80000"/>
              </a:lnSpc>
              <a:buFontTx/>
              <a:buNone/>
            </a:pPr>
            <a:r>
              <a:rPr lang="el-GR" altLang="el-GR" sz="1800" dirty="0"/>
              <a:t>Δεν είναι μια στατική συνύπαρξη αλλά ένα δυναμικό όλον. Η επαναλαμβανόμενη συμπεριφορά είναι και το </a:t>
            </a:r>
            <a:r>
              <a:rPr lang="el-GR" altLang="el-GR" sz="1800" b="1" dirty="0"/>
              <a:t>κριτήριο διάκρισης</a:t>
            </a:r>
            <a:r>
              <a:rPr lang="el-GR" altLang="el-GR" sz="1800" dirty="0"/>
              <a:t> του συστήματος από το περιβάλλον.</a:t>
            </a:r>
          </a:p>
          <a:p>
            <a:pPr eaLnBrk="1" hangingPunct="1">
              <a:lnSpc>
                <a:spcPct val="80000"/>
              </a:lnSpc>
              <a:buFontTx/>
              <a:buNone/>
            </a:pPr>
            <a:r>
              <a:rPr lang="el-GR" altLang="el-GR" sz="1800" dirty="0"/>
              <a:t>Πηγές:</a:t>
            </a:r>
          </a:p>
          <a:p>
            <a:pPr eaLnBrk="1" hangingPunct="1">
              <a:lnSpc>
                <a:spcPct val="80000"/>
              </a:lnSpc>
              <a:buFontTx/>
              <a:buNone/>
            </a:pPr>
            <a:r>
              <a:rPr lang="el-GR" altLang="el-GR" sz="1800" dirty="0"/>
              <a:t>        1.Senge P. </a:t>
            </a:r>
            <a:r>
              <a:rPr lang="el-GR" altLang="el-GR" sz="1800" dirty="0" err="1"/>
              <a:t>et</a:t>
            </a:r>
            <a:r>
              <a:rPr lang="el-GR" altLang="el-GR" sz="1800" dirty="0"/>
              <a:t> </a:t>
            </a:r>
            <a:r>
              <a:rPr lang="el-GR" altLang="el-GR" sz="1800" dirty="0" err="1"/>
              <a:t>al</a:t>
            </a:r>
            <a:r>
              <a:rPr lang="el-GR" altLang="el-GR" sz="1800" dirty="0"/>
              <a:t>, «The </a:t>
            </a:r>
            <a:r>
              <a:rPr lang="el-GR" altLang="el-GR" sz="1800" dirty="0" err="1"/>
              <a:t>Fifth</a:t>
            </a:r>
            <a:r>
              <a:rPr lang="el-GR" altLang="el-GR" sz="1800" dirty="0"/>
              <a:t> </a:t>
            </a:r>
            <a:r>
              <a:rPr lang="el-GR" altLang="el-GR" sz="1800" dirty="0" err="1"/>
              <a:t>Discipline</a:t>
            </a:r>
            <a:r>
              <a:rPr lang="el-GR" altLang="el-GR" sz="1800" dirty="0"/>
              <a:t> </a:t>
            </a:r>
            <a:r>
              <a:rPr lang="el-GR" altLang="el-GR" sz="1800" dirty="0" err="1"/>
              <a:t>Fieldbook</a:t>
            </a:r>
            <a:r>
              <a:rPr lang="el-GR" altLang="el-GR" sz="1800" dirty="0"/>
              <a:t>», </a:t>
            </a:r>
            <a:r>
              <a:rPr lang="el-GR" altLang="el-GR" sz="1800" dirty="0" err="1"/>
              <a:t>Nicholas</a:t>
            </a:r>
            <a:r>
              <a:rPr lang="el-GR" altLang="el-GR" sz="1800" dirty="0"/>
              <a:t> </a:t>
            </a:r>
            <a:r>
              <a:rPr lang="el-GR" altLang="el-GR" sz="1800" dirty="0" err="1"/>
              <a:t>Brealy</a:t>
            </a:r>
            <a:r>
              <a:rPr lang="el-GR" altLang="el-GR" sz="1800" dirty="0"/>
              <a:t>, 1994.</a:t>
            </a:r>
          </a:p>
          <a:p>
            <a:pPr eaLnBrk="1" hangingPunct="1">
              <a:lnSpc>
                <a:spcPct val="80000"/>
              </a:lnSpc>
              <a:buFontTx/>
              <a:buNone/>
            </a:pPr>
            <a:r>
              <a:rPr lang="el-GR" altLang="el-GR" sz="1800" dirty="0"/>
              <a:t>        2.Beer </a:t>
            </a:r>
            <a:r>
              <a:rPr lang="el-GR" altLang="el-GR" sz="1800" dirty="0" err="1"/>
              <a:t>St</a:t>
            </a:r>
            <a:r>
              <a:rPr lang="el-GR" altLang="el-GR" sz="1800" dirty="0"/>
              <a:t>., «</a:t>
            </a:r>
            <a:r>
              <a:rPr lang="el-GR" altLang="el-GR" sz="1800" dirty="0" err="1"/>
              <a:t>Diagnosing</a:t>
            </a:r>
            <a:r>
              <a:rPr lang="el-GR" altLang="el-GR" sz="1800" dirty="0"/>
              <a:t> the </a:t>
            </a:r>
            <a:r>
              <a:rPr lang="el-GR" altLang="el-GR" sz="1800" dirty="0" err="1"/>
              <a:t>System</a:t>
            </a:r>
            <a:r>
              <a:rPr lang="el-GR" altLang="el-GR" sz="1800" dirty="0"/>
              <a:t>», </a:t>
            </a:r>
            <a:r>
              <a:rPr lang="el-GR" altLang="el-GR" sz="1800" dirty="0" err="1"/>
              <a:t>John</a:t>
            </a:r>
            <a:r>
              <a:rPr lang="el-GR" altLang="el-GR" sz="1800" dirty="0"/>
              <a:t> </a:t>
            </a:r>
            <a:r>
              <a:rPr lang="el-GR" altLang="el-GR" sz="1800" dirty="0" err="1"/>
              <a:t>Wiley</a:t>
            </a:r>
            <a:r>
              <a:rPr lang="el-GR" altLang="el-GR" sz="1800" dirty="0"/>
              <a:t>, 1991.</a:t>
            </a:r>
          </a:p>
        </p:txBody>
      </p:sp>
    </p:spTree>
    <p:extLst>
      <p:ext uri="{BB962C8B-B14F-4D97-AF65-F5344CB8AC3E}">
        <p14:creationId xmlns:p14="http://schemas.microsoft.com/office/powerpoint/2010/main" val="1828146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0C83712-4B64-466C-9FFD-1F48EFEE1EE3}" type="slidenum">
              <a:rPr lang="en-GB" altLang="el-GR" sz="1400"/>
              <a:pPr>
                <a:spcBef>
                  <a:spcPct val="0"/>
                </a:spcBef>
                <a:buFontTx/>
                <a:buNone/>
              </a:pPr>
              <a:t>17</a:t>
            </a:fld>
            <a:endParaRPr lang="en-GB" altLang="el-GR" sz="1400"/>
          </a:p>
        </p:txBody>
      </p:sp>
      <p:grpSp>
        <p:nvGrpSpPr>
          <p:cNvPr id="18437" name="Group 10"/>
          <p:cNvGrpSpPr>
            <a:grpSpLocks/>
          </p:cNvGrpSpPr>
          <p:nvPr/>
        </p:nvGrpSpPr>
        <p:grpSpPr bwMode="auto">
          <a:xfrm>
            <a:off x="2208214" y="908050"/>
            <a:ext cx="7775575" cy="4502150"/>
            <a:chOff x="431" y="572"/>
            <a:chExt cx="4898" cy="2836"/>
          </a:xfrm>
        </p:grpSpPr>
        <p:pic>
          <p:nvPicPr>
            <p:cNvPr id="1844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 y="572"/>
              <a:ext cx="4884" cy="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3" name="Rectangle 4"/>
            <p:cNvSpPr>
              <a:spLocks noChangeArrowheads="1"/>
            </p:cNvSpPr>
            <p:nvPr/>
          </p:nvSpPr>
          <p:spPr bwMode="auto">
            <a:xfrm>
              <a:off x="431" y="572"/>
              <a:ext cx="4898" cy="28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n-US" sz="1800"/>
            </a:p>
          </p:txBody>
        </p:sp>
      </p:grpSp>
      <p:sp>
        <p:nvSpPr>
          <p:cNvPr id="18438" name="Rectangle 5"/>
          <p:cNvSpPr>
            <a:spLocks noGrp="1" noChangeArrowheads="1"/>
          </p:cNvSpPr>
          <p:nvPr>
            <p:ph type="title"/>
          </p:nvPr>
        </p:nvSpPr>
        <p:spPr>
          <a:xfrm>
            <a:off x="2208213" y="0"/>
            <a:ext cx="7772400" cy="649288"/>
          </a:xfrm>
          <a:noFill/>
        </p:spPr>
        <p:txBody>
          <a:bodyPr>
            <a:noAutofit/>
          </a:bodyPr>
          <a:lstStyle/>
          <a:p>
            <a:pPr eaLnBrk="1" hangingPunct="1"/>
            <a:r>
              <a:rPr lang="el-GR" altLang="el-GR" b="1" dirty="0" err="1" smtClean="0">
                <a:latin typeface="+mn-lt"/>
              </a:rPr>
              <a:t>To</a:t>
            </a:r>
            <a:r>
              <a:rPr lang="el-GR" altLang="el-GR" b="1" dirty="0" smtClean="0">
                <a:latin typeface="+mn-lt"/>
              </a:rPr>
              <a:t> υπό μελέτη σύστημα</a:t>
            </a:r>
          </a:p>
        </p:txBody>
      </p:sp>
      <p:sp>
        <p:nvSpPr>
          <p:cNvPr id="18439" name="Rectangle 6"/>
          <p:cNvSpPr>
            <a:spLocks noChangeArrowheads="1"/>
          </p:cNvSpPr>
          <p:nvPr/>
        </p:nvSpPr>
        <p:spPr bwMode="auto">
          <a:xfrm>
            <a:off x="2208213" y="5651500"/>
            <a:ext cx="7772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eaLnBrk="1" hangingPunct="1">
              <a:buFontTx/>
              <a:buNone/>
            </a:pPr>
            <a:r>
              <a:rPr lang="el-GR" altLang="el-GR" sz="1800" dirty="0"/>
              <a:t>Πηγή: </a:t>
            </a:r>
            <a:r>
              <a:rPr lang="en-US" altLang="el-GR" sz="1800" dirty="0" err="1"/>
              <a:t>Battram</a:t>
            </a:r>
            <a:r>
              <a:rPr lang="en-US" altLang="el-GR" sz="1800" dirty="0"/>
              <a:t> A., “</a:t>
            </a:r>
            <a:r>
              <a:rPr lang="el-GR" altLang="el-GR" sz="1800" dirty="0"/>
              <a:t>Χάος, Πολυπλοκότητα και Μάνατζμεντ</a:t>
            </a:r>
            <a:r>
              <a:rPr lang="en-US" altLang="el-GR" sz="1800" dirty="0"/>
              <a:t>”</a:t>
            </a:r>
            <a:r>
              <a:rPr lang="el-GR" altLang="el-GR" sz="1800" dirty="0"/>
              <a:t>, Εκδόσεις Καστανιώτη,1999.</a:t>
            </a:r>
          </a:p>
          <a:p>
            <a:pPr eaLnBrk="1" hangingPunct="1">
              <a:buFontTx/>
              <a:buNone/>
            </a:pPr>
            <a:endParaRPr lang="el-GR" altLang="el-GR" sz="1400" dirty="0"/>
          </a:p>
        </p:txBody>
      </p:sp>
    </p:spTree>
    <p:extLst>
      <p:ext uri="{BB962C8B-B14F-4D97-AF65-F5344CB8AC3E}">
        <p14:creationId xmlns:p14="http://schemas.microsoft.com/office/powerpoint/2010/main" val="1297462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03A9903-AF68-45BC-AFEC-1D1BE158ECF2}" type="slidenum">
              <a:rPr lang="en-GB" altLang="el-GR" sz="1400"/>
              <a:pPr>
                <a:spcBef>
                  <a:spcPct val="0"/>
                </a:spcBef>
                <a:buFontTx/>
                <a:buNone/>
              </a:pPr>
              <a:t>18</a:t>
            </a:fld>
            <a:endParaRPr lang="en-GB" altLang="el-GR" sz="1400"/>
          </a:p>
        </p:txBody>
      </p:sp>
      <p:sp>
        <p:nvSpPr>
          <p:cNvPr id="19461" name="Rectangle 3"/>
          <p:cNvSpPr>
            <a:spLocks noGrp="1" noChangeArrowheads="1"/>
          </p:cNvSpPr>
          <p:nvPr>
            <p:ph type="body" idx="1"/>
          </p:nvPr>
        </p:nvSpPr>
        <p:spPr/>
        <p:txBody>
          <a:bodyPr>
            <a:normAutofit/>
          </a:bodyPr>
          <a:lstStyle/>
          <a:p>
            <a:pPr eaLnBrk="1" hangingPunct="1"/>
            <a:r>
              <a:rPr lang="el-GR" altLang="el-GR" sz="2000" dirty="0"/>
              <a:t>Κάθε παρατηρούμενο σύστημα υπάγεται σε ένα </a:t>
            </a:r>
            <a:r>
              <a:rPr lang="el-GR" altLang="el-GR" sz="2000" b="1" i="1" dirty="0"/>
              <a:t>ευρύτερο σύνολο συστημάτων</a:t>
            </a:r>
          </a:p>
          <a:p>
            <a:pPr eaLnBrk="1" hangingPunct="1"/>
            <a:r>
              <a:rPr lang="el-GR" altLang="el-GR" sz="2000" dirty="0"/>
              <a:t>Η οριοθέτηση ενός συστήματος </a:t>
            </a:r>
            <a:r>
              <a:rPr lang="el-GR" altLang="el-GR" sz="2000" b="1" i="1" dirty="0"/>
              <a:t>εξαρτάται από τον παρατηρητή/ αναλυτή</a:t>
            </a:r>
            <a:endParaRPr lang="en-US" altLang="el-GR" sz="2000" dirty="0"/>
          </a:p>
          <a:p>
            <a:pPr eaLnBrk="1" hangingPunct="1"/>
            <a:r>
              <a:rPr lang="el-GR" altLang="el-GR" sz="2000" dirty="0"/>
              <a:t>Που σταματάει η </a:t>
            </a:r>
            <a:r>
              <a:rPr lang="el-GR" altLang="el-GR" sz="2000" b="1" i="1" dirty="0"/>
              <a:t>ανάλυση</a:t>
            </a:r>
            <a:r>
              <a:rPr lang="el-GR" altLang="el-GR" sz="2000" dirty="0"/>
              <a:t> και η </a:t>
            </a:r>
            <a:r>
              <a:rPr lang="el-GR" altLang="el-GR" sz="2000" b="1" i="1" dirty="0"/>
              <a:t>διαδοχική αποσύνθεση</a:t>
            </a:r>
            <a:r>
              <a:rPr lang="el-GR" altLang="el-GR" sz="2000" dirty="0"/>
              <a:t> ενός συστήματος;</a:t>
            </a:r>
          </a:p>
          <a:p>
            <a:pPr lvl="1" eaLnBrk="1" hangingPunct="1"/>
            <a:r>
              <a:rPr lang="el-GR" altLang="el-GR" sz="2000" b="1" i="1" dirty="0"/>
              <a:t>Διαισθητικός κανόνας</a:t>
            </a:r>
            <a:r>
              <a:rPr lang="el-GR" altLang="el-GR" sz="2000" dirty="0"/>
              <a:t> (</a:t>
            </a:r>
            <a:r>
              <a:rPr lang="en-US" altLang="el-GR" sz="2000" dirty="0"/>
              <a:t>Rule of thumb</a:t>
            </a:r>
            <a:r>
              <a:rPr lang="el-GR" altLang="el-GR" sz="2000" dirty="0"/>
              <a:t>)</a:t>
            </a:r>
            <a:endParaRPr lang="en-US" altLang="el-GR" sz="2000" dirty="0"/>
          </a:p>
          <a:p>
            <a:pPr lvl="1" eaLnBrk="1" hangingPunct="1">
              <a:spcAft>
                <a:spcPct val="30000"/>
              </a:spcAft>
            </a:pPr>
            <a:r>
              <a:rPr lang="el-GR" altLang="el-GR" sz="2000" b="1" i="1" dirty="0"/>
              <a:t>Ατομικότητα, Συνέπεια, Απομόνωση, Διάρκεια </a:t>
            </a:r>
            <a:r>
              <a:rPr lang="en-US" altLang="el-GR" sz="2000" b="1" i="1" dirty="0"/>
              <a:t>(ACID </a:t>
            </a:r>
            <a:r>
              <a:rPr lang="el-GR" altLang="el-GR" sz="2000" b="1" i="1" dirty="0"/>
              <a:t>ιδιότητες</a:t>
            </a:r>
            <a:r>
              <a:rPr lang="en-US" altLang="el-GR" sz="2000" b="1" i="1" dirty="0"/>
              <a:t>)</a:t>
            </a:r>
            <a:r>
              <a:rPr lang="el-GR" altLang="el-GR" sz="2000" dirty="0"/>
              <a:t> στην </a:t>
            </a:r>
            <a:r>
              <a:rPr lang="el-GR" altLang="el-GR" sz="2000" dirty="0" err="1"/>
              <a:t>μοντελοποίηση</a:t>
            </a:r>
            <a:r>
              <a:rPr lang="el-GR" altLang="el-GR" sz="2000" dirty="0"/>
              <a:t> δραστηριοτήτων (βλ. κεφ. 3)</a:t>
            </a:r>
          </a:p>
          <a:p>
            <a:pPr eaLnBrk="1" hangingPunct="1"/>
            <a:r>
              <a:rPr lang="el-GR" altLang="el-GR" sz="2000" b="1" i="1" dirty="0"/>
              <a:t>«Υπάρχουν τόσα συστήματα όσα θέλουμε να δούμε»</a:t>
            </a:r>
            <a:endParaRPr lang="en-GB" altLang="el-GR" sz="2000" b="1" i="1" dirty="0"/>
          </a:p>
        </p:txBody>
      </p:sp>
      <p:sp>
        <p:nvSpPr>
          <p:cNvPr id="19462" name="Rectangle 4"/>
          <p:cNvSpPr>
            <a:spLocks noGrp="1" noChangeArrowheads="1"/>
          </p:cNvSpPr>
          <p:nvPr>
            <p:ph type="title"/>
          </p:nvPr>
        </p:nvSpPr>
        <p:spPr>
          <a:xfrm>
            <a:off x="2208213" y="304800"/>
            <a:ext cx="7772400" cy="914400"/>
          </a:xfrm>
          <a:noFill/>
        </p:spPr>
        <p:txBody>
          <a:bodyPr/>
          <a:lstStyle/>
          <a:p>
            <a:pPr eaLnBrk="1" hangingPunct="1"/>
            <a:r>
              <a:rPr lang="el-GR" altLang="el-GR" b="1" dirty="0" err="1" smtClean="0">
                <a:latin typeface="+mn-lt"/>
              </a:rPr>
              <a:t>To</a:t>
            </a:r>
            <a:r>
              <a:rPr lang="el-GR" altLang="el-GR" b="1" dirty="0" smtClean="0">
                <a:latin typeface="+mn-lt"/>
              </a:rPr>
              <a:t> υπό μελέτη σύστημα (1)</a:t>
            </a:r>
          </a:p>
        </p:txBody>
      </p:sp>
    </p:spTree>
    <p:extLst>
      <p:ext uri="{BB962C8B-B14F-4D97-AF65-F5344CB8AC3E}">
        <p14:creationId xmlns:p14="http://schemas.microsoft.com/office/powerpoint/2010/main" val="1941481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26AB8B-DB39-40FF-96A8-E9BC6610CCCC}" type="slidenum">
              <a:rPr lang="en-GB" altLang="el-GR" sz="1400"/>
              <a:pPr>
                <a:spcBef>
                  <a:spcPct val="0"/>
                </a:spcBef>
                <a:buFontTx/>
                <a:buNone/>
              </a:pPr>
              <a:t>19</a:t>
            </a:fld>
            <a:endParaRPr lang="en-GB" altLang="el-GR" sz="1400"/>
          </a:p>
        </p:txBody>
      </p:sp>
      <p:sp>
        <p:nvSpPr>
          <p:cNvPr id="20485" name="Rectangle 3"/>
          <p:cNvSpPr>
            <a:spLocks noGrp="1" noChangeArrowheads="1"/>
          </p:cNvSpPr>
          <p:nvPr>
            <p:ph type="body" idx="1"/>
          </p:nvPr>
        </p:nvSpPr>
        <p:spPr>
          <a:xfrm>
            <a:off x="2133600" y="1143000"/>
            <a:ext cx="7848600" cy="4953000"/>
          </a:xfrm>
        </p:spPr>
        <p:txBody>
          <a:bodyPr>
            <a:noAutofit/>
          </a:bodyPr>
          <a:lstStyle/>
          <a:p>
            <a:pPr eaLnBrk="1" hangingPunct="1">
              <a:lnSpc>
                <a:spcPct val="80000"/>
              </a:lnSpc>
              <a:buFontTx/>
              <a:buNone/>
            </a:pPr>
            <a:r>
              <a:rPr lang="el-GR" altLang="el-GR" sz="2000" dirty="0"/>
              <a:t>Το υπό μελέτη σύστημα μπορεί να είναι διαφορετικό:</a:t>
            </a:r>
          </a:p>
          <a:p>
            <a:pPr eaLnBrk="1" hangingPunct="1">
              <a:lnSpc>
                <a:spcPct val="80000"/>
              </a:lnSpc>
              <a:spcAft>
                <a:spcPct val="20000"/>
              </a:spcAft>
              <a:buFontTx/>
              <a:buNone/>
            </a:pPr>
            <a:r>
              <a:rPr lang="en-GB" altLang="el-GR" sz="2000" b="1" dirty="0" smtClean="0"/>
              <a:t>1</a:t>
            </a:r>
            <a:r>
              <a:rPr lang="en-GB" altLang="el-GR" sz="2000" b="1" dirty="0"/>
              <a:t>. </a:t>
            </a:r>
            <a:r>
              <a:rPr lang="el-GR" altLang="el-GR" sz="2000" b="1" dirty="0"/>
              <a:t>Πληροφορία</a:t>
            </a:r>
            <a:endParaRPr lang="en-GB" altLang="el-GR" sz="2000" b="1" dirty="0"/>
          </a:p>
          <a:p>
            <a:pPr eaLnBrk="1" hangingPunct="1">
              <a:lnSpc>
                <a:spcPct val="80000"/>
              </a:lnSpc>
              <a:spcAft>
                <a:spcPct val="20000"/>
              </a:spcAft>
              <a:buFontTx/>
              <a:buNone/>
            </a:pPr>
            <a:r>
              <a:rPr lang="en-GB" altLang="el-GR" sz="2000" b="1" dirty="0"/>
              <a:t>2. </a:t>
            </a:r>
            <a:r>
              <a:rPr lang="el-GR" altLang="el-GR" sz="2000" b="1" dirty="0"/>
              <a:t>Τεχνολογία της Πληροφορίας</a:t>
            </a:r>
            <a:r>
              <a:rPr lang="en-GB" altLang="el-GR" sz="2000" b="1" dirty="0"/>
              <a:t> </a:t>
            </a:r>
            <a:r>
              <a:rPr lang="el-GR" altLang="el-GR" sz="2000" b="1" dirty="0"/>
              <a:t>ως εργαλείο</a:t>
            </a:r>
            <a:endParaRPr lang="en-GB" altLang="el-GR" sz="2000" b="1" dirty="0"/>
          </a:p>
          <a:p>
            <a:pPr eaLnBrk="1" hangingPunct="1">
              <a:lnSpc>
                <a:spcPct val="80000"/>
              </a:lnSpc>
              <a:spcAft>
                <a:spcPct val="20000"/>
              </a:spcAft>
              <a:buFontTx/>
              <a:buNone/>
            </a:pPr>
            <a:r>
              <a:rPr lang="en-GB" altLang="el-GR" sz="2000" b="1" dirty="0"/>
              <a:t>3. </a:t>
            </a:r>
            <a:r>
              <a:rPr lang="el-GR" altLang="el-GR" sz="2000" b="1" dirty="0"/>
              <a:t>Τεχνολογία της Πληροφορίας (ΤΠ)</a:t>
            </a:r>
            <a:r>
              <a:rPr lang="en-GB" altLang="el-GR" sz="2000" b="1" dirty="0"/>
              <a:t> </a:t>
            </a:r>
            <a:r>
              <a:rPr lang="el-GR" altLang="el-GR" sz="2000" b="1" dirty="0"/>
              <a:t>ως υποδομή</a:t>
            </a:r>
          </a:p>
          <a:p>
            <a:pPr eaLnBrk="1" hangingPunct="1">
              <a:lnSpc>
                <a:spcPct val="80000"/>
              </a:lnSpc>
              <a:spcAft>
                <a:spcPct val="20000"/>
              </a:spcAft>
              <a:buFontTx/>
              <a:buNone/>
            </a:pPr>
            <a:r>
              <a:rPr lang="en-GB" altLang="el-GR" sz="2000" b="1" dirty="0"/>
              <a:t>4. </a:t>
            </a:r>
            <a:r>
              <a:rPr lang="el-GR" altLang="el-GR" sz="2000" b="1" dirty="0"/>
              <a:t>Πληροφοριακό Σύστημα (ΠΣ) σε υπολογιστή</a:t>
            </a:r>
            <a:endParaRPr lang="en-GB" altLang="el-GR" sz="2000" b="1" dirty="0"/>
          </a:p>
          <a:p>
            <a:pPr eaLnBrk="1" hangingPunct="1">
              <a:lnSpc>
                <a:spcPct val="80000"/>
              </a:lnSpc>
              <a:spcAft>
                <a:spcPct val="20000"/>
              </a:spcAft>
              <a:buFontTx/>
              <a:buNone/>
            </a:pPr>
            <a:r>
              <a:rPr lang="en-GB" altLang="el-GR" sz="2000" b="1" dirty="0"/>
              <a:t>5. </a:t>
            </a:r>
            <a:r>
              <a:rPr lang="el-GR" altLang="el-GR" sz="2000" b="1" dirty="0"/>
              <a:t>ΤΠ/ΠΣ σε δοκιμαστικό περιβάλλον</a:t>
            </a:r>
            <a:endParaRPr lang="en-GB" altLang="el-GR" sz="2000" b="1" dirty="0"/>
          </a:p>
          <a:p>
            <a:pPr eaLnBrk="1" hangingPunct="1">
              <a:lnSpc>
                <a:spcPct val="80000"/>
              </a:lnSpc>
              <a:spcAft>
                <a:spcPct val="20000"/>
              </a:spcAft>
              <a:buFontTx/>
              <a:buNone/>
            </a:pPr>
            <a:r>
              <a:rPr lang="en-GB" altLang="el-GR" sz="2000" b="1" dirty="0"/>
              <a:t>6. </a:t>
            </a:r>
            <a:r>
              <a:rPr lang="el-GR" altLang="el-GR" sz="2000" b="1" dirty="0"/>
              <a:t>Πληροφοριακό Σύστημα σε χρήση</a:t>
            </a:r>
            <a:endParaRPr lang="en-GB" altLang="el-GR" sz="2000" b="1" dirty="0"/>
          </a:p>
          <a:p>
            <a:pPr eaLnBrk="1" hangingPunct="1">
              <a:lnSpc>
                <a:spcPct val="80000"/>
              </a:lnSpc>
              <a:spcAft>
                <a:spcPct val="20000"/>
              </a:spcAft>
              <a:buFontTx/>
              <a:buNone/>
            </a:pPr>
            <a:r>
              <a:rPr lang="en-GB" altLang="el-GR" sz="2000" b="1" dirty="0"/>
              <a:t>7. </a:t>
            </a:r>
            <a:r>
              <a:rPr lang="el-GR" altLang="el-GR" sz="2000" b="1" dirty="0"/>
              <a:t>Συστήματα Εργασίας βασισμένα σε Τεχνολογία της Πληροφορίας</a:t>
            </a:r>
            <a:endParaRPr lang="en-GB" altLang="el-GR" sz="2000" b="1" dirty="0"/>
          </a:p>
          <a:p>
            <a:pPr eaLnBrk="1" hangingPunct="1">
              <a:lnSpc>
                <a:spcPct val="80000"/>
              </a:lnSpc>
              <a:spcAft>
                <a:spcPct val="20000"/>
              </a:spcAft>
              <a:buFontTx/>
              <a:buNone/>
            </a:pPr>
            <a:r>
              <a:rPr lang="en-GB" altLang="el-GR" sz="2000" b="1" dirty="0"/>
              <a:t>8. </a:t>
            </a:r>
            <a:r>
              <a:rPr lang="el-GR" altLang="el-GR" sz="2000" b="1" dirty="0"/>
              <a:t>Δια-</a:t>
            </a:r>
            <a:r>
              <a:rPr lang="el-GR" altLang="el-GR" sz="2000" b="1" dirty="0" err="1"/>
              <a:t>οργανωσιακά</a:t>
            </a:r>
            <a:r>
              <a:rPr lang="el-GR" altLang="el-GR" sz="2000" b="1" dirty="0"/>
              <a:t> Συστήματα Εργασίας</a:t>
            </a:r>
            <a:endParaRPr lang="en-GB" altLang="el-GR" sz="2000" b="1" dirty="0"/>
          </a:p>
          <a:p>
            <a:pPr eaLnBrk="1" hangingPunct="1">
              <a:lnSpc>
                <a:spcPct val="80000"/>
              </a:lnSpc>
              <a:spcAft>
                <a:spcPct val="20000"/>
              </a:spcAft>
              <a:buFontTx/>
              <a:buNone/>
            </a:pPr>
            <a:r>
              <a:rPr lang="en-GB" altLang="el-GR" sz="2000" b="1" dirty="0"/>
              <a:t>9. </a:t>
            </a:r>
            <a:r>
              <a:rPr lang="el-GR" altLang="el-GR" sz="2000" b="1" dirty="0"/>
              <a:t>Οργανισμός</a:t>
            </a:r>
            <a:endParaRPr lang="en-GB" altLang="el-GR" sz="2000" b="1" dirty="0"/>
          </a:p>
          <a:p>
            <a:pPr eaLnBrk="1" hangingPunct="1">
              <a:lnSpc>
                <a:spcPct val="80000"/>
              </a:lnSpc>
              <a:spcAft>
                <a:spcPct val="20000"/>
              </a:spcAft>
              <a:buFontTx/>
              <a:buNone/>
            </a:pPr>
            <a:r>
              <a:rPr lang="en-GB" altLang="el-GR" sz="2000" b="1" dirty="0"/>
              <a:t>10. </a:t>
            </a:r>
            <a:r>
              <a:rPr lang="el-GR" altLang="el-GR" sz="2000" b="1" dirty="0"/>
              <a:t>Εταιρία</a:t>
            </a:r>
            <a:endParaRPr lang="en-GB" altLang="el-GR" sz="2000" b="1" dirty="0"/>
          </a:p>
          <a:p>
            <a:pPr eaLnBrk="1" hangingPunct="1">
              <a:lnSpc>
                <a:spcPct val="80000"/>
              </a:lnSpc>
              <a:spcAft>
                <a:spcPct val="20000"/>
              </a:spcAft>
              <a:buFontTx/>
              <a:buNone/>
            </a:pPr>
            <a:r>
              <a:rPr lang="en-GB" altLang="el-GR" sz="2000" b="1" dirty="0"/>
              <a:t>11. </a:t>
            </a:r>
            <a:r>
              <a:rPr lang="el-GR" altLang="el-GR" sz="2000" b="1" dirty="0"/>
              <a:t>Κλάδος</a:t>
            </a:r>
            <a:endParaRPr lang="en-GB" altLang="el-GR" sz="2000" b="1" dirty="0"/>
          </a:p>
          <a:p>
            <a:pPr eaLnBrk="1" hangingPunct="1">
              <a:lnSpc>
                <a:spcPct val="80000"/>
              </a:lnSpc>
              <a:buFontTx/>
              <a:buNone/>
            </a:pPr>
            <a:r>
              <a:rPr lang="en-GB" altLang="el-GR" sz="2000" b="1" dirty="0"/>
              <a:t>12. </a:t>
            </a:r>
            <a:r>
              <a:rPr lang="el-GR" altLang="el-GR" sz="2000" b="1" dirty="0"/>
              <a:t>Κοινωνία</a:t>
            </a:r>
          </a:p>
          <a:p>
            <a:pPr eaLnBrk="1" hangingPunct="1">
              <a:lnSpc>
                <a:spcPct val="80000"/>
              </a:lnSpc>
              <a:buFontTx/>
              <a:buNone/>
            </a:pPr>
            <a:endParaRPr lang="el-GR" altLang="el-GR" sz="2000" b="1" dirty="0"/>
          </a:p>
        </p:txBody>
      </p:sp>
      <p:sp>
        <p:nvSpPr>
          <p:cNvPr id="20486" name="Rectangle 4"/>
          <p:cNvSpPr>
            <a:spLocks noGrp="1" noChangeArrowheads="1"/>
          </p:cNvSpPr>
          <p:nvPr>
            <p:ph type="title"/>
          </p:nvPr>
        </p:nvSpPr>
        <p:spPr>
          <a:xfrm>
            <a:off x="2208213" y="152400"/>
            <a:ext cx="7772400" cy="914400"/>
          </a:xfrm>
          <a:noFill/>
        </p:spPr>
        <p:txBody>
          <a:bodyPr/>
          <a:lstStyle/>
          <a:p>
            <a:pPr eaLnBrk="1" hangingPunct="1"/>
            <a:r>
              <a:rPr lang="el-GR" altLang="el-GR" b="1" dirty="0" err="1" smtClean="0">
                <a:latin typeface="+mn-lt"/>
              </a:rPr>
              <a:t>To</a:t>
            </a:r>
            <a:r>
              <a:rPr lang="el-GR" altLang="el-GR" b="1" dirty="0" smtClean="0">
                <a:latin typeface="+mn-lt"/>
              </a:rPr>
              <a:t> υπό μελέτη σύστημα (2)</a:t>
            </a:r>
          </a:p>
        </p:txBody>
      </p:sp>
    </p:spTree>
    <p:extLst>
      <p:ext uri="{BB962C8B-B14F-4D97-AF65-F5344CB8AC3E}">
        <p14:creationId xmlns:p14="http://schemas.microsoft.com/office/powerpoint/2010/main" val="407782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1981200" y="1340769"/>
            <a:ext cx="8229600" cy="4525963"/>
          </a:xfrm>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στο Οικονομικό Πανεπιστήμιο Αθηνών</a:t>
            </a:r>
            <a:r>
              <a:rPr lang="el-GR" sz="2400" dirty="0"/>
              <a:t>» 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2856312" y="5055064"/>
            <a:ext cx="6480048" cy="1542288"/>
          </a:xfrm>
          <a:prstGeom prst="rect">
            <a:avLst/>
          </a:prstGeom>
          <a:noFill/>
        </p:spPr>
      </p:pic>
      <p:sp>
        <p:nvSpPr>
          <p:cNvPr id="4" name="Slide Number Placeholder 3"/>
          <p:cNvSpPr>
            <a:spLocks noGrp="1"/>
          </p:cNvSpPr>
          <p:nvPr>
            <p:ph type="sldNum" sz="quarter" idx="12"/>
          </p:nvPr>
        </p:nvSpPr>
        <p:spPr/>
        <p:txBody>
          <a:bodyPr/>
          <a:lstStyle/>
          <a:p>
            <a:fld id="{53C4726A-630D-4CB4-B088-BAB00F4188E9}" type="slidenum">
              <a:rPr lang="el-GR" smtClean="0">
                <a:solidFill>
                  <a:prstClr val="black"/>
                </a:solidFill>
              </a:rPr>
              <a:pPr/>
              <a:t>2</a:t>
            </a:fld>
            <a:endParaRPr lang="el-GR" dirty="0">
              <a:solidFill>
                <a:prstClr val="black"/>
              </a:solidFill>
            </a:endParaRPr>
          </a:p>
        </p:txBody>
      </p:sp>
    </p:spTree>
    <p:extLst>
      <p:ext uri="{BB962C8B-B14F-4D97-AF65-F5344CB8AC3E}">
        <p14:creationId xmlns:p14="http://schemas.microsoft.com/office/powerpoint/2010/main" val="3199604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09FD660-8C7B-4781-8089-1FAE8BA36C7A}" type="slidenum">
              <a:rPr lang="en-GB" altLang="el-GR" sz="1400"/>
              <a:pPr>
                <a:spcBef>
                  <a:spcPct val="0"/>
                </a:spcBef>
                <a:buFontTx/>
                <a:buNone/>
              </a:pPr>
              <a:t>20</a:t>
            </a:fld>
            <a:endParaRPr lang="en-GB" altLang="el-GR" sz="1400"/>
          </a:p>
        </p:txBody>
      </p:sp>
      <p:sp>
        <p:nvSpPr>
          <p:cNvPr id="21509" name="Rectangle 2"/>
          <p:cNvSpPr>
            <a:spLocks noGrp="1" noChangeArrowheads="1"/>
          </p:cNvSpPr>
          <p:nvPr>
            <p:ph type="title"/>
          </p:nvPr>
        </p:nvSpPr>
        <p:spPr>
          <a:xfrm>
            <a:off x="1981200" y="-76200"/>
            <a:ext cx="8229600" cy="944563"/>
          </a:xfrm>
        </p:spPr>
        <p:txBody>
          <a:bodyPr/>
          <a:lstStyle/>
          <a:p>
            <a:pPr eaLnBrk="1" hangingPunct="1"/>
            <a:r>
              <a:rPr lang="el-GR" altLang="el-GR" b="1" dirty="0" err="1" smtClean="0">
                <a:latin typeface="+mn-lt"/>
              </a:rPr>
              <a:t>To</a:t>
            </a:r>
            <a:r>
              <a:rPr lang="el-GR" altLang="el-GR" b="1" dirty="0" smtClean="0">
                <a:latin typeface="+mn-lt"/>
              </a:rPr>
              <a:t> υπό μελέτη σύστημα (</a:t>
            </a:r>
            <a:r>
              <a:rPr lang="en-US" altLang="el-GR" b="1" dirty="0" smtClean="0">
                <a:latin typeface="+mn-lt"/>
              </a:rPr>
              <a:t>3</a:t>
            </a:r>
            <a:r>
              <a:rPr lang="el-GR" altLang="el-GR" b="1" dirty="0" smtClean="0">
                <a:latin typeface="+mn-lt"/>
              </a:rPr>
              <a:t>)</a:t>
            </a:r>
            <a:endParaRPr lang="en-GB" altLang="el-GR" b="1" dirty="0" smtClean="0">
              <a:latin typeface="+mn-lt"/>
            </a:endParaRPr>
          </a:p>
        </p:txBody>
      </p:sp>
      <p:sp>
        <p:nvSpPr>
          <p:cNvPr id="21511" name="Rectangle 164"/>
          <p:cNvSpPr>
            <a:spLocks noChangeArrowheads="1"/>
          </p:cNvSpPr>
          <p:nvPr/>
        </p:nvSpPr>
        <p:spPr bwMode="auto">
          <a:xfrm>
            <a:off x="2895600" y="5413375"/>
            <a:ext cx="184150"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l-GR" sz="1100"/>
              <a:t/>
            </a:r>
            <a:br>
              <a:rPr lang="en-GB" altLang="el-GR" sz="1100"/>
            </a:br>
            <a:endParaRPr lang="en-GB" altLang="el-GR" sz="1800"/>
          </a:p>
        </p:txBody>
      </p:sp>
      <p:sp>
        <p:nvSpPr>
          <p:cNvPr id="21513" name="Rectangle 161"/>
          <p:cNvSpPr>
            <a:spLocks noChangeArrowheads="1"/>
          </p:cNvSpPr>
          <p:nvPr/>
        </p:nvSpPr>
        <p:spPr bwMode="auto">
          <a:xfrm>
            <a:off x="1697038" y="6389689"/>
            <a:ext cx="18415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100"/>
              <a:t/>
            </a:r>
            <a:br>
              <a:rPr lang="el-GR" altLang="el-GR" sz="1100"/>
            </a:br>
            <a:endParaRPr lang="el-GR" altLang="el-GR" sz="1800"/>
          </a:p>
        </p:txBody>
      </p:sp>
      <p:sp>
        <p:nvSpPr>
          <p:cNvPr id="21514" name="Rectangle 162"/>
          <p:cNvSpPr>
            <a:spLocks noChangeArrowheads="1"/>
          </p:cNvSpPr>
          <p:nvPr/>
        </p:nvSpPr>
        <p:spPr bwMode="auto">
          <a:xfrm>
            <a:off x="1697039" y="6744772"/>
            <a:ext cx="184731" cy="369332"/>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n-US" sz="1800"/>
          </a:p>
        </p:txBody>
      </p:sp>
      <p:pic>
        <p:nvPicPr>
          <p:cNvPr id="21515" name="Picture 3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38200"/>
            <a:ext cx="7772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18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E560460-EEE5-4453-BD08-2419EE9E6A10}" type="slidenum">
              <a:rPr lang="en-GB" altLang="el-GR" sz="1400"/>
              <a:pPr>
                <a:spcBef>
                  <a:spcPct val="0"/>
                </a:spcBef>
                <a:buFontTx/>
                <a:buNone/>
              </a:pPr>
              <a:t>21</a:t>
            </a:fld>
            <a:endParaRPr lang="en-GB" altLang="el-GR" sz="1400"/>
          </a:p>
        </p:txBody>
      </p:sp>
      <p:sp>
        <p:nvSpPr>
          <p:cNvPr id="22533" name="Rectangle 4"/>
          <p:cNvSpPr>
            <a:spLocks noGrp="1" noChangeArrowheads="1"/>
          </p:cNvSpPr>
          <p:nvPr>
            <p:ph type="title"/>
          </p:nvPr>
        </p:nvSpPr>
        <p:spPr>
          <a:xfrm>
            <a:off x="2208213" y="188913"/>
            <a:ext cx="7772400" cy="1143000"/>
          </a:xfrm>
          <a:noFill/>
        </p:spPr>
        <p:txBody>
          <a:bodyPr>
            <a:noAutofit/>
          </a:bodyPr>
          <a:lstStyle/>
          <a:p>
            <a:pPr eaLnBrk="1" hangingPunct="1"/>
            <a:r>
              <a:rPr lang="el-GR" altLang="el-GR" b="1" dirty="0" smtClean="0">
                <a:latin typeface="+mn-lt"/>
              </a:rPr>
              <a:t>Θεωρώντας ένα εργοστάσιο</a:t>
            </a:r>
            <a:br>
              <a:rPr lang="el-GR" altLang="el-GR" b="1" dirty="0" smtClean="0">
                <a:latin typeface="+mn-lt"/>
              </a:rPr>
            </a:br>
            <a:r>
              <a:rPr lang="el-GR" altLang="el-GR" b="1" dirty="0" smtClean="0">
                <a:latin typeface="+mn-lt"/>
              </a:rPr>
              <a:t>ως σύστημα</a:t>
            </a:r>
          </a:p>
        </p:txBody>
      </p:sp>
      <p:pic>
        <p:nvPicPr>
          <p:cNvPr id="22536" name="Picture 1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806673"/>
            <a:ext cx="8552033" cy="3745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438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E826882-97C9-4049-B08A-0587AEE3F341}" type="slidenum">
              <a:rPr lang="en-GB" altLang="el-GR" sz="1400"/>
              <a:pPr>
                <a:spcBef>
                  <a:spcPct val="0"/>
                </a:spcBef>
                <a:buFontTx/>
                <a:buNone/>
              </a:pPr>
              <a:t>22</a:t>
            </a:fld>
            <a:endParaRPr lang="en-GB" altLang="el-GR" sz="1400"/>
          </a:p>
        </p:txBody>
      </p:sp>
      <p:sp>
        <p:nvSpPr>
          <p:cNvPr id="23557" name="Rectangle 4"/>
          <p:cNvSpPr>
            <a:spLocks noGrp="1" noChangeArrowheads="1"/>
          </p:cNvSpPr>
          <p:nvPr>
            <p:ph type="title"/>
          </p:nvPr>
        </p:nvSpPr>
        <p:spPr>
          <a:xfrm>
            <a:off x="1981200" y="228600"/>
            <a:ext cx="8229600" cy="990600"/>
          </a:xfrm>
          <a:noFill/>
        </p:spPr>
        <p:txBody>
          <a:bodyPr/>
          <a:lstStyle/>
          <a:p>
            <a:pPr eaLnBrk="1" hangingPunct="1"/>
            <a:r>
              <a:rPr lang="el-GR" altLang="el-GR" b="1" dirty="0" smtClean="0">
                <a:latin typeface="+mn-lt"/>
              </a:rPr>
              <a:t>Πλαίσια, Μοντέλα, Εργαλεία</a:t>
            </a:r>
            <a:endParaRPr lang="en-GB" altLang="el-GR" b="1" dirty="0" smtClean="0">
              <a:latin typeface="+mn-lt"/>
            </a:endParaRPr>
          </a:p>
        </p:txBody>
      </p:sp>
      <p:sp>
        <p:nvSpPr>
          <p:cNvPr id="23558" name="Rectangle 5"/>
          <p:cNvSpPr>
            <a:spLocks noGrp="1" noChangeArrowheads="1"/>
          </p:cNvSpPr>
          <p:nvPr>
            <p:ph type="body" idx="1"/>
          </p:nvPr>
        </p:nvSpPr>
        <p:spPr>
          <a:xfrm>
            <a:off x="1981200" y="1143000"/>
            <a:ext cx="8229600" cy="5181600"/>
          </a:xfrm>
          <a:noFill/>
        </p:spPr>
        <p:txBody>
          <a:bodyPr/>
          <a:lstStyle/>
          <a:p>
            <a:pPr marL="533400" indent="0">
              <a:buNone/>
            </a:pPr>
            <a:r>
              <a:rPr lang="el-GR" altLang="el-GR" sz="2000" dirty="0"/>
              <a:t>Ένα </a:t>
            </a:r>
            <a:r>
              <a:rPr lang="el-GR" altLang="el-GR" sz="2000" b="1" i="1" dirty="0"/>
              <a:t>πλαίσιο (</a:t>
            </a:r>
            <a:r>
              <a:rPr lang="en-US" altLang="el-GR" sz="2000" b="1" i="1" dirty="0"/>
              <a:t>framework</a:t>
            </a:r>
            <a:r>
              <a:rPr lang="el-GR" altLang="el-GR" sz="2000" b="1" i="1" dirty="0"/>
              <a:t>) </a:t>
            </a:r>
            <a:r>
              <a:rPr lang="el-GR" altLang="el-GR" sz="2000" dirty="0"/>
              <a:t>είναι ένα σύνολο ιδεών, εννοιών και υποθέσεων που χρησιμοποιούνται για την οργάνωση μιας </a:t>
            </a:r>
            <a:r>
              <a:rPr lang="el-GR" altLang="el-GR" sz="2000" b="1" i="1" dirty="0"/>
              <a:t>διαδικασίας σκέψης (</a:t>
            </a:r>
            <a:r>
              <a:rPr lang="en-US" altLang="el-GR" sz="2000" b="1" i="1" dirty="0"/>
              <a:t>thought process</a:t>
            </a:r>
            <a:r>
              <a:rPr lang="el-GR" altLang="el-GR" sz="2000" b="1" i="1" dirty="0"/>
              <a:t>)</a:t>
            </a:r>
            <a:r>
              <a:rPr lang="el-GR" altLang="el-GR" sz="2000" dirty="0"/>
              <a:t> αναφορικά με ένα γνωστικό </a:t>
            </a:r>
            <a:r>
              <a:rPr lang="el-GR" altLang="el-GR" sz="2000" b="1" i="1" dirty="0"/>
              <a:t>αντικείμενο (</a:t>
            </a:r>
            <a:r>
              <a:rPr lang="en-US" altLang="el-GR" sz="2000" b="1" i="1" dirty="0"/>
              <a:t>object</a:t>
            </a:r>
            <a:r>
              <a:rPr lang="el-GR" altLang="el-GR" sz="2000" b="1" i="1" dirty="0"/>
              <a:t>) </a:t>
            </a:r>
            <a:r>
              <a:rPr lang="el-GR" altLang="el-GR" sz="2000" dirty="0"/>
              <a:t>ή μια παρατηρούμενη </a:t>
            </a:r>
            <a:r>
              <a:rPr lang="el-GR" altLang="el-GR" sz="2000" b="1" i="1" dirty="0"/>
              <a:t>κατάσταση (</a:t>
            </a:r>
            <a:r>
              <a:rPr lang="el-GR" altLang="el-GR" sz="2000" b="1" i="1" dirty="0" err="1"/>
              <a:t>situation</a:t>
            </a:r>
            <a:r>
              <a:rPr lang="el-GR" altLang="el-GR" sz="2000" b="1" i="1" dirty="0"/>
              <a:t>)</a:t>
            </a:r>
            <a:r>
              <a:rPr lang="el-GR" altLang="el-GR" sz="2000" dirty="0"/>
              <a:t>. Το πλαίσιο αναγνωρίζει </a:t>
            </a:r>
            <a:r>
              <a:rPr lang="el-GR" altLang="el-GR" sz="2000" b="1" i="1" dirty="0"/>
              <a:t>θέματα (</a:t>
            </a:r>
            <a:r>
              <a:rPr lang="en-US" altLang="el-GR" sz="2000" b="1" i="1" dirty="0"/>
              <a:t>topics</a:t>
            </a:r>
            <a:r>
              <a:rPr lang="el-GR" altLang="el-GR" sz="2000" b="1" i="1" dirty="0"/>
              <a:t>) </a:t>
            </a:r>
            <a:r>
              <a:rPr lang="el-GR" altLang="el-GR" sz="2000" dirty="0"/>
              <a:t>τα οποία πρέπει να τεθούν υπό σκέψη και καταδεικνύει τη </a:t>
            </a:r>
            <a:r>
              <a:rPr lang="el-GR" altLang="el-GR" sz="2000" b="1" i="1" dirty="0"/>
              <a:t>συσχέτιση (</a:t>
            </a:r>
            <a:r>
              <a:rPr lang="en-US" altLang="el-GR" sz="2000" b="1" i="1" dirty="0"/>
              <a:t>relation</a:t>
            </a:r>
            <a:r>
              <a:rPr lang="el-GR" altLang="el-GR" sz="2000" b="1" i="1" dirty="0"/>
              <a:t>)</a:t>
            </a:r>
            <a:r>
              <a:rPr lang="el-GR" altLang="el-GR" sz="2000" dirty="0"/>
              <a:t> μεταξύ των εν λόγω θεμάτων.</a:t>
            </a:r>
          </a:p>
          <a:p>
            <a:pPr marL="1295400" lvl="2" indent="0">
              <a:buFontTx/>
              <a:buAutoNum type="arabicPeriod"/>
            </a:pPr>
            <a:r>
              <a:rPr lang="el-GR" altLang="el-GR" sz="1800" dirty="0"/>
              <a:t>Πλαίσιο Προσφοράς και Ζήτησης</a:t>
            </a:r>
          </a:p>
          <a:p>
            <a:pPr marL="1295400" lvl="2" indent="0">
              <a:spcAft>
                <a:spcPct val="60000"/>
              </a:spcAft>
              <a:buFontTx/>
              <a:buAutoNum type="arabicPeriod"/>
            </a:pPr>
            <a:r>
              <a:rPr lang="el-GR" altLang="el-GR" sz="1800" dirty="0"/>
              <a:t>Πλαίσιο Συστήματος Εργασίας</a:t>
            </a:r>
          </a:p>
          <a:p>
            <a:pPr marL="533400" indent="0">
              <a:buNone/>
            </a:pPr>
            <a:r>
              <a:rPr lang="el-GR" altLang="el-GR" sz="2000" dirty="0"/>
              <a:t>Ένα </a:t>
            </a:r>
            <a:r>
              <a:rPr lang="el-GR" altLang="el-GR" sz="2000" b="1" i="1" dirty="0"/>
              <a:t>μοντέλο (</a:t>
            </a:r>
            <a:r>
              <a:rPr lang="en-US" altLang="el-GR" sz="2000" b="1" i="1" dirty="0"/>
              <a:t>model</a:t>
            </a:r>
            <a:r>
              <a:rPr lang="el-GR" altLang="el-GR" sz="2000" b="1" i="1" dirty="0"/>
              <a:t>)</a:t>
            </a:r>
            <a:r>
              <a:rPr lang="el-GR" altLang="el-GR" sz="2000" dirty="0"/>
              <a:t> είναι η μοναδική αποτύπωση ή </a:t>
            </a:r>
            <a:r>
              <a:rPr lang="el-GR" altLang="el-GR" sz="2000" b="1" i="1" dirty="0"/>
              <a:t>αναπαράσταση (</a:t>
            </a:r>
            <a:r>
              <a:rPr lang="el-GR" altLang="el-GR" sz="2000" b="1" i="1" dirty="0" err="1"/>
              <a:t>unique</a:t>
            </a:r>
            <a:r>
              <a:rPr lang="el-GR" altLang="el-GR" sz="2000" b="1" i="1" dirty="0"/>
              <a:t> </a:t>
            </a:r>
            <a:r>
              <a:rPr lang="el-GR" altLang="el-GR" sz="2000" b="1" i="1" dirty="0" err="1"/>
              <a:t>representation</a:t>
            </a:r>
            <a:r>
              <a:rPr lang="el-GR" altLang="el-GR" sz="2000" b="1" i="1" dirty="0"/>
              <a:t>)</a:t>
            </a:r>
            <a:r>
              <a:rPr lang="el-GR" altLang="el-GR" sz="2000" dirty="0"/>
              <a:t> ενός αντικειμένου, με όρους που παρέχονται από το πλαίσιο αναφοράς, καθώς και όλης της γνώσης που απαιτείται για να </a:t>
            </a:r>
            <a:r>
              <a:rPr lang="el-GR" altLang="el-GR" sz="2000" dirty="0" err="1"/>
              <a:t>περιγραφεί</a:t>
            </a:r>
            <a:r>
              <a:rPr lang="el-GR" altLang="el-GR" sz="2000" dirty="0"/>
              <a:t>.</a:t>
            </a:r>
            <a:endParaRPr lang="el-GR" altLang="el-GR" sz="1600" dirty="0"/>
          </a:p>
          <a:p>
            <a:pPr marL="1295400" lvl="2" indent="0">
              <a:buFontTx/>
              <a:buAutoNum type="arabicPeriod"/>
            </a:pPr>
            <a:r>
              <a:rPr lang="el-GR" altLang="el-GR" sz="1800" dirty="0"/>
              <a:t>Οικονομετρικό μοντέλο προσφοράς και ζήτησης</a:t>
            </a:r>
          </a:p>
          <a:p>
            <a:pPr marL="1295400" lvl="2" indent="0">
              <a:buFontTx/>
              <a:buAutoNum type="arabicPeriod"/>
            </a:pPr>
            <a:r>
              <a:rPr lang="el-GR" altLang="el-GR" sz="1800" dirty="0"/>
              <a:t>Στιγμιότυπο Συστήματος Εργασίας</a:t>
            </a:r>
          </a:p>
        </p:txBody>
      </p:sp>
    </p:spTree>
    <p:extLst>
      <p:ext uri="{BB962C8B-B14F-4D97-AF65-F5344CB8AC3E}">
        <p14:creationId xmlns:p14="http://schemas.microsoft.com/office/powerpoint/2010/main" val="1724401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50678B7-7225-49D8-85C2-52163E62E182}" type="slidenum">
              <a:rPr lang="en-GB" altLang="el-GR" sz="1400"/>
              <a:pPr>
                <a:spcBef>
                  <a:spcPct val="0"/>
                </a:spcBef>
                <a:buFontTx/>
                <a:buNone/>
              </a:pPr>
              <a:t>23</a:t>
            </a:fld>
            <a:endParaRPr lang="en-GB" altLang="el-GR" sz="1400"/>
          </a:p>
        </p:txBody>
      </p:sp>
      <p:sp>
        <p:nvSpPr>
          <p:cNvPr id="24581" name="Rectangle 3"/>
          <p:cNvSpPr>
            <a:spLocks noGrp="1" noChangeArrowheads="1"/>
          </p:cNvSpPr>
          <p:nvPr>
            <p:ph type="body" idx="1"/>
          </p:nvPr>
        </p:nvSpPr>
        <p:spPr>
          <a:xfrm>
            <a:off x="1981200" y="1341438"/>
            <a:ext cx="8229600" cy="4525962"/>
          </a:xfrm>
        </p:spPr>
        <p:txBody>
          <a:bodyPr/>
          <a:lstStyle/>
          <a:p>
            <a:pPr marL="609600" indent="0">
              <a:buNone/>
            </a:pPr>
            <a:r>
              <a:rPr lang="el-GR" altLang="el-GR" sz="2400" dirty="0"/>
              <a:t>Ένα </a:t>
            </a:r>
            <a:r>
              <a:rPr lang="el-GR" altLang="el-GR" sz="2400" b="1" dirty="0"/>
              <a:t>εργαλείο</a:t>
            </a:r>
            <a:r>
              <a:rPr lang="el-GR" altLang="el-GR" sz="2400" dirty="0"/>
              <a:t> είναι μια τεχνολογική λύση η οποία αναπτύσσεται σε </a:t>
            </a:r>
            <a:r>
              <a:rPr lang="el-GR" altLang="el-GR" sz="2400" b="1" dirty="0"/>
              <a:t>κατάλληλο λεξιλόγιο</a:t>
            </a:r>
            <a:r>
              <a:rPr lang="el-GR" altLang="el-GR" sz="2400" dirty="0"/>
              <a:t> συμβατό με το λεξιλόγιο του πλαισίου και </a:t>
            </a:r>
            <a:r>
              <a:rPr lang="el-GR" altLang="el-GR" sz="2400" b="1" dirty="0"/>
              <a:t>υποστηρίζει τις διάφορες μεθόδους</a:t>
            </a:r>
            <a:r>
              <a:rPr lang="el-GR" altLang="el-GR" sz="2400" dirty="0"/>
              <a:t> ανάλυσης και </a:t>
            </a:r>
            <a:r>
              <a:rPr lang="el-GR" altLang="el-GR" sz="2400" dirty="0" err="1"/>
              <a:t>μοντελοποίησης</a:t>
            </a:r>
            <a:r>
              <a:rPr lang="el-GR" altLang="el-GR" sz="2400" dirty="0"/>
              <a:t> μιας κατάστασης</a:t>
            </a:r>
          </a:p>
          <a:p>
            <a:pPr marL="1371600" lvl="2" indent="0">
              <a:buFontTx/>
              <a:buAutoNum type="arabicPeriod"/>
            </a:pPr>
            <a:r>
              <a:rPr lang="en-US" altLang="el-GR" sz="1800" dirty="0"/>
              <a:t>E-Views</a:t>
            </a:r>
          </a:p>
          <a:p>
            <a:pPr marL="1371600" lvl="2" indent="0">
              <a:buFontTx/>
              <a:buAutoNum type="arabicPeriod"/>
            </a:pPr>
            <a:r>
              <a:rPr lang="en-US" altLang="el-GR" sz="1800" dirty="0"/>
              <a:t>ARIS Toolset</a:t>
            </a:r>
            <a:endParaRPr lang="el-GR" altLang="el-GR" sz="1800" dirty="0"/>
          </a:p>
          <a:p>
            <a:pPr marL="609600" indent="0">
              <a:buNone/>
            </a:pPr>
            <a:r>
              <a:rPr lang="el-GR" altLang="el-GR" sz="2400" dirty="0"/>
              <a:t>Τα πλαίσια, μοντέλα και εργαλεία </a:t>
            </a:r>
            <a:r>
              <a:rPr lang="el-GR" altLang="el-GR" sz="2400" b="1" dirty="0"/>
              <a:t>υποστηρίζουν και περιορίζουν</a:t>
            </a:r>
            <a:r>
              <a:rPr lang="el-GR" altLang="el-GR" sz="2400" dirty="0"/>
              <a:t> ταυτόχρονα τον αναλυτή στην προσπάθεια διαχείρισης της πολύπλοκης πραγματικότητας</a:t>
            </a:r>
            <a:endParaRPr lang="en-GB" altLang="el-GR" dirty="0"/>
          </a:p>
        </p:txBody>
      </p:sp>
      <p:sp>
        <p:nvSpPr>
          <p:cNvPr id="24582" name="Rectangle 4"/>
          <p:cNvSpPr>
            <a:spLocks noGrp="1" noChangeArrowheads="1"/>
          </p:cNvSpPr>
          <p:nvPr>
            <p:ph type="title"/>
          </p:nvPr>
        </p:nvSpPr>
        <p:spPr>
          <a:xfrm>
            <a:off x="1981200" y="228600"/>
            <a:ext cx="8229600" cy="990600"/>
          </a:xfrm>
          <a:noFill/>
        </p:spPr>
        <p:txBody>
          <a:bodyPr/>
          <a:lstStyle/>
          <a:p>
            <a:pPr eaLnBrk="1" hangingPunct="1"/>
            <a:r>
              <a:rPr lang="el-GR" altLang="el-GR" b="1" dirty="0" smtClean="0">
                <a:latin typeface="+mn-lt"/>
              </a:rPr>
              <a:t>Πλαίσια, Μοντέλα, Εργαλεία</a:t>
            </a:r>
            <a:endParaRPr lang="en-GB" altLang="el-GR" b="1" dirty="0" smtClean="0">
              <a:latin typeface="+mn-lt"/>
            </a:endParaRPr>
          </a:p>
        </p:txBody>
      </p:sp>
    </p:spTree>
    <p:extLst>
      <p:ext uri="{BB962C8B-B14F-4D97-AF65-F5344CB8AC3E}">
        <p14:creationId xmlns:p14="http://schemas.microsoft.com/office/powerpoint/2010/main" val="3436551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C460B3-B8DB-4B8F-B695-078D88DEB5BF}" type="slidenum">
              <a:rPr lang="en-GB" altLang="el-GR" sz="1400"/>
              <a:pPr>
                <a:spcBef>
                  <a:spcPct val="0"/>
                </a:spcBef>
                <a:buFontTx/>
                <a:buNone/>
              </a:pPr>
              <a:t>24</a:t>
            </a:fld>
            <a:endParaRPr lang="en-GB" altLang="el-GR" sz="1400"/>
          </a:p>
        </p:txBody>
      </p:sp>
      <p:sp>
        <p:nvSpPr>
          <p:cNvPr id="25605" name="Rectangle 2"/>
          <p:cNvSpPr>
            <a:spLocks noGrp="1" noChangeArrowheads="1"/>
          </p:cNvSpPr>
          <p:nvPr>
            <p:ph type="title"/>
          </p:nvPr>
        </p:nvSpPr>
        <p:spPr>
          <a:xfrm>
            <a:off x="1981200" y="274638"/>
            <a:ext cx="8229600" cy="868362"/>
          </a:xfrm>
        </p:spPr>
        <p:txBody>
          <a:bodyPr>
            <a:noAutofit/>
          </a:bodyPr>
          <a:lstStyle/>
          <a:p>
            <a:pPr eaLnBrk="1" hangingPunct="1"/>
            <a:r>
              <a:rPr lang="el-GR" altLang="el-GR" b="1" dirty="0">
                <a:latin typeface="+mn-lt"/>
              </a:rPr>
              <a:t>Περιορισμοί που θέτει η πραγματικότητα</a:t>
            </a:r>
            <a:endParaRPr lang="en-GB" altLang="el-GR" b="1" dirty="0">
              <a:latin typeface="+mn-lt"/>
            </a:endParaRPr>
          </a:p>
        </p:txBody>
      </p:sp>
      <p:sp>
        <p:nvSpPr>
          <p:cNvPr id="25606" name="Rectangle 3"/>
          <p:cNvSpPr>
            <a:spLocks noGrp="1" noChangeArrowheads="1"/>
          </p:cNvSpPr>
          <p:nvPr>
            <p:ph type="body" idx="1"/>
          </p:nvPr>
        </p:nvSpPr>
        <p:spPr>
          <a:xfrm>
            <a:off x="1981200" y="1524001"/>
            <a:ext cx="8229600" cy="4525963"/>
          </a:xfrm>
        </p:spPr>
        <p:txBody>
          <a:bodyPr>
            <a:normAutofit/>
          </a:bodyPr>
          <a:lstStyle/>
          <a:p>
            <a:pPr marL="381000" indent="-381000">
              <a:lnSpc>
                <a:spcPct val="80000"/>
              </a:lnSpc>
              <a:buFontTx/>
              <a:buAutoNum type="arabicPeriod"/>
            </a:pPr>
            <a:r>
              <a:rPr lang="el-GR" altLang="el-GR" sz="2000" b="1" dirty="0"/>
              <a:t>Αρχιτεκτονική</a:t>
            </a:r>
            <a:r>
              <a:rPr lang="el-GR" altLang="el-GR" sz="2000" dirty="0"/>
              <a:t> του υπάρχοντος συστήματος</a:t>
            </a:r>
          </a:p>
          <a:p>
            <a:pPr marL="381000" indent="-381000">
              <a:lnSpc>
                <a:spcPct val="80000"/>
              </a:lnSpc>
              <a:buFontTx/>
              <a:buAutoNum type="arabicPeriod"/>
            </a:pPr>
            <a:r>
              <a:rPr lang="el-GR" altLang="el-GR" sz="2000" b="1" dirty="0"/>
              <a:t>Είδος</a:t>
            </a:r>
            <a:r>
              <a:rPr lang="el-GR" altLang="el-GR" sz="2000" dirty="0"/>
              <a:t> της επιχείρησης (</a:t>
            </a:r>
            <a:r>
              <a:rPr lang="en-US" altLang="el-GR" sz="2000" dirty="0"/>
              <a:t>structural or process organization</a:t>
            </a:r>
            <a:r>
              <a:rPr lang="el-GR" altLang="el-GR" sz="2000" dirty="0"/>
              <a:t>)</a:t>
            </a:r>
          </a:p>
          <a:p>
            <a:pPr marL="381000" indent="-381000">
              <a:lnSpc>
                <a:spcPct val="80000"/>
              </a:lnSpc>
              <a:buFontTx/>
              <a:buAutoNum type="arabicPeriod"/>
            </a:pPr>
            <a:r>
              <a:rPr lang="el-GR" altLang="el-GR" sz="2000" dirty="0"/>
              <a:t>Στατικοί</a:t>
            </a:r>
            <a:r>
              <a:rPr lang="en-US" altLang="el-GR" sz="2000" dirty="0"/>
              <a:t> (static)</a:t>
            </a:r>
            <a:r>
              <a:rPr lang="el-GR" altLang="el-GR" sz="2000" dirty="0"/>
              <a:t> ή δυναμικοί</a:t>
            </a:r>
            <a:r>
              <a:rPr lang="en-US" altLang="el-GR" sz="2000" dirty="0"/>
              <a:t> (behavior)</a:t>
            </a:r>
            <a:r>
              <a:rPr lang="el-GR" altLang="el-GR" sz="2000" dirty="0"/>
              <a:t> </a:t>
            </a:r>
            <a:r>
              <a:rPr lang="el-GR" altLang="el-GR" sz="2000" b="1" dirty="0"/>
              <a:t>κανόνες</a:t>
            </a:r>
            <a:r>
              <a:rPr lang="el-GR" altLang="el-GR" sz="2000" dirty="0"/>
              <a:t> και </a:t>
            </a:r>
            <a:r>
              <a:rPr lang="el-GR" altLang="el-GR" sz="2000" b="1" dirty="0"/>
              <a:t>συμπεριφορές</a:t>
            </a:r>
          </a:p>
          <a:p>
            <a:pPr marL="381000" indent="-381000">
              <a:lnSpc>
                <a:spcPct val="80000"/>
              </a:lnSpc>
              <a:buFontTx/>
              <a:buAutoNum type="arabicPeriod"/>
            </a:pPr>
            <a:r>
              <a:rPr lang="el-GR" altLang="el-GR" sz="2000" dirty="0"/>
              <a:t>Βέλτιστες </a:t>
            </a:r>
            <a:r>
              <a:rPr lang="el-GR" altLang="el-GR" sz="2000" b="1" dirty="0"/>
              <a:t>πρακτικές</a:t>
            </a:r>
            <a:r>
              <a:rPr lang="el-GR" altLang="el-GR" sz="2000" dirty="0"/>
              <a:t> (</a:t>
            </a:r>
            <a:r>
              <a:rPr lang="en-US" altLang="el-GR" sz="2000" dirty="0"/>
              <a:t>best practices</a:t>
            </a:r>
            <a:r>
              <a:rPr lang="el-GR" altLang="el-GR" sz="2000" dirty="0"/>
              <a:t>) και μοντέλα αναφοράς</a:t>
            </a:r>
            <a:r>
              <a:rPr lang="en-US" altLang="el-GR" sz="2000" dirty="0"/>
              <a:t> (reference models)</a:t>
            </a:r>
            <a:endParaRPr lang="el-GR" altLang="el-GR" sz="2000" dirty="0"/>
          </a:p>
          <a:p>
            <a:pPr marL="381000" indent="-381000">
              <a:lnSpc>
                <a:spcPct val="80000"/>
              </a:lnSpc>
              <a:buFontTx/>
              <a:buAutoNum type="arabicPeriod"/>
            </a:pPr>
            <a:r>
              <a:rPr lang="el-GR" altLang="el-GR" sz="2000" dirty="0"/>
              <a:t>Πρότυπα </a:t>
            </a:r>
            <a:r>
              <a:rPr lang="en-US" altLang="el-GR" sz="2000" b="1" dirty="0"/>
              <a:t>ISO</a:t>
            </a:r>
            <a:endParaRPr lang="el-GR" altLang="el-GR" sz="2000" b="1" dirty="0"/>
          </a:p>
          <a:p>
            <a:pPr marL="381000" indent="-381000">
              <a:lnSpc>
                <a:spcPct val="80000"/>
              </a:lnSpc>
              <a:buFontTx/>
              <a:buAutoNum type="arabicPeriod"/>
            </a:pPr>
            <a:r>
              <a:rPr lang="el-GR" altLang="el-GR" sz="2000" dirty="0"/>
              <a:t>Φιλοσοφία </a:t>
            </a:r>
            <a:r>
              <a:rPr lang="en-US" altLang="el-GR" sz="2000" b="1" dirty="0"/>
              <a:t>benchmarking</a:t>
            </a:r>
            <a:endParaRPr lang="el-GR" altLang="el-GR" sz="2000" b="1" dirty="0"/>
          </a:p>
          <a:p>
            <a:pPr marL="381000" indent="-381000">
              <a:lnSpc>
                <a:spcPct val="80000"/>
              </a:lnSpc>
              <a:buFontTx/>
              <a:buAutoNum type="arabicPeriod"/>
            </a:pPr>
            <a:r>
              <a:rPr lang="el-GR" altLang="el-GR" sz="2000" b="1" dirty="0"/>
              <a:t>Είδος πλαισίου, μεθόδου </a:t>
            </a:r>
            <a:r>
              <a:rPr lang="el-GR" altLang="el-GR" sz="2000" dirty="0"/>
              <a:t>και </a:t>
            </a:r>
            <a:r>
              <a:rPr lang="el-GR" altLang="el-GR" sz="2000" b="1" dirty="0"/>
              <a:t>εργαλείου</a:t>
            </a:r>
            <a:r>
              <a:rPr lang="el-GR" altLang="el-GR" sz="2000" dirty="0"/>
              <a:t> </a:t>
            </a:r>
            <a:r>
              <a:rPr lang="el-GR" altLang="el-GR" sz="2000" dirty="0" err="1"/>
              <a:t>μοντελοποίησης</a:t>
            </a:r>
            <a:r>
              <a:rPr lang="el-GR" altLang="el-GR" sz="2000" dirty="0"/>
              <a:t> (το συντακτικό της κάθε μεθόδου αποφασίζει και περιορίζει την σημασιολογία που θα αναπτυχθεί). Π.χ. </a:t>
            </a:r>
            <a:r>
              <a:rPr lang="en-US" altLang="el-GR" sz="2000" dirty="0"/>
              <a:t>transaction- driven vs. event- driven</a:t>
            </a:r>
            <a:endParaRPr lang="el-GR" altLang="el-GR" sz="2000" dirty="0"/>
          </a:p>
          <a:p>
            <a:pPr marL="381000" indent="-381000">
              <a:lnSpc>
                <a:spcPct val="80000"/>
              </a:lnSpc>
              <a:buFontTx/>
              <a:buAutoNum type="arabicPeriod"/>
            </a:pPr>
            <a:r>
              <a:rPr lang="el-GR" altLang="el-GR" sz="2000" b="1" dirty="0"/>
              <a:t>Διαχειριστικές</a:t>
            </a:r>
            <a:r>
              <a:rPr lang="el-GR" altLang="el-GR" sz="2000" dirty="0"/>
              <a:t> διαδικασίες</a:t>
            </a:r>
            <a:endParaRPr lang="en-US" altLang="el-GR" sz="2000" dirty="0"/>
          </a:p>
          <a:p>
            <a:pPr marL="381000" indent="-381000">
              <a:lnSpc>
                <a:spcPct val="80000"/>
              </a:lnSpc>
              <a:buFontTx/>
              <a:buAutoNum type="arabicPeriod"/>
            </a:pPr>
            <a:r>
              <a:rPr lang="el-GR" altLang="el-GR" sz="2000" dirty="0"/>
              <a:t>Στάδιο </a:t>
            </a:r>
            <a:r>
              <a:rPr lang="el-GR" altLang="el-GR" sz="2000" b="1" dirty="0"/>
              <a:t>ωριμότητας</a:t>
            </a:r>
            <a:r>
              <a:rPr lang="el-GR" altLang="el-GR" sz="2000" dirty="0"/>
              <a:t> μιας επιχείρησης</a:t>
            </a:r>
            <a:r>
              <a:rPr lang="en-US" altLang="el-GR" sz="2000" dirty="0"/>
              <a:t> (Capability Maturity Model)</a:t>
            </a:r>
          </a:p>
          <a:p>
            <a:pPr marL="381000" indent="-381000">
              <a:lnSpc>
                <a:spcPct val="80000"/>
              </a:lnSpc>
              <a:buFontTx/>
              <a:buAutoNum type="arabicPeriod"/>
            </a:pPr>
            <a:r>
              <a:rPr lang="el-GR" altLang="el-GR" sz="2000" b="1" dirty="0"/>
              <a:t>Στρατηγική</a:t>
            </a:r>
            <a:r>
              <a:rPr lang="el-GR" altLang="el-GR" sz="2000" dirty="0"/>
              <a:t> π.χ. </a:t>
            </a:r>
            <a:r>
              <a:rPr lang="en-US" altLang="el-GR" sz="2000" dirty="0"/>
              <a:t>CRM </a:t>
            </a:r>
            <a:r>
              <a:rPr lang="el-GR" altLang="el-GR" sz="2000" dirty="0"/>
              <a:t>προσέγγιση</a:t>
            </a:r>
          </a:p>
          <a:p>
            <a:pPr marL="0" indent="0">
              <a:lnSpc>
                <a:spcPct val="80000"/>
              </a:lnSpc>
              <a:buNone/>
            </a:pPr>
            <a:endParaRPr lang="el-GR" altLang="el-GR" sz="2000" dirty="0"/>
          </a:p>
        </p:txBody>
      </p:sp>
    </p:spTree>
    <p:extLst>
      <p:ext uri="{BB962C8B-B14F-4D97-AF65-F5344CB8AC3E}">
        <p14:creationId xmlns:p14="http://schemas.microsoft.com/office/powerpoint/2010/main" val="8696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36A82F-854C-4C35-BEFD-D239D6E27255}" type="slidenum">
              <a:rPr lang="en-GB" altLang="el-GR" sz="1400"/>
              <a:pPr>
                <a:spcBef>
                  <a:spcPct val="0"/>
                </a:spcBef>
                <a:buFontTx/>
                <a:buNone/>
              </a:pPr>
              <a:t>25</a:t>
            </a:fld>
            <a:endParaRPr lang="en-GB" altLang="el-GR" sz="1400"/>
          </a:p>
        </p:txBody>
      </p:sp>
      <p:sp>
        <p:nvSpPr>
          <p:cNvPr id="26629" name="Rectangle 2"/>
          <p:cNvSpPr>
            <a:spLocks noGrp="1" noChangeArrowheads="1"/>
          </p:cNvSpPr>
          <p:nvPr>
            <p:ph type="title"/>
          </p:nvPr>
        </p:nvSpPr>
        <p:spPr>
          <a:xfrm>
            <a:off x="1981200" y="-30163"/>
            <a:ext cx="8229600" cy="944563"/>
          </a:xfrm>
        </p:spPr>
        <p:txBody>
          <a:bodyPr/>
          <a:lstStyle/>
          <a:p>
            <a:pPr eaLnBrk="1" hangingPunct="1"/>
            <a:r>
              <a:rPr lang="el-GR" altLang="el-GR" b="1" dirty="0" smtClean="0">
                <a:latin typeface="+mn-lt"/>
              </a:rPr>
              <a:t>Διαχείριση της Πραγματικότητας</a:t>
            </a:r>
            <a:endParaRPr lang="en-GB" altLang="el-GR" b="1" dirty="0" smtClean="0">
              <a:latin typeface="+mn-lt"/>
            </a:endParaRPr>
          </a:p>
        </p:txBody>
      </p:sp>
      <p:pic>
        <p:nvPicPr>
          <p:cNvPr id="26632" name="Picture 66"/>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76400" y="1044575"/>
            <a:ext cx="8534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089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pPr algn="ctr"/>
            <a:r>
              <a:rPr lang="el-GR" dirty="0" smtClean="0"/>
              <a:t>Επιχειρηματικές διαδικασίες</a:t>
            </a:r>
            <a:endParaRPr lang="el-GR" dirty="0"/>
          </a:p>
        </p:txBody>
      </p:sp>
      <p:sp>
        <p:nvSpPr>
          <p:cNvPr id="6" name="Θέση κειμένου 5"/>
          <p:cNvSpPr>
            <a:spLocks noGrp="1"/>
          </p:cNvSpPr>
          <p:nvPr>
            <p:ph type="body" idx="1"/>
          </p:nvPr>
        </p:nvSpPr>
        <p:spPr>
          <a:xfrm>
            <a:off x="2207568" y="3861049"/>
            <a:ext cx="7772400" cy="1944216"/>
          </a:xfrm>
        </p:spPr>
        <p:txBody>
          <a:bodyPr>
            <a:normAutofit fontScale="92500" lnSpcReduction="20000"/>
          </a:bodyPr>
          <a:lstStyle/>
          <a:p>
            <a:pPr algn="ctr"/>
            <a:endParaRPr lang="el-GR" b="1" dirty="0" smtClean="0"/>
          </a:p>
          <a:p>
            <a:pPr algn="ctr"/>
            <a:r>
              <a:rPr lang="el-GR" b="1" dirty="0" smtClean="0"/>
              <a:t>Μάθημα: </a:t>
            </a:r>
            <a:r>
              <a:rPr lang="el-GR" dirty="0" smtClean="0"/>
              <a:t>Ανάλυση &amp; </a:t>
            </a:r>
            <a:r>
              <a:rPr lang="el-GR" dirty="0" err="1" smtClean="0"/>
              <a:t>Μοντελοποίηση</a:t>
            </a:r>
            <a:r>
              <a:rPr lang="el-GR" dirty="0" smtClean="0"/>
              <a:t> Επιχειρηματικών </a:t>
            </a:r>
          </a:p>
          <a:p>
            <a:pPr algn="ctr"/>
            <a:r>
              <a:rPr lang="el-GR" dirty="0" smtClean="0"/>
              <a:t>Διαδικασιών και Συστημάτων</a:t>
            </a:r>
          </a:p>
          <a:p>
            <a:pPr algn="ctr"/>
            <a:r>
              <a:rPr lang="el-GR" b="1" dirty="0" smtClean="0"/>
              <a:t>Ενότητα </a:t>
            </a:r>
            <a:r>
              <a:rPr lang="en-US" b="1" dirty="0"/>
              <a:t># </a:t>
            </a:r>
            <a:r>
              <a:rPr lang="el-GR" b="1" dirty="0"/>
              <a:t>1</a:t>
            </a:r>
            <a:r>
              <a:rPr lang="el-GR" b="1" dirty="0" smtClean="0"/>
              <a:t>: </a:t>
            </a:r>
            <a:r>
              <a:rPr lang="el-GR" dirty="0"/>
              <a:t>Εισαγωγή στην Ανάλυση Διαδικασιών &amp; Συστημάτων</a:t>
            </a:r>
          </a:p>
          <a:p>
            <a:pPr algn="ctr"/>
            <a:r>
              <a:rPr lang="el-GR" b="1" dirty="0" smtClean="0"/>
              <a:t>Διδάσκων: </a:t>
            </a:r>
            <a:r>
              <a:rPr lang="el-GR" dirty="0" smtClean="0"/>
              <a:t>Δρ. Αγγελική Πολυμενάκου</a:t>
            </a:r>
            <a:endParaRPr lang="el-GR" dirty="0"/>
          </a:p>
          <a:p>
            <a:pPr algn="ctr"/>
            <a:r>
              <a:rPr lang="el-GR" dirty="0" smtClean="0"/>
              <a:t> </a:t>
            </a:r>
            <a:r>
              <a:rPr lang="el-GR" b="1" dirty="0" smtClean="0"/>
              <a:t>Τμήμα: </a:t>
            </a:r>
            <a:r>
              <a:rPr lang="el-GR" dirty="0" smtClean="0"/>
              <a:t>Διοικητικής Επιστήμης &amp; Τεχνολογίας</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47730" y="5591695"/>
            <a:ext cx="4310289" cy="1025873"/>
          </a:xfrm>
          <a:prstGeom prst="rect">
            <a:avLst/>
          </a:prstGeom>
          <a:noFill/>
        </p:spPr>
      </p:pic>
    </p:spTree>
    <p:extLst>
      <p:ext uri="{BB962C8B-B14F-4D97-AF65-F5344CB8AC3E}">
        <p14:creationId xmlns:p14="http://schemas.microsoft.com/office/powerpoint/2010/main" val="3987177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DB30759-5C6D-4D0C-80E6-5996B204B3F1}" type="slidenum">
              <a:rPr lang="en-GB" altLang="el-GR" sz="1400"/>
              <a:pPr>
                <a:spcBef>
                  <a:spcPct val="0"/>
                </a:spcBef>
                <a:buFontTx/>
                <a:buNone/>
              </a:pPr>
              <a:t>27</a:t>
            </a:fld>
            <a:endParaRPr lang="en-GB" altLang="el-GR" sz="1400"/>
          </a:p>
        </p:txBody>
      </p:sp>
      <p:sp>
        <p:nvSpPr>
          <p:cNvPr id="28677" name="Rectangle 4"/>
          <p:cNvSpPr>
            <a:spLocks noGrp="1" noChangeArrowheads="1"/>
          </p:cNvSpPr>
          <p:nvPr>
            <p:ph type="title"/>
          </p:nvPr>
        </p:nvSpPr>
        <p:spPr>
          <a:xfrm>
            <a:off x="2208213" y="115888"/>
            <a:ext cx="7772400" cy="1143000"/>
          </a:xfrm>
          <a:noFill/>
        </p:spPr>
        <p:txBody>
          <a:bodyPr/>
          <a:lstStyle/>
          <a:p>
            <a:pPr eaLnBrk="1" hangingPunct="1"/>
            <a:r>
              <a:rPr lang="el-GR" altLang="el-GR" b="1" dirty="0" smtClean="0">
                <a:latin typeface="+mn-lt"/>
              </a:rPr>
              <a:t>Επιχειρηματική Διαδικασία</a:t>
            </a:r>
          </a:p>
        </p:txBody>
      </p:sp>
      <p:sp>
        <p:nvSpPr>
          <p:cNvPr id="28678" name="Rectangle 5"/>
          <p:cNvSpPr>
            <a:spLocks noGrp="1" noChangeArrowheads="1"/>
          </p:cNvSpPr>
          <p:nvPr>
            <p:ph type="body" idx="1"/>
          </p:nvPr>
        </p:nvSpPr>
        <p:spPr>
          <a:xfrm>
            <a:off x="2209800" y="1641476"/>
            <a:ext cx="7772400" cy="4073525"/>
          </a:xfrm>
          <a:noFill/>
        </p:spPr>
        <p:txBody>
          <a:bodyPr>
            <a:normAutofit/>
          </a:bodyPr>
          <a:lstStyle/>
          <a:p>
            <a:pPr indent="0" eaLnBrk="1" hangingPunct="1">
              <a:buFontTx/>
              <a:buNone/>
            </a:pPr>
            <a:r>
              <a:rPr lang="el-GR" altLang="el-GR" sz="2000" dirty="0"/>
              <a:t>Επιχειρηματική Διαδικασία (ΕΔ) είναι μια συσχετισμένο σύνολο </a:t>
            </a:r>
            <a:r>
              <a:rPr lang="el-GR" altLang="el-GR" sz="2000" b="1" i="1" dirty="0"/>
              <a:t>βημάτων</a:t>
            </a:r>
            <a:r>
              <a:rPr lang="en-US" altLang="el-GR" sz="2000" b="1" i="1" dirty="0"/>
              <a:t> (steps)</a:t>
            </a:r>
            <a:r>
              <a:rPr lang="el-GR" altLang="el-GR" sz="2000" dirty="0"/>
              <a:t> ή </a:t>
            </a:r>
            <a:r>
              <a:rPr lang="el-GR" altLang="el-GR" sz="2000" b="1" i="1" dirty="0"/>
              <a:t>δραστηριοτήτων</a:t>
            </a:r>
            <a:r>
              <a:rPr lang="en-US" altLang="el-GR" sz="2000" b="1" i="1" dirty="0"/>
              <a:t> (activities)</a:t>
            </a:r>
            <a:r>
              <a:rPr lang="el-GR" altLang="el-GR" sz="2000" dirty="0"/>
              <a:t> στις οποίες </a:t>
            </a:r>
            <a:r>
              <a:rPr lang="el-GR" altLang="el-GR" sz="2000" b="1" i="1" dirty="0"/>
              <a:t>άνθρωποι</a:t>
            </a:r>
            <a:r>
              <a:rPr lang="en-US" altLang="el-GR" sz="2000" b="1" i="1" dirty="0"/>
              <a:t> (people)</a:t>
            </a:r>
            <a:r>
              <a:rPr lang="en-US" altLang="el-GR" sz="2000" dirty="0"/>
              <a:t> </a:t>
            </a:r>
            <a:r>
              <a:rPr lang="el-GR" altLang="el-GR" sz="2000" dirty="0"/>
              <a:t>χρησιμοποιούν </a:t>
            </a:r>
            <a:r>
              <a:rPr lang="el-GR" altLang="el-GR" sz="2000" b="1" i="1" dirty="0"/>
              <a:t>πληροφορία</a:t>
            </a:r>
            <a:r>
              <a:rPr lang="en-US" altLang="el-GR" sz="2000" b="1" i="1" dirty="0"/>
              <a:t> (information)</a:t>
            </a:r>
            <a:r>
              <a:rPr lang="el-GR" altLang="el-GR" sz="2000" dirty="0"/>
              <a:t> και άλλους </a:t>
            </a:r>
            <a:r>
              <a:rPr lang="el-GR" altLang="el-GR" sz="2000" b="1" i="1" dirty="0"/>
              <a:t>πόρους</a:t>
            </a:r>
            <a:r>
              <a:rPr lang="en-US" altLang="el-GR" sz="2000" b="1" i="1" dirty="0"/>
              <a:t> (resources)</a:t>
            </a:r>
            <a:r>
              <a:rPr lang="el-GR" altLang="el-GR" sz="2000" dirty="0"/>
              <a:t> για να δημιουργήσουν </a:t>
            </a:r>
            <a:r>
              <a:rPr lang="el-GR" altLang="el-GR" sz="2000" b="1" i="1" dirty="0"/>
              <a:t>αξία</a:t>
            </a:r>
            <a:r>
              <a:rPr lang="en-US" altLang="el-GR" sz="2000" b="1" i="1" dirty="0"/>
              <a:t> (value)</a:t>
            </a:r>
            <a:r>
              <a:rPr lang="el-GR" altLang="el-GR" sz="2000" dirty="0"/>
              <a:t> για </a:t>
            </a:r>
            <a:r>
              <a:rPr lang="el-GR" altLang="el-GR" sz="2000" b="1" i="1" dirty="0"/>
              <a:t>εσωτερικούς</a:t>
            </a:r>
            <a:r>
              <a:rPr lang="en-US" altLang="el-GR" sz="2000" b="1" i="1" dirty="0"/>
              <a:t> (internal)</a:t>
            </a:r>
            <a:r>
              <a:rPr lang="el-GR" altLang="el-GR" sz="2000" dirty="0"/>
              <a:t> ή </a:t>
            </a:r>
            <a:r>
              <a:rPr lang="el-GR" altLang="el-GR" sz="2000" b="1" i="1" dirty="0"/>
              <a:t>εξωτερικούς</a:t>
            </a:r>
            <a:r>
              <a:rPr lang="en-US" altLang="el-GR" sz="2000" b="1" i="1" dirty="0"/>
              <a:t> (external)</a:t>
            </a:r>
            <a:r>
              <a:rPr lang="el-GR" altLang="el-GR" sz="2000" b="1" i="1" dirty="0"/>
              <a:t> πελάτες</a:t>
            </a:r>
            <a:r>
              <a:rPr lang="en-US" altLang="el-GR" sz="2000" b="1" i="1" dirty="0"/>
              <a:t> (customers)</a:t>
            </a:r>
            <a:endParaRPr lang="el-GR" altLang="el-GR" sz="2000" dirty="0"/>
          </a:p>
        </p:txBody>
      </p:sp>
    </p:spTree>
    <p:extLst>
      <p:ext uri="{BB962C8B-B14F-4D97-AF65-F5344CB8AC3E}">
        <p14:creationId xmlns:p14="http://schemas.microsoft.com/office/powerpoint/2010/main" val="586877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ABDEC5-0C76-40F9-B486-48B72A64ACF9}" type="slidenum">
              <a:rPr lang="en-GB" altLang="el-GR" sz="1400"/>
              <a:pPr>
                <a:spcBef>
                  <a:spcPct val="0"/>
                </a:spcBef>
                <a:buFontTx/>
                <a:buNone/>
              </a:pPr>
              <a:t>28</a:t>
            </a:fld>
            <a:endParaRPr lang="en-GB" altLang="el-GR" sz="1400"/>
          </a:p>
        </p:txBody>
      </p:sp>
      <p:sp>
        <p:nvSpPr>
          <p:cNvPr id="27653" name="Rectangle 4"/>
          <p:cNvSpPr>
            <a:spLocks noGrp="1" noChangeArrowheads="1"/>
          </p:cNvSpPr>
          <p:nvPr>
            <p:ph type="title"/>
          </p:nvPr>
        </p:nvSpPr>
        <p:spPr>
          <a:xfrm>
            <a:off x="2208213" y="260350"/>
            <a:ext cx="7772400" cy="1143000"/>
          </a:xfrm>
          <a:noFill/>
        </p:spPr>
        <p:txBody>
          <a:bodyPr>
            <a:noAutofit/>
          </a:bodyPr>
          <a:lstStyle/>
          <a:p>
            <a:pPr eaLnBrk="1" hangingPunct="1"/>
            <a:r>
              <a:rPr lang="el-GR" altLang="el-GR" b="1" dirty="0" smtClean="0">
                <a:latin typeface="+mn-lt"/>
              </a:rPr>
              <a:t>Οργανισμοί &amp; ΕΔ</a:t>
            </a:r>
            <a:endParaRPr lang="el-GR" altLang="el-GR" b="1" dirty="0">
              <a:latin typeface="+mn-lt"/>
            </a:endParaRPr>
          </a:p>
        </p:txBody>
      </p:sp>
      <p:sp>
        <p:nvSpPr>
          <p:cNvPr id="27654" name="Rectangle 5"/>
          <p:cNvSpPr>
            <a:spLocks noGrp="1" noChangeArrowheads="1"/>
          </p:cNvSpPr>
          <p:nvPr>
            <p:ph type="body" idx="1"/>
          </p:nvPr>
        </p:nvSpPr>
        <p:spPr>
          <a:xfrm>
            <a:off x="2208213" y="1555102"/>
            <a:ext cx="7772400" cy="4114800"/>
          </a:xfrm>
          <a:noFill/>
        </p:spPr>
        <p:txBody>
          <a:bodyPr>
            <a:normAutofit/>
          </a:bodyPr>
          <a:lstStyle/>
          <a:p>
            <a:pPr eaLnBrk="1" hangingPunct="1">
              <a:buFontTx/>
              <a:buNone/>
            </a:pPr>
            <a:r>
              <a:rPr lang="el-GR" altLang="el-GR" sz="2000" dirty="0"/>
              <a:t>Το σύστημα-οργανισμός αποτελείται από υποσυστήματα</a:t>
            </a:r>
          </a:p>
          <a:p>
            <a:pPr eaLnBrk="1" hangingPunct="1">
              <a:buFontTx/>
              <a:buNone/>
            </a:pPr>
            <a:r>
              <a:rPr lang="el-GR" altLang="el-GR" sz="2000" dirty="0"/>
              <a:t>Τα υποσυστήματα μπορεί να είναι λειτουργικές περιοχές τις επιχείρησης ή Επιχειρηματικές Διαδικασίες</a:t>
            </a:r>
          </a:p>
          <a:p>
            <a:pPr eaLnBrk="1" hangingPunct="1">
              <a:buFontTx/>
              <a:buNone/>
            </a:pPr>
            <a:r>
              <a:rPr lang="el-GR" altLang="el-GR" sz="2000" dirty="0"/>
              <a:t>Οι λειτουργικές περιοχές μπορούν να θεωρηθούν ως ΕΔ που αφορούν </a:t>
            </a:r>
            <a:r>
              <a:rPr lang="el-GR" altLang="el-GR" sz="2000" i="1" dirty="0"/>
              <a:t>μόνο </a:t>
            </a:r>
            <a:r>
              <a:rPr lang="el-GR" altLang="el-GR" sz="2000" dirty="0"/>
              <a:t>ένα τμήμα του οργανισμού (</a:t>
            </a:r>
            <a:r>
              <a:rPr lang="en-US" altLang="el-GR" sz="2000" dirty="0"/>
              <a:t>single functions</a:t>
            </a:r>
            <a:r>
              <a:rPr lang="el-GR" altLang="el-GR" sz="2000" dirty="0"/>
              <a:t>)</a:t>
            </a:r>
          </a:p>
          <a:p>
            <a:pPr eaLnBrk="1" hangingPunct="1">
              <a:buFontTx/>
              <a:buNone/>
            </a:pPr>
            <a:r>
              <a:rPr lang="el-GR" altLang="el-GR" sz="2000" dirty="0"/>
              <a:t>Υπό αυτό το πρίσμα οι οργανισμοί είναι ένα συνονθύλευμα Επιχειρηματικών Διαδικασιών</a:t>
            </a:r>
          </a:p>
        </p:txBody>
      </p:sp>
    </p:spTree>
    <p:extLst>
      <p:ext uri="{BB962C8B-B14F-4D97-AF65-F5344CB8AC3E}">
        <p14:creationId xmlns:p14="http://schemas.microsoft.com/office/powerpoint/2010/main" val="346027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D95B1CC-E0FC-415F-85C2-BB1C409DE9DE}" type="slidenum">
              <a:rPr lang="en-GB" altLang="el-GR" sz="1400"/>
              <a:pPr>
                <a:spcBef>
                  <a:spcPct val="0"/>
                </a:spcBef>
                <a:buFontTx/>
                <a:buNone/>
              </a:pPr>
              <a:t>29</a:t>
            </a:fld>
            <a:endParaRPr lang="en-GB" altLang="el-GR" sz="1400"/>
          </a:p>
        </p:txBody>
      </p:sp>
      <p:sp>
        <p:nvSpPr>
          <p:cNvPr id="29701" name="Rectangle 4"/>
          <p:cNvSpPr>
            <a:spLocks noGrp="1" noChangeArrowheads="1"/>
          </p:cNvSpPr>
          <p:nvPr>
            <p:ph type="title"/>
          </p:nvPr>
        </p:nvSpPr>
        <p:spPr>
          <a:xfrm>
            <a:off x="2208213" y="0"/>
            <a:ext cx="7772400" cy="1143000"/>
          </a:xfrm>
          <a:noFill/>
        </p:spPr>
        <p:txBody>
          <a:bodyPr/>
          <a:lstStyle/>
          <a:p>
            <a:pPr eaLnBrk="1" hangingPunct="1"/>
            <a:r>
              <a:rPr lang="el-GR" altLang="el-GR" b="1" dirty="0" smtClean="0">
                <a:latin typeface="+mn-lt"/>
              </a:rPr>
              <a:t>Επιχειρηματική Διαδικασία</a:t>
            </a:r>
          </a:p>
        </p:txBody>
      </p:sp>
      <p:sp>
        <p:nvSpPr>
          <p:cNvPr id="29702" name="Rectangle 5"/>
          <p:cNvSpPr>
            <a:spLocks noGrp="1" noChangeArrowheads="1"/>
          </p:cNvSpPr>
          <p:nvPr>
            <p:ph type="body" idx="1"/>
          </p:nvPr>
        </p:nvSpPr>
        <p:spPr>
          <a:xfrm>
            <a:off x="2209800" y="1143000"/>
            <a:ext cx="7772400" cy="4876800"/>
          </a:xfrm>
          <a:noFill/>
        </p:spPr>
        <p:txBody>
          <a:bodyPr>
            <a:normAutofit/>
          </a:bodyPr>
          <a:lstStyle/>
          <a:p>
            <a:pPr marL="609600" indent="-609600">
              <a:buNone/>
            </a:pPr>
            <a:r>
              <a:rPr lang="el-GR" altLang="el-GR" sz="2000" dirty="0"/>
              <a:t>Μια ΕΔ αποτελείται από </a:t>
            </a:r>
            <a:r>
              <a:rPr lang="el-GR" altLang="el-GR" sz="2000" b="1" dirty="0" err="1"/>
              <a:t>υποδιαδικασίες</a:t>
            </a:r>
            <a:r>
              <a:rPr lang="el-GR" altLang="el-GR" sz="2000" dirty="0"/>
              <a:t> (</a:t>
            </a:r>
            <a:r>
              <a:rPr lang="en-US" altLang="el-GR" sz="2000" dirty="0"/>
              <a:t>sub</a:t>
            </a:r>
            <a:r>
              <a:rPr lang="el-GR" altLang="el-GR" sz="2000" dirty="0"/>
              <a:t>-</a:t>
            </a:r>
            <a:r>
              <a:rPr lang="en-US" altLang="el-GR" sz="2000" dirty="0"/>
              <a:t>processes</a:t>
            </a:r>
            <a:r>
              <a:rPr lang="el-GR" altLang="el-GR" sz="2000" dirty="0"/>
              <a:t>)</a:t>
            </a:r>
            <a:endParaRPr lang="en-US" altLang="el-GR" sz="2000" dirty="0"/>
          </a:p>
          <a:p>
            <a:pPr marL="609600" indent="-609600">
              <a:buNone/>
            </a:pPr>
            <a:r>
              <a:rPr lang="el-GR" altLang="el-GR" sz="2000" dirty="0"/>
              <a:t>Οι </a:t>
            </a:r>
            <a:r>
              <a:rPr lang="el-GR" altLang="el-GR" sz="2000" dirty="0" err="1"/>
              <a:t>υποδιαδικασίες</a:t>
            </a:r>
            <a:r>
              <a:rPr lang="el-GR" altLang="el-GR" sz="2000" dirty="0"/>
              <a:t> </a:t>
            </a:r>
            <a:r>
              <a:rPr lang="el-GR" altLang="el-GR" sz="2000" u="sng" dirty="0"/>
              <a:t>είναι και αυτές διαδικασίες</a:t>
            </a:r>
            <a:r>
              <a:rPr lang="el-GR" altLang="el-GR" sz="2000" dirty="0"/>
              <a:t>. Έτσι, θα πρέπει να </a:t>
            </a:r>
            <a:r>
              <a:rPr lang="el-GR" altLang="el-GR" sz="2000" dirty="0" err="1"/>
              <a:t>διέπονται</a:t>
            </a:r>
            <a:r>
              <a:rPr lang="el-GR" altLang="el-GR" sz="2000" dirty="0"/>
              <a:t> και αυτές από:</a:t>
            </a:r>
          </a:p>
          <a:p>
            <a:pPr marL="609600" indent="-609600">
              <a:buNone/>
            </a:pPr>
            <a:r>
              <a:rPr lang="el-GR" altLang="el-GR" sz="2000" dirty="0"/>
              <a:t>Ορισμένα </a:t>
            </a:r>
            <a:r>
              <a:rPr lang="el-GR" altLang="el-GR" sz="2000" u="sng" dirty="0"/>
              <a:t>βήματα</a:t>
            </a:r>
            <a:r>
              <a:rPr lang="el-GR" altLang="el-GR" sz="2000" dirty="0"/>
              <a:t> σε χρόνο και χώρο (</a:t>
            </a:r>
            <a:r>
              <a:rPr lang="en-US" altLang="el-GR" sz="2000" dirty="0"/>
              <a:t>defined steps in time and place</a:t>
            </a:r>
            <a:r>
              <a:rPr lang="el-GR" altLang="el-GR" sz="2000" dirty="0"/>
              <a:t>)</a:t>
            </a:r>
          </a:p>
          <a:p>
            <a:pPr marL="609600" indent="-609600">
              <a:buNone/>
            </a:pPr>
            <a:r>
              <a:rPr lang="el-GR" altLang="el-GR" sz="2000" dirty="0"/>
              <a:t>Από ένα </a:t>
            </a:r>
            <a:r>
              <a:rPr lang="el-GR" altLang="el-GR" sz="2000" u="sng" dirty="0"/>
              <a:t>γεγονός έναρξης</a:t>
            </a:r>
            <a:r>
              <a:rPr lang="en-US" altLang="el-GR" sz="2000" dirty="0"/>
              <a:t> (starting event)</a:t>
            </a:r>
            <a:r>
              <a:rPr lang="el-GR" altLang="el-GR" sz="2000" dirty="0"/>
              <a:t> και ένα </a:t>
            </a:r>
            <a:r>
              <a:rPr lang="el-GR" altLang="el-GR" sz="2000" u="sng" dirty="0"/>
              <a:t>γεγονός πέρατος</a:t>
            </a:r>
            <a:r>
              <a:rPr lang="en-US" altLang="el-GR" sz="2000" dirty="0"/>
              <a:t> (ending event)</a:t>
            </a:r>
            <a:endParaRPr lang="el-GR" altLang="el-GR" sz="2000" dirty="0"/>
          </a:p>
          <a:p>
            <a:pPr marL="609600" indent="-609600">
              <a:buNone/>
            </a:pPr>
            <a:r>
              <a:rPr lang="el-GR" altLang="el-GR" sz="2000" dirty="0"/>
              <a:t>Ορισμένα </a:t>
            </a:r>
            <a:r>
              <a:rPr lang="el-GR" altLang="el-GR" sz="2000" u="sng" dirty="0"/>
              <a:t>στοιχεία εισόδου</a:t>
            </a:r>
            <a:r>
              <a:rPr lang="el-GR" altLang="el-GR" sz="2000" dirty="0"/>
              <a:t> και </a:t>
            </a:r>
            <a:r>
              <a:rPr lang="el-GR" altLang="el-GR" sz="2000" u="sng" dirty="0"/>
              <a:t>εξόδου</a:t>
            </a:r>
            <a:r>
              <a:rPr lang="en-US" altLang="el-GR" sz="2000" dirty="0"/>
              <a:t> (defined inputs and outputs)</a:t>
            </a:r>
            <a:endParaRPr lang="el-GR" altLang="el-GR" sz="2000" dirty="0"/>
          </a:p>
          <a:p>
            <a:pPr marL="609600" indent="-609600">
              <a:buNone/>
            </a:pPr>
            <a:r>
              <a:rPr lang="el-GR" altLang="el-GR" sz="2000" dirty="0"/>
              <a:t>Οι διαδικασίες και </a:t>
            </a:r>
            <a:r>
              <a:rPr lang="el-GR" altLang="el-GR" sz="2000" dirty="0" err="1"/>
              <a:t>υποδιαδικασίες</a:t>
            </a:r>
            <a:r>
              <a:rPr lang="el-GR" altLang="el-GR" sz="2000" dirty="0"/>
              <a:t> είναι και αυτές συστήματα</a:t>
            </a:r>
          </a:p>
        </p:txBody>
      </p:sp>
    </p:spTree>
    <p:extLst>
      <p:ext uri="{BB962C8B-B14F-4D97-AF65-F5344CB8AC3E}">
        <p14:creationId xmlns:p14="http://schemas.microsoft.com/office/powerpoint/2010/main" val="369973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a:t>Το παρόν εκπαιδευτικό υλικό υπόκειται σε</a:t>
            </a:r>
            <a:r>
              <a:rPr lang="en-US" sz="2800" dirty="0"/>
              <a:t> </a:t>
            </a:r>
            <a:r>
              <a:rPr lang="el-GR" sz="2800" dirty="0"/>
              <a:t>άδειες χρήσης </a:t>
            </a:r>
            <a:r>
              <a:rPr lang="en-US" sz="2800" dirty="0"/>
              <a:t>Creative Commons. </a:t>
            </a:r>
            <a:endParaRPr lang="el-GR" sz="2800" dirty="0"/>
          </a:p>
          <a:p>
            <a:pPr marL="0" indent="0">
              <a:buNone/>
            </a:pPr>
            <a:endParaRPr lang="en-US" sz="2800" dirty="0"/>
          </a:p>
        </p:txBody>
      </p:sp>
      <p:pic>
        <p:nvPicPr>
          <p:cNvPr id="2" name="Picture 1"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808" y="3140968"/>
            <a:ext cx="3070860" cy="1074420"/>
          </a:xfrm>
          <a:prstGeom prst="rect">
            <a:avLst/>
          </a:prstGeom>
        </p:spPr>
      </p:pic>
      <p:sp>
        <p:nvSpPr>
          <p:cNvPr id="3" name="Slide Number Placeholder 2"/>
          <p:cNvSpPr>
            <a:spLocks noGrp="1"/>
          </p:cNvSpPr>
          <p:nvPr>
            <p:ph type="sldNum" sz="quarter" idx="12"/>
          </p:nvPr>
        </p:nvSpPr>
        <p:spPr/>
        <p:txBody>
          <a:bodyPr/>
          <a:lstStyle/>
          <a:p>
            <a:fld id="{53C4726A-630D-4CB4-B088-BAB00F4188E9}" type="slidenum">
              <a:rPr lang="el-GR" smtClean="0">
                <a:solidFill>
                  <a:prstClr val="black"/>
                </a:solidFill>
              </a:rPr>
              <a:pPr/>
              <a:t>3</a:t>
            </a:fld>
            <a:endParaRPr lang="el-GR" dirty="0">
              <a:solidFill>
                <a:prstClr val="black"/>
              </a:solidFill>
            </a:endParaRPr>
          </a:p>
        </p:txBody>
      </p:sp>
    </p:spTree>
    <p:extLst>
      <p:ext uri="{BB962C8B-B14F-4D97-AF65-F5344CB8AC3E}">
        <p14:creationId xmlns:p14="http://schemas.microsoft.com/office/powerpoint/2010/main" val="2277041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2B8ABE7-F88C-4A7A-8A5D-C04A54CD7037}" type="slidenum">
              <a:rPr lang="en-GB" altLang="el-GR" sz="1400"/>
              <a:pPr>
                <a:spcBef>
                  <a:spcPct val="0"/>
                </a:spcBef>
                <a:buFontTx/>
                <a:buNone/>
              </a:pPr>
              <a:t>30</a:t>
            </a:fld>
            <a:endParaRPr lang="en-GB" altLang="el-GR" sz="1400"/>
          </a:p>
        </p:txBody>
      </p:sp>
      <p:sp>
        <p:nvSpPr>
          <p:cNvPr id="30725" name="Rectangle 4"/>
          <p:cNvSpPr>
            <a:spLocks noGrp="1" noChangeArrowheads="1"/>
          </p:cNvSpPr>
          <p:nvPr>
            <p:ph type="title"/>
          </p:nvPr>
        </p:nvSpPr>
        <p:spPr>
          <a:xfrm>
            <a:off x="2208213" y="188914"/>
            <a:ext cx="7772400" cy="987425"/>
          </a:xfrm>
          <a:noFill/>
        </p:spPr>
        <p:txBody>
          <a:bodyPr>
            <a:noAutofit/>
          </a:bodyPr>
          <a:lstStyle/>
          <a:p>
            <a:pPr eaLnBrk="1" hangingPunct="1"/>
            <a:r>
              <a:rPr lang="el-GR" altLang="el-GR" b="1" dirty="0">
                <a:latin typeface="+mn-lt"/>
              </a:rPr>
              <a:t>Δραστηριότητες</a:t>
            </a:r>
            <a:r>
              <a:rPr lang="en-US" altLang="el-GR" b="1" dirty="0">
                <a:latin typeface="+mn-lt"/>
              </a:rPr>
              <a:t> </a:t>
            </a:r>
            <a:r>
              <a:rPr lang="el-GR" altLang="el-GR" b="1" dirty="0">
                <a:latin typeface="+mn-lt"/>
              </a:rPr>
              <a:t>και η έννοια της Προστιθέμενης Αξίας</a:t>
            </a:r>
          </a:p>
        </p:txBody>
      </p:sp>
      <p:sp>
        <p:nvSpPr>
          <p:cNvPr id="30726" name="Rectangle 5"/>
          <p:cNvSpPr>
            <a:spLocks noGrp="1" noChangeArrowheads="1"/>
          </p:cNvSpPr>
          <p:nvPr>
            <p:ph type="body" idx="1"/>
          </p:nvPr>
        </p:nvSpPr>
        <p:spPr>
          <a:xfrm>
            <a:off x="2208213" y="1676400"/>
            <a:ext cx="7772400" cy="4114800"/>
          </a:xfrm>
          <a:noFill/>
        </p:spPr>
        <p:txBody>
          <a:bodyPr>
            <a:noAutofit/>
          </a:bodyPr>
          <a:lstStyle/>
          <a:p>
            <a:pPr indent="0" eaLnBrk="1" hangingPunct="1">
              <a:buFontTx/>
              <a:buNone/>
            </a:pPr>
            <a:r>
              <a:rPr lang="el-GR" altLang="el-GR" sz="2000" b="1" dirty="0"/>
              <a:t>Παράδειγμα</a:t>
            </a:r>
            <a:r>
              <a:rPr lang="el-GR" altLang="el-GR" sz="2000" dirty="0"/>
              <a:t>: η διαδικασία παραγωγής ενός </a:t>
            </a:r>
            <a:r>
              <a:rPr lang="el-GR" altLang="el-GR" sz="2000" dirty="0" err="1"/>
              <a:t>textbook</a:t>
            </a:r>
            <a:r>
              <a:rPr lang="el-GR" altLang="el-GR" sz="2000" dirty="0"/>
              <a:t> περιέχει </a:t>
            </a:r>
            <a:r>
              <a:rPr lang="el-GR" altLang="el-GR" sz="2000" dirty="0" err="1"/>
              <a:t>υποδιαδικασίες</a:t>
            </a:r>
            <a:r>
              <a:rPr lang="el-GR" altLang="el-GR" sz="2000" dirty="0"/>
              <a:t> όπως: παραγωγή και διόρθωση χειρόγραφου, παραγωγή στοιχειοθέτησης (</a:t>
            </a:r>
            <a:r>
              <a:rPr lang="el-GR" altLang="el-GR" sz="2000" dirty="0" err="1"/>
              <a:t>layout</a:t>
            </a:r>
            <a:r>
              <a:rPr lang="el-GR" altLang="el-GR" sz="2000" dirty="0"/>
              <a:t>), παραγωγή της καλλιτεχνικής μεριάς του βιβλίου, τύπωση, μάρκετινγκ, πώληση</a:t>
            </a:r>
            <a:r>
              <a:rPr lang="el-GR" altLang="el-GR" sz="2000" dirty="0" smtClean="0"/>
              <a:t>...</a:t>
            </a:r>
            <a:endParaRPr lang="el-GR" altLang="el-GR" sz="2000" dirty="0"/>
          </a:p>
          <a:p>
            <a:pPr indent="0" eaLnBrk="1" hangingPunct="1">
              <a:buFontTx/>
              <a:buNone/>
            </a:pPr>
            <a:r>
              <a:rPr lang="el-GR" altLang="el-GR" sz="2000" b="1" i="1" dirty="0"/>
              <a:t>Δραστηριότητα</a:t>
            </a:r>
            <a:r>
              <a:rPr lang="el-GR" altLang="el-GR" sz="2000" i="1" dirty="0"/>
              <a:t>: </a:t>
            </a:r>
            <a:r>
              <a:rPr lang="el-GR" altLang="el-GR" sz="2000" dirty="0"/>
              <a:t>ορίζει εργασίες που διεκπεραιώνουν οι δράστες σε πιο χαμηλό επίπεδο</a:t>
            </a:r>
            <a:endParaRPr lang="el-GR" altLang="el-GR" sz="2000" i="1" dirty="0"/>
          </a:p>
          <a:p>
            <a:pPr indent="0" eaLnBrk="1" hangingPunct="1">
              <a:buFontTx/>
              <a:buNone/>
            </a:pPr>
            <a:r>
              <a:rPr lang="el-GR" altLang="el-GR" sz="2000" dirty="0"/>
              <a:t>      Επικοινωνία με άλλους, παρακίνηση εργαζομένων, ανάλυση </a:t>
            </a:r>
            <a:r>
              <a:rPr lang="el-GR" altLang="el-GR" sz="2000" dirty="0" smtClean="0"/>
              <a:t>δεδομένων</a:t>
            </a:r>
            <a:endParaRPr lang="el-GR" altLang="el-GR" sz="2000" dirty="0"/>
          </a:p>
          <a:p>
            <a:pPr indent="0" eaLnBrk="1" hangingPunct="1">
              <a:buFontTx/>
              <a:buNone/>
            </a:pPr>
            <a:r>
              <a:rPr lang="el-GR" altLang="el-GR" sz="2000" dirty="0"/>
              <a:t>Το ICT δύναται να μετατρέψει </a:t>
            </a:r>
            <a:r>
              <a:rPr lang="el-GR" altLang="el-GR" sz="2000" i="1" dirty="0"/>
              <a:t>κακώς ορισμένες</a:t>
            </a:r>
            <a:r>
              <a:rPr lang="el-GR" altLang="el-GR" sz="2000" dirty="0"/>
              <a:t> (</a:t>
            </a:r>
            <a:r>
              <a:rPr lang="en-US" altLang="el-GR" sz="2000" dirty="0"/>
              <a:t>ill defined</a:t>
            </a:r>
            <a:r>
              <a:rPr lang="el-GR" altLang="el-GR" sz="2000" dirty="0"/>
              <a:t>) δραστηριότητες σε καλώς ορισμένες </a:t>
            </a:r>
            <a:r>
              <a:rPr lang="el-GR" altLang="el-GR" sz="2000" dirty="0" err="1"/>
              <a:t>υποδιαδικασίες</a:t>
            </a:r>
            <a:r>
              <a:rPr lang="el-GR" altLang="el-GR" sz="2000" dirty="0"/>
              <a:t> (εκτέλεση εργασιών με προβλέψιμο τρόπο παράγοντας </a:t>
            </a:r>
            <a:r>
              <a:rPr lang="el-GR" altLang="el-GR" sz="2000" i="1" dirty="0"/>
              <a:t>συνεπείς</a:t>
            </a:r>
            <a:r>
              <a:rPr lang="el-GR" altLang="el-GR" sz="2000" dirty="0"/>
              <a:t> εκροές</a:t>
            </a:r>
            <a:r>
              <a:rPr lang="el-GR" altLang="el-GR" sz="2000" dirty="0" smtClean="0"/>
              <a:t>)</a:t>
            </a:r>
            <a:endParaRPr lang="el-GR" altLang="el-GR" sz="2000" dirty="0"/>
          </a:p>
          <a:p>
            <a:pPr indent="0" eaLnBrk="1" hangingPunct="1">
              <a:buFontTx/>
              <a:buNone/>
            </a:pPr>
            <a:r>
              <a:rPr lang="el-GR" altLang="el-GR" sz="2000" dirty="0" smtClean="0"/>
              <a:t>Η προστιθέμενη </a:t>
            </a:r>
            <a:r>
              <a:rPr lang="el-GR" altLang="el-GR" sz="2000" dirty="0"/>
              <a:t>αξία είναι το ποσό της αντιλαμβανόμενης αξίας που δημιουργείται για εσωτερικούς και εξωτερικούς πελάτες στο τέλος της κάθε δραστηριότητας</a:t>
            </a:r>
          </a:p>
        </p:txBody>
      </p:sp>
    </p:spTree>
    <p:extLst>
      <p:ext uri="{BB962C8B-B14F-4D97-AF65-F5344CB8AC3E}">
        <p14:creationId xmlns:p14="http://schemas.microsoft.com/office/powerpoint/2010/main" val="756348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pPr algn="ctr"/>
            <a:r>
              <a:rPr lang="el-GR" dirty="0" smtClean="0"/>
              <a:t>Αλυσίδες αξίας &amp; Συστήματα Αξίας</a:t>
            </a:r>
            <a:endParaRPr lang="el-GR" dirty="0"/>
          </a:p>
        </p:txBody>
      </p:sp>
      <p:sp>
        <p:nvSpPr>
          <p:cNvPr id="6" name="Θέση κειμένου 5"/>
          <p:cNvSpPr>
            <a:spLocks noGrp="1"/>
          </p:cNvSpPr>
          <p:nvPr>
            <p:ph type="body" idx="1"/>
          </p:nvPr>
        </p:nvSpPr>
        <p:spPr>
          <a:xfrm>
            <a:off x="2207568" y="3861049"/>
            <a:ext cx="7772400" cy="1944216"/>
          </a:xfrm>
        </p:spPr>
        <p:txBody>
          <a:bodyPr>
            <a:normAutofit fontScale="92500" lnSpcReduction="20000"/>
          </a:bodyPr>
          <a:lstStyle/>
          <a:p>
            <a:pPr algn="ctr"/>
            <a:endParaRPr lang="el-GR" b="1" dirty="0" smtClean="0"/>
          </a:p>
          <a:p>
            <a:pPr algn="ctr"/>
            <a:r>
              <a:rPr lang="el-GR" b="1" dirty="0" smtClean="0"/>
              <a:t>Μάθημα: </a:t>
            </a:r>
            <a:r>
              <a:rPr lang="el-GR" dirty="0" smtClean="0"/>
              <a:t>Ανάλυση &amp; </a:t>
            </a:r>
            <a:r>
              <a:rPr lang="el-GR" dirty="0" err="1" smtClean="0"/>
              <a:t>Μοντελοποίηση</a:t>
            </a:r>
            <a:r>
              <a:rPr lang="el-GR" dirty="0" smtClean="0"/>
              <a:t> Επιχειρηματικών </a:t>
            </a:r>
          </a:p>
          <a:p>
            <a:pPr algn="ctr"/>
            <a:r>
              <a:rPr lang="el-GR" dirty="0" smtClean="0"/>
              <a:t>Διαδικασιών και Συστημάτων</a:t>
            </a:r>
          </a:p>
          <a:p>
            <a:pPr algn="ctr"/>
            <a:r>
              <a:rPr lang="el-GR" b="1" dirty="0" smtClean="0"/>
              <a:t>Ενότητα </a:t>
            </a:r>
            <a:r>
              <a:rPr lang="en-US" b="1" dirty="0"/>
              <a:t># </a:t>
            </a:r>
            <a:r>
              <a:rPr lang="el-GR" b="1" dirty="0"/>
              <a:t>1</a:t>
            </a:r>
            <a:r>
              <a:rPr lang="el-GR" b="1" dirty="0" smtClean="0"/>
              <a:t>: </a:t>
            </a:r>
            <a:r>
              <a:rPr lang="el-GR" dirty="0"/>
              <a:t>Εισαγωγή στην Ανάλυση </a:t>
            </a:r>
            <a:r>
              <a:rPr lang="el-GR" dirty="0" smtClean="0"/>
              <a:t>Διαδικασιών </a:t>
            </a:r>
            <a:r>
              <a:rPr lang="el-GR" dirty="0"/>
              <a:t>&amp; </a:t>
            </a:r>
            <a:r>
              <a:rPr lang="el-GR" dirty="0" smtClean="0"/>
              <a:t>Συστημάτων</a:t>
            </a:r>
          </a:p>
          <a:p>
            <a:pPr algn="ctr"/>
            <a:r>
              <a:rPr lang="el-GR" b="1" dirty="0" smtClean="0"/>
              <a:t>Διδάσκων: </a:t>
            </a:r>
            <a:r>
              <a:rPr lang="el-GR" dirty="0" smtClean="0"/>
              <a:t>Δρ. Αγγελική </a:t>
            </a:r>
            <a:r>
              <a:rPr lang="el-GR" dirty="0" err="1" smtClean="0"/>
              <a:t>Πουλυμενάκου</a:t>
            </a:r>
            <a:endParaRPr lang="el-GR" dirty="0"/>
          </a:p>
          <a:p>
            <a:pPr algn="ctr"/>
            <a:r>
              <a:rPr lang="el-GR" dirty="0" smtClean="0"/>
              <a:t> </a:t>
            </a:r>
            <a:r>
              <a:rPr lang="el-GR" b="1" dirty="0" smtClean="0"/>
              <a:t>Τμήμα: </a:t>
            </a:r>
            <a:r>
              <a:rPr lang="el-GR" dirty="0" smtClean="0"/>
              <a:t>Διοικητικής Επιστήμης &amp; Τεχνολογίας</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47730" y="5591695"/>
            <a:ext cx="4310289" cy="1025873"/>
          </a:xfrm>
          <a:prstGeom prst="rect">
            <a:avLst/>
          </a:prstGeom>
          <a:noFill/>
        </p:spPr>
      </p:pic>
    </p:spTree>
    <p:extLst>
      <p:ext uri="{BB962C8B-B14F-4D97-AF65-F5344CB8AC3E}">
        <p14:creationId xmlns:p14="http://schemas.microsoft.com/office/powerpoint/2010/main" val="2787657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AFE32C7-E6A8-4916-A54F-C8735BC2FE43}" type="slidenum">
              <a:rPr lang="en-GB" altLang="el-GR" sz="1400"/>
              <a:pPr>
                <a:spcBef>
                  <a:spcPct val="0"/>
                </a:spcBef>
                <a:buFontTx/>
                <a:buNone/>
              </a:pPr>
              <a:t>32</a:t>
            </a:fld>
            <a:endParaRPr lang="en-GB" altLang="el-GR" sz="1400"/>
          </a:p>
        </p:txBody>
      </p:sp>
      <p:sp>
        <p:nvSpPr>
          <p:cNvPr id="31749" name="Rectangle 4"/>
          <p:cNvSpPr>
            <a:spLocks noGrp="1" noChangeArrowheads="1"/>
          </p:cNvSpPr>
          <p:nvPr>
            <p:ph type="title"/>
          </p:nvPr>
        </p:nvSpPr>
        <p:spPr>
          <a:xfrm>
            <a:off x="2284413" y="131764"/>
            <a:ext cx="7772400" cy="782637"/>
          </a:xfrm>
          <a:noFill/>
        </p:spPr>
        <p:txBody>
          <a:bodyPr/>
          <a:lstStyle/>
          <a:p>
            <a:pPr eaLnBrk="1" hangingPunct="1"/>
            <a:r>
              <a:rPr lang="el-GR" altLang="el-GR" b="1" dirty="0" smtClean="0">
                <a:latin typeface="+mn-lt"/>
              </a:rPr>
              <a:t>Αλυσίδα Αξίας (</a:t>
            </a:r>
            <a:r>
              <a:rPr lang="en-US" altLang="el-GR" b="1" dirty="0" smtClean="0">
                <a:latin typeface="+mn-lt"/>
              </a:rPr>
              <a:t>Value Chain</a:t>
            </a:r>
            <a:r>
              <a:rPr lang="el-GR" altLang="el-GR" b="1" dirty="0" smtClean="0">
                <a:latin typeface="+mn-lt"/>
              </a:rPr>
              <a:t>)</a:t>
            </a:r>
          </a:p>
        </p:txBody>
      </p:sp>
      <p:sp>
        <p:nvSpPr>
          <p:cNvPr id="31750" name="Rectangle 5"/>
          <p:cNvSpPr>
            <a:spLocks noGrp="1" noChangeArrowheads="1"/>
          </p:cNvSpPr>
          <p:nvPr>
            <p:ph type="body" idx="1"/>
          </p:nvPr>
        </p:nvSpPr>
        <p:spPr>
          <a:xfrm>
            <a:off x="2209800" y="1058864"/>
            <a:ext cx="7772400" cy="4752975"/>
          </a:xfrm>
          <a:noFill/>
        </p:spPr>
        <p:txBody>
          <a:bodyPr>
            <a:noAutofit/>
          </a:bodyPr>
          <a:lstStyle/>
          <a:p>
            <a:pPr indent="0" eaLnBrk="1" hangingPunct="1">
              <a:buFontTx/>
              <a:buNone/>
            </a:pPr>
            <a:r>
              <a:rPr lang="el-GR" altLang="el-GR" sz="2000" dirty="0"/>
              <a:t>Η </a:t>
            </a:r>
            <a:r>
              <a:rPr lang="el-GR" altLang="el-GR" sz="2000" b="1" i="1" dirty="0"/>
              <a:t>προστιθέμενη αξία (</a:t>
            </a:r>
            <a:r>
              <a:rPr lang="en-US" altLang="el-GR" sz="2000" b="1" i="1" dirty="0"/>
              <a:t>value added</a:t>
            </a:r>
            <a:r>
              <a:rPr lang="el-GR" altLang="el-GR" sz="2000" b="1" i="1" dirty="0"/>
              <a:t>)</a:t>
            </a:r>
            <a:r>
              <a:rPr lang="el-GR" altLang="el-GR" sz="2000" dirty="0"/>
              <a:t> μιας ΕΔ είναι το ποσό της αντιλαμβανόμενης αξίας που δημιουργεί η συγκεκριμένη ΕΔ στους εσωτερικούς ή εξωτερικούς πελάτες</a:t>
            </a:r>
            <a:r>
              <a:rPr lang="el-GR" altLang="el-GR" sz="2000" dirty="0" smtClean="0"/>
              <a:t>.</a:t>
            </a:r>
            <a:endParaRPr lang="el-GR" altLang="el-GR" sz="2000" dirty="0"/>
          </a:p>
          <a:p>
            <a:pPr indent="0" eaLnBrk="1" hangingPunct="1">
              <a:buFontTx/>
              <a:buNone/>
            </a:pPr>
            <a:r>
              <a:rPr lang="el-GR" altLang="el-GR" sz="2000" dirty="0"/>
              <a:t>Το σύνολο των ΕΔ που μια εταιρία  χρησιμοποιεί για να προσθέσει αξία στο τελικό προϊόν που φτάνει σε κάποιον πελάτη αναφέρεται ως </a:t>
            </a:r>
            <a:r>
              <a:rPr lang="el-GR" altLang="el-GR" sz="2000" b="1" i="1" dirty="0"/>
              <a:t>αλυσίδα αξίας (</a:t>
            </a:r>
            <a:r>
              <a:rPr lang="en-US" altLang="el-GR" sz="2000" b="1" i="1" dirty="0"/>
              <a:t>value chain</a:t>
            </a:r>
            <a:r>
              <a:rPr lang="el-GR" altLang="el-GR" sz="2000" b="1" i="1" dirty="0" smtClean="0"/>
              <a:t>)</a:t>
            </a:r>
            <a:endParaRPr lang="el-GR" altLang="el-GR" sz="2000" dirty="0"/>
          </a:p>
          <a:p>
            <a:pPr indent="0" eaLnBrk="1" hangingPunct="1">
              <a:buFontTx/>
              <a:buNone/>
            </a:pPr>
            <a:r>
              <a:rPr lang="el-GR" altLang="el-GR" sz="2000" dirty="0"/>
              <a:t>Η αλυσίδα αξίας περιέχει </a:t>
            </a:r>
            <a:r>
              <a:rPr lang="el-GR" altLang="el-GR" sz="2000" b="1" i="1" dirty="0"/>
              <a:t>βασικές (</a:t>
            </a:r>
            <a:r>
              <a:rPr lang="en-US" altLang="el-GR" sz="2000" b="1" i="1" dirty="0"/>
              <a:t>primary</a:t>
            </a:r>
            <a:r>
              <a:rPr lang="el-GR" altLang="el-GR" sz="2000" b="1" i="1" dirty="0"/>
              <a:t>)</a:t>
            </a:r>
            <a:r>
              <a:rPr lang="el-GR" altLang="el-GR" sz="2000" dirty="0"/>
              <a:t> διαδικασίες, υπαίτιες για τη δημιουργία αξίας που αντιλαμβάνεται ο πελάτης, και οι </a:t>
            </a:r>
            <a:r>
              <a:rPr lang="el-GR" altLang="el-GR" sz="2000" b="1" i="1" dirty="0"/>
              <a:t>υποστηρικτικές (</a:t>
            </a:r>
            <a:r>
              <a:rPr lang="en-US" altLang="el-GR" sz="2000" b="1" i="1" dirty="0"/>
              <a:t>support</a:t>
            </a:r>
            <a:r>
              <a:rPr lang="el-GR" altLang="el-GR" sz="2000" b="1" i="1" dirty="0"/>
              <a:t>)</a:t>
            </a:r>
            <a:r>
              <a:rPr lang="el-GR" altLang="el-GR" sz="2000" dirty="0"/>
              <a:t> διαδικασίες που δίχως αυτές δεν θα ήταν δυνατή η διεκπεραίωση των βασικών δραστηριοτήτων</a:t>
            </a:r>
            <a:r>
              <a:rPr lang="el-GR" altLang="el-GR" sz="2000" dirty="0" smtClean="0"/>
              <a:t>.</a:t>
            </a:r>
            <a:endParaRPr lang="el-GR" altLang="el-GR" sz="2000" dirty="0"/>
          </a:p>
          <a:p>
            <a:pPr indent="0" eaLnBrk="1" hangingPunct="1">
              <a:buFontTx/>
              <a:buNone/>
            </a:pPr>
            <a:r>
              <a:rPr lang="el-GR" altLang="el-GR" sz="2000" dirty="0"/>
              <a:t> Η αλυσίδα αξίας μιας επιχείρησης ενοποιείται </a:t>
            </a:r>
            <a:r>
              <a:rPr lang="el-GR" altLang="el-GR" sz="2000" dirty="0" err="1"/>
              <a:t>αλληλεπιδρώντας</a:t>
            </a:r>
            <a:r>
              <a:rPr lang="el-GR" altLang="el-GR" sz="2000" dirty="0"/>
              <a:t> με αλυσίδες αξίας προμηθευτών και πελατών σχηματίζοντας ένα </a:t>
            </a:r>
            <a:r>
              <a:rPr lang="el-GR" altLang="el-GR" sz="2000" b="1" i="1" dirty="0"/>
              <a:t>σύστημα αξίας (</a:t>
            </a:r>
            <a:r>
              <a:rPr lang="en-US" altLang="el-GR" sz="2000" b="1" i="1" dirty="0"/>
              <a:t>value system</a:t>
            </a:r>
            <a:r>
              <a:rPr lang="el-GR" altLang="el-GR" sz="2000" b="1" i="1" dirty="0"/>
              <a:t>) </a:t>
            </a:r>
            <a:r>
              <a:rPr lang="el-GR" altLang="el-GR" sz="2000" dirty="0"/>
              <a:t>(</a:t>
            </a:r>
            <a:r>
              <a:rPr lang="en-US" altLang="el-GR" sz="2000" dirty="0"/>
              <a:t>Porter and Millar</a:t>
            </a:r>
            <a:r>
              <a:rPr lang="el-GR" altLang="el-GR" sz="2000" dirty="0"/>
              <a:t>)</a:t>
            </a:r>
          </a:p>
        </p:txBody>
      </p:sp>
    </p:spTree>
    <p:extLst>
      <p:ext uri="{BB962C8B-B14F-4D97-AF65-F5344CB8AC3E}">
        <p14:creationId xmlns:p14="http://schemas.microsoft.com/office/powerpoint/2010/main" val="2035268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D42D51-33A4-494A-9E5C-6F131637A8B5}" type="slidenum">
              <a:rPr lang="en-GB" altLang="el-GR" sz="1400"/>
              <a:pPr>
                <a:spcBef>
                  <a:spcPct val="0"/>
                </a:spcBef>
                <a:buFontTx/>
                <a:buNone/>
              </a:pPr>
              <a:t>33</a:t>
            </a:fld>
            <a:endParaRPr lang="en-GB" altLang="el-GR" sz="1400"/>
          </a:p>
        </p:txBody>
      </p:sp>
      <p:sp>
        <p:nvSpPr>
          <p:cNvPr id="32773" name="Rectangle 4"/>
          <p:cNvSpPr>
            <a:spLocks noGrp="1" noChangeArrowheads="1"/>
          </p:cNvSpPr>
          <p:nvPr>
            <p:ph type="title"/>
          </p:nvPr>
        </p:nvSpPr>
        <p:spPr>
          <a:xfrm>
            <a:off x="2279650" y="0"/>
            <a:ext cx="7772400" cy="844550"/>
          </a:xfrm>
          <a:noFill/>
        </p:spPr>
        <p:txBody>
          <a:bodyPr/>
          <a:lstStyle/>
          <a:p>
            <a:pPr eaLnBrk="1" hangingPunct="1"/>
            <a:r>
              <a:rPr lang="el-GR" altLang="el-GR" b="1" dirty="0" smtClean="0">
                <a:latin typeface="+mn-lt"/>
              </a:rPr>
              <a:t>Αλυσίδα Αξίας (</a:t>
            </a:r>
            <a:r>
              <a:rPr lang="en-US" altLang="el-GR" b="1" dirty="0" smtClean="0">
                <a:latin typeface="+mn-lt"/>
              </a:rPr>
              <a:t>Value Chain)</a:t>
            </a:r>
            <a:endParaRPr lang="el-GR" altLang="el-GR" b="1" dirty="0" smtClean="0">
              <a:latin typeface="+mn-lt"/>
            </a:endParaRPr>
          </a:p>
        </p:txBody>
      </p:sp>
      <p:pic>
        <p:nvPicPr>
          <p:cNvPr id="32776"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286000" y="1143001"/>
            <a:ext cx="79248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777" name="AutoShape 3"/>
          <p:cNvCxnSpPr>
            <a:cxnSpLocks noChangeShapeType="1"/>
          </p:cNvCxnSpPr>
          <p:nvPr/>
        </p:nvCxnSpPr>
        <p:spPr bwMode="auto">
          <a:xfrm>
            <a:off x="2300288" y="5853113"/>
            <a:ext cx="66294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78100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B6E2872-535E-4115-82B0-2E68EE43ACCA}" type="slidenum">
              <a:rPr lang="en-GB" altLang="el-GR" sz="1400"/>
              <a:pPr>
                <a:spcBef>
                  <a:spcPct val="0"/>
                </a:spcBef>
                <a:buFontTx/>
                <a:buNone/>
              </a:pPr>
              <a:t>34</a:t>
            </a:fld>
            <a:endParaRPr lang="en-GB" altLang="el-GR" sz="1400"/>
          </a:p>
        </p:txBody>
      </p:sp>
      <p:sp>
        <p:nvSpPr>
          <p:cNvPr id="33797" name="Rectangle 4"/>
          <p:cNvSpPr>
            <a:spLocks noGrp="1" noChangeArrowheads="1"/>
          </p:cNvSpPr>
          <p:nvPr>
            <p:ph type="title"/>
          </p:nvPr>
        </p:nvSpPr>
        <p:spPr>
          <a:xfrm>
            <a:off x="2284413" y="131764"/>
            <a:ext cx="7772400" cy="782637"/>
          </a:xfrm>
          <a:noFill/>
        </p:spPr>
        <p:txBody>
          <a:bodyPr/>
          <a:lstStyle/>
          <a:p>
            <a:pPr eaLnBrk="1" hangingPunct="1"/>
            <a:r>
              <a:rPr lang="el-GR" altLang="el-GR" b="1" dirty="0" smtClean="0">
                <a:latin typeface="+mn-lt"/>
              </a:rPr>
              <a:t>Αλυσίδα Αξίας (</a:t>
            </a:r>
            <a:r>
              <a:rPr lang="en-US" altLang="el-GR" b="1" dirty="0" smtClean="0">
                <a:latin typeface="+mn-lt"/>
              </a:rPr>
              <a:t>Value Chain</a:t>
            </a:r>
            <a:r>
              <a:rPr lang="el-GR" altLang="el-GR" b="1" dirty="0" smtClean="0">
                <a:latin typeface="+mn-lt"/>
              </a:rPr>
              <a:t>)</a:t>
            </a:r>
          </a:p>
        </p:txBody>
      </p:sp>
      <p:sp>
        <p:nvSpPr>
          <p:cNvPr id="33798" name="Rectangle 5"/>
          <p:cNvSpPr>
            <a:spLocks noGrp="1" noChangeArrowheads="1"/>
          </p:cNvSpPr>
          <p:nvPr>
            <p:ph type="body" idx="1"/>
          </p:nvPr>
        </p:nvSpPr>
        <p:spPr>
          <a:xfrm>
            <a:off x="2209800" y="1052513"/>
            <a:ext cx="7772400" cy="2881312"/>
          </a:xfrm>
          <a:noFill/>
        </p:spPr>
        <p:txBody>
          <a:bodyPr>
            <a:noAutofit/>
          </a:bodyPr>
          <a:lstStyle/>
          <a:p>
            <a:pPr indent="0" eaLnBrk="1" hangingPunct="1">
              <a:buFontTx/>
              <a:buNone/>
            </a:pPr>
            <a:r>
              <a:rPr lang="el-GR" altLang="el-GR" sz="2000" dirty="0"/>
              <a:t>Το σύνολο των ΕΔ που μια εταιρία  χρησιμοποιεί για να προσθέσει αξία στο τελικό προϊόν που φτάνει σε κάποιον πελάτη αναφέρεται ως </a:t>
            </a:r>
            <a:r>
              <a:rPr lang="el-GR" altLang="el-GR" sz="2000" b="1" i="1" dirty="0"/>
              <a:t>αλυσίδα αξίας (</a:t>
            </a:r>
            <a:r>
              <a:rPr lang="en-US" altLang="el-GR" sz="2000" b="1" i="1" dirty="0"/>
              <a:t>value chain</a:t>
            </a:r>
            <a:r>
              <a:rPr lang="el-GR" altLang="el-GR" sz="2000" b="1" i="1" dirty="0"/>
              <a:t>)</a:t>
            </a:r>
            <a:r>
              <a:rPr lang="el-GR" altLang="el-GR" sz="2000" dirty="0"/>
              <a:t> </a:t>
            </a:r>
          </a:p>
          <a:p>
            <a:pPr indent="0" eaLnBrk="1" hangingPunct="1">
              <a:buFontTx/>
              <a:buNone/>
            </a:pPr>
            <a:endParaRPr lang="el-GR" altLang="el-GR" sz="2000" dirty="0"/>
          </a:p>
          <a:p>
            <a:pPr indent="0" eaLnBrk="1" hangingPunct="1">
              <a:buFontTx/>
              <a:buNone/>
            </a:pPr>
            <a:r>
              <a:rPr lang="el-GR" altLang="el-GR" sz="2000" b="1" i="1" dirty="0"/>
              <a:t>Βασικές (</a:t>
            </a:r>
            <a:r>
              <a:rPr lang="en-US" altLang="el-GR" sz="2000" b="1" i="1" dirty="0"/>
              <a:t>primary</a:t>
            </a:r>
            <a:r>
              <a:rPr lang="el-GR" altLang="el-GR" sz="2000" b="1" i="1" dirty="0"/>
              <a:t>)</a:t>
            </a:r>
            <a:r>
              <a:rPr lang="el-GR" altLang="el-GR" sz="2000" dirty="0"/>
              <a:t> διαδικασίες, υπαίτιες για τη δημιουργία αξίας που αντιλαμβάνεται ο πελάτης</a:t>
            </a:r>
          </a:p>
          <a:p>
            <a:pPr indent="0" eaLnBrk="1" hangingPunct="1">
              <a:buFontTx/>
              <a:buNone/>
            </a:pPr>
            <a:r>
              <a:rPr lang="el-GR" altLang="el-GR" sz="2000" b="1" i="1" dirty="0"/>
              <a:t>Υποστηρικτικές (</a:t>
            </a:r>
            <a:r>
              <a:rPr lang="en-US" altLang="el-GR" sz="2000" b="1" i="1" dirty="0"/>
              <a:t>support</a:t>
            </a:r>
            <a:r>
              <a:rPr lang="el-GR" altLang="el-GR" sz="2000" b="1" i="1" dirty="0"/>
              <a:t>)</a:t>
            </a:r>
            <a:r>
              <a:rPr lang="el-GR" altLang="el-GR" sz="2000" dirty="0"/>
              <a:t> διαδικασίες που δίχως αυτές δεν θα ήταν δυνατή η διεκπεραίωση των βασικών δραστηριοτήτων.</a:t>
            </a:r>
          </a:p>
          <a:p>
            <a:pPr indent="0" eaLnBrk="1" hangingPunct="1">
              <a:buFontTx/>
              <a:buNone/>
            </a:pPr>
            <a:endParaRPr lang="el-GR" altLang="el-GR" sz="2000" dirty="0"/>
          </a:p>
          <a:p>
            <a:pPr indent="0" eaLnBrk="1" hangingPunct="1">
              <a:buFontTx/>
              <a:buNone/>
            </a:pPr>
            <a:r>
              <a:rPr lang="el-GR" altLang="el-GR" sz="2000" dirty="0"/>
              <a:t>Παράδειγμα: ένα υποθετικό εστιατόριο</a:t>
            </a:r>
          </a:p>
        </p:txBody>
      </p:sp>
      <p:pic>
        <p:nvPicPr>
          <p:cNvPr id="33801" name="Picture 10" descr="1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6825" y="4710112"/>
            <a:ext cx="792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15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1C1729A-26A3-48C8-8D9B-FE62327F3A2F}" type="slidenum">
              <a:rPr lang="en-GB" altLang="el-GR" sz="1400"/>
              <a:pPr>
                <a:spcBef>
                  <a:spcPct val="0"/>
                </a:spcBef>
                <a:buFontTx/>
                <a:buNone/>
              </a:pPr>
              <a:t>35</a:t>
            </a:fld>
            <a:endParaRPr lang="en-GB" altLang="el-GR" sz="1400"/>
          </a:p>
        </p:txBody>
      </p:sp>
      <p:sp>
        <p:nvSpPr>
          <p:cNvPr id="34821" name="Rectangle 4"/>
          <p:cNvSpPr>
            <a:spLocks noGrp="1" noChangeArrowheads="1"/>
          </p:cNvSpPr>
          <p:nvPr>
            <p:ph type="title"/>
          </p:nvPr>
        </p:nvSpPr>
        <p:spPr>
          <a:xfrm>
            <a:off x="2279650" y="496888"/>
            <a:ext cx="7772400" cy="874712"/>
          </a:xfrm>
          <a:noFill/>
        </p:spPr>
        <p:txBody>
          <a:bodyPr>
            <a:noAutofit/>
          </a:bodyPr>
          <a:lstStyle/>
          <a:p>
            <a:pPr algn="ctr" eaLnBrk="1" hangingPunct="1"/>
            <a:r>
              <a:rPr lang="el-GR" altLang="el-GR" sz="4000" b="1" dirty="0">
                <a:latin typeface="+mn-lt"/>
              </a:rPr>
              <a:t>Επίδραση της ΤΠ </a:t>
            </a:r>
            <a:r>
              <a:rPr lang="en-US" altLang="el-GR" sz="4000" b="1" dirty="0" smtClean="0">
                <a:latin typeface="+mn-lt"/>
              </a:rPr>
              <a:t/>
            </a:r>
            <a:br>
              <a:rPr lang="en-US" altLang="el-GR" sz="4000" b="1" dirty="0" smtClean="0">
                <a:latin typeface="+mn-lt"/>
              </a:rPr>
            </a:br>
            <a:r>
              <a:rPr lang="el-GR" altLang="el-GR" sz="4000" b="1" dirty="0" smtClean="0">
                <a:latin typeface="+mn-lt"/>
              </a:rPr>
              <a:t>στην </a:t>
            </a:r>
            <a:r>
              <a:rPr lang="el-GR" altLang="el-GR" sz="4000" b="1" dirty="0">
                <a:latin typeface="+mn-lt"/>
              </a:rPr>
              <a:t>Αλυσίδα Αξίας</a:t>
            </a:r>
          </a:p>
        </p:txBody>
      </p:sp>
      <p:sp>
        <p:nvSpPr>
          <p:cNvPr id="34822" name="Rectangle 5"/>
          <p:cNvSpPr>
            <a:spLocks noGrp="1" noChangeArrowheads="1"/>
          </p:cNvSpPr>
          <p:nvPr>
            <p:ph type="body" idx="1"/>
          </p:nvPr>
        </p:nvSpPr>
        <p:spPr>
          <a:xfrm>
            <a:off x="2209800" y="1557338"/>
            <a:ext cx="7772400" cy="4248150"/>
          </a:xfrm>
          <a:noFill/>
        </p:spPr>
        <p:txBody>
          <a:bodyPr/>
          <a:lstStyle/>
          <a:p>
            <a:pPr indent="0" eaLnBrk="1" hangingPunct="1">
              <a:buFontTx/>
              <a:buNone/>
            </a:pPr>
            <a:r>
              <a:rPr lang="el-GR" altLang="el-GR" sz="2000" dirty="0"/>
              <a:t>Η τεχνολογία επιτυγχάνει την </a:t>
            </a:r>
            <a:r>
              <a:rPr lang="el-GR" altLang="el-GR" sz="2000" b="1" i="1" dirty="0"/>
              <a:t>αυτοματοποίηση</a:t>
            </a:r>
            <a:r>
              <a:rPr lang="el-GR" altLang="el-GR" sz="2000" dirty="0"/>
              <a:t> </a:t>
            </a:r>
            <a:r>
              <a:rPr lang="el-GR" altLang="el-GR" sz="2000" b="1" i="1" dirty="0"/>
              <a:t>(</a:t>
            </a:r>
            <a:r>
              <a:rPr lang="en-US" altLang="el-GR" sz="2000" b="1" i="1" dirty="0"/>
              <a:t>process automation</a:t>
            </a:r>
            <a:r>
              <a:rPr lang="el-GR" altLang="el-GR" sz="2000" b="1" i="1" dirty="0"/>
              <a:t>)</a:t>
            </a:r>
            <a:r>
              <a:rPr lang="el-GR" altLang="el-GR" sz="2000" dirty="0"/>
              <a:t> και έτσι την βελτίωση της απόδοσης της ΕΔ όπως μείωση χρόνου εκπλήρωσης ΕΔ (</a:t>
            </a:r>
            <a:r>
              <a:rPr lang="en-US" altLang="el-GR" sz="2000" dirty="0"/>
              <a:t>cycle time</a:t>
            </a:r>
            <a:r>
              <a:rPr lang="el-GR" altLang="el-GR" sz="2000" dirty="0"/>
              <a:t>)</a:t>
            </a:r>
            <a:r>
              <a:rPr lang="de-DE" altLang="el-GR" sz="2000" dirty="0"/>
              <a:t>, </a:t>
            </a:r>
            <a:r>
              <a:rPr lang="el-GR" altLang="el-GR" sz="2000" dirty="0"/>
              <a:t>ρυθμό εξαγόμενων στοιχείων της ΕΔ (</a:t>
            </a:r>
            <a:r>
              <a:rPr lang="en-US" altLang="el-GR" sz="2000" dirty="0"/>
              <a:t>throughput rate</a:t>
            </a:r>
            <a:r>
              <a:rPr lang="el-GR" altLang="el-GR" sz="2000" dirty="0"/>
              <a:t>)</a:t>
            </a:r>
            <a:r>
              <a:rPr lang="en-US" altLang="el-GR" sz="2000" dirty="0"/>
              <a:t>, </a:t>
            </a:r>
            <a:r>
              <a:rPr lang="el-GR" altLang="el-GR" sz="2000" dirty="0"/>
              <a:t>κατανάλωση πόρων (</a:t>
            </a:r>
            <a:r>
              <a:rPr lang="en-US" altLang="el-GR" sz="2000" dirty="0"/>
              <a:t>resource consumption</a:t>
            </a:r>
            <a:r>
              <a:rPr lang="el-GR" altLang="el-GR" sz="2000" dirty="0"/>
              <a:t>) κ.α.</a:t>
            </a:r>
          </a:p>
          <a:p>
            <a:pPr indent="0" eaLnBrk="1" hangingPunct="1">
              <a:buFontTx/>
              <a:buNone/>
            </a:pPr>
            <a:r>
              <a:rPr lang="el-GR" altLang="el-GR" sz="2000" dirty="0"/>
              <a:t>Η τεχνολογία αυξάνει το </a:t>
            </a:r>
            <a:r>
              <a:rPr lang="el-GR" altLang="el-GR" sz="2000" b="1" dirty="0"/>
              <a:t>συντονισμό</a:t>
            </a:r>
            <a:r>
              <a:rPr lang="el-GR" altLang="el-GR" sz="2000" dirty="0"/>
              <a:t>, </a:t>
            </a:r>
            <a:r>
              <a:rPr lang="el-GR" altLang="el-GR" sz="2000" b="1" dirty="0"/>
              <a:t>έλεγχο</a:t>
            </a:r>
            <a:r>
              <a:rPr lang="el-GR" altLang="el-GR" sz="2000" dirty="0"/>
              <a:t> και </a:t>
            </a:r>
            <a:r>
              <a:rPr lang="el-GR" altLang="el-GR" sz="2000" b="1" dirty="0"/>
              <a:t>παρακολούθηση</a:t>
            </a:r>
            <a:r>
              <a:rPr lang="el-GR" altLang="el-GR" sz="2000" dirty="0"/>
              <a:t> των </a:t>
            </a:r>
            <a:r>
              <a:rPr lang="el-GR" altLang="el-GR" sz="2000" dirty="0" err="1"/>
              <a:t>αλληλεπιδρώντων</a:t>
            </a:r>
            <a:r>
              <a:rPr lang="el-GR" altLang="el-GR" sz="2000" dirty="0"/>
              <a:t> δραστηριοτήτων</a:t>
            </a:r>
          </a:p>
          <a:p>
            <a:pPr indent="0" eaLnBrk="1" hangingPunct="1">
              <a:buFontTx/>
              <a:buNone/>
            </a:pPr>
            <a:r>
              <a:rPr lang="el-GR" altLang="el-GR" sz="2000" dirty="0"/>
              <a:t>Τα ΠΣ μπορούν να </a:t>
            </a:r>
            <a:r>
              <a:rPr lang="el-GR" altLang="el-GR" sz="2000" b="1" dirty="0"/>
              <a:t>υποβοηθήσουν</a:t>
            </a:r>
            <a:r>
              <a:rPr lang="el-GR" altLang="el-GR" sz="2000" dirty="0"/>
              <a:t> στην εκτέλεση, υποστήριξη και διαχείριση των δραστηριοτήτων αξίας </a:t>
            </a:r>
          </a:p>
          <a:p>
            <a:pPr indent="0" eaLnBrk="1" hangingPunct="1">
              <a:buFontTx/>
              <a:buNone/>
            </a:pPr>
            <a:r>
              <a:rPr lang="el-GR" altLang="el-GR" sz="2000" dirty="0"/>
              <a:t>Τα ΠΣ μπορούν να </a:t>
            </a:r>
            <a:r>
              <a:rPr lang="el-GR" altLang="el-GR" sz="2000" b="1" dirty="0"/>
              <a:t>βελτιστοποιήσουν δραστηριότητες</a:t>
            </a:r>
            <a:r>
              <a:rPr lang="el-GR" altLang="el-GR" sz="2000" dirty="0"/>
              <a:t> κατά το μήκος των συνδέσμων</a:t>
            </a:r>
          </a:p>
        </p:txBody>
      </p:sp>
    </p:spTree>
    <p:extLst>
      <p:ext uri="{BB962C8B-B14F-4D97-AF65-F5344CB8AC3E}">
        <p14:creationId xmlns:p14="http://schemas.microsoft.com/office/powerpoint/2010/main" val="1973150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355007F-93BE-4680-91FD-FFB65A9F6A5C}" type="slidenum">
              <a:rPr lang="en-GB" altLang="el-GR" sz="1400"/>
              <a:pPr>
                <a:spcBef>
                  <a:spcPct val="0"/>
                </a:spcBef>
                <a:buFontTx/>
                <a:buNone/>
              </a:pPr>
              <a:t>36</a:t>
            </a:fld>
            <a:endParaRPr lang="en-GB" altLang="el-GR" sz="1400"/>
          </a:p>
        </p:txBody>
      </p:sp>
      <p:sp>
        <p:nvSpPr>
          <p:cNvPr id="35845" name="Rectangle 4"/>
          <p:cNvSpPr>
            <a:spLocks noGrp="1" noChangeArrowheads="1"/>
          </p:cNvSpPr>
          <p:nvPr>
            <p:ph type="title"/>
          </p:nvPr>
        </p:nvSpPr>
        <p:spPr>
          <a:xfrm>
            <a:off x="2279650" y="188913"/>
            <a:ext cx="7772400" cy="792162"/>
          </a:xfrm>
          <a:noFill/>
        </p:spPr>
        <p:txBody>
          <a:bodyPr/>
          <a:lstStyle/>
          <a:p>
            <a:pPr eaLnBrk="1" hangingPunct="1"/>
            <a:r>
              <a:rPr lang="el-GR" altLang="el-GR" b="1" dirty="0" smtClean="0">
                <a:latin typeface="+mn-lt"/>
              </a:rPr>
              <a:t>Τα ΠΣ στην Αλυσίδα Αξίας</a:t>
            </a:r>
          </a:p>
        </p:txBody>
      </p:sp>
      <p:sp>
        <p:nvSpPr>
          <p:cNvPr id="35846" name="Rectangle 5"/>
          <p:cNvSpPr>
            <a:spLocks noChangeArrowheads="1"/>
          </p:cNvSpPr>
          <p:nvPr/>
        </p:nvSpPr>
        <p:spPr bwMode="auto">
          <a:xfrm>
            <a:off x="2208213" y="5748338"/>
            <a:ext cx="77724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indent="0" eaLnBrk="1" hangingPunct="1">
              <a:lnSpc>
                <a:spcPct val="80000"/>
              </a:lnSpc>
              <a:buFontTx/>
              <a:buNone/>
            </a:pPr>
            <a:r>
              <a:rPr lang="el-GR" altLang="el-GR" sz="1400" dirty="0"/>
              <a:t> </a:t>
            </a:r>
            <a:r>
              <a:rPr lang="el-GR" altLang="el-GR" sz="1800" dirty="0"/>
              <a:t>Πηγή: Σπανός Γ., «Μετασχηματισμός &amp; Καινοτομία», Πανεπιστημιακές Σημειώσεις, Εκδόσεις ΟΠΑ, 2004.</a:t>
            </a:r>
          </a:p>
        </p:txBody>
      </p:sp>
      <p:pic>
        <p:nvPicPr>
          <p:cNvPr id="35847" name="Picture 6"/>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l="14787" t="21286" r="11090" b="14781"/>
          <a:stretch>
            <a:fillRect/>
          </a:stretch>
        </p:blipFill>
        <p:spPr bwMode="auto">
          <a:xfrm>
            <a:off x="2133601" y="1209676"/>
            <a:ext cx="8151813"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5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1E55ACB-4498-4533-9CF5-5506ABC33463}" type="slidenum">
              <a:rPr lang="en-GB" altLang="el-GR" sz="1400"/>
              <a:pPr>
                <a:spcBef>
                  <a:spcPct val="0"/>
                </a:spcBef>
                <a:buFontTx/>
                <a:buNone/>
              </a:pPr>
              <a:t>37</a:t>
            </a:fld>
            <a:endParaRPr lang="en-GB" altLang="el-GR" sz="1400"/>
          </a:p>
        </p:txBody>
      </p:sp>
      <p:sp>
        <p:nvSpPr>
          <p:cNvPr id="36869" name="Rectangle 4"/>
          <p:cNvSpPr>
            <a:spLocks noGrp="1" noChangeArrowheads="1"/>
          </p:cNvSpPr>
          <p:nvPr>
            <p:ph type="title"/>
          </p:nvPr>
        </p:nvSpPr>
        <p:spPr>
          <a:xfrm>
            <a:off x="2209800" y="152401"/>
            <a:ext cx="7772400" cy="900113"/>
          </a:xfrm>
          <a:noFill/>
        </p:spPr>
        <p:txBody>
          <a:bodyPr>
            <a:noAutofit/>
          </a:bodyPr>
          <a:lstStyle/>
          <a:p>
            <a:pPr eaLnBrk="1" hangingPunct="1"/>
            <a:r>
              <a:rPr lang="el-GR" altLang="el-GR" b="1" dirty="0" smtClean="0">
                <a:latin typeface="+mn-lt"/>
              </a:rPr>
              <a:t>ΤΠ και Αλυσίδα Αξίας:</a:t>
            </a:r>
            <a:br>
              <a:rPr lang="el-GR" altLang="el-GR" b="1" dirty="0" smtClean="0">
                <a:latin typeface="+mn-lt"/>
              </a:rPr>
            </a:br>
            <a:r>
              <a:rPr lang="el-GR" altLang="el-GR" b="1" dirty="0" smtClean="0">
                <a:latin typeface="+mn-lt"/>
              </a:rPr>
              <a:t>Η Αεροπορική Εταιρία</a:t>
            </a:r>
          </a:p>
        </p:txBody>
      </p:sp>
      <p:pic>
        <p:nvPicPr>
          <p:cNvPr id="36872" name="Picture 8" descr="valuechain"/>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604864" y="1250157"/>
            <a:ext cx="8756619" cy="490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357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D62E3C-2446-4BB0-86AD-5C05AD8D4721}" type="slidenum">
              <a:rPr lang="en-GB" altLang="el-GR" sz="1400"/>
              <a:pPr>
                <a:spcBef>
                  <a:spcPct val="0"/>
                </a:spcBef>
                <a:buFontTx/>
                <a:buNone/>
              </a:pPr>
              <a:t>38</a:t>
            </a:fld>
            <a:endParaRPr lang="en-GB" altLang="el-GR" sz="1400"/>
          </a:p>
        </p:txBody>
      </p:sp>
      <p:sp>
        <p:nvSpPr>
          <p:cNvPr id="37893" name="Rectangle 4"/>
          <p:cNvSpPr>
            <a:spLocks noGrp="1" noChangeArrowheads="1"/>
          </p:cNvSpPr>
          <p:nvPr>
            <p:ph type="title"/>
          </p:nvPr>
        </p:nvSpPr>
        <p:spPr>
          <a:xfrm>
            <a:off x="1992313" y="188913"/>
            <a:ext cx="8229600" cy="1143000"/>
          </a:xfrm>
          <a:noFill/>
        </p:spPr>
        <p:txBody>
          <a:bodyPr>
            <a:noAutofit/>
          </a:bodyPr>
          <a:lstStyle/>
          <a:p>
            <a:pPr algn="ctr" eaLnBrk="1" hangingPunct="1"/>
            <a:r>
              <a:rPr lang="el-GR" altLang="el-GR" sz="4000" b="1" dirty="0">
                <a:latin typeface="+mn-lt"/>
              </a:rPr>
              <a:t>Λειτουργικές Περιοχές και</a:t>
            </a:r>
            <a:r>
              <a:rPr lang="en-US" altLang="el-GR" sz="4000" b="1" dirty="0">
                <a:latin typeface="+mn-lt"/>
              </a:rPr>
              <a:t> </a:t>
            </a:r>
            <a:r>
              <a:rPr lang="el-GR" altLang="el-GR" sz="4000" b="1" dirty="0">
                <a:latin typeface="+mn-lt"/>
              </a:rPr>
              <a:t>Επιχειρηματικές Διαδικασίες </a:t>
            </a:r>
          </a:p>
        </p:txBody>
      </p:sp>
      <p:sp>
        <p:nvSpPr>
          <p:cNvPr id="37894" name="Rectangle 5"/>
          <p:cNvSpPr>
            <a:spLocks noGrp="1" noChangeArrowheads="1"/>
          </p:cNvSpPr>
          <p:nvPr>
            <p:ph type="body" idx="1"/>
          </p:nvPr>
        </p:nvSpPr>
        <p:spPr>
          <a:xfrm>
            <a:off x="1981200" y="1600201"/>
            <a:ext cx="8229600" cy="4276725"/>
          </a:xfrm>
          <a:noFill/>
        </p:spPr>
        <p:txBody>
          <a:bodyPr>
            <a:normAutofit/>
          </a:bodyPr>
          <a:lstStyle/>
          <a:p>
            <a:pPr eaLnBrk="1" hangingPunct="1">
              <a:spcAft>
                <a:spcPct val="30000"/>
              </a:spcAft>
              <a:buFontTx/>
              <a:buNone/>
            </a:pPr>
            <a:r>
              <a:rPr lang="el-GR" altLang="el-GR" sz="2000" dirty="0"/>
              <a:t>Οι παραδοσιακές οργανωτικές δομές χαρακτηρίζονται από </a:t>
            </a:r>
            <a:r>
              <a:rPr lang="el-GR" altLang="el-GR" sz="2000" b="1" dirty="0" err="1"/>
              <a:t>τμηματοποίηση</a:t>
            </a:r>
            <a:r>
              <a:rPr lang="el-GR" altLang="el-GR" sz="2000" b="1" dirty="0"/>
              <a:t> κατά λειτουργία</a:t>
            </a:r>
            <a:r>
              <a:rPr lang="el-GR" altLang="el-GR" sz="2000" dirty="0"/>
              <a:t> (</a:t>
            </a:r>
            <a:r>
              <a:rPr lang="en-US" altLang="el-GR" sz="2000" dirty="0"/>
              <a:t>functional areas</a:t>
            </a:r>
            <a:r>
              <a:rPr lang="el-GR" altLang="el-GR" sz="2000" dirty="0"/>
              <a:t>)</a:t>
            </a:r>
          </a:p>
          <a:p>
            <a:pPr eaLnBrk="1" hangingPunct="1">
              <a:spcAft>
                <a:spcPct val="30000"/>
              </a:spcAft>
              <a:buFontTx/>
              <a:buNone/>
            </a:pPr>
            <a:r>
              <a:rPr lang="el-GR" altLang="el-GR" sz="2000" dirty="0"/>
              <a:t>Η περιβαλλοντική επιταγή για </a:t>
            </a:r>
            <a:r>
              <a:rPr lang="el-GR" altLang="el-GR" sz="2000" b="1" dirty="0"/>
              <a:t>γρήγορη προσαρμογή</a:t>
            </a:r>
            <a:r>
              <a:rPr lang="el-GR" altLang="el-GR" sz="2000" dirty="0"/>
              <a:t> και </a:t>
            </a:r>
            <a:r>
              <a:rPr lang="el-GR" altLang="el-GR" sz="2000" b="1" dirty="0"/>
              <a:t>συστημική σκέψη</a:t>
            </a:r>
            <a:r>
              <a:rPr lang="el-GR" altLang="el-GR" sz="2000" dirty="0"/>
              <a:t> καθιστά τη λειτουργική </a:t>
            </a:r>
            <a:r>
              <a:rPr lang="el-GR" altLang="el-GR" sz="2000" dirty="0" err="1"/>
              <a:t>τμηματοποίηση</a:t>
            </a:r>
            <a:r>
              <a:rPr lang="el-GR" altLang="el-GR" sz="2000" dirty="0"/>
              <a:t> παρωχημένη</a:t>
            </a:r>
          </a:p>
          <a:p>
            <a:pPr eaLnBrk="1" hangingPunct="1">
              <a:spcAft>
                <a:spcPct val="30000"/>
              </a:spcAft>
              <a:buFontTx/>
              <a:buNone/>
            </a:pPr>
            <a:r>
              <a:rPr lang="el-GR" altLang="el-GR" sz="2000" dirty="0"/>
              <a:t>Η παραδοσιακή δομή ενέχει «</a:t>
            </a:r>
            <a:r>
              <a:rPr lang="el-GR" altLang="el-GR" sz="2000" b="1" dirty="0"/>
              <a:t>εσωστρέφεια</a:t>
            </a:r>
            <a:r>
              <a:rPr lang="el-GR" altLang="el-GR" sz="2000" dirty="0"/>
              <a:t>» (</a:t>
            </a:r>
            <a:r>
              <a:rPr lang="en-US" altLang="el-GR" sz="2000" dirty="0"/>
              <a:t>functional silos</a:t>
            </a:r>
            <a:r>
              <a:rPr lang="el-GR" altLang="el-GR" sz="2000" dirty="0"/>
              <a:t>)</a:t>
            </a:r>
          </a:p>
          <a:p>
            <a:pPr eaLnBrk="1" hangingPunct="1">
              <a:spcAft>
                <a:spcPct val="30000"/>
              </a:spcAft>
              <a:buFontTx/>
              <a:buNone/>
            </a:pPr>
            <a:r>
              <a:rPr lang="el-GR" altLang="el-GR" sz="2000" b="1" dirty="0"/>
              <a:t>Νέες τάσεις</a:t>
            </a:r>
            <a:r>
              <a:rPr lang="el-GR" altLang="el-GR" sz="2000" dirty="0"/>
              <a:t>: αναδιοργάνωση και </a:t>
            </a:r>
            <a:r>
              <a:rPr lang="el-GR" altLang="el-GR" sz="2000" dirty="0" err="1"/>
              <a:t>πελατοκεντρική</a:t>
            </a:r>
            <a:r>
              <a:rPr lang="el-GR" altLang="el-GR" sz="2000" dirty="0"/>
              <a:t> εστίαση</a:t>
            </a:r>
          </a:p>
        </p:txBody>
      </p:sp>
    </p:spTree>
    <p:extLst>
      <p:ext uri="{BB962C8B-B14F-4D97-AF65-F5344CB8AC3E}">
        <p14:creationId xmlns:p14="http://schemas.microsoft.com/office/powerpoint/2010/main" val="1902887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26F1D7-4AC5-4DEC-BE19-8C02B9C4E792}" type="slidenum">
              <a:rPr lang="en-GB" altLang="el-GR" sz="1400"/>
              <a:pPr>
                <a:spcBef>
                  <a:spcPct val="0"/>
                </a:spcBef>
                <a:buFontTx/>
                <a:buNone/>
              </a:pPr>
              <a:t>39</a:t>
            </a:fld>
            <a:endParaRPr lang="en-GB" altLang="el-GR" sz="1400"/>
          </a:p>
        </p:txBody>
      </p:sp>
      <p:sp>
        <p:nvSpPr>
          <p:cNvPr id="38917" name="Rectangle 4"/>
          <p:cNvSpPr>
            <a:spLocks noGrp="1" noChangeArrowheads="1"/>
          </p:cNvSpPr>
          <p:nvPr>
            <p:ph type="title"/>
          </p:nvPr>
        </p:nvSpPr>
        <p:spPr>
          <a:noFill/>
        </p:spPr>
        <p:txBody>
          <a:bodyPr>
            <a:normAutofit/>
          </a:bodyPr>
          <a:lstStyle/>
          <a:p>
            <a:pPr algn="ctr" eaLnBrk="1" hangingPunct="1"/>
            <a:r>
              <a:rPr lang="el-GR" altLang="el-GR" sz="4000" b="1" dirty="0" smtClean="0">
                <a:latin typeface="+mn-lt"/>
              </a:rPr>
              <a:t>Τρία κύρια είδη</a:t>
            </a:r>
            <a:r>
              <a:rPr lang="en-US" altLang="el-GR" sz="4000" b="1" dirty="0" smtClean="0">
                <a:latin typeface="+mn-lt"/>
              </a:rPr>
              <a:t> </a:t>
            </a:r>
            <a:br>
              <a:rPr lang="en-US" altLang="el-GR" sz="4000" b="1" dirty="0" smtClean="0">
                <a:latin typeface="+mn-lt"/>
              </a:rPr>
            </a:br>
            <a:r>
              <a:rPr lang="el-GR" altLang="el-GR" sz="4000" b="1" dirty="0" smtClean="0">
                <a:latin typeface="+mn-lt"/>
              </a:rPr>
              <a:t>Επιχειρηματικών Διαδικασιών</a:t>
            </a:r>
          </a:p>
        </p:txBody>
      </p:sp>
      <p:sp>
        <p:nvSpPr>
          <p:cNvPr id="38918" name="Rectangle 5"/>
          <p:cNvSpPr>
            <a:spLocks noGrp="1" noChangeArrowheads="1"/>
          </p:cNvSpPr>
          <p:nvPr>
            <p:ph type="body" idx="1"/>
          </p:nvPr>
        </p:nvSpPr>
        <p:spPr>
          <a:xfrm>
            <a:off x="1992313" y="1989139"/>
            <a:ext cx="8229600" cy="3887787"/>
          </a:xfrm>
          <a:noFill/>
        </p:spPr>
        <p:txBody>
          <a:bodyPr>
            <a:normAutofit/>
          </a:bodyPr>
          <a:lstStyle/>
          <a:p>
            <a:pPr marL="609600" indent="0">
              <a:buFontTx/>
              <a:buAutoNum type="arabicPeriod"/>
            </a:pPr>
            <a:r>
              <a:rPr lang="el-GR" altLang="el-GR" sz="2000" dirty="0"/>
              <a:t>ΕΔ που σχετίζονται με </a:t>
            </a:r>
            <a:r>
              <a:rPr lang="el-GR" altLang="el-GR" sz="2000" b="1" dirty="0"/>
              <a:t>μια συγκεκριμένη</a:t>
            </a:r>
            <a:r>
              <a:rPr lang="el-GR" altLang="el-GR" sz="2000" dirty="0"/>
              <a:t> λειτουργική περιοχή (</a:t>
            </a:r>
            <a:r>
              <a:rPr lang="en-US" altLang="el-GR" sz="2000" dirty="0"/>
              <a:t>single function</a:t>
            </a:r>
            <a:r>
              <a:rPr lang="el-GR" altLang="el-GR" sz="2000" dirty="0"/>
              <a:t>)</a:t>
            </a:r>
          </a:p>
          <a:p>
            <a:pPr marL="609600" indent="0">
              <a:buFontTx/>
              <a:buAutoNum type="arabicPeriod"/>
            </a:pPr>
            <a:r>
              <a:rPr lang="el-GR" altLang="el-GR" sz="2000" dirty="0"/>
              <a:t>ΕΔ που σχετίζονται μια </a:t>
            </a:r>
            <a:r>
              <a:rPr lang="el-GR" altLang="el-GR" sz="2000" b="1" dirty="0"/>
              <a:t>πολλές λειτουργικές περιοχές</a:t>
            </a:r>
            <a:r>
              <a:rPr lang="el-GR" altLang="el-GR" sz="2000" dirty="0"/>
              <a:t> (</a:t>
            </a:r>
            <a:r>
              <a:rPr lang="en-US" altLang="el-GR" sz="2000" dirty="0"/>
              <a:t>cross-functional</a:t>
            </a:r>
            <a:r>
              <a:rPr lang="el-GR" altLang="el-GR" sz="2000" dirty="0"/>
              <a:t>)</a:t>
            </a:r>
          </a:p>
          <a:p>
            <a:pPr marL="609600" indent="0">
              <a:buFontTx/>
              <a:buAutoNum type="arabicPeriod"/>
            </a:pPr>
            <a:r>
              <a:rPr lang="el-GR" altLang="el-GR" sz="2000" dirty="0"/>
              <a:t>ΕΔ που αφορούν </a:t>
            </a:r>
            <a:r>
              <a:rPr lang="el-GR" altLang="el-GR" sz="2000" b="1" dirty="0"/>
              <a:t>κάθε λειτουργική περιοχή</a:t>
            </a:r>
            <a:r>
              <a:rPr lang="el-GR" altLang="el-GR" sz="2000" dirty="0"/>
              <a:t> (</a:t>
            </a:r>
            <a:r>
              <a:rPr lang="en-US" altLang="el-GR" sz="2000" dirty="0"/>
              <a:t>common across the enterprise</a:t>
            </a:r>
            <a:r>
              <a:rPr lang="el-GR" altLang="el-GR" sz="2000" dirty="0"/>
              <a:t>)</a:t>
            </a:r>
          </a:p>
          <a:p>
            <a:pPr marL="609600" indent="0">
              <a:buNone/>
            </a:pPr>
            <a:endParaRPr lang="el-GR" altLang="el-GR" sz="2000" dirty="0"/>
          </a:p>
          <a:p>
            <a:pPr marL="609600" indent="0">
              <a:buNone/>
            </a:pPr>
            <a:r>
              <a:rPr lang="el-GR" altLang="el-GR" sz="2000" dirty="0"/>
              <a:t>Μεγάλο πρόβλημα εγείρεται όταν υπερτονίζεται η </a:t>
            </a:r>
            <a:r>
              <a:rPr lang="el-GR" altLang="el-GR" sz="2000" dirty="0" err="1"/>
              <a:t>μονολειτουργική</a:t>
            </a:r>
            <a:r>
              <a:rPr lang="el-GR" altLang="el-GR" sz="2000" dirty="0"/>
              <a:t> διάσταση μιας ΕΔ</a:t>
            </a:r>
          </a:p>
        </p:txBody>
      </p:sp>
    </p:spTree>
    <p:extLst>
      <p:ext uri="{BB962C8B-B14F-4D97-AF65-F5344CB8AC3E}">
        <p14:creationId xmlns:p14="http://schemas.microsoft.com/office/powerpoint/2010/main" val="255813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609600" indent="-609600">
              <a:buNone/>
            </a:pPr>
            <a:r>
              <a:rPr lang="en-US" altLang="el-GR" sz="2000" dirty="0"/>
              <a:t>1. </a:t>
            </a:r>
            <a:r>
              <a:rPr lang="el-GR" altLang="el-GR" sz="2000" dirty="0"/>
              <a:t>Ο νέος ρόλος του Επιχειρηματικού Αναλυτή</a:t>
            </a:r>
            <a:r>
              <a:rPr lang="en-US" altLang="el-GR" sz="2000" dirty="0"/>
              <a:t> </a:t>
            </a:r>
            <a:r>
              <a:rPr lang="el-GR" altLang="el-GR" sz="2000" dirty="0"/>
              <a:t>(</a:t>
            </a:r>
            <a:r>
              <a:rPr lang="en-US" altLang="el-GR" sz="2000" dirty="0"/>
              <a:t>Business Analyst</a:t>
            </a:r>
            <a:r>
              <a:rPr lang="el-GR" altLang="el-GR" sz="2000" dirty="0"/>
              <a:t>)</a:t>
            </a:r>
          </a:p>
          <a:p>
            <a:pPr marL="609600" indent="-609600">
              <a:buNone/>
            </a:pPr>
            <a:r>
              <a:rPr lang="en-US" altLang="el-GR" sz="2000" dirty="0"/>
              <a:t>2. </a:t>
            </a:r>
            <a:r>
              <a:rPr lang="el-GR" altLang="el-GR" sz="2000" dirty="0"/>
              <a:t>Σύστημα και Μοντέλο</a:t>
            </a:r>
            <a:r>
              <a:rPr lang="en-US" altLang="el-GR" sz="2000" dirty="0"/>
              <a:t> </a:t>
            </a:r>
            <a:r>
              <a:rPr lang="el-GR" altLang="el-GR" sz="2000" dirty="0"/>
              <a:t>(</a:t>
            </a:r>
            <a:r>
              <a:rPr lang="en-US" altLang="el-GR" sz="2000" dirty="0"/>
              <a:t>System &amp; Model</a:t>
            </a:r>
            <a:r>
              <a:rPr lang="el-GR" altLang="el-GR" sz="2000" dirty="0"/>
              <a:t>)</a:t>
            </a:r>
            <a:endParaRPr lang="en-US" altLang="el-GR" sz="2000" dirty="0"/>
          </a:p>
          <a:p>
            <a:pPr marL="609600" indent="-609600">
              <a:buNone/>
            </a:pPr>
            <a:r>
              <a:rPr lang="en-US" altLang="el-GR" sz="2000" dirty="0"/>
              <a:t>3. </a:t>
            </a:r>
            <a:r>
              <a:rPr lang="el-GR" altLang="el-GR" sz="2000" dirty="0"/>
              <a:t>Πραγματικότητα και Ανάλυση</a:t>
            </a:r>
            <a:endParaRPr lang="en-US" altLang="el-GR" sz="2000" dirty="0"/>
          </a:p>
          <a:p>
            <a:pPr marL="609600" indent="-609600">
              <a:buNone/>
            </a:pPr>
            <a:r>
              <a:rPr lang="el-GR" altLang="el-GR" sz="2000" dirty="0" smtClean="0"/>
              <a:t>4</a:t>
            </a:r>
            <a:r>
              <a:rPr lang="en-US" altLang="el-GR" sz="2000" dirty="0" smtClean="0"/>
              <a:t>. </a:t>
            </a:r>
            <a:r>
              <a:rPr lang="el-GR" altLang="el-GR" sz="2000" dirty="0"/>
              <a:t>Επιχειρηματικές Διαδικασίες(</a:t>
            </a:r>
            <a:r>
              <a:rPr lang="en-US" altLang="el-GR" sz="2000" dirty="0"/>
              <a:t>Business Processes</a:t>
            </a:r>
            <a:r>
              <a:rPr lang="el-GR" altLang="el-GR" sz="2000" dirty="0"/>
              <a:t>)</a:t>
            </a:r>
          </a:p>
          <a:p>
            <a:pPr marL="609600" indent="-609600">
              <a:buNone/>
            </a:pPr>
            <a:r>
              <a:rPr lang="el-GR" altLang="el-GR" sz="2000" dirty="0"/>
              <a:t>5</a:t>
            </a:r>
            <a:r>
              <a:rPr lang="en-US" altLang="el-GR" sz="2000" dirty="0" smtClean="0"/>
              <a:t>. </a:t>
            </a:r>
            <a:r>
              <a:rPr lang="el-GR" altLang="el-GR" sz="2000" dirty="0"/>
              <a:t>Αλυσίδες Αξίας και Συστήματα Αξίας</a:t>
            </a:r>
            <a:r>
              <a:rPr lang="en-US" altLang="el-GR" sz="2000" dirty="0"/>
              <a:t> </a:t>
            </a:r>
            <a:r>
              <a:rPr lang="el-GR" altLang="el-GR" sz="2000" dirty="0"/>
              <a:t>(</a:t>
            </a:r>
            <a:r>
              <a:rPr lang="en-US" altLang="el-GR" sz="2000" dirty="0"/>
              <a:t>Value Chain &amp; Value System</a:t>
            </a:r>
            <a:r>
              <a:rPr lang="el-GR" altLang="el-GR" sz="2000" dirty="0"/>
              <a:t>)</a:t>
            </a:r>
          </a:p>
          <a:p>
            <a:pPr marL="609600" indent="-609600">
              <a:buNone/>
            </a:pPr>
            <a:r>
              <a:rPr lang="el-GR" altLang="el-GR" sz="2000" dirty="0"/>
              <a:t>6</a:t>
            </a:r>
            <a:r>
              <a:rPr lang="en-US" altLang="el-GR" sz="2000" dirty="0" smtClean="0"/>
              <a:t>. </a:t>
            </a:r>
            <a:r>
              <a:rPr lang="el-GR" altLang="el-GR" sz="2000" dirty="0"/>
              <a:t>Αλυσίδα Αξίας και Τεχνολογία</a:t>
            </a:r>
            <a:r>
              <a:rPr lang="en-US" altLang="el-GR" sz="2000" dirty="0"/>
              <a:t> </a:t>
            </a:r>
            <a:r>
              <a:rPr lang="el-GR" altLang="el-GR" sz="2000" dirty="0"/>
              <a:t>(</a:t>
            </a:r>
            <a:r>
              <a:rPr lang="en-US" altLang="el-GR" sz="2000" dirty="0"/>
              <a:t>Value Chain &amp; Technology</a:t>
            </a:r>
            <a:r>
              <a:rPr lang="el-GR" altLang="el-GR" sz="2000" dirty="0"/>
              <a:t>)</a:t>
            </a:r>
            <a:endParaRPr lang="el-GR" altLang="el-GR" sz="2000" dirty="0">
              <a:solidFill>
                <a:schemeClr val="accent2"/>
              </a:solidFill>
            </a:endParaRPr>
          </a:p>
          <a:p>
            <a:pPr marL="609600" indent="-609600">
              <a:buNone/>
            </a:pPr>
            <a:endParaRPr lang="el-GR" altLang="el-GR" sz="2000" dirty="0"/>
          </a:p>
          <a:p>
            <a:endParaRPr lang="el-GR" altLang="el-GR" sz="2000" dirty="0"/>
          </a:p>
        </p:txBody>
      </p:sp>
      <p:sp>
        <p:nvSpPr>
          <p:cNvPr id="4" name="Slide Number Placeholder 3"/>
          <p:cNvSpPr>
            <a:spLocks noGrp="1"/>
          </p:cNvSpPr>
          <p:nvPr>
            <p:ph type="sldNum" sz="quarter" idx="12"/>
          </p:nvPr>
        </p:nvSpPr>
        <p:spPr/>
        <p:txBody>
          <a:bodyPr/>
          <a:lstStyle/>
          <a:p>
            <a:fld id="{53C4726A-630D-4CB4-B088-BAB00F4188E9}" type="slidenum">
              <a:rPr lang="el-GR" smtClean="0">
                <a:solidFill>
                  <a:prstClr val="black"/>
                </a:solidFill>
              </a:rPr>
              <a:pPr/>
              <a:t>4</a:t>
            </a:fld>
            <a:endParaRPr lang="el-GR" dirty="0">
              <a:solidFill>
                <a:prstClr val="black"/>
              </a:solidFill>
            </a:endParaRPr>
          </a:p>
        </p:txBody>
      </p:sp>
    </p:spTree>
    <p:extLst>
      <p:ext uri="{BB962C8B-B14F-4D97-AF65-F5344CB8AC3E}">
        <p14:creationId xmlns:p14="http://schemas.microsoft.com/office/powerpoint/2010/main" val="1432083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B88F9EE-362E-4315-880A-80A77F0297D6}" type="slidenum">
              <a:rPr lang="en-GB" altLang="el-GR" sz="1400"/>
              <a:pPr>
                <a:spcBef>
                  <a:spcPct val="0"/>
                </a:spcBef>
                <a:buFontTx/>
                <a:buNone/>
              </a:pPr>
              <a:t>40</a:t>
            </a:fld>
            <a:endParaRPr lang="en-GB" altLang="el-GR" sz="1400"/>
          </a:p>
        </p:txBody>
      </p:sp>
      <p:sp>
        <p:nvSpPr>
          <p:cNvPr id="39941" name="Rectangle 4"/>
          <p:cNvSpPr>
            <a:spLocks noGrp="1" noChangeArrowheads="1"/>
          </p:cNvSpPr>
          <p:nvPr>
            <p:ph type="title"/>
          </p:nvPr>
        </p:nvSpPr>
        <p:spPr>
          <a:xfrm>
            <a:off x="1992313" y="115888"/>
            <a:ext cx="8229600" cy="792162"/>
          </a:xfrm>
          <a:noFill/>
        </p:spPr>
        <p:txBody>
          <a:bodyPr/>
          <a:lstStyle/>
          <a:p>
            <a:pPr eaLnBrk="1" hangingPunct="1"/>
            <a:r>
              <a:rPr lang="el-GR" altLang="el-GR" b="1" dirty="0" smtClean="0">
                <a:latin typeface="+mn-lt"/>
              </a:rPr>
              <a:t>Παραδείγματα</a:t>
            </a:r>
          </a:p>
        </p:txBody>
      </p:sp>
      <p:sp>
        <p:nvSpPr>
          <p:cNvPr id="39942" name="Rectangle 5"/>
          <p:cNvSpPr>
            <a:spLocks noGrp="1" noChangeArrowheads="1"/>
          </p:cNvSpPr>
          <p:nvPr>
            <p:ph type="body" idx="1"/>
          </p:nvPr>
        </p:nvSpPr>
        <p:spPr>
          <a:xfrm>
            <a:off x="1992313" y="1113000"/>
            <a:ext cx="8229600" cy="4670425"/>
          </a:xfrm>
          <a:noFill/>
        </p:spPr>
        <p:txBody>
          <a:bodyPr>
            <a:noAutofit/>
          </a:bodyPr>
          <a:lstStyle/>
          <a:p>
            <a:pPr indent="0" eaLnBrk="1" hangingPunct="1">
              <a:lnSpc>
                <a:spcPct val="90000"/>
              </a:lnSpc>
              <a:buFontTx/>
              <a:buNone/>
            </a:pPr>
            <a:r>
              <a:rPr lang="en-US" altLang="el-GR" sz="2000" b="1" dirty="0"/>
              <a:t>Single function </a:t>
            </a:r>
            <a:r>
              <a:rPr lang="el-GR" altLang="el-GR" sz="2000" b="1" dirty="0"/>
              <a:t>ΕΔ</a:t>
            </a:r>
          </a:p>
          <a:p>
            <a:pPr lvl="1" indent="0" eaLnBrk="1" hangingPunct="1">
              <a:lnSpc>
                <a:spcPct val="90000"/>
              </a:lnSpc>
              <a:buFontTx/>
              <a:buNone/>
            </a:pPr>
            <a:r>
              <a:rPr lang="el-GR" altLang="el-GR" sz="2000" dirty="0"/>
              <a:t>Παραγωγή Προϊόντος</a:t>
            </a:r>
          </a:p>
          <a:p>
            <a:pPr lvl="1" indent="0" eaLnBrk="1" hangingPunct="1">
              <a:lnSpc>
                <a:spcPct val="90000"/>
              </a:lnSpc>
              <a:buFontTx/>
              <a:buNone/>
            </a:pPr>
            <a:r>
              <a:rPr lang="el-GR" altLang="el-GR" sz="2000" dirty="0"/>
              <a:t>Διεκπεραίωσης Συναλλαγής</a:t>
            </a:r>
          </a:p>
          <a:p>
            <a:pPr lvl="1" indent="0" eaLnBrk="1" hangingPunct="1">
              <a:lnSpc>
                <a:spcPct val="90000"/>
              </a:lnSpc>
              <a:buFontTx/>
              <a:buNone/>
            </a:pPr>
            <a:r>
              <a:rPr lang="el-GR" altLang="el-GR" sz="2000" dirty="0"/>
              <a:t>Πληρωμή Φόρων</a:t>
            </a:r>
          </a:p>
          <a:p>
            <a:pPr indent="0" eaLnBrk="1" hangingPunct="1">
              <a:lnSpc>
                <a:spcPct val="90000"/>
              </a:lnSpc>
              <a:buFontTx/>
              <a:buNone/>
            </a:pPr>
            <a:r>
              <a:rPr lang="en-US" altLang="el-GR" sz="2000" b="1" dirty="0"/>
              <a:t>Cross-functional </a:t>
            </a:r>
            <a:r>
              <a:rPr lang="el-GR" altLang="el-GR" sz="2000" b="1" dirty="0"/>
              <a:t>ΕΔ</a:t>
            </a:r>
          </a:p>
          <a:p>
            <a:pPr lvl="1" indent="0" eaLnBrk="1" hangingPunct="1">
              <a:lnSpc>
                <a:spcPct val="90000"/>
              </a:lnSpc>
              <a:buFontTx/>
              <a:buNone/>
            </a:pPr>
            <a:r>
              <a:rPr lang="el-GR" altLang="el-GR" sz="2000" dirty="0"/>
              <a:t>Δημιουργία νέου Προϊόντος</a:t>
            </a:r>
          </a:p>
          <a:p>
            <a:pPr lvl="1" indent="0" eaLnBrk="1" hangingPunct="1">
              <a:lnSpc>
                <a:spcPct val="90000"/>
              </a:lnSpc>
              <a:buFontTx/>
              <a:buNone/>
            </a:pPr>
            <a:r>
              <a:rPr lang="el-GR" altLang="el-GR" sz="2000" dirty="0"/>
              <a:t>Δημιουργία Επιχειρηματικού Πλάνου</a:t>
            </a:r>
          </a:p>
          <a:p>
            <a:pPr lvl="1" indent="0" eaLnBrk="1" hangingPunct="1">
              <a:lnSpc>
                <a:spcPct val="90000"/>
              </a:lnSpc>
              <a:buFontTx/>
              <a:buNone/>
            </a:pPr>
            <a:r>
              <a:rPr lang="el-GR" altLang="el-GR" sz="2000" dirty="0"/>
              <a:t>Εκτέλεση Παραγγελίας</a:t>
            </a:r>
          </a:p>
          <a:p>
            <a:pPr indent="0" eaLnBrk="1" hangingPunct="1">
              <a:lnSpc>
                <a:spcPct val="90000"/>
              </a:lnSpc>
              <a:buFontTx/>
              <a:buNone/>
            </a:pPr>
            <a:r>
              <a:rPr lang="en-US" altLang="el-GR" sz="2000" b="1" dirty="0"/>
              <a:t>Common across the enterprise </a:t>
            </a:r>
            <a:r>
              <a:rPr lang="el-GR" altLang="el-GR" sz="2000" b="1" dirty="0"/>
              <a:t>ΕΔ</a:t>
            </a:r>
          </a:p>
          <a:p>
            <a:pPr lvl="1" indent="0" eaLnBrk="1" hangingPunct="1">
              <a:lnSpc>
                <a:spcPct val="90000"/>
              </a:lnSpc>
              <a:buFontTx/>
              <a:buNone/>
            </a:pPr>
            <a:r>
              <a:rPr lang="el-GR" altLang="el-GR" sz="2000" dirty="0"/>
              <a:t>Επικοινωνία με άλλους</a:t>
            </a:r>
          </a:p>
          <a:p>
            <a:pPr lvl="1" indent="0" eaLnBrk="1" hangingPunct="1">
              <a:lnSpc>
                <a:spcPct val="90000"/>
              </a:lnSpc>
              <a:buFontTx/>
              <a:buNone/>
            </a:pPr>
            <a:r>
              <a:rPr lang="el-GR" altLang="el-GR" sz="2000" dirty="0"/>
              <a:t>Ανάλυση Δεδομένων</a:t>
            </a:r>
          </a:p>
          <a:p>
            <a:pPr lvl="1" indent="0" eaLnBrk="1" hangingPunct="1">
              <a:lnSpc>
                <a:spcPct val="90000"/>
              </a:lnSpc>
              <a:buFontTx/>
              <a:buNone/>
            </a:pPr>
            <a:r>
              <a:rPr lang="el-GR" altLang="el-GR" sz="2000" dirty="0"/>
              <a:t>Παρακίνηση Εργαζομένων</a:t>
            </a:r>
          </a:p>
          <a:p>
            <a:pPr lvl="1" indent="0" eaLnBrk="1" hangingPunct="1">
              <a:lnSpc>
                <a:spcPct val="90000"/>
              </a:lnSpc>
              <a:buFontTx/>
              <a:buNone/>
            </a:pPr>
            <a:r>
              <a:rPr lang="el-GR" altLang="el-GR" sz="2000" dirty="0"/>
              <a:t>Προγραμματισμός και Παρακολούθηση Εργασιών</a:t>
            </a:r>
          </a:p>
          <a:p>
            <a:pPr lvl="1" indent="0" eaLnBrk="1" hangingPunct="1">
              <a:lnSpc>
                <a:spcPct val="90000"/>
              </a:lnSpc>
              <a:buFontTx/>
              <a:buNone/>
            </a:pPr>
            <a:r>
              <a:rPr lang="el-GR" altLang="el-GR" sz="2000" dirty="0"/>
              <a:t>Ανάδραση προς του υπαλλήλους</a:t>
            </a:r>
            <a:endParaRPr lang="en-US" altLang="el-GR" sz="2000" dirty="0"/>
          </a:p>
          <a:p>
            <a:pPr lvl="1" indent="0" eaLnBrk="1" hangingPunct="1">
              <a:lnSpc>
                <a:spcPct val="90000"/>
              </a:lnSpc>
              <a:buFontTx/>
              <a:buNone/>
            </a:pPr>
            <a:r>
              <a:rPr lang="el-GR" altLang="el-GR" sz="2000" dirty="0"/>
              <a:t>Γραμματειακή υποστήριξη</a:t>
            </a:r>
          </a:p>
        </p:txBody>
      </p:sp>
    </p:spTree>
    <p:extLst>
      <p:ext uri="{BB962C8B-B14F-4D97-AF65-F5344CB8AC3E}">
        <p14:creationId xmlns:p14="http://schemas.microsoft.com/office/powerpoint/2010/main" val="4010003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55DF66-139D-4300-91DA-8315CE2BCB45}" type="slidenum">
              <a:rPr lang="en-GB" altLang="el-GR" sz="1400"/>
              <a:pPr>
                <a:spcBef>
                  <a:spcPct val="0"/>
                </a:spcBef>
                <a:buFontTx/>
                <a:buNone/>
              </a:pPr>
              <a:t>41</a:t>
            </a:fld>
            <a:endParaRPr lang="en-GB" altLang="el-GR" sz="1400"/>
          </a:p>
        </p:txBody>
      </p:sp>
      <p:sp>
        <p:nvSpPr>
          <p:cNvPr id="40965" name="Rectangle 4"/>
          <p:cNvSpPr>
            <a:spLocks noGrp="1" noChangeArrowheads="1"/>
          </p:cNvSpPr>
          <p:nvPr>
            <p:ph type="title"/>
          </p:nvPr>
        </p:nvSpPr>
        <p:spPr>
          <a:xfrm>
            <a:off x="1919288" y="188913"/>
            <a:ext cx="8229600" cy="1143000"/>
          </a:xfrm>
          <a:noFill/>
        </p:spPr>
        <p:txBody>
          <a:bodyPr>
            <a:normAutofit fontScale="90000"/>
          </a:bodyPr>
          <a:lstStyle/>
          <a:p>
            <a:pPr eaLnBrk="1" hangingPunct="1"/>
            <a:r>
              <a:rPr lang="el-GR" altLang="el-GR" b="1" dirty="0" smtClean="0">
                <a:latin typeface="+mn-lt"/>
              </a:rPr>
              <a:t>Λειτουργικές Περιοχές και Επιχειρηματικές Διαδικασίες </a:t>
            </a:r>
          </a:p>
        </p:txBody>
      </p:sp>
      <p:pic>
        <p:nvPicPr>
          <p:cNvPr id="40968"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815650" y="1527109"/>
            <a:ext cx="8333238" cy="457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r>
              <a:rPr lang="en-US" dirty="0" smtClean="0"/>
              <a:t> </a:t>
            </a:r>
            <a:r>
              <a:rPr lang="el-GR" dirty="0"/>
              <a:t>1</a:t>
            </a:r>
          </a:p>
        </p:txBody>
      </p:sp>
      <p:sp>
        <p:nvSpPr>
          <p:cNvPr id="23" name="Θέση κειμένου 5"/>
          <p:cNvSpPr>
            <a:spLocks noGrp="1"/>
          </p:cNvSpPr>
          <p:nvPr>
            <p:ph type="subTitle" idx="1"/>
          </p:nvPr>
        </p:nvSpPr>
        <p:spPr/>
        <p:txBody>
          <a:bodyPr/>
          <a:lstStyle/>
          <a:p>
            <a:r>
              <a:rPr lang="el-GR" b="1" dirty="0"/>
              <a:t>Μάθημα: </a:t>
            </a:r>
            <a:r>
              <a:rPr lang="el-GR" dirty="0" smtClean="0"/>
              <a:t>Ανάλυση &amp; </a:t>
            </a:r>
            <a:r>
              <a:rPr lang="el-GR" dirty="0" err="1" smtClean="0"/>
              <a:t>Μοντελοποίηση</a:t>
            </a:r>
            <a:r>
              <a:rPr lang="el-GR" dirty="0" smtClean="0"/>
              <a:t> Διαδικασιών &amp; Συστημάτων,</a:t>
            </a:r>
          </a:p>
          <a:p>
            <a:r>
              <a:rPr lang="el-GR" dirty="0" smtClean="0"/>
              <a:t> </a:t>
            </a:r>
            <a:r>
              <a:rPr lang="el-GR" b="1" dirty="0"/>
              <a:t>Ενότητα </a:t>
            </a:r>
            <a:r>
              <a:rPr lang="en-US" b="1" dirty="0"/>
              <a:t># </a:t>
            </a:r>
            <a:r>
              <a:rPr lang="el-GR" b="1" dirty="0"/>
              <a:t>1</a:t>
            </a:r>
            <a:r>
              <a:rPr lang="el-GR" b="1" dirty="0" smtClean="0"/>
              <a:t>:</a:t>
            </a:r>
            <a:r>
              <a:rPr lang="en-US" b="1" dirty="0" smtClean="0"/>
              <a:t> </a:t>
            </a:r>
            <a:r>
              <a:rPr lang="el-GR" dirty="0" smtClean="0"/>
              <a:t>Εισαγωγή στην Ανάλυση Διαδικασιών &amp; Συστημάτων</a:t>
            </a:r>
          </a:p>
          <a:p>
            <a:r>
              <a:rPr lang="el-GR" b="1" dirty="0" smtClean="0"/>
              <a:t>Διδάσκων</a:t>
            </a:r>
            <a:r>
              <a:rPr lang="el-GR" b="1" dirty="0"/>
              <a:t>: </a:t>
            </a:r>
            <a:r>
              <a:rPr lang="el-GR" dirty="0" smtClean="0"/>
              <a:t>Αγγελική </a:t>
            </a:r>
            <a:r>
              <a:rPr lang="el-GR" dirty="0" err="1" smtClean="0"/>
              <a:t>Πουλυμενάκου</a:t>
            </a:r>
            <a:endParaRPr lang="el-GR" dirty="0" smtClean="0"/>
          </a:p>
          <a:p>
            <a:r>
              <a:rPr lang="el-GR" dirty="0" smtClean="0"/>
              <a:t> </a:t>
            </a:r>
            <a:r>
              <a:rPr lang="el-GR" b="1" dirty="0" smtClean="0"/>
              <a:t>Τμήμα: </a:t>
            </a:r>
            <a:r>
              <a:rPr lang="el-GR" dirty="0" smtClean="0"/>
              <a:t>Διοικητικής Επιστήμης και Τεχνολογίας</a:t>
            </a:r>
            <a:endParaRPr lang="el-GR" dirty="0"/>
          </a:p>
          <a:p>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47730" y="5591695"/>
            <a:ext cx="4310289" cy="1025873"/>
          </a:xfrm>
          <a:prstGeom prst="rect">
            <a:avLst/>
          </a:prstGeom>
          <a:noFill/>
        </p:spPr>
      </p:pic>
    </p:spTree>
    <p:extLst>
      <p:ext uri="{BB962C8B-B14F-4D97-AF65-F5344CB8AC3E}">
        <p14:creationId xmlns:p14="http://schemas.microsoft.com/office/powerpoint/2010/main" val="1367563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pPr algn="ctr"/>
            <a:r>
              <a:rPr lang="el-GR" dirty="0" smtClean="0"/>
              <a:t>Ο νέος ρόλος του Επιχειρηματικού Αναλυτή</a:t>
            </a:r>
            <a:endParaRPr lang="el-GR" dirty="0"/>
          </a:p>
        </p:txBody>
      </p:sp>
      <p:sp>
        <p:nvSpPr>
          <p:cNvPr id="6" name="Θέση κειμένου 5"/>
          <p:cNvSpPr>
            <a:spLocks noGrp="1"/>
          </p:cNvSpPr>
          <p:nvPr>
            <p:ph type="body" idx="1"/>
          </p:nvPr>
        </p:nvSpPr>
        <p:spPr>
          <a:xfrm>
            <a:off x="2207568" y="3861049"/>
            <a:ext cx="7772400" cy="1944216"/>
          </a:xfrm>
        </p:spPr>
        <p:txBody>
          <a:bodyPr>
            <a:normAutofit fontScale="92500" lnSpcReduction="20000"/>
          </a:bodyPr>
          <a:lstStyle/>
          <a:p>
            <a:pPr algn="ctr"/>
            <a:endParaRPr lang="el-GR" b="1" dirty="0" smtClean="0"/>
          </a:p>
          <a:p>
            <a:pPr algn="ctr"/>
            <a:r>
              <a:rPr lang="el-GR" b="1" dirty="0" smtClean="0"/>
              <a:t>Μάθημα: </a:t>
            </a:r>
            <a:r>
              <a:rPr lang="el-GR" dirty="0" smtClean="0"/>
              <a:t>Ανάλυση &amp; </a:t>
            </a:r>
            <a:r>
              <a:rPr lang="el-GR" dirty="0" err="1" smtClean="0"/>
              <a:t>Μοντελοποίηση</a:t>
            </a:r>
            <a:r>
              <a:rPr lang="el-GR" dirty="0" smtClean="0"/>
              <a:t> Επιχειρηματικών </a:t>
            </a:r>
          </a:p>
          <a:p>
            <a:pPr algn="ctr"/>
            <a:r>
              <a:rPr lang="el-GR" dirty="0" smtClean="0"/>
              <a:t>Διαδικασιών και Συστημάτων</a:t>
            </a:r>
          </a:p>
          <a:p>
            <a:pPr algn="ctr"/>
            <a:r>
              <a:rPr lang="el-GR" b="1" dirty="0" smtClean="0"/>
              <a:t>Ενότητα </a:t>
            </a:r>
            <a:r>
              <a:rPr lang="en-US" b="1" dirty="0"/>
              <a:t># </a:t>
            </a:r>
            <a:r>
              <a:rPr lang="el-GR" b="1" dirty="0" smtClean="0"/>
              <a:t>1:</a:t>
            </a:r>
            <a:r>
              <a:rPr lang="el-GR" dirty="0" smtClean="0"/>
              <a:t>Εισαγωγή στην Ανάλυση Διαδικασιών &amp; Συστημάτων</a:t>
            </a:r>
          </a:p>
          <a:p>
            <a:pPr algn="ctr"/>
            <a:r>
              <a:rPr lang="el-GR" b="1" dirty="0" smtClean="0"/>
              <a:t>Διδάσκων: </a:t>
            </a:r>
            <a:r>
              <a:rPr lang="el-GR" dirty="0" smtClean="0"/>
              <a:t>Δρ. Αγγελική Πολυμενάκου</a:t>
            </a:r>
            <a:endParaRPr lang="el-GR" dirty="0"/>
          </a:p>
          <a:p>
            <a:pPr algn="ctr"/>
            <a:r>
              <a:rPr lang="el-GR" dirty="0" smtClean="0"/>
              <a:t> </a:t>
            </a:r>
            <a:r>
              <a:rPr lang="el-GR" b="1" dirty="0" smtClean="0"/>
              <a:t>Τμήμα: </a:t>
            </a:r>
            <a:r>
              <a:rPr lang="el-GR" dirty="0" smtClean="0"/>
              <a:t>Διοικητικής Επιστήμης &amp; Τεχνολογίας</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4747730" y="5591695"/>
            <a:ext cx="4310289" cy="1025873"/>
          </a:xfrm>
          <a:prstGeom prst="rect">
            <a:avLst/>
          </a:prstGeom>
          <a:noFill/>
        </p:spPr>
      </p:pic>
    </p:spTree>
    <p:extLst>
      <p:ext uri="{BB962C8B-B14F-4D97-AF65-F5344CB8AC3E}">
        <p14:creationId xmlns:p14="http://schemas.microsoft.com/office/powerpoint/2010/main" val="42550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l-GR" altLang="en-US" b="1" dirty="0" smtClean="0">
                <a:latin typeface="+mn-lt"/>
              </a:rPr>
              <a:t>Οργάνωση/Οργανισμός</a:t>
            </a:r>
          </a:p>
        </p:txBody>
      </p:sp>
      <p:sp>
        <p:nvSpPr>
          <p:cNvPr id="7173"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9C2727-4A7A-4E40-8989-BD8916963C6B}" type="slidenum">
              <a:rPr lang="en-GB" altLang="el-GR" sz="1400"/>
              <a:pPr>
                <a:spcBef>
                  <a:spcPct val="0"/>
                </a:spcBef>
                <a:buFontTx/>
                <a:buNone/>
              </a:pPr>
              <a:t>6</a:t>
            </a:fld>
            <a:endParaRPr lang="en-GB" altLang="el-GR" sz="1400"/>
          </a:p>
        </p:txBody>
      </p:sp>
      <p:pic>
        <p:nvPicPr>
          <p:cNvPr id="7174" name="Picture 11" descr="8"/>
          <p:cNvPicPr>
            <a:picLocks noGrp="1" noChangeAspect="1" noChangeArrowheads="1"/>
          </p:cNvPicPr>
          <p:nvPr>
            <p:ph idx="1"/>
          </p:nvPr>
        </p:nvPicPr>
        <p:blipFill>
          <a:blip r:embed="rId2">
            <a:biLevel thresh="50000"/>
            <a:extLst>
              <a:ext uri="{28A0092B-C50C-407E-A947-70E740481C1C}">
                <a14:useLocalDpi xmlns:a14="http://schemas.microsoft.com/office/drawing/2010/main" val="0"/>
              </a:ext>
            </a:extLst>
          </a:blip>
          <a:srcRect/>
          <a:stretch>
            <a:fillRect/>
          </a:stretch>
        </p:blipFill>
        <p:spPr>
          <a:xfrm>
            <a:off x="2359025" y="1590870"/>
            <a:ext cx="7623175" cy="45259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62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A0A1EC5-3931-4252-AAC0-CB8AABCD7D23}" type="slidenum">
              <a:rPr lang="en-GB" altLang="el-GR" sz="1400"/>
              <a:pPr>
                <a:spcBef>
                  <a:spcPct val="0"/>
                </a:spcBef>
                <a:buFontTx/>
                <a:buNone/>
              </a:pPr>
              <a:t>7</a:t>
            </a:fld>
            <a:endParaRPr lang="en-GB" altLang="el-GR" sz="1400"/>
          </a:p>
        </p:txBody>
      </p:sp>
      <p:sp>
        <p:nvSpPr>
          <p:cNvPr id="8197" name="Rectangle 4"/>
          <p:cNvSpPr>
            <a:spLocks noGrp="1" noChangeArrowheads="1"/>
          </p:cNvSpPr>
          <p:nvPr>
            <p:ph type="title"/>
          </p:nvPr>
        </p:nvSpPr>
        <p:spPr>
          <a:xfrm>
            <a:off x="2209800" y="63500"/>
            <a:ext cx="7772400" cy="844550"/>
          </a:xfrm>
          <a:noFill/>
        </p:spPr>
        <p:txBody>
          <a:bodyPr/>
          <a:lstStyle/>
          <a:p>
            <a:pPr eaLnBrk="1" hangingPunct="1"/>
            <a:r>
              <a:rPr lang="el-GR" altLang="el-GR" b="1" dirty="0" smtClean="0">
                <a:latin typeface="+mn-lt"/>
              </a:rPr>
              <a:t>Εισαγωγικά Παραδείγματα</a:t>
            </a:r>
          </a:p>
        </p:txBody>
      </p:sp>
      <p:sp>
        <p:nvSpPr>
          <p:cNvPr id="8198" name="Rectangle 5"/>
          <p:cNvSpPr>
            <a:spLocks noGrp="1" noChangeArrowheads="1"/>
          </p:cNvSpPr>
          <p:nvPr>
            <p:ph type="body" idx="1"/>
          </p:nvPr>
        </p:nvSpPr>
        <p:spPr>
          <a:xfrm>
            <a:off x="2209800" y="752313"/>
            <a:ext cx="7772400" cy="4970462"/>
          </a:xfrm>
          <a:noFill/>
        </p:spPr>
        <p:txBody>
          <a:bodyPr>
            <a:noAutofit/>
          </a:bodyPr>
          <a:lstStyle/>
          <a:p>
            <a:pPr marL="609600" indent="-609600">
              <a:buNone/>
            </a:pPr>
            <a:r>
              <a:rPr lang="el-GR" altLang="el-GR" sz="2000" dirty="0"/>
              <a:t>Σκεφτείτε τα ακόλουθα επιχειρησιακά παραδείγματα</a:t>
            </a:r>
          </a:p>
          <a:p>
            <a:pPr marL="609600" indent="-609600">
              <a:buNone/>
            </a:pPr>
            <a:r>
              <a:rPr lang="el-GR" altLang="el-GR" sz="2000" b="1" dirty="0"/>
              <a:t>Εταιρία Τηλεπικοινωνιών- Διαδικασία Διαχείρισης Παγίων (</a:t>
            </a:r>
            <a:r>
              <a:rPr lang="en-US" altLang="el-GR" sz="2000" b="1" dirty="0"/>
              <a:t>Asset Management</a:t>
            </a:r>
            <a:r>
              <a:rPr lang="el-GR" altLang="el-GR" sz="2000" b="1" dirty="0"/>
              <a:t>)</a:t>
            </a:r>
          </a:p>
          <a:p>
            <a:pPr marL="609600" indent="-609600">
              <a:buFontTx/>
              <a:buAutoNum type="arabicPeriod"/>
            </a:pPr>
            <a:r>
              <a:rPr lang="el-GR" altLang="el-GR" sz="2000" dirty="0"/>
              <a:t>Αγορά Υλικών (</a:t>
            </a:r>
            <a:r>
              <a:rPr lang="en-US" altLang="el-GR" sz="2000" dirty="0"/>
              <a:t>Purchasing materials</a:t>
            </a:r>
            <a:r>
              <a:rPr lang="el-GR" altLang="el-GR" sz="2000" dirty="0"/>
              <a:t>)</a:t>
            </a:r>
          </a:p>
          <a:p>
            <a:pPr marL="609600" indent="-609600">
              <a:buFontTx/>
              <a:buAutoNum type="arabicPeriod"/>
            </a:pPr>
            <a:r>
              <a:rPr lang="el-GR" altLang="el-GR" sz="2000" dirty="0"/>
              <a:t>Παραλαβή αγαθών (</a:t>
            </a:r>
            <a:r>
              <a:rPr lang="en-US" altLang="el-GR" sz="2000" dirty="0"/>
              <a:t>Receiving goods</a:t>
            </a:r>
            <a:r>
              <a:rPr lang="el-GR" altLang="el-GR" sz="2000" dirty="0"/>
              <a:t>) –υποτίμηση παγίων (</a:t>
            </a:r>
            <a:r>
              <a:rPr lang="en-US" altLang="el-GR" sz="2000" dirty="0"/>
              <a:t>Depreciating assets</a:t>
            </a:r>
            <a:r>
              <a:rPr lang="el-GR" altLang="el-GR" sz="2000" dirty="0"/>
              <a:t>)</a:t>
            </a:r>
          </a:p>
          <a:p>
            <a:pPr marL="609600" indent="-609600">
              <a:buFontTx/>
              <a:buAutoNum type="arabicPeriod"/>
            </a:pPr>
            <a:r>
              <a:rPr lang="el-GR" altLang="el-GR" sz="2000" dirty="0"/>
              <a:t>Συντήρηση Εξοπλισμού (</a:t>
            </a:r>
            <a:r>
              <a:rPr lang="en-US" altLang="el-GR" sz="2000" dirty="0"/>
              <a:t>Maintenance equipment</a:t>
            </a:r>
            <a:r>
              <a:rPr lang="el-GR" altLang="el-GR" sz="2000" dirty="0"/>
              <a:t>)</a:t>
            </a:r>
          </a:p>
          <a:p>
            <a:pPr marL="609600" indent="-609600">
              <a:buNone/>
            </a:pPr>
            <a:r>
              <a:rPr lang="el-GR" altLang="el-GR" sz="2000" b="1" dirty="0" smtClean="0"/>
              <a:t>Τράπεζα </a:t>
            </a:r>
            <a:r>
              <a:rPr lang="el-GR" altLang="el-GR" sz="2000" b="1" dirty="0"/>
              <a:t>Μεσαίου Μεγέθους- Τμήμα Ανθρωπίνων Πόρων- Μονάδα Εκπαίδευσης</a:t>
            </a:r>
          </a:p>
          <a:p>
            <a:pPr marL="609600" indent="-609600">
              <a:buFontTx/>
              <a:buAutoNum type="arabicPeriod"/>
            </a:pPr>
            <a:r>
              <a:rPr lang="el-GR" altLang="el-GR" sz="2000" dirty="0"/>
              <a:t>100 τίτλοι μαθημάτων</a:t>
            </a:r>
            <a:r>
              <a:rPr lang="en-US" altLang="el-GR" sz="2000" dirty="0"/>
              <a:t> (course titles)</a:t>
            </a:r>
            <a:r>
              <a:rPr lang="el-GR" altLang="el-GR" sz="2000" dirty="0"/>
              <a:t>, 2000 πιθανοί εκπαιδευόμενοι, 150 εκπαιδευτές (εξωτερικοί, εσωτερικοί)</a:t>
            </a:r>
          </a:p>
          <a:p>
            <a:pPr marL="609600" indent="-609600">
              <a:buFontTx/>
              <a:buAutoNum type="arabicPeriod"/>
            </a:pPr>
            <a:r>
              <a:rPr lang="el-GR" altLang="el-GR" sz="2000" dirty="0"/>
              <a:t>Παρούσα κατάσταση:  Διαχείριση εκπαιδευτικών γεγονότων</a:t>
            </a:r>
            <a:r>
              <a:rPr lang="en-US" altLang="el-GR" sz="2000" dirty="0"/>
              <a:t>(administration of training events)</a:t>
            </a:r>
            <a:endParaRPr lang="el-GR" altLang="el-GR" sz="2000" dirty="0"/>
          </a:p>
          <a:p>
            <a:pPr marL="609600" indent="-609600">
              <a:buFontTx/>
              <a:buAutoNum type="arabicPeriod"/>
            </a:pPr>
            <a:r>
              <a:rPr lang="el-GR" altLang="el-GR" sz="2000" dirty="0"/>
              <a:t>Απαίτηση: Συνεισφορά στη στρατηγική της τράπεζας αναφορικά με την ανάπτυξη των ικανοτήτων και δεξιοτήτων</a:t>
            </a:r>
            <a:r>
              <a:rPr lang="en-US" altLang="el-GR" sz="2000" dirty="0"/>
              <a:t> (skills &amp; competences development)</a:t>
            </a:r>
            <a:endParaRPr lang="el-GR" altLang="el-GR" sz="2000" dirty="0"/>
          </a:p>
        </p:txBody>
      </p:sp>
    </p:spTree>
    <p:extLst>
      <p:ext uri="{BB962C8B-B14F-4D97-AF65-F5344CB8AC3E}">
        <p14:creationId xmlns:p14="http://schemas.microsoft.com/office/powerpoint/2010/main" val="289011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5B3DD0-D852-42E1-9DCC-1303610F74E0}" type="slidenum">
              <a:rPr lang="en-GB" altLang="el-GR" sz="1400"/>
              <a:pPr>
                <a:spcBef>
                  <a:spcPct val="0"/>
                </a:spcBef>
                <a:buFontTx/>
                <a:buNone/>
              </a:pPr>
              <a:t>8</a:t>
            </a:fld>
            <a:endParaRPr lang="en-GB" altLang="el-GR" sz="1400"/>
          </a:p>
        </p:txBody>
      </p:sp>
      <p:sp>
        <p:nvSpPr>
          <p:cNvPr id="9221" name="Rectangle 4"/>
          <p:cNvSpPr>
            <a:spLocks noGrp="1" noChangeArrowheads="1"/>
          </p:cNvSpPr>
          <p:nvPr>
            <p:ph type="title"/>
          </p:nvPr>
        </p:nvSpPr>
        <p:spPr>
          <a:xfrm>
            <a:off x="2351088" y="0"/>
            <a:ext cx="7772400" cy="844550"/>
          </a:xfrm>
          <a:noFill/>
        </p:spPr>
        <p:txBody>
          <a:bodyPr/>
          <a:lstStyle/>
          <a:p>
            <a:pPr eaLnBrk="1" hangingPunct="1"/>
            <a:r>
              <a:rPr lang="el-GR" altLang="el-GR" b="1" dirty="0" smtClean="0">
                <a:latin typeface="+mn-lt"/>
              </a:rPr>
              <a:t>Εισαγωγικά Παραδείγματα</a:t>
            </a:r>
          </a:p>
        </p:txBody>
      </p:sp>
      <p:sp>
        <p:nvSpPr>
          <p:cNvPr id="9222" name="Rectangle 5"/>
          <p:cNvSpPr>
            <a:spLocks noGrp="1" noChangeArrowheads="1"/>
          </p:cNvSpPr>
          <p:nvPr>
            <p:ph type="body" idx="1"/>
          </p:nvPr>
        </p:nvSpPr>
        <p:spPr>
          <a:xfrm>
            <a:off x="2209800" y="990600"/>
            <a:ext cx="7772400" cy="5365750"/>
          </a:xfrm>
          <a:noFill/>
        </p:spPr>
        <p:txBody>
          <a:bodyPr>
            <a:noAutofit/>
          </a:bodyPr>
          <a:lstStyle/>
          <a:p>
            <a:pPr marL="609600" indent="0">
              <a:buNone/>
            </a:pPr>
            <a:r>
              <a:rPr lang="el-GR" altLang="el-GR" sz="2000" b="1" dirty="0"/>
              <a:t>Διαχείριση  κατασκευαστικού έργου με πολλούς συνεργάτες</a:t>
            </a:r>
          </a:p>
          <a:p>
            <a:pPr marL="609600" indent="0">
              <a:buFontTx/>
              <a:buAutoNum type="arabicPeriod"/>
            </a:pPr>
            <a:r>
              <a:rPr lang="el-GR" altLang="el-GR" sz="2000" dirty="0"/>
              <a:t>Σχεδιασμός</a:t>
            </a:r>
            <a:r>
              <a:rPr lang="en-US" altLang="el-GR" sz="2000" dirty="0"/>
              <a:t> (planning)</a:t>
            </a:r>
            <a:r>
              <a:rPr lang="el-GR" altLang="el-GR" sz="2000" dirty="0"/>
              <a:t> και Παρακολούθηση</a:t>
            </a:r>
            <a:r>
              <a:rPr lang="en-US" altLang="el-GR" sz="2000" dirty="0"/>
              <a:t> (monitoring)</a:t>
            </a:r>
            <a:r>
              <a:rPr lang="el-GR" altLang="el-GR" sz="2000" dirty="0"/>
              <a:t> Έργου</a:t>
            </a:r>
          </a:p>
          <a:p>
            <a:pPr marL="609600" indent="0">
              <a:buFontTx/>
              <a:buAutoNum type="arabicPeriod"/>
            </a:pPr>
            <a:r>
              <a:rPr lang="el-GR" altLang="el-GR" sz="2000" dirty="0"/>
              <a:t>Προμήθεια Υλικών</a:t>
            </a:r>
            <a:r>
              <a:rPr lang="en-US" altLang="el-GR" sz="2000" dirty="0"/>
              <a:t> (Materials Procurement)</a:t>
            </a:r>
            <a:endParaRPr lang="el-GR" altLang="el-GR" sz="2000" dirty="0"/>
          </a:p>
          <a:p>
            <a:pPr marL="609600" indent="0">
              <a:buFontTx/>
              <a:buAutoNum type="arabicPeriod"/>
            </a:pPr>
            <a:r>
              <a:rPr lang="el-GR" altLang="el-GR" sz="2000" dirty="0"/>
              <a:t>Χρηματοοικονομικός Έλεγχος</a:t>
            </a:r>
            <a:r>
              <a:rPr lang="en-US" altLang="el-GR" sz="2000" dirty="0"/>
              <a:t> (Financial Control)</a:t>
            </a:r>
            <a:endParaRPr lang="el-GR" altLang="el-GR" sz="2000" dirty="0"/>
          </a:p>
          <a:p>
            <a:pPr marL="609600" indent="0">
              <a:buFontTx/>
              <a:buAutoNum type="arabicPeriod"/>
            </a:pPr>
            <a:r>
              <a:rPr lang="el-GR" altLang="el-GR" sz="2000" dirty="0"/>
              <a:t>Επίβλεψη Κατασκευής</a:t>
            </a:r>
            <a:r>
              <a:rPr lang="en-US" altLang="el-GR" sz="2000" dirty="0"/>
              <a:t> (Site supervision)</a:t>
            </a:r>
            <a:endParaRPr lang="el-GR" altLang="el-GR" sz="2000" dirty="0"/>
          </a:p>
          <a:p>
            <a:pPr marL="609600" indent="0">
              <a:buFontTx/>
              <a:buAutoNum type="arabicPeriod"/>
            </a:pPr>
            <a:r>
              <a:rPr lang="el-GR" altLang="el-GR" sz="2000" dirty="0"/>
              <a:t>Σχόλια: ποιος είναι ο «αρχηγός» διαχείρισης του έργου</a:t>
            </a:r>
            <a:r>
              <a:rPr lang="en-US" altLang="el-GR" sz="2000" dirty="0"/>
              <a:t> (project “master”)</a:t>
            </a:r>
            <a:r>
              <a:rPr lang="el-GR" altLang="el-GR" sz="2000" dirty="0" smtClean="0"/>
              <a:t>;</a:t>
            </a:r>
            <a:endParaRPr lang="el-GR" altLang="el-GR" sz="2000" dirty="0"/>
          </a:p>
          <a:p>
            <a:pPr marL="609600" indent="0">
              <a:buNone/>
            </a:pPr>
            <a:r>
              <a:rPr lang="el-GR" altLang="el-GR" sz="2000" dirty="0"/>
              <a:t>Εγείρονται πολλοί </a:t>
            </a:r>
            <a:r>
              <a:rPr lang="el-GR" altLang="el-GR" sz="2000" b="1" dirty="0"/>
              <a:t>προβληματισμοί γύρω από τη διαχείριση</a:t>
            </a:r>
            <a:r>
              <a:rPr lang="el-GR" altLang="el-GR" sz="2000" dirty="0"/>
              <a:t> αυτών των καταστάσεων / προβλημάτων</a:t>
            </a:r>
          </a:p>
          <a:p>
            <a:pPr marL="609600" indent="0">
              <a:buNone/>
            </a:pPr>
            <a:r>
              <a:rPr lang="el-GR" altLang="el-GR" sz="2000" b="1" dirty="0"/>
              <a:t>Ανάγκη ενοποίησης</a:t>
            </a:r>
            <a:r>
              <a:rPr lang="el-GR" altLang="el-GR" sz="2000" dirty="0"/>
              <a:t> διαφορετικών λειτουργιών</a:t>
            </a:r>
          </a:p>
          <a:p>
            <a:pPr marL="609600" indent="0">
              <a:buNone/>
            </a:pPr>
            <a:r>
              <a:rPr lang="el-GR" altLang="el-GR" sz="2000" dirty="0"/>
              <a:t>Η </a:t>
            </a:r>
            <a:r>
              <a:rPr lang="el-GR" altLang="el-GR" sz="2000" dirty="0" err="1"/>
              <a:t>διαδικασιοκεντρική</a:t>
            </a:r>
            <a:r>
              <a:rPr lang="el-GR" altLang="el-GR" sz="2000" dirty="0"/>
              <a:t> </a:t>
            </a:r>
            <a:r>
              <a:rPr lang="el-GR" altLang="el-GR" sz="2000" dirty="0" err="1"/>
              <a:t>μοντελοποίηση</a:t>
            </a:r>
            <a:r>
              <a:rPr lang="el-GR" altLang="el-GR" sz="2000" dirty="0"/>
              <a:t> επιτυγχάνει την πλήρη αποτύπωση μιας κατάστασης. Αναδεικνύει την πραγματική εικόνα μιας επιχείρησης προσφέροντας  πληροφορίες για τη ροή της εργασίας σε όλα βήματα της παραγωγής μέχρι το πιο χαμηλό επίπεδο πληροφόρησης.</a:t>
            </a:r>
          </a:p>
        </p:txBody>
      </p:sp>
    </p:spTree>
    <p:extLst>
      <p:ext uri="{BB962C8B-B14F-4D97-AF65-F5344CB8AC3E}">
        <p14:creationId xmlns:p14="http://schemas.microsoft.com/office/powerpoint/2010/main" val="3634536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B67319-86C7-42CD-AC77-2DD65D2D1613}" type="slidenum">
              <a:rPr lang="en-GB" altLang="el-GR" sz="1400"/>
              <a:pPr>
                <a:spcBef>
                  <a:spcPct val="0"/>
                </a:spcBef>
                <a:buFontTx/>
                <a:buNone/>
              </a:pPr>
              <a:t>9</a:t>
            </a:fld>
            <a:endParaRPr lang="en-GB" altLang="el-GR" sz="1400"/>
          </a:p>
        </p:txBody>
      </p:sp>
      <p:sp>
        <p:nvSpPr>
          <p:cNvPr id="10245" name="Rectangle 4"/>
          <p:cNvSpPr>
            <a:spLocks noGrp="1" noChangeArrowheads="1"/>
          </p:cNvSpPr>
          <p:nvPr>
            <p:ph type="title"/>
          </p:nvPr>
        </p:nvSpPr>
        <p:spPr>
          <a:xfrm>
            <a:off x="2351088" y="0"/>
            <a:ext cx="7772400" cy="1143000"/>
          </a:xfrm>
          <a:noFill/>
        </p:spPr>
        <p:txBody>
          <a:bodyPr>
            <a:noAutofit/>
          </a:bodyPr>
          <a:lstStyle/>
          <a:p>
            <a:pPr eaLnBrk="1" hangingPunct="1"/>
            <a:r>
              <a:rPr lang="el-GR" altLang="el-GR" sz="4000" b="1" dirty="0" smtClean="0">
                <a:latin typeface="+mn-lt"/>
              </a:rPr>
              <a:t>Υποθέσεις για την ΤΠ </a:t>
            </a:r>
            <a:r>
              <a:rPr lang="el-GR" altLang="el-GR" sz="4000" b="1" dirty="0">
                <a:latin typeface="+mn-lt"/>
              </a:rPr>
              <a:t/>
            </a:r>
            <a:br>
              <a:rPr lang="el-GR" altLang="el-GR" sz="4000" b="1" dirty="0">
                <a:latin typeface="+mn-lt"/>
              </a:rPr>
            </a:br>
            <a:r>
              <a:rPr lang="el-GR" altLang="el-GR" sz="4000" b="1" dirty="0" smtClean="0">
                <a:latin typeface="+mn-lt"/>
              </a:rPr>
              <a:t>στον οργανισμό</a:t>
            </a:r>
          </a:p>
        </p:txBody>
      </p:sp>
      <p:graphicFrame>
        <p:nvGraphicFramePr>
          <p:cNvPr id="2" name="Group 6"/>
          <p:cNvGraphicFramePr>
            <a:graphicFrameLocks noGrp="1"/>
          </p:cNvGraphicFramePr>
          <p:nvPr>
            <p:extLst>
              <p:ext uri="{D42A27DB-BD31-4B8C-83A1-F6EECF244321}">
                <p14:modId xmlns:p14="http://schemas.microsoft.com/office/powerpoint/2010/main" val="440610493"/>
              </p:ext>
            </p:extLst>
          </p:nvPr>
        </p:nvGraphicFramePr>
        <p:xfrm>
          <a:off x="2172477" y="1493645"/>
          <a:ext cx="7772400" cy="4306888"/>
        </p:xfrm>
        <a:graphic>
          <a:graphicData uri="http://schemas.openxmlformats.org/drawingml/2006/table">
            <a:tbl>
              <a:tblPr/>
              <a:tblGrid>
                <a:gridCol w="3886200"/>
                <a:gridCol w="3886200"/>
              </a:tblGrid>
              <a:tr h="5857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dirty="0" smtClean="0">
                          <a:ln>
                            <a:noFill/>
                          </a:ln>
                          <a:solidFill>
                            <a:schemeClr val="tx1"/>
                          </a:solidFill>
                          <a:effectLst/>
                          <a:latin typeface="+mn-lt"/>
                        </a:rPr>
                        <a:t>Παλιά: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800" b="1" i="0" u="none" strike="noStrike" cap="none" normalizeH="0" baseline="0" smtClean="0">
                          <a:ln>
                            <a:noFill/>
                          </a:ln>
                          <a:solidFill>
                            <a:schemeClr val="tx1"/>
                          </a:solidFill>
                          <a:effectLst/>
                          <a:latin typeface="+mn-lt"/>
                        </a:rPr>
                        <a:t>Τώρα: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mn-lt"/>
                        </a:rPr>
                        <a:t>Εντοπισμός πελατών, αποθεμάτων και δραστηριοτήτων σε </a:t>
                      </a:r>
                      <a:r>
                        <a:rPr kumimoji="0" lang="el-GR" altLang="el-GR" sz="1600" b="1" i="0" u="none" strike="noStrike" cap="none" normalizeH="0" baseline="0" dirty="0" err="1" smtClean="0">
                          <a:ln>
                            <a:noFill/>
                          </a:ln>
                          <a:solidFill>
                            <a:schemeClr val="tx1"/>
                          </a:solidFill>
                          <a:effectLst/>
                          <a:latin typeface="+mn-lt"/>
                        </a:rPr>
                        <a:t>συναθροιστικό</a:t>
                      </a:r>
                      <a:r>
                        <a:rPr kumimoji="0" lang="el-GR" altLang="el-GR" sz="1600" b="1" i="0" u="none" strike="noStrike" cap="none" normalizeH="0" baseline="0" dirty="0" smtClean="0">
                          <a:ln>
                            <a:noFill/>
                          </a:ln>
                          <a:solidFill>
                            <a:schemeClr val="tx1"/>
                          </a:solidFill>
                          <a:effectLst/>
                          <a:latin typeface="+mn-lt"/>
                        </a:rPr>
                        <a:t> επίπεδο</a:t>
                      </a:r>
                      <a:r>
                        <a:rPr kumimoji="0" lang="en-US" altLang="el-GR" sz="1600" b="0" i="0" u="none" strike="noStrike" cap="none" normalizeH="0" baseline="0" dirty="0" smtClean="0">
                          <a:ln>
                            <a:noFill/>
                          </a:ln>
                          <a:solidFill>
                            <a:schemeClr val="tx1"/>
                          </a:solidFill>
                          <a:effectLst/>
                          <a:latin typeface="+mn-lt"/>
                        </a:rPr>
                        <a:t> </a:t>
                      </a:r>
                      <a:r>
                        <a:rPr kumimoji="0" lang="el-GR" altLang="el-GR" sz="1600" b="0" i="0" u="none" strike="noStrike" cap="none" normalizeH="0" baseline="0" dirty="0" smtClean="0">
                          <a:ln>
                            <a:noFill/>
                          </a:ln>
                          <a:solidFill>
                            <a:schemeClr val="tx1"/>
                          </a:solidFill>
                          <a:effectLst/>
                          <a:latin typeface="+mn-lt"/>
                        </a:rPr>
                        <a:t>(</a:t>
                      </a:r>
                      <a:r>
                        <a:rPr kumimoji="0" lang="en-US" altLang="el-GR" sz="1600" b="0" i="0" u="none" strike="noStrike" cap="none" normalizeH="0" baseline="0" dirty="0" smtClean="0">
                          <a:ln>
                            <a:noFill/>
                          </a:ln>
                          <a:solidFill>
                            <a:schemeClr val="tx1"/>
                          </a:solidFill>
                          <a:effectLst/>
                          <a:latin typeface="+mn-lt"/>
                        </a:rPr>
                        <a:t>aggregate level</a:t>
                      </a:r>
                      <a:r>
                        <a:rPr kumimoji="0" lang="el-GR" altLang="el-GR" sz="1600" b="0" i="0" u="none" strike="noStrike" cap="none" normalizeH="0" baseline="0" dirty="0" smtClean="0">
                          <a:ln>
                            <a:noFill/>
                          </a:ln>
                          <a:solidFill>
                            <a:schemeClr val="tx1"/>
                          </a:solidFill>
                          <a:effectLst/>
                          <a:latin typeface="+mn-lt"/>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mn-lt"/>
                        </a:rPr>
                        <a:t> Εντοπισμός και συλλογή δεδομένων σε </a:t>
                      </a:r>
                      <a:r>
                        <a:rPr kumimoji="0" lang="el-GR" altLang="el-GR" sz="1600" b="1" i="0" u="none" strike="noStrike" cap="none" normalizeH="0" baseline="0" smtClean="0">
                          <a:ln>
                            <a:noFill/>
                          </a:ln>
                          <a:solidFill>
                            <a:schemeClr val="tx1"/>
                          </a:solidFill>
                          <a:effectLst/>
                          <a:latin typeface="+mn-lt"/>
                        </a:rPr>
                        <a:t>επίπεδο μονάδας</a:t>
                      </a:r>
                      <a:r>
                        <a:rPr kumimoji="0" lang="el-GR" altLang="el-GR" sz="1600" b="0" i="0" u="none" strike="noStrike" cap="none" normalizeH="0" baseline="0" smtClean="0">
                          <a:ln>
                            <a:noFill/>
                          </a:ln>
                          <a:solidFill>
                            <a:schemeClr val="tx1"/>
                          </a:solidFill>
                          <a:effectLst/>
                          <a:latin typeface="+mn-lt"/>
                        </a:rPr>
                        <a:t> </a:t>
                      </a:r>
                      <a:r>
                        <a:rPr kumimoji="0" lang="en-US" altLang="el-GR" sz="1600" b="0" i="0" u="none" strike="noStrike" cap="none" normalizeH="0" baseline="0" smtClean="0">
                          <a:ln>
                            <a:noFill/>
                          </a:ln>
                          <a:solidFill>
                            <a:schemeClr val="tx1"/>
                          </a:solidFill>
                          <a:effectLst/>
                          <a:latin typeface="+mn-lt"/>
                        </a:rPr>
                        <a:t>(unit level)</a:t>
                      </a:r>
                      <a:endParaRPr kumimoji="0" lang="el-GR" altLang="el-GR" sz="16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mn-lt"/>
                        </a:rPr>
                        <a:t>Απόκτηση πληροφορίας με σημαντικές </a:t>
                      </a:r>
                      <a:r>
                        <a:rPr kumimoji="0" lang="el-GR" altLang="el-GR" sz="1600" b="1" i="0" u="none" strike="noStrike" cap="none" normalizeH="0" baseline="0" dirty="0" smtClean="0">
                          <a:ln>
                            <a:noFill/>
                          </a:ln>
                          <a:solidFill>
                            <a:schemeClr val="tx1"/>
                          </a:solidFill>
                          <a:effectLst/>
                          <a:latin typeface="+mn-lt"/>
                        </a:rPr>
                        <a:t>καθυστερήσεις</a:t>
                      </a:r>
                      <a:r>
                        <a:rPr kumimoji="0" lang="el-GR" altLang="el-GR" sz="1600" b="0" i="0" u="none" strike="noStrike" cap="none" normalizeH="0" baseline="0" dirty="0" smtClean="0">
                          <a:ln>
                            <a:noFill/>
                          </a:ln>
                          <a:solidFill>
                            <a:schemeClr val="tx1"/>
                          </a:solidFill>
                          <a:effectLst/>
                          <a:latin typeface="+mn-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mn-lt"/>
                        </a:rPr>
                        <a:t>Απόκτηση πληροφορίας σε </a:t>
                      </a:r>
                      <a:r>
                        <a:rPr kumimoji="0" lang="el-GR" altLang="el-GR" sz="1600" b="1" i="0" u="none" strike="noStrike" cap="none" normalizeH="0" baseline="0" dirty="0" smtClean="0">
                          <a:ln>
                            <a:noFill/>
                          </a:ln>
                          <a:solidFill>
                            <a:schemeClr val="tx1"/>
                          </a:solidFill>
                          <a:effectLst/>
                          <a:latin typeface="+mn-lt"/>
                        </a:rPr>
                        <a:t>πραγματικό χρόνο</a:t>
                      </a:r>
                      <a:r>
                        <a:rPr kumimoji="0" lang="el-GR" altLang="el-GR" sz="1600" b="0" i="0" u="none" strike="noStrike" cap="none" normalizeH="0" baseline="0" dirty="0" smtClean="0">
                          <a:ln>
                            <a:noFill/>
                          </a:ln>
                          <a:solidFill>
                            <a:schemeClr val="tx1"/>
                          </a:solidFill>
                          <a:effectLst/>
                          <a:latin typeface="+mn-lt"/>
                        </a:rPr>
                        <a:t> (</a:t>
                      </a:r>
                      <a:r>
                        <a:rPr kumimoji="0" lang="en-US" altLang="el-GR" sz="1600" b="0" i="0" u="none" strike="noStrike" cap="none" normalizeH="0" baseline="0" dirty="0" smtClean="0">
                          <a:ln>
                            <a:noFill/>
                          </a:ln>
                          <a:solidFill>
                            <a:schemeClr val="tx1"/>
                          </a:solidFill>
                          <a:effectLst/>
                          <a:latin typeface="+mn-lt"/>
                        </a:rPr>
                        <a:t>real time</a:t>
                      </a:r>
                      <a:r>
                        <a:rPr kumimoji="0" lang="el-GR" altLang="el-GR" sz="1600" b="0" i="0" u="none" strike="noStrike" cap="none" normalizeH="0" baseline="0" dirty="0" smtClean="0">
                          <a:ln>
                            <a:noFill/>
                          </a:ln>
                          <a:solidFill>
                            <a:schemeClr val="tx1"/>
                          </a:solidFill>
                          <a:effectLst/>
                          <a:latin typeface="+mn-lt"/>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smtClean="0">
                          <a:ln>
                            <a:noFill/>
                          </a:ln>
                          <a:solidFill>
                            <a:schemeClr val="tx1"/>
                          </a:solidFill>
                          <a:effectLst/>
                          <a:latin typeface="+mn-lt"/>
                        </a:rPr>
                        <a:t>Η διαθέσιμη πληροφορία </a:t>
                      </a:r>
                      <a:r>
                        <a:rPr kumimoji="0" lang="el-GR" altLang="el-GR" sz="1600" b="1" i="0" u="none" strike="noStrike" cap="none" normalizeH="0" baseline="0" smtClean="0">
                          <a:ln>
                            <a:noFill/>
                          </a:ln>
                          <a:solidFill>
                            <a:schemeClr val="tx1"/>
                          </a:solidFill>
                          <a:effectLst/>
                          <a:latin typeface="+mn-lt"/>
                        </a:rPr>
                        <a:t>δεν είναι πλήρης</a:t>
                      </a:r>
                      <a:r>
                        <a:rPr kumimoji="0" lang="el-GR" altLang="el-GR" sz="1600" b="0" i="0" u="none" strike="noStrike" cap="none" normalizeH="0" baseline="0" smtClean="0">
                          <a:ln>
                            <a:noFill/>
                          </a:ln>
                          <a:solidFill>
                            <a:schemeClr val="tx1"/>
                          </a:solidFill>
                          <a:effectLst/>
                          <a:latin typeface="+mn-lt"/>
                        </a:rPr>
                        <a:t>. Χρήση αναλυτικών μεθόδων για τη συμπλήρωση κενών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mn-lt"/>
                        </a:rPr>
                        <a:t>Προσπάθεια για </a:t>
                      </a:r>
                      <a:r>
                        <a:rPr kumimoji="0" lang="el-GR" altLang="el-GR" sz="1600" b="1" i="0" u="none" strike="noStrike" cap="none" normalizeH="0" baseline="0" dirty="0" smtClean="0">
                          <a:ln>
                            <a:noFill/>
                          </a:ln>
                          <a:solidFill>
                            <a:schemeClr val="tx1"/>
                          </a:solidFill>
                          <a:effectLst/>
                          <a:latin typeface="+mn-lt"/>
                        </a:rPr>
                        <a:t>πλήρη πληροφόρηση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mn-lt"/>
                        </a:rPr>
                        <a:t>Το εύρος ζώνης (</a:t>
                      </a:r>
                      <a:r>
                        <a:rPr kumimoji="0" lang="en-US" altLang="el-GR" sz="1600" b="0" i="0" u="none" strike="noStrike" cap="none" normalizeH="0" baseline="0" dirty="0" smtClean="0">
                          <a:ln>
                            <a:noFill/>
                          </a:ln>
                          <a:solidFill>
                            <a:schemeClr val="tx1"/>
                          </a:solidFill>
                          <a:effectLst/>
                          <a:latin typeface="+mn-lt"/>
                        </a:rPr>
                        <a:t>bandwidth</a:t>
                      </a:r>
                      <a:r>
                        <a:rPr kumimoji="0" lang="el-GR" altLang="el-GR" sz="1600" b="0" i="0" u="none" strike="noStrike" cap="none" normalizeH="0" baseline="0" dirty="0" smtClean="0">
                          <a:ln>
                            <a:noFill/>
                          </a:ln>
                          <a:solidFill>
                            <a:schemeClr val="tx1"/>
                          </a:solidFill>
                          <a:effectLst/>
                          <a:latin typeface="+mn-lt"/>
                        </a:rPr>
                        <a:t>) σχετικά με την επικοινωνία είναι ακριβό. Στήριξη σε </a:t>
                      </a:r>
                      <a:r>
                        <a:rPr kumimoji="0" lang="el-GR" altLang="el-GR" sz="1600" b="1" i="0" u="none" strike="noStrike" cap="none" normalizeH="0" baseline="0" dirty="0" smtClean="0">
                          <a:ln>
                            <a:noFill/>
                          </a:ln>
                          <a:solidFill>
                            <a:schemeClr val="tx1"/>
                          </a:solidFill>
                          <a:effectLst/>
                          <a:latin typeface="+mn-lt"/>
                        </a:rPr>
                        <a:t>φαξ</a:t>
                      </a:r>
                      <a:r>
                        <a:rPr kumimoji="0" lang="el-GR" altLang="el-GR" sz="1600" b="0" i="0" u="none" strike="noStrike" cap="none" normalizeH="0" baseline="0" dirty="0" smtClean="0">
                          <a:ln>
                            <a:noFill/>
                          </a:ln>
                          <a:solidFill>
                            <a:schemeClr val="tx1"/>
                          </a:solidFill>
                          <a:effectLst/>
                          <a:latin typeface="+mn-lt"/>
                        </a:rPr>
                        <a:t> και </a:t>
                      </a:r>
                      <a:r>
                        <a:rPr kumimoji="0" lang="el-GR" altLang="el-GR" sz="1600" b="1" i="0" u="none" strike="noStrike" cap="none" normalizeH="0" baseline="0" dirty="0" smtClean="0">
                          <a:ln>
                            <a:noFill/>
                          </a:ln>
                          <a:solidFill>
                            <a:schemeClr val="tx1"/>
                          </a:solidFill>
                          <a:effectLst/>
                          <a:latin typeface="+mn-lt"/>
                        </a:rPr>
                        <a:t>τηλέφωνο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1600" b="0" i="0" u="none" strike="noStrike" cap="none" normalizeH="0" baseline="0" dirty="0" smtClean="0">
                          <a:ln>
                            <a:noFill/>
                          </a:ln>
                          <a:solidFill>
                            <a:schemeClr val="tx1"/>
                          </a:solidFill>
                          <a:effectLst/>
                          <a:latin typeface="+mn-lt"/>
                        </a:rPr>
                        <a:t>Άμεση πρόσβαση </a:t>
                      </a:r>
                      <a:r>
                        <a:rPr kumimoji="0" lang="el-GR" altLang="el-GR" sz="1600" b="1" i="0" u="none" strike="noStrike" cap="none" normalizeH="0" baseline="0" dirty="0" smtClean="0">
                          <a:ln>
                            <a:noFill/>
                          </a:ln>
                          <a:solidFill>
                            <a:schemeClr val="tx1"/>
                          </a:solidFill>
                          <a:effectLst/>
                          <a:latin typeface="+mn-lt"/>
                        </a:rPr>
                        <a:t>ψηφιοποιημένης πληροφορίας</a:t>
                      </a:r>
                      <a:r>
                        <a:rPr kumimoji="0" lang="el-GR" altLang="el-GR" sz="1600" b="0" i="0" u="none" strike="noStrike" cap="none" normalizeH="0" baseline="0" dirty="0" smtClean="0">
                          <a:ln>
                            <a:noFill/>
                          </a:ln>
                          <a:solidFill>
                            <a:schemeClr val="tx1"/>
                          </a:solidFill>
                          <a:effectLst/>
                          <a:latin typeface="+mn-lt"/>
                        </a:rPr>
                        <a:t> μέσω ετερογενών μέσων επικοινωνίας</a:t>
                      </a:r>
                      <a:r>
                        <a:rPr kumimoji="0" lang="en-US" altLang="el-GR" sz="1600" b="0" i="0" u="none" strike="noStrike" cap="none" normalizeH="0" baseline="0" dirty="0" smtClean="0">
                          <a:ln>
                            <a:noFill/>
                          </a:ln>
                          <a:solidFill>
                            <a:schemeClr val="tx1"/>
                          </a:solidFill>
                          <a:effectLst/>
                          <a:latin typeface="+mn-lt"/>
                        </a:rPr>
                        <a:t> (heterogeneous media)</a:t>
                      </a:r>
                      <a:endParaRPr kumimoji="0" lang="el-GR" altLang="el-GR" sz="16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7143036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2687</Words>
  <Application>Microsoft Office PowerPoint</Application>
  <PresentationFormat>Ευρεία οθόνη</PresentationFormat>
  <Paragraphs>297</Paragraphs>
  <Slides>42</Slides>
  <Notes>9</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3</vt:i4>
      </vt:variant>
      <vt:variant>
        <vt:lpstr>Τίτλοι διαφανειών</vt:lpstr>
      </vt:variant>
      <vt:variant>
        <vt:i4>42</vt:i4>
      </vt:variant>
    </vt:vector>
  </HeadingPairs>
  <TitlesOfParts>
    <vt:vector size="48" baseType="lpstr">
      <vt:lpstr>Arial</vt:lpstr>
      <vt:lpstr>Calibri</vt:lpstr>
      <vt:lpstr>Calibri Light</vt:lpstr>
      <vt:lpstr>Θέμα του Office</vt:lpstr>
      <vt:lpstr>1_Θέμα του Office</vt:lpstr>
      <vt:lpstr>2_Θέμα του Office</vt:lpstr>
      <vt:lpstr> Ανάλυση &amp; Μοντελοποίηση Επιχειρηματικών Διαδικασιών &amp; Συστημάτων </vt:lpstr>
      <vt:lpstr>Χρηματοδότηση</vt:lpstr>
      <vt:lpstr>Άδειες Χρήσης</vt:lpstr>
      <vt:lpstr>Περιεχόμενα ενότητας</vt:lpstr>
      <vt:lpstr>Ο νέος ρόλος του Επιχειρηματικού Αναλυτή</vt:lpstr>
      <vt:lpstr>Οργάνωση/Οργανισμός</vt:lpstr>
      <vt:lpstr>Εισαγωγικά Παραδείγματα</vt:lpstr>
      <vt:lpstr>Εισαγωγικά Παραδείγματα</vt:lpstr>
      <vt:lpstr>Υποθέσεις για την ΤΠ  στον οργανισμό</vt:lpstr>
      <vt:lpstr>Υποθέσεις για τις ΕΔ  στον οργανισμό</vt:lpstr>
      <vt:lpstr>Ο νέος ρόλος του Αναλυτή (1)</vt:lpstr>
      <vt:lpstr>Ο νέος ρόλος του Αναλυτή (2)</vt:lpstr>
      <vt:lpstr>Σύστημα &amp; Μοντέλο</vt:lpstr>
      <vt:lpstr>Συστήματα και Υποσυστήματα</vt:lpstr>
      <vt:lpstr>Βλέποντας τους οργανισμούς ως συστήματα</vt:lpstr>
      <vt:lpstr>Σύστημα</vt:lpstr>
      <vt:lpstr>To υπό μελέτη σύστημα</vt:lpstr>
      <vt:lpstr>To υπό μελέτη σύστημα (1)</vt:lpstr>
      <vt:lpstr>To υπό μελέτη σύστημα (2)</vt:lpstr>
      <vt:lpstr>To υπό μελέτη σύστημα (3)</vt:lpstr>
      <vt:lpstr>Θεωρώντας ένα εργοστάσιο ως σύστημα</vt:lpstr>
      <vt:lpstr>Πλαίσια, Μοντέλα, Εργαλεία</vt:lpstr>
      <vt:lpstr>Πλαίσια, Μοντέλα, Εργαλεία</vt:lpstr>
      <vt:lpstr>Περιορισμοί που θέτει η πραγματικότητα</vt:lpstr>
      <vt:lpstr>Διαχείριση της Πραγματικότητας</vt:lpstr>
      <vt:lpstr>Επιχειρηματικές διαδικασίες</vt:lpstr>
      <vt:lpstr>Επιχειρηματική Διαδικασία</vt:lpstr>
      <vt:lpstr>Οργανισμοί &amp; ΕΔ</vt:lpstr>
      <vt:lpstr>Επιχειρηματική Διαδικασία</vt:lpstr>
      <vt:lpstr>Δραστηριότητες και η έννοια της Προστιθέμενης Αξίας</vt:lpstr>
      <vt:lpstr>Αλυσίδες αξίας &amp; Συστήματα Αξίας</vt:lpstr>
      <vt:lpstr>Αλυσίδα Αξίας (Value Chain)</vt:lpstr>
      <vt:lpstr>Αλυσίδα Αξίας (Value Chain)</vt:lpstr>
      <vt:lpstr>Αλυσίδα Αξίας (Value Chain)</vt:lpstr>
      <vt:lpstr>Επίδραση της ΤΠ  στην Αλυσίδα Αξίας</vt:lpstr>
      <vt:lpstr>Τα ΠΣ στην Αλυσίδα Αξίας</vt:lpstr>
      <vt:lpstr>ΤΠ και Αλυσίδα Αξίας: Η Αεροπορική Εταιρία</vt:lpstr>
      <vt:lpstr>Λειτουργικές Περιοχές και Επιχειρηματικές Διαδικασίες </vt:lpstr>
      <vt:lpstr>Τρία κύρια είδη  Επιχειρηματικών Διαδικασιών</vt:lpstr>
      <vt:lpstr>Παραδείγματα</vt:lpstr>
      <vt:lpstr>Λειτουργικές Περιοχές και Επιχειρηματικές Διαδικασίες </vt:lpstr>
      <vt:lpstr>Τέλος Ενότητας #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Christina Polychronaki</dc:creator>
  <cp:lastModifiedBy>Christina Polychronaki</cp:lastModifiedBy>
  <cp:revision>21</cp:revision>
  <dcterms:created xsi:type="dcterms:W3CDTF">2015-09-22T19:30:12Z</dcterms:created>
  <dcterms:modified xsi:type="dcterms:W3CDTF">2015-11-27T08:21:08Z</dcterms:modified>
</cp:coreProperties>
</file>