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5"/>
  </p:notesMasterIdLst>
  <p:sldIdLst>
    <p:sldId id="1045" r:id="rId3"/>
    <p:sldId id="1181" r:id="rId4"/>
    <p:sldId id="1182" r:id="rId5"/>
    <p:sldId id="1048" r:id="rId6"/>
    <p:sldId id="1049" r:id="rId7"/>
    <p:sldId id="1276" r:id="rId8"/>
    <p:sldId id="1277" r:id="rId9"/>
    <p:sldId id="1278" r:id="rId10"/>
    <p:sldId id="1050" r:id="rId11"/>
    <p:sldId id="1267" r:id="rId12"/>
    <p:sldId id="1263" r:id="rId13"/>
    <p:sldId id="1269" r:id="rId14"/>
    <p:sldId id="1270" r:id="rId15"/>
    <p:sldId id="1268" r:id="rId16"/>
    <p:sldId id="1265" r:id="rId17"/>
    <p:sldId id="1271" r:id="rId18"/>
    <p:sldId id="1272" r:id="rId19"/>
    <p:sldId id="1253" r:id="rId20"/>
    <p:sldId id="1275" r:id="rId21"/>
    <p:sldId id="1264" r:id="rId22"/>
    <p:sldId id="1252" r:id="rId23"/>
    <p:sldId id="1279" r:id="rId24"/>
    <p:sldId id="1280" r:id="rId25"/>
    <p:sldId id="1281" r:id="rId26"/>
    <p:sldId id="1254" r:id="rId27"/>
    <p:sldId id="1282" r:id="rId28"/>
    <p:sldId id="1283" r:id="rId29"/>
    <p:sldId id="1255" r:id="rId30"/>
    <p:sldId id="1256" r:id="rId31"/>
    <p:sldId id="1284" r:id="rId32"/>
    <p:sldId id="1257" r:id="rId33"/>
    <p:sldId id="1285" r:id="rId34"/>
    <p:sldId id="1273" r:id="rId35"/>
    <p:sldId id="1258" r:id="rId36"/>
    <p:sldId id="1286" r:id="rId37"/>
    <p:sldId id="1287" r:id="rId38"/>
    <p:sldId id="1259" r:id="rId39"/>
    <p:sldId id="1288" r:id="rId40"/>
    <p:sldId id="1260" r:id="rId41"/>
    <p:sldId id="1261" r:id="rId42"/>
    <p:sldId id="1291" r:id="rId43"/>
    <p:sldId id="1292" r:id="rId44"/>
    <p:sldId id="1289" r:id="rId45"/>
    <p:sldId id="1310" r:id="rId46"/>
    <p:sldId id="1294" r:id="rId47"/>
    <p:sldId id="1295" r:id="rId48"/>
    <p:sldId id="1299" r:id="rId49"/>
    <p:sldId id="1311" r:id="rId50"/>
    <p:sldId id="1296" r:id="rId51"/>
    <p:sldId id="1198" r:id="rId52"/>
    <p:sldId id="1199" r:id="rId53"/>
    <p:sldId id="1297" r:id="rId54"/>
    <p:sldId id="1300" r:id="rId55"/>
    <p:sldId id="1307" r:id="rId56"/>
    <p:sldId id="1302" r:id="rId57"/>
    <p:sldId id="1301" r:id="rId58"/>
    <p:sldId id="1304" r:id="rId59"/>
    <p:sldId id="1309" r:id="rId60"/>
    <p:sldId id="1308" r:id="rId61"/>
    <p:sldId id="1305" r:id="rId62"/>
    <p:sldId id="1306" r:id="rId63"/>
    <p:sldId id="1180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405" autoAdjust="0"/>
  </p:normalViewPr>
  <p:slideViewPr>
    <p:cSldViewPr>
      <p:cViewPr>
        <p:scale>
          <a:sx n="75" d="100"/>
          <a:sy n="75" d="100"/>
        </p:scale>
        <p:origin x="3240" y="128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notesMaster" Target="notesMasters/notesMaster1.xml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1/11/15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Ενότητα # 10:</a:t>
            </a:r>
            <a:r>
              <a:rPr lang="en-US" sz="2800" dirty="0" smtClean="0"/>
              <a:t> </a:t>
            </a:r>
            <a:r>
              <a:rPr lang="el-GR" sz="2800" dirty="0" smtClean="0"/>
              <a:t>Προγραμματισμός </a:t>
            </a:r>
            <a:r>
              <a:rPr lang="en-US" sz="2800" dirty="0" smtClean="0"/>
              <a:t>UNIX</a:t>
            </a:r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Ξυλωμένος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7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Έννοια της διεργασίας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Διεργασία: εκτελούμενο πρόγραμμα</a:t>
            </a:r>
          </a:p>
          <a:p>
            <a:pPr lvl="1"/>
            <a:r>
              <a:rPr lang="el-GR" dirty="0" smtClean="0"/>
              <a:t>Αποτελείται από εικόνα μνήμης και κατάσταση</a:t>
            </a:r>
          </a:p>
          <a:p>
            <a:pPr lvl="1"/>
            <a:r>
              <a:rPr lang="el-GR" dirty="0" smtClean="0"/>
              <a:t>Μνήμη: κώδικας, σωρός, στοίβα</a:t>
            </a:r>
          </a:p>
          <a:p>
            <a:pPr lvl="1"/>
            <a:r>
              <a:rPr lang="el-GR" dirty="0" smtClean="0"/>
              <a:t>Κατάσταση: μετρητής, καταχωρητές</a:t>
            </a:r>
          </a:p>
          <a:p>
            <a:r>
              <a:rPr lang="el-GR" dirty="0" smtClean="0"/>
              <a:t>Οι διεργασίες είναι ανεξάρτητες</a:t>
            </a:r>
          </a:p>
          <a:p>
            <a:pPr lvl="1"/>
            <a:r>
              <a:rPr lang="el-GR" dirty="0" smtClean="0"/>
              <a:t>Το ΛΣ απομονώνει τις διεργασίες</a:t>
            </a:r>
          </a:p>
          <a:p>
            <a:r>
              <a:rPr lang="el-GR" dirty="0" smtClean="0"/>
              <a:t>Οι διεργασίες μπορεί να συνεργάζονται</a:t>
            </a:r>
          </a:p>
          <a:p>
            <a:pPr lvl="1"/>
            <a:r>
              <a:rPr lang="el-GR" dirty="0" smtClean="0"/>
              <a:t>Μηχανισμοί επικοινωνίας και συγχρονισμού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93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smtClean="0"/>
              <a:t>(1</a:t>
            </a:r>
            <a:r>
              <a:rPr lang="el-GR" dirty="0"/>
              <a:t> από 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Δημιουργία: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pid_t fork(void);</a:t>
            </a:r>
            <a:endParaRPr lang="el-GR" dirty="0"/>
          </a:p>
          <a:p>
            <a:pPr lvl="1"/>
            <a:r>
              <a:rPr lang="el-GR" dirty="0" smtClean="0"/>
              <a:t>Ακριβές </a:t>
            </a:r>
            <a:r>
              <a:rPr lang="el-GR" dirty="0"/>
              <a:t>αντίγραφο </a:t>
            </a:r>
            <a:r>
              <a:rPr lang="el-GR" dirty="0" smtClean="0"/>
              <a:t>της εκτελούμενης διεργασίας</a:t>
            </a:r>
          </a:p>
          <a:p>
            <a:pPr lvl="2"/>
            <a:r>
              <a:rPr lang="el-GR" dirty="0" smtClean="0"/>
              <a:t>Η εκτελούμενη διεργασία είναι ο γονέας</a:t>
            </a:r>
          </a:p>
          <a:p>
            <a:pPr lvl="2"/>
            <a:r>
              <a:rPr lang="el-GR" dirty="0" smtClean="0"/>
              <a:t>Η νέα διεργασία είναι το παιδί</a:t>
            </a:r>
            <a:endParaRPr lang="el-GR" dirty="0"/>
          </a:p>
          <a:p>
            <a:pPr lvl="1"/>
            <a:r>
              <a:rPr lang="el-GR" dirty="0"/>
              <a:t>Επιστρέφει 0 στο παιδί και </a:t>
            </a:r>
            <a:r>
              <a:rPr lang="en-US" dirty="0" smtClean="0"/>
              <a:t>pid </a:t>
            </a:r>
            <a:r>
              <a:rPr lang="el-GR" dirty="0" smtClean="0"/>
              <a:t>παιδιού </a:t>
            </a:r>
            <a:r>
              <a:rPr lang="el-GR" dirty="0"/>
              <a:t>στο γονέα</a:t>
            </a:r>
          </a:p>
          <a:p>
            <a:pPr lvl="1"/>
            <a:r>
              <a:rPr lang="el-GR" dirty="0" smtClean="0"/>
              <a:t>Ο κώδικας παραμένει κοινός</a:t>
            </a:r>
            <a:endParaRPr lang="el-GR" dirty="0"/>
          </a:p>
          <a:p>
            <a:pPr lvl="1"/>
            <a:r>
              <a:rPr lang="el-GR" dirty="0" smtClean="0"/>
              <a:t>Τα δεδομένα είναι τα ίδια μόνο αρχικά</a:t>
            </a:r>
            <a:endParaRPr lang="el-GR" dirty="0"/>
          </a:p>
          <a:p>
            <a:pPr lvl="2"/>
            <a:r>
              <a:rPr lang="el-GR" dirty="0" smtClean="0"/>
              <a:t>Κάθε διεργασία έχει το δικό της αντίγραφο</a:t>
            </a:r>
          </a:p>
          <a:p>
            <a:pPr lvl="1"/>
            <a:r>
              <a:rPr lang="el-GR" dirty="0" smtClean="0"/>
              <a:t>Ίδια ανοιχτά αρχεία, σήματα και περιβάλλον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6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smtClean="0"/>
              <a:t>(</a:t>
            </a:r>
            <a:r>
              <a:rPr lang="el-GR" dirty="0"/>
              <a:t>2 από 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l-GR" dirty="0" smtClean="0"/>
              <a:t>Τερματισμός: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exit(int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Επιστρέφει </a:t>
            </a:r>
            <a:r>
              <a:rPr lang="el-GR" dirty="0" smtClean="0"/>
              <a:t>κωδικό </a:t>
            </a:r>
            <a:r>
              <a:rPr lang="el-GR" dirty="0"/>
              <a:t>εξόδου στον </a:t>
            </a:r>
            <a:r>
              <a:rPr lang="el-GR" dirty="0" smtClean="0"/>
              <a:t>πατέρα</a:t>
            </a:r>
          </a:p>
          <a:p>
            <a:pPr lvl="1"/>
            <a:r>
              <a:rPr lang="el-GR" dirty="0" smtClean="0"/>
              <a:t>Ο πατέρας λαμβάνει και σήμα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l-GR" dirty="0"/>
              <a:t>Αναμονή </a:t>
            </a:r>
            <a:r>
              <a:rPr lang="el-GR" dirty="0" smtClean="0"/>
              <a:t>τερματισμού παιδιού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pid_t wait(int *status);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Επιστρέφει αμέσως αν έχει τερματίσει παιδί</a:t>
            </a:r>
          </a:p>
          <a:p>
            <a:pPr lvl="1"/>
            <a:r>
              <a:rPr lang="el-GR" dirty="0" smtClean="0"/>
              <a:t>Επιστρέφει το </a:t>
            </a:r>
            <a:r>
              <a:rPr lang="en-US" dirty="0" smtClean="0"/>
              <a:t>pid </a:t>
            </a:r>
            <a:r>
              <a:rPr lang="el-GR" dirty="0" smtClean="0"/>
              <a:t>του παιδιού και έναν κωδικό</a:t>
            </a:r>
          </a:p>
          <a:p>
            <a:pPr lvl="2"/>
            <a:r>
              <a:rPr lang="el-GR" dirty="0" smtClean="0"/>
              <a:t>Περιλαμβάνει τρόπο εξόδου και κωδικό εξόδου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4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smtClean="0"/>
              <a:t>(</a:t>
            </a:r>
            <a:r>
              <a:rPr lang="el-GR" dirty="0"/>
              <a:t>3 από 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00050"/>
            <a:r>
              <a:rPr lang="el-GR" dirty="0" smtClean="0"/>
              <a:t>Σύνθετη αναμονή </a:t>
            </a:r>
            <a:r>
              <a:rPr lang="el-GR" dirty="0"/>
              <a:t>τερματισμού </a:t>
            </a:r>
            <a:r>
              <a:rPr lang="el-GR" dirty="0" smtClean="0"/>
              <a:t>παιδιού</a:t>
            </a:r>
          </a:p>
          <a:p>
            <a:pPr marL="742950" lvl="2" indent="-342900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pid_t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waitpid(pid_t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int *status, int options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2" indent="-342900"/>
            <a:r>
              <a:rPr lang="el-GR" dirty="0" smtClean="0"/>
              <a:t>Συμπεριφέρεται ανάλογα με </a:t>
            </a:r>
            <a:r>
              <a:rPr lang="en-US" dirty="0" smtClean="0"/>
              <a:t>pid</a:t>
            </a:r>
            <a:endParaRPr lang="el-GR" dirty="0" smtClean="0"/>
          </a:p>
          <a:p>
            <a:pPr marL="1200150" lvl="3" indent="-342900"/>
            <a:r>
              <a:rPr lang="en-US" dirty="0" smtClean="0"/>
              <a:t>&lt; </a:t>
            </a:r>
            <a:r>
              <a:rPr lang="en-US" dirty="0"/>
              <a:t>-</a:t>
            </a:r>
            <a:r>
              <a:rPr lang="en-US" dirty="0" smtClean="0"/>
              <a:t>1:</a:t>
            </a:r>
            <a:r>
              <a:rPr lang="el-GR" dirty="0" smtClean="0"/>
              <a:t> περιμένει παιδί από συγκεκριμένη ομάδα</a:t>
            </a:r>
            <a:endParaRPr lang="en-US" dirty="0" smtClean="0"/>
          </a:p>
          <a:p>
            <a:pPr marL="1200150" lvl="3" indent="-342900"/>
            <a:r>
              <a:rPr lang="en-US" dirty="0" smtClean="0"/>
              <a:t>-1</a:t>
            </a:r>
            <a:r>
              <a:rPr lang="el-GR" dirty="0" smtClean="0"/>
              <a:t>: περιμένει οποιοδήποτε παιδί</a:t>
            </a:r>
            <a:endParaRPr lang="en-US" dirty="0" smtClean="0"/>
          </a:p>
          <a:p>
            <a:pPr marL="1200150" lvl="3" indent="-342900"/>
            <a:r>
              <a:rPr lang="en-US" dirty="0" smtClean="0"/>
              <a:t>0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περιμένει παιδί που ανήκει στην τρέχουσα ομάδα</a:t>
            </a:r>
            <a:endParaRPr lang="en-US" dirty="0" smtClean="0"/>
          </a:p>
          <a:p>
            <a:pPr marL="1200150" lvl="3" indent="-342900"/>
            <a:r>
              <a:rPr lang="en-US" dirty="0" smtClean="0"/>
              <a:t>&gt; 0</a:t>
            </a:r>
            <a:r>
              <a:rPr lang="el-GR" dirty="0" smtClean="0"/>
              <a:t>: περιμένει παιδί με συγκεκριμένο </a:t>
            </a:r>
            <a:r>
              <a:rPr lang="en-US" dirty="0" smtClean="0"/>
              <a:t>pid</a:t>
            </a:r>
            <a:endParaRPr lang="el-GR" dirty="0" smtClean="0"/>
          </a:p>
          <a:p>
            <a:pPr marL="742950" lvl="2" indent="-342900"/>
            <a:r>
              <a:rPr lang="el-GR" dirty="0" smtClean="0"/>
              <a:t>Οι επιλογές επιτρέπουν και άμεση επιστροφή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68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smtClean="0"/>
              <a:t>(</a:t>
            </a:r>
            <a:r>
              <a:rPr lang="el-GR" dirty="0"/>
              <a:t>4 από 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/>
          </a:bodyPr>
          <a:lstStyle/>
          <a:p>
            <a:pPr lvl="0"/>
            <a:r>
              <a:rPr lang="el-GR" dirty="0"/>
              <a:t>Αντικατάσταση </a:t>
            </a:r>
            <a:r>
              <a:rPr lang="el-GR" dirty="0" smtClean="0"/>
              <a:t>κώδικα: κλήσεις</a:t>
            </a:r>
            <a:r>
              <a:rPr lang="el-GR" dirty="0"/>
              <a:t> 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Φόρτωση νέου </a:t>
            </a:r>
            <a:r>
              <a:rPr lang="el-GR" dirty="0" smtClean="0"/>
              <a:t>κώδικα </a:t>
            </a:r>
            <a:r>
              <a:rPr lang="el-GR" dirty="0"/>
              <a:t>και </a:t>
            </a:r>
            <a:r>
              <a:rPr lang="el-GR" dirty="0" smtClean="0"/>
              <a:t>δεδομένων</a:t>
            </a:r>
          </a:p>
          <a:p>
            <a:pPr lvl="1"/>
            <a:r>
              <a:rPr lang="el-GR" dirty="0" smtClean="0"/>
              <a:t>Δεν αλλάζει το </a:t>
            </a:r>
            <a:r>
              <a:rPr lang="en-US" dirty="0" smtClean="0"/>
              <a:t>PID</a:t>
            </a:r>
            <a:r>
              <a:rPr lang="el-GR" dirty="0" smtClean="0"/>
              <a:t> της διεργασίας</a:t>
            </a:r>
            <a:endParaRPr lang="el-GR" dirty="0"/>
          </a:p>
          <a:p>
            <a:pPr lvl="1"/>
            <a:r>
              <a:rPr lang="el-GR" dirty="0"/>
              <a:t>Τα ανοιχτά αρχεία </a:t>
            </a:r>
            <a:r>
              <a:rPr lang="el-GR" dirty="0" smtClean="0"/>
              <a:t>παραμένουν</a:t>
            </a:r>
          </a:p>
          <a:p>
            <a:pPr lvl="1"/>
            <a:r>
              <a:rPr lang="el-GR" dirty="0" smtClean="0"/>
              <a:t>Τυπικός κύκλος ζωής διεργασίας</a:t>
            </a:r>
          </a:p>
        </p:txBody>
      </p:sp>
      <p:pic>
        <p:nvPicPr>
          <p:cNvPr id="5" name="Picture 2" descr="Κλήσεις fork και exec: Διάγραμμα εκτέλεσης διεργασίας-παιδιού με νέο πρόγραμμ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724400"/>
            <a:ext cx="5829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2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smtClean="0"/>
              <a:t>(</a:t>
            </a:r>
            <a:r>
              <a:rPr lang="el-GR" dirty="0"/>
              <a:t>5 από 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Παραλλαγές της </a:t>
            </a:r>
            <a:r>
              <a:rPr lang="en-US" dirty="0" smtClean="0"/>
              <a:t>exec</a:t>
            </a:r>
            <a:r>
              <a:rPr lang="el-GR" dirty="0" smtClean="0"/>
              <a:t> με λίστα</a:t>
            </a:r>
          </a:p>
          <a:p>
            <a:pPr lvl="1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execl(const char *path, const char *arg, ...);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execlp(const char *file, const char *arg, ...);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execle(const char *path, const char *arg , ..., char * const envp[]);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Όνομα αρχείου, παράμετροι εισόδου, περιβάλλον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Διεργασίες </a:t>
            </a:r>
            <a:r>
              <a:rPr lang="en-US" dirty="0" smtClean="0"/>
              <a:t>(</a:t>
            </a:r>
            <a:r>
              <a:rPr lang="el-GR" dirty="0"/>
              <a:t>6 από 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Παραλλαγές της </a:t>
            </a:r>
            <a:r>
              <a:rPr lang="en-US" dirty="0"/>
              <a:t>exec</a:t>
            </a:r>
            <a:r>
              <a:rPr lang="el-GR" dirty="0"/>
              <a:t> με </a:t>
            </a:r>
            <a:r>
              <a:rPr lang="el-GR" dirty="0" smtClean="0"/>
              <a:t>πίνακα</a:t>
            </a:r>
            <a:endParaRPr lang="el-GR" dirty="0"/>
          </a:p>
          <a:p>
            <a:pPr lvl="1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execv(const char *path, char *const argv[]);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int execvp(const char *file, char *const argv[]);  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int execve(const char *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file,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char *const argv [], char *const envp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Οι παράμετροι εισόδου είναι σε πίνακα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72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#10:</a:t>
            </a:r>
            <a:r>
              <a:rPr lang="en-US" dirty="0" smtClean="0"/>
              <a:t> </a:t>
            </a:r>
            <a:r>
              <a:rPr lang="el-GR" dirty="0" smtClean="0"/>
              <a:t>Προγραμματισμός</a:t>
            </a:r>
            <a:r>
              <a:rPr lang="en-US" dirty="0" smtClean="0"/>
              <a:t> UNIX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Επικοινωνία διεργασιών</a:t>
            </a:r>
            <a:endParaRPr lang="en-US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Μηχανισμοί επικοινωνίας (</a:t>
            </a:r>
            <a:r>
              <a:rPr lang="el-GR" dirty="0"/>
              <a:t>1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Οι διεργασίες είναι απομονωμένες</a:t>
            </a:r>
          </a:p>
          <a:p>
            <a:pPr lvl="1"/>
            <a:r>
              <a:rPr lang="el-GR" dirty="0" smtClean="0"/>
              <a:t>Μπορούν να επικοινωνούν ελεγχόμενα</a:t>
            </a:r>
          </a:p>
          <a:p>
            <a:pPr lvl="1"/>
            <a:r>
              <a:rPr lang="el-GR" dirty="0" smtClean="0"/>
              <a:t>Μηχανισμοί επικοινωνίας </a:t>
            </a:r>
            <a:r>
              <a:rPr lang="el-GR" dirty="0"/>
              <a:t>διεργασιών (</a:t>
            </a:r>
            <a:r>
              <a:rPr lang="en-US" dirty="0"/>
              <a:t>IPC</a:t>
            </a:r>
            <a:r>
              <a:rPr lang="el-GR" dirty="0"/>
              <a:t>)</a:t>
            </a:r>
          </a:p>
          <a:p>
            <a:pPr lvl="0"/>
            <a:r>
              <a:rPr lang="el-GR" dirty="0" smtClean="0"/>
              <a:t>Σήματα</a:t>
            </a:r>
          </a:p>
          <a:p>
            <a:pPr lvl="1"/>
            <a:r>
              <a:rPr lang="el-GR" dirty="0" smtClean="0"/>
              <a:t>Κατάλληλα για πολύ απλή επικοινωνία</a:t>
            </a:r>
          </a:p>
          <a:p>
            <a:r>
              <a:rPr lang="el-GR" dirty="0" smtClean="0"/>
              <a:t>Ανώνυμοι </a:t>
            </a:r>
            <a:r>
              <a:rPr lang="el-GR" dirty="0"/>
              <a:t>και </a:t>
            </a:r>
            <a:r>
              <a:rPr lang="el-GR" dirty="0" smtClean="0"/>
              <a:t>επώνυμοι αγωγοί</a:t>
            </a:r>
            <a:endParaRPr lang="el-GR" dirty="0"/>
          </a:p>
          <a:p>
            <a:pPr lvl="1"/>
            <a:r>
              <a:rPr lang="el-GR" dirty="0"/>
              <a:t>Απλά κανάλια παρόμοια με σειριακά αρχεία</a:t>
            </a:r>
          </a:p>
          <a:p>
            <a:pPr lvl="1"/>
            <a:r>
              <a:rPr lang="el-GR" dirty="0" smtClean="0"/>
              <a:t>Ανώνυμοι: </a:t>
            </a:r>
            <a:r>
              <a:rPr lang="el-GR" dirty="0"/>
              <a:t>επικοινωνία </a:t>
            </a:r>
            <a:r>
              <a:rPr lang="el-GR" dirty="0" smtClean="0"/>
              <a:t>διεργασιών ίδιας ομάδας</a:t>
            </a:r>
            <a:endParaRPr lang="el-GR" dirty="0"/>
          </a:p>
          <a:p>
            <a:pPr lvl="1"/>
            <a:r>
              <a:rPr lang="el-GR" dirty="0" smtClean="0"/>
              <a:t>Επώνυμοι: </a:t>
            </a:r>
            <a:r>
              <a:rPr lang="el-GR" dirty="0"/>
              <a:t>επικοινωνία </a:t>
            </a:r>
            <a:r>
              <a:rPr lang="el-GR" dirty="0" smtClean="0"/>
              <a:t>τυχαίων διεργασιών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9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Μηχανισμοί επικοινωνίας </a:t>
            </a:r>
            <a:r>
              <a:rPr lang="el-GR" dirty="0" smtClean="0"/>
              <a:t>(</a:t>
            </a:r>
            <a:r>
              <a:rPr lang="el-GR" dirty="0"/>
              <a:t>2 από 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Ουρές </a:t>
            </a:r>
            <a:r>
              <a:rPr lang="el-GR" dirty="0"/>
              <a:t>μηνυμάτων</a:t>
            </a:r>
          </a:p>
          <a:p>
            <a:pPr lvl="1"/>
            <a:r>
              <a:rPr lang="el-GR" dirty="0"/>
              <a:t>Επικοινωνία </a:t>
            </a:r>
            <a:r>
              <a:rPr lang="el-GR" dirty="0" smtClean="0"/>
              <a:t>μέσω γραμματοκιβωτίων</a:t>
            </a:r>
            <a:endParaRPr lang="el-GR" dirty="0"/>
          </a:p>
          <a:p>
            <a:pPr lvl="1"/>
            <a:r>
              <a:rPr lang="el-GR" dirty="0" smtClean="0"/>
              <a:t>Παρέχουν </a:t>
            </a:r>
            <a:r>
              <a:rPr lang="el-GR" dirty="0"/>
              <a:t>αρκετές πρόσθετες δυνατότητες</a:t>
            </a:r>
          </a:p>
          <a:p>
            <a:pPr lvl="0"/>
            <a:r>
              <a:rPr lang="el-GR" dirty="0"/>
              <a:t>Κοινή μνήμη και σηματοφορείς</a:t>
            </a:r>
          </a:p>
          <a:p>
            <a:pPr lvl="1"/>
            <a:r>
              <a:rPr lang="el-GR" dirty="0"/>
              <a:t>Δεν παρεμβαίνει ο πυρήνας</a:t>
            </a:r>
          </a:p>
          <a:p>
            <a:pPr lvl="1"/>
            <a:r>
              <a:rPr lang="el-GR" dirty="0"/>
              <a:t>Σηματοφορείς για συγχρονισμό</a:t>
            </a:r>
          </a:p>
          <a:p>
            <a:pPr lvl="0"/>
            <a:r>
              <a:rPr lang="el-GR" dirty="0" smtClean="0"/>
              <a:t>Υποδοχές</a:t>
            </a:r>
            <a:endParaRPr lang="el-GR" dirty="0"/>
          </a:p>
          <a:p>
            <a:pPr lvl="1"/>
            <a:r>
              <a:rPr lang="el-GR" dirty="0"/>
              <a:t>Χρησιμοποιούνται κυρίως </a:t>
            </a:r>
            <a:r>
              <a:rPr lang="el-GR" dirty="0" smtClean="0"/>
              <a:t>στο δίκτυο</a:t>
            </a:r>
            <a:endParaRPr lang="el-GR" dirty="0"/>
          </a:p>
          <a:p>
            <a:pPr lvl="1"/>
            <a:r>
              <a:rPr lang="el-GR" dirty="0"/>
              <a:t>Κατάλληλες και για τοπική </a:t>
            </a:r>
            <a:r>
              <a:rPr lang="el-GR" dirty="0" smtClean="0"/>
              <a:t>επικοινωνία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2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Σήματα </a:t>
            </a:r>
            <a:r>
              <a:rPr lang="en-US" dirty="0" smtClean="0"/>
              <a:t>(1</a:t>
            </a:r>
            <a:r>
              <a:rPr lang="el-GR" dirty="0"/>
              <a:t> από 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Σήματα </a:t>
            </a:r>
            <a:r>
              <a:rPr lang="el-GR" dirty="0"/>
              <a:t>(</a:t>
            </a:r>
            <a:r>
              <a:rPr lang="en-US" dirty="0"/>
              <a:t>signals</a:t>
            </a:r>
            <a:r>
              <a:rPr lang="el-GR" dirty="0"/>
              <a:t>): </a:t>
            </a:r>
            <a:r>
              <a:rPr lang="el-GR" dirty="0" smtClean="0"/>
              <a:t>διακοπές λογισμικού</a:t>
            </a:r>
            <a:endParaRPr lang="el-GR" dirty="0"/>
          </a:p>
          <a:p>
            <a:pPr lvl="1"/>
            <a:r>
              <a:rPr lang="el-GR" dirty="0" smtClean="0"/>
              <a:t>Ο </a:t>
            </a:r>
            <a:r>
              <a:rPr lang="el-GR" dirty="0"/>
              <a:t>παραλήπτης </a:t>
            </a:r>
            <a:r>
              <a:rPr lang="el-GR" dirty="0" smtClean="0"/>
              <a:t>τα αγνοεί ή τα αντιμετωπίζει</a:t>
            </a:r>
            <a:endParaRPr lang="el-GR" dirty="0"/>
          </a:p>
          <a:p>
            <a:pPr lvl="2"/>
            <a:r>
              <a:rPr lang="el-GR" dirty="0" smtClean="0"/>
              <a:t>Ορισμένα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SIGKILL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SIGSTOP</a:t>
            </a:r>
            <a:r>
              <a:rPr lang="el-GR" dirty="0"/>
              <a:t>) δεν </a:t>
            </a:r>
            <a:r>
              <a:rPr lang="el-GR" dirty="0" smtClean="0"/>
              <a:t>αγνοούνται</a:t>
            </a:r>
            <a:endParaRPr lang="el-GR" dirty="0"/>
          </a:p>
          <a:p>
            <a:pPr lvl="1"/>
            <a:r>
              <a:rPr lang="el-GR" dirty="0" smtClean="0"/>
              <a:t>Αλλιώς σκοτώνουν τον παραλήπτη</a:t>
            </a:r>
            <a:endParaRPr lang="el-GR" dirty="0"/>
          </a:p>
          <a:p>
            <a:pPr lvl="0"/>
            <a:r>
              <a:rPr lang="el-GR" dirty="0"/>
              <a:t>Αντιμετώπιση σημάτων</a:t>
            </a:r>
          </a:p>
          <a:p>
            <a:pPr lvl="1"/>
            <a:r>
              <a:rPr lang="el-GR" dirty="0"/>
              <a:t>Η διεργασία δηλώνει </a:t>
            </a:r>
            <a:r>
              <a:rPr lang="el-GR" dirty="0" smtClean="0"/>
              <a:t>συνάρτηση χειρισμού</a:t>
            </a:r>
            <a:endParaRPr lang="el-GR" dirty="0"/>
          </a:p>
          <a:p>
            <a:pPr lvl="1"/>
            <a:r>
              <a:rPr lang="el-GR" dirty="0"/>
              <a:t>Όταν συμβεί το σήμα, διακόπτεται η </a:t>
            </a:r>
            <a:r>
              <a:rPr lang="el-GR" dirty="0" smtClean="0"/>
              <a:t>εκτέλεση</a:t>
            </a:r>
            <a:endParaRPr lang="el-GR" dirty="0"/>
          </a:p>
          <a:p>
            <a:pPr lvl="1"/>
            <a:r>
              <a:rPr lang="el-GR" dirty="0"/>
              <a:t>Εκτελείται η συνάρτηση </a:t>
            </a:r>
            <a:r>
              <a:rPr lang="el-GR" dirty="0" smtClean="0"/>
              <a:t>χειρισμού (</a:t>
            </a:r>
            <a:r>
              <a:rPr lang="en-US" dirty="0"/>
              <a:t>handler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Επιστροφή στο σημείο που διακόπηκε η εκτέλεση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6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Σήματα </a:t>
            </a:r>
            <a:r>
              <a:rPr lang="en-US" dirty="0" smtClean="0"/>
              <a:t>(2</a:t>
            </a:r>
            <a:r>
              <a:rPr lang="el-GR" dirty="0"/>
              <a:t> από 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Άμεση αποστολή σημάτων</a:t>
            </a:r>
          </a:p>
          <a:p>
            <a:pPr lvl="1"/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kill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sig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Στέλνει </a:t>
            </a:r>
            <a:r>
              <a:rPr lang="el-GR" dirty="0"/>
              <a:t>το σήμα </a:t>
            </a:r>
            <a:r>
              <a:rPr lang="en-US" dirty="0"/>
              <a:t>sig</a:t>
            </a:r>
            <a:r>
              <a:rPr lang="el-GR" dirty="0"/>
              <a:t> στη διεργασία </a:t>
            </a:r>
            <a:r>
              <a:rPr lang="en-US" dirty="0"/>
              <a:t>pid</a:t>
            </a:r>
            <a:endParaRPr lang="el-GR" dirty="0"/>
          </a:p>
          <a:p>
            <a:pPr lvl="1"/>
            <a:r>
              <a:rPr lang="el-GR" dirty="0" smtClean="0"/>
              <a:t>Πρέπει </a:t>
            </a:r>
            <a:r>
              <a:rPr lang="el-GR" dirty="0"/>
              <a:t>να ανήκουν στην ίδια ομάδα διεργασιών</a:t>
            </a:r>
          </a:p>
          <a:p>
            <a:pPr lvl="0"/>
            <a:r>
              <a:rPr lang="el-GR" dirty="0"/>
              <a:t>Έμμεση παραγωγή σημάτων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SIGALRM</a:t>
            </a:r>
            <a:r>
              <a:rPr lang="el-GR" dirty="0" smtClean="0"/>
              <a:t>: λήξη χρονομέτρου </a:t>
            </a:r>
            <a:r>
              <a:rPr lang="en-US" dirty="0" smtClean="0"/>
              <a:t>alarm</a:t>
            </a:r>
            <a:r>
              <a:rPr lang="el-GR" dirty="0" smtClean="0"/>
              <a:t>()</a:t>
            </a:r>
          </a:p>
          <a:p>
            <a:pPr lvl="0"/>
            <a:r>
              <a:rPr lang="el-GR" dirty="0" smtClean="0"/>
              <a:t>Παραγωγή σημάτων από το σύστημα</a:t>
            </a:r>
          </a:p>
          <a:p>
            <a:pPr lvl="1"/>
            <a:r>
              <a:rPr lang="el-GR" dirty="0" smtClean="0"/>
              <a:t>Σήματα </a:t>
            </a:r>
            <a:r>
              <a:rPr lang="el-GR" dirty="0"/>
              <a:t>εξαιρέσεων </a:t>
            </a:r>
            <a:r>
              <a:rPr lang="el-GR" dirty="0" smtClean="0"/>
              <a:t>(διαίρεση με το μηδέν)</a:t>
            </a:r>
            <a:endParaRPr lang="en-US" dirty="0" smtClean="0"/>
          </a:p>
          <a:p>
            <a:pPr lvl="1"/>
            <a:r>
              <a:rPr lang="el-GR" dirty="0" smtClean="0"/>
              <a:t>Συνδυασμοί πλήκτρων (</a:t>
            </a:r>
            <a:r>
              <a:rPr lang="en-US" dirty="0" smtClean="0"/>
              <a:t>CTRL-C)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7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Σήματα </a:t>
            </a:r>
            <a:r>
              <a:rPr lang="en-US" dirty="0" smtClean="0"/>
              <a:t>(</a:t>
            </a:r>
            <a:r>
              <a:rPr lang="el-GR" dirty="0"/>
              <a:t>3 από 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Ορισμός χρονομέτρων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int alarm(unsigned int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Το χρονόμετρο θα σημάνει σε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</a:t>
            </a:r>
            <a:r>
              <a:rPr lang="el-GR" dirty="0" smtClean="0"/>
              <a:t> δεύτερα</a:t>
            </a:r>
          </a:p>
          <a:p>
            <a:pPr lvl="1"/>
            <a:r>
              <a:rPr lang="el-GR" dirty="0" smtClean="0"/>
              <a:t>Ακυρώνει τυχόν προηγούμενο χρονόμετρο</a:t>
            </a:r>
          </a:p>
          <a:p>
            <a:pPr lvl="2"/>
            <a:r>
              <a:rPr lang="el-GR" dirty="0"/>
              <a:t>Με παράμετρο μηδέν απλά το ακυρώνει</a:t>
            </a:r>
          </a:p>
          <a:p>
            <a:pPr lvl="2"/>
            <a:r>
              <a:rPr lang="el-GR" dirty="0" smtClean="0"/>
              <a:t>Επιστρέφει χρόνο που είχε μείνει</a:t>
            </a:r>
          </a:p>
          <a:p>
            <a:pPr lvl="1"/>
            <a:r>
              <a:rPr lang="el-GR" dirty="0" smtClean="0"/>
              <a:t>Στην εκπνοή στέλνει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SIGALRM</a:t>
            </a:r>
            <a:r>
              <a:rPr lang="el-GR" dirty="0" smtClean="0"/>
              <a:t> στη διεργασία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4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Σήματα </a:t>
            </a:r>
            <a:r>
              <a:rPr lang="en-US" dirty="0" smtClean="0"/>
              <a:t>(</a:t>
            </a:r>
            <a:r>
              <a:rPr lang="el-GR" dirty="0"/>
              <a:t>4 από 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Χειρισμός </a:t>
            </a:r>
            <a:r>
              <a:rPr lang="el-GR" dirty="0" smtClean="0"/>
              <a:t>σημάτων </a:t>
            </a:r>
            <a:endParaRPr lang="el-GR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sigaction(int signum, const struct sigaction *act, struct sigaction *oldact); </a:t>
            </a:r>
          </a:p>
          <a:p>
            <a:pPr lvl="1"/>
            <a:r>
              <a:rPr lang="en-GB" dirty="0" smtClean="0"/>
              <a:t>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signum</a:t>
            </a:r>
            <a:r>
              <a:rPr lang="el-GR" dirty="0" smtClean="0"/>
              <a:t> </a:t>
            </a:r>
            <a:r>
              <a:rPr lang="el-GR" dirty="0"/>
              <a:t>προσδιορίζει </a:t>
            </a:r>
            <a:r>
              <a:rPr lang="el-GR" dirty="0" smtClean="0"/>
              <a:t>ένα σήμα</a:t>
            </a:r>
          </a:p>
          <a:p>
            <a:pPr lvl="1"/>
            <a:r>
              <a:rPr lang="el-GR" dirty="0" smtClean="0"/>
              <a:t>Το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l-GR" dirty="0"/>
              <a:t> δείχνει </a:t>
            </a:r>
            <a:r>
              <a:rPr lang="el-GR" dirty="0" smtClean="0"/>
              <a:t>τον τρόπο αντιμετώπισης</a:t>
            </a:r>
          </a:p>
          <a:p>
            <a:pPr lvl="2"/>
            <a:r>
              <a:rPr lang="el-GR" dirty="0" smtClean="0"/>
              <a:t>Δομή με πολλά πεδία (και χειριστή)</a:t>
            </a:r>
          </a:p>
          <a:p>
            <a:pPr lvl="1"/>
            <a:r>
              <a:rPr lang="el-GR" dirty="0" smtClean="0"/>
              <a:t>Το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oact</a:t>
            </a:r>
            <a:r>
              <a:rPr lang="el-GR" dirty="0"/>
              <a:t> δείχνει </a:t>
            </a:r>
            <a:r>
              <a:rPr lang="el-GR" dirty="0" smtClean="0"/>
              <a:t>τον παλιό τρόπο αντιμετώπισης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7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Σήματα </a:t>
            </a:r>
            <a:r>
              <a:rPr lang="el-GR" dirty="0" smtClean="0"/>
              <a:t>(5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Χειριστές σημάτων</a:t>
            </a:r>
          </a:p>
          <a:p>
            <a:pPr lvl="1"/>
            <a:r>
              <a:rPr lang="el-GR" dirty="0" smtClean="0"/>
              <a:t>Ο χειριστής δίνεται στο πεδίο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sa_handler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Δείκτης στη συνάρτηση χειρισμού</a:t>
            </a:r>
          </a:p>
          <a:p>
            <a:pPr lvl="1"/>
            <a:r>
              <a:rPr lang="el-GR" dirty="0" smtClean="0"/>
              <a:t>Ο χειριστής είναι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handler(int sig);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Όταν καλείται βλέπει και το σήμα</a:t>
            </a:r>
          </a:p>
          <a:p>
            <a:pPr lvl="1"/>
            <a:r>
              <a:rPr lang="el-GR" dirty="0" smtClean="0"/>
              <a:t>Επιτρέπεται και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SIG_DFL</a:t>
            </a:r>
            <a:r>
              <a:rPr lang="el-GR" dirty="0" smtClean="0"/>
              <a:t> ή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SIG_IGN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dirty="0" smtClean="0"/>
              <a:t>Τα </a:t>
            </a:r>
            <a:r>
              <a:rPr lang="el-GR" dirty="0"/>
              <a:t>σήματα δεν έχουν μνήμη</a:t>
            </a:r>
          </a:p>
          <a:p>
            <a:pPr lvl="1"/>
            <a:r>
              <a:rPr lang="el-GR" dirty="0"/>
              <a:t>Αν δεν τα αντιμετωπίσουμε, απλά χάνονται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2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Αγωγοί </a:t>
            </a:r>
            <a:r>
              <a:rPr lang="en-US" dirty="0" smtClean="0"/>
              <a:t>(1</a:t>
            </a:r>
            <a:r>
              <a:rPr lang="el-GR" dirty="0"/>
              <a:t> από 9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(Ανώνυμοι) Αγωγοί </a:t>
            </a:r>
            <a:r>
              <a:rPr lang="en-US" dirty="0" smtClean="0"/>
              <a:t>(pipes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l-GR" dirty="0"/>
              <a:t>Μονόδρομη ροή </a:t>
            </a:r>
            <a:r>
              <a:rPr lang="en-US" dirty="0" smtClean="0"/>
              <a:t>byte</a:t>
            </a:r>
            <a:r>
              <a:rPr lang="el-GR" dirty="0" smtClean="0"/>
              <a:t> μεταξύ διεργασιών</a:t>
            </a:r>
            <a:endParaRPr lang="en-US" dirty="0" smtClean="0"/>
          </a:p>
          <a:p>
            <a:pPr lvl="1"/>
            <a:r>
              <a:rPr lang="el-GR" dirty="0" smtClean="0"/>
              <a:t>Μοιάζουν με ακολουθιακά </a:t>
            </a:r>
            <a:r>
              <a:rPr lang="el-GR" dirty="0"/>
              <a:t>αρχεία</a:t>
            </a:r>
          </a:p>
          <a:p>
            <a:pPr lvl="2"/>
            <a:r>
              <a:rPr lang="el-GR" dirty="0" smtClean="0"/>
              <a:t>Λειτουργούν σαν ενταμιευτές</a:t>
            </a:r>
          </a:p>
          <a:p>
            <a:pPr lvl="2"/>
            <a:r>
              <a:rPr lang="el-GR" dirty="0" smtClean="0"/>
              <a:t>Συνήθως </a:t>
            </a:r>
            <a:r>
              <a:rPr lang="el-GR" dirty="0"/>
              <a:t>μικρή χωρητικότητα (π.χ. 4096 </a:t>
            </a:r>
            <a:r>
              <a:rPr lang="en-US" dirty="0" smtClean="0"/>
              <a:t>bytes</a:t>
            </a:r>
            <a:r>
              <a:rPr lang="el-GR" dirty="0" smtClean="0"/>
              <a:t>)</a:t>
            </a:r>
            <a:endParaRPr lang="el-GR" dirty="0"/>
          </a:p>
          <a:p>
            <a:pPr lvl="1"/>
            <a:r>
              <a:rPr lang="el-GR" dirty="0" smtClean="0"/>
              <a:t>Αυτόματος έλεγχος ροής</a:t>
            </a:r>
          </a:p>
          <a:p>
            <a:pPr lvl="2"/>
            <a:r>
              <a:rPr lang="el-GR" dirty="0" smtClean="0"/>
              <a:t>Όταν γεμίσουν εμποδίζεται ο </a:t>
            </a:r>
            <a:r>
              <a:rPr lang="el-GR" dirty="0"/>
              <a:t>συγγραφέας </a:t>
            </a:r>
            <a:endParaRPr lang="el-GR" dirty="0" smtClean="0"/>
          </a:p>
          <a:p>
            <a:pPr lvl="2"/>
            <a:r>
              <a:rPr lang="el-GR" dirty="0" smtClean="0"/>
              <a:t>Όταν αδειάσουν εμποδίζεται ο αναγνώστης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7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Αγωγοί </a:t>
            </a:r>
            <a:r>
              <a:rPr lang="en-US" dirty="0" smtClean="0"/>
              <a:t>(</a:t>
            </a:r>
            <a:r>
              <a:rPr lang="el-GR" dirty="0"/>
              <a:t>2 από 9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/>
          </a:bodyPr>
          <a:lstStyle/>
          <a:p>
            <a:pPr lvl="0"/>
            <a:r>
              <a:rPr lang="el-GR" dirty="0"/>
              <a:t>Δημιουργία </a:t>
            </a:r>
            <a:r>
              <a:rPr lang="el-GR" dirty="0" smtClean="0"/>
              <a:t>αγωγού</a:t>
            </a:r>
            <a:endParaRPr lang="en-US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pipe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filedes[2]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Επιστρέφει δύο </a:t>
            </a:r>
            <a:r>
              <a:rPr lang="el-GR" dirty="0" smtClean="0"/>
              <a:t>περιγραφητές</a:t>
            </a:r>
            <a:r>
              <a:rPr lang="en-US" dirty="0" smtClean="0"/>
              <a:t> </a:t>
            </a:r>
            <a:r>
              <a:rPr lang="el-GR" dirty="0" smtClean="0"/>
              <a:t>αρχείου</a:t>
            </a:r>
            <a:endParaRPr lang="en-US" dirty="0" smtClean="0"/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filedes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l-GR" dirty="0" smtClean="0"/>
              <a:t> για ανάγνωση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filedes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  <a:r>
              <a:rPr lang="el-GR" dirty="0"/>
              <a:t> για </a:t>
            </a:r>
            <a:r>
              <a:rPr lang="el-GR" dirty="0" smtClean="0"/>
              <a:t>εγγραφή</a:t>
            </a:r>
            <a:endParaRPr lang="el-GR" dirty="0"/>
          </a:p>
        </p:txBody>
      </p:sp>
      <p:pic>
        <p:nvPicPr>
          <p:cNvPr id="5" name="Picture 2" descr="Παράδειγμα ροής δεδομένων &quot;Hello world&quot; μέσω σωλήν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114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74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Αγωγοί </a:t>
            </a:r>
            <a:r>
              <a:rPr lang="en-US" dirty="0" smtClean="0"/>
              <a:t>(</a:t>
            </a:r>
            <a:r>
              <a:rPr lang="el-GR" dirty="0"/>
              <a:t>3 από 9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 smtClean="0"/>
              <a:t>Επικοινωνία διεργασιών με αγωγούς</a:t>
            </a:r>
            <a:endParaRPr lang="el-GR" sz="1400" dirty="0"/>
          </a:p>
          <a:p>
            <a:pPr lvl="1"/>
            <a:r>
              <a:rPr lang="el-GR" dirty="0" smtClean="0"/>
              <a:t>Οι αγωγοί είναι «ανώνυμοι»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pipe()</a:t>
            </a:r>
            <a:r>
              <a:rPr lang="el-GR" dirty="0" smtClean="0"/>
              <a:t> δεν παίρνει κάποιο όνομα</a:t>
            </a:r>
          </a:p>
          <a:p>
            <a:pPr lvl="1"/>
            <a:r>
              <a:rPr lang="el-GR" dirty="0" smtClean="0"/>
              <a:t>Δεν «ανοίγουν</a:t>
            </a:r>
            <a:r>
              <a:rPr lang="el-GR" dirty="0"/>
              <a:t>» από πολλές </a:t>
            </a:r>
            <a:r>
              <a:rPr lang="el-GR" dirty="0" smtClean="0"/>
              <a:t>διεργασίες</a:t>
            </a:r>
          </a:p>
          <a:p>
            <a:pPr lvl="1"/>
            <a:r>
              <a:rPr lang="el-GR" dirty="0" smtClean="0"/>
              <a:t>Μπορούν </a:t>
            </a:r>
            <a:r>
              <a:rPr lang="el-GR" dirty="0"/>
              <a:t>μόνο να «κληρονομηθούν</a:t>
            </a:r>
            <a:r>
              <a:rPr lang="el-GR" dirty="0" smtClean="0"/>
              <a:t>»</a:t>
            </a:r>
            <a:endParaRPr lang="el-GR" sz="1000" dirty="0"/>
          </a:p>
          <a:p>
            <a:pPr lvl="1"/>
            <a:r>
              <a:rPr lang="el-GR" dirty="0"/>
              <a:t>Με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dirty="0"/>
              <a:t> το παιδί κληρονομεί </a:t>
            </a:r>
            <a:r>
              <a:rPr lang="el-GR" dirty="0" smtClean="0"/>
              <a:t>τους σωλήνες</a:t>
            </a:r>
          </a:p>
          <a:p>
            <a:pPr lvl="1"/>
            <a:r>
              <a:rPr lang="el-GR" dirty="0" smtClean="0"/>
              <a:t>Κλείσιμο άκρων </a:t>
            </a:r>
            <a:r>
              <a:rPr lang="el-GR" dirty="0"/>
              <a:t>που δεν </a:t>
            </a:r>
            <a:r>
              <a:rPr lang="el-GR" dirty="0" smtClean="0"/>
              <a:t>χρειάζονται</a:t>
            </a:r>
          </a:p>
          <a:p>
            <a:pPr lvl="1"/>
            <a:r>
              <a:rPr lang="el-GR" dirty="0"/>
              <a:t>Μονόδρομη ή αμφίδρομη επικοινωνία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81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Αγωγοί (</a:t>
            </a:r>
            <a:r>
              <a:rPr lang="el-GR" dirty="0"/>
              <a:t>4 από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Μονόδρομη επικοινωνία</a:t>
            </a:r>
            <a:endParaRPr lang="el-GR" sz="1400" dirty="0"/>
          </a:p>
          <a:p>
            <a:pPr lvl="1"/>
            <a:r>
              <a:rPr lang="el-GR" dirty="0"/>
              <a:t>Ο γονέας δημιουργεί το σωλήνα με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pipe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l-G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Ο γονέας κλωνοποιείται με την κλήση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l-G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Ο γονέας κλείνει </a:t>
            </a:r>
            <a:r>
              <a:rPr lang="el-GR" dirty="0"/>
              <a:t>το άκρο ανάγνωσης</a:t>
            </a:r>
            <a:endParaRPr lang="el-GR" sz="1000" dirty="0"/>
          </a:p>
          <a:p>
            <a:pPr lvl="1"/>
            <a:r>
              <a:rPr lang="el-GR" dirty="0"/>
              <a:t>Το παιδί κλείνει το άκρο εγγραφής</a:t>
            </a:r>
            <a:endParaRPr lang="el-GR" sz="1000" dirty="0"/>
          </a:p>
          <a:p>
            <a:endParaRPr lang="el-GR" dirty="0"/>
          </a:p>
        </p:txBody>
      </p:sp>
      <p:pic>
        <p:nvPicPr>
          <p:cNvPr id="78849" name="Picture 1" descr="Μονόδρομη επικοινωνία μεταξύ διεργασίας γονέα και διεργασίας παιδιού μέσω σωλήν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5" y="4149080"/>
            <a:ext cx="3178175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Μονόδρομη επικοινωνία μεταξύ διεργασίας γονέα και διεργασίας παιδιού μέσω σωλήνα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181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65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Αγωγοί </a:t>
            </a:r>
            <a:r>
              <a:rPr lang="el-GR" dirty="0" smtClean="0"/>
              <a:t>(</a:t>
            </a:r>
            <a:r>
              <a:rPr lang="el-GR" dirty="0"/>
              <a:t>5 από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Αμφίδρομη επικοινωνία</a:t>
            </a:r>
            <a:endParaRPr lang="el-GR" dirty="0"/>
          </a:p>
          <a:p>
            <a:pPr lvl="1"/>
            <a:r>
              <a:rPr lang="el-GR" dirty="0"/>
              <a:t>Ο πατέρας ανοίγει δύο σωλήνες</a:t>
            </a:r>
          </a:p>
          <a:p>
            <a:pPr lvl="1"/>
            <a:r>
              <a:rPr lang="el-GR" dirty="0" smtClean="0"/>
              <a:t>Ο πατέρας κλείνει το άκρο ανάγνωσης 1</a:t>
            </a:r>
          </a:p>
          <a:p>
            <a:pPr lvl="1"/>
            <a:r>
              <a:rPr lang="el-GR" dirty="0" smtClean="0"/>
              <a:t>Ο πατέρας κλείνει το άκρο εγγραφής 2</a:t>
            </a:r>
          </a:p>
          <a:p>
            <a:pPr lvl="1"/>
            <a:r>
              <a:rPr lang="el-GR" dirty="0" smtClean="0"/>
              <a:t>Το </a:t>
            </a:r>
            <a:r>
              <a:rPr lang="el-GR" dirty="0"/>
              <a:t>παιδί κάνει το </a:t>
            </a:r>
            <a:r>
              <a:rPr lang="el-GR" dirty="0" smtClean="0"/>
              <a:t>ανάποδο</a:t>
            </a:r>
            <a:endParaRPr lang="el-GR" dirty="0"/>
          </a:p>
        </p:txBody>
      </p:sp>
      <p:pic>
        <p:nvPicPr>
          <p:cNvPr id="79874" name="Picture 2" descr="Αμφίδρομη επικοινωνία μεταξύ διεργασίας γονέα και διεργασίας παιδιού μέσω δύο σωλην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7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/>
              <a:t>, Εκδόσεις Κλειδάριθμος</a:t>
            </a:r>
            <a:r>
              <a:rPr lang="el-GR" smtClean="0"/>
              <a:t>.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Αγωγοί (</a:t>
            </a:r>
            <a:r>
              <a:rPr lang="el-GR" dirty="0"/>
              <a:t>6 από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 smtClean="0"/>
              <a:t>Πολλαπλοί αγωγοί</a:t>
            </a:r>
            <a:endParaRPr lang="el-GR" dirty="0"/>
          </a:p>
          <a:p>
            <a:pPr lvl="1"/>
            <a:r>
              <a:rPr lang="el-GR" dirty="0"/>
              <a:t>Ο φλοιός </a:t>
            </a:r>
            <a:r>
              <a:rPr lang="el-GR" dirty="0" smtClean="0"/>
              <a:t>διαβάζει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sort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lpr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Δημιουργεί όσους σωλήνες χρειάζονται</a:t>
            </a:r>
          </a:p>
          <a:p>
            <a:pPr lvl="1"/>
            <a:r>
              <a:rPr lang="el-GR" dirty="0"/>
              <a:t>Κλωνοποιείται για κάθε διεργασία</a:t>
            </a:r>
          </a:p>
          <a:p>
            <a:pPr lvl="1"/>
            <a:r>
              <a:rPr lang="el-GR" dirty="0"/>
              <a:t>Κλείνει τα περιττά άκρα των σωλήνων</a:t>
            </a:r>
          </a:p>
          <a:p>
            <a:pPr lvl="1"/>
            <a:r>
              <a:rPr lang="el-GR" dirty="0" smtClean="0"/>
              <a:t>Εκτελεί </a:t>
            </a:r>
            <a:r>
              <a:rPr lang="el-GR" dirty="0"/>
              <a:t>τα προγράμματα των </a:t>
            </a:r>
            <a:r>
              <a:rPr lang="el-GR" dirty="0" smtClean="0"/>
              <a:t>διεργασιών</a:t>
            </a:r>
            <a:endParaRPr lang="el-GR" dirty="0"/>
          </a:p>
          <a:p>
            <a:endParaRPr lang="el-GR" dirty="0"/>
          </a:p>
        </p:txBody>
      </p:sp>
      <p:pic>
        <p:nvPicPr>
          <p:cNvPr id="5" name="Picture 3" descr="Παράδειγμα επικοινωνίας μεταξύ διεργασίών μέσω πολλαπλών σωλήνων: who | sort | lp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725143"/>
            <a:ext cx="40862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31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Αγωγοί (</a:t>
            </a:r>
            <a:r>
              <a:rPr lang="el-GR" dirty="0"/>
              <a:t>7 από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Σύνδεση αγωγών με </a:t>
            </a:r>
            <a:r>
              <a:rPr lang="en-US" dirty="0" smtClean="0"/>
              <a:t>stdin / stdout</a:t>
            </a:r>
            <a:endParaRPr lang="el-GR" dirty="0" smtClean="0"/>
          </a:p>
          <a:p>
            <a:pPr lvl="1"/>
            <a:r>
              <a:rPr lang="el-GR" dirty="0" smtClean="0"/>
              <a:t>Στο φλοιό έχουμε ανακατεύθυνση</a:t>
            </a:r>
          </a:p>
          <a:p>
            <a:pPr lvl="2"/>
            <a:r>
              <a:rPr lang="el-GR" dirty="0" smtClean="0"/>
              <a:t>Η είσοδος / έξοδος συνδέεται με αγωγό</a:t>
            </a:r>
          </a:p>
          <a:p>
            <a:pPr lvl="1"/>
            <a:r>
              <a:rPr lang="el-GR" dirty="0" smtClean="0"/>
              <a:t>Αρχικά κλείνουμε το</a:t>
            </a:r>
            <a:r>
              <a:rPr lang="en-US" dirty="0" smtClean="0"/>
              <a:t> stdin / stdout</a:t>
            </a:r>
            <a:endParaRPr lang="el-GR" dirty="0" smtClean="0"/>
          </a:p>
          <a:p>
            <a:pPr lvl="1"/>
            <a:r>
              <a:rPr lang="el-GR" dirty="0" smtClean="0"/>
              <a:t>Μετά αντιγράφουμε εκεί τον αγωγό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dup(int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oldfd);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/>
              <a:t>Ο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oldfd</a:t>
            </a:r>
            <a:r>
              <a:rPr lang="el-GR" dirty="0" smtClean="0"/>
              <a:t> </a:t>
            </a:r>
            <a:r>
              <a:rPr lang="el-GR" dirty="0"/>
              <a:t>αντιγράφεται στον </a:t>
            </a:r>
            <a:r>
              <a:rPr lang="el-GR" dirty="0" smtClean="0"/>
              <a:t>πρώτο διαθέσιμο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dup2(int oldfd, int newfd);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Ο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oldfd</a:t>
            </a:r>
            <a:r>
              <a:rPr lang="el-GR" dirty="0" smtClean="0"/>
              <a:t> αντιγράφεται στον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78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Αγωγοί </a:t>
            </a:r>
            <a:r>
              <a:rPr lang="el-GR" dirty="0" smtClean="0"/>
              <a:t>(</a:t>
            </a:r>
            <a:r>
              <a:rPr lang="el-GR" dirty="0"/>
              <a:t>8 από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/>
              <a:t>Οι </a:t>
            </a:r>
            <a:r>
              <a:rPr lang="el-GR" dirty="0" smtClean="0"/>
              <a:t>αγωγοί είναι </a:t>
            </a:r>
            <a:r>
              <a:rPr lang="el-GR" dirty="0"/>
              <a:t>ροές </a:t>
            </a:r>
            <a:r>
              <a:rPr lang="en-US" dirty="0" smtClean="0"/>
              <a:t>byte </a:t>
            </a:r>
            <a:r>
              <a:rPr lang="el-GR" dirty="0"/>
              <a:t>χωρίς όρια</a:t>
            </a:r>
          </a:p>
          <a:p>
            <a:pPr lvl="1"/>
            <a:r>
              <a:rPr lang="el-GR" dirty="0"/>
              <a:t>Μπορούμε να γράψουμε 10 </a:t>
            </a:r>
            <a:r>
              <a:rPr lang="en-US" dirty="0"/>
              <a:t>byte</a:t>
            </a:r>
            <a:r>
              <a:rPr lang="el-GR" dirty="0"/>
              <a:t> και μετά άλλα 5</a:t>
            </a:r>
          </a:p>
          <a:p>
            <a:pPr lvl="1"/>
            <a:r>
              <a:rPr lang="el-GR" dirty="0"/>
              <a:t>Στην </a:t>
            </a:r>
            <a:r>
              <a:rPr lang="el-GR" dirty="0" smtClean="0"/>
              <a:t>ανάγνωση </a:t>
            </a:r>
            <a:r>
              <a:rPr lang="el-GR" dirty="0"/>
              <a:t>φαίνεται ότι γράφτηκαν 15 </a:t>
            </a:r>
            <a:r>
              <a:rPr lang="en-US" dirty="0"/>
              <a:t>byte</a:t>
            </a:r>
            <a:endParaRPr lang="el-GR" dirty="0"/>
          </a:p>
          <a:p>
            <a:pPr lvl="0"/>
            <a:r>
              <a:rPr lang="el-GR" dirty="0" smtClean="0"/>
              <a:t>Οι </a:t>
            </a:r>
            <a:r>
              <a:rPr lang="el-GR" dirty="0"/>
              <a:t>σωλήνες δεν έχουν «τέλος»</a:t>
            </a:r>
          </a:p>
          <a:p>
            <a:pPr lvl="1"/>
            <a:r>
              <a:rPr lang="el-GR" dirty="0"/>
              <a:t>Όσο ο σωλήνας είναι ανοικτός, </a:t>
            </a:r>
            <a:r>
              <a:rPr lang="el-GR" dirty="0" smtClean="0"/>
              <a:t>μπορεί να γραφτεί</a:t>
            </a:r>
            <a:endParaRPr lang="el-GR" dirty="0"/>
          </a:p>
          <a:p>
            <a:pPr lvl="1"/>
            <a:r>
              <a:rPr lang="el-GR" dirty="0" smtClean="0"/>
              <a:t>Οι </a:t>
            </a:r>
            <a:r>
              <a:rPr lang="el-GR" dirty="0"/>
              <a:t>αναγνώσεις </a:t>
            </a:r>
            <a:r>
              <a:rPr lang="el-GR" dirty="0" smtClean="0"/>
              <a:t>επιστρέφουν ή εμποδίζονται</a:t>
            </a:r>
            <a:endParaRPr lang="el-GR" dirty="0"/>
          </a:p>
          <a:p>
            <a:pPr lvl="1"/>
            <a:r>
              <a:rPr lang="el-GR" dirty="0" smtClean="0"/>
              <a:t>Η ροή κλείνει όταν κλείσει το άκρο εγγραφής</a:t>
            </a:r>
          </a:p>
          <a:p>
            <a:pPr lvl="2"/>
            <a:r>
              <a:rPr lang="el-GR" dirty="0" smtClean="0"/>
              <a:t>Αρχικά </a:t>
            </a:r>
            <a:r>
              <a:rPr lang="el-GR" dirty="0"/>
              <a:t>διαβάζονται όσα δεδομένα εκκρεμούν</a:t>
            </a:r>
          </a:p>
          <a:p>
            <a:pPr lvl="2"/>
            <a:r>
              <a:rPr lang="el-GR" dirty="0"/>
              <a:t>Στην επόμενη ανάγνωση θα </a:t>
            </a:r>
            <a:r>
              <a:rPr lang="el-GR" dirty="0" smtClean="0"/>
              <a:t>επιστραφεί 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0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Αγωγοί (</a:t>
            </a:r>
            <a:r>
              <a:rPr lang="el-GR" dirty="0"/>
              <a:t>9 από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(Επώνυμοι) Αγωγοί (</a:t>
            </a:r>
            <a:r>
              <a:rPr lang="en-US" dirty="0" smtClean="0"/>
              <a:t>FIFO)</a:t>
            </a:r>
            <a:endParaRPr lang="el-GR" dirty="0" smtClean="0"/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int mkfifo(const char *pathname, mode_t mode);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Λειτουργούν όπως οι απλοί αγωγοί</a:t>
            </a:r>
          </a:p>
          <a:p>
            <a:pPr lvl="2"/>
            <a:r>
              <a:rPr lang="el-GR" dirty="0"/>
              <a:t>Δεν περνάνε δεδομένα </a:t>
            </a:r>
            <a:r>
              <a:rPr lang="el-GR" dirty="0" smtClean="0"/>
              <a:t>μέσω αρχείων</a:t>
            </a:r>
            <a:endParaRPr lang="el-GR" dirty="0"/>
          </a:p>
          <a:p>
            <a:pPr lvl="1"/>
            <a:r>
              <a:rPr lang="el-GR" dirty="0" smtClean="0"/>
              <a:t>Έχουν όνομα στο σύστημα αρχείων</a:t>
            </a:r>
          </a:p>
          <a:p>
            <a:pPr lvl="2"/>
            <a:r>
              <a:rPr lang="el-GR" dirty="0" smtClean="0"/>
              <a:t>Και δικαιώματα προσπέλασης</a:t>
            </a:r>
          </a:p>
          <a:p>
            <a:pPr lvl="1"/>
            <a:r>
              <a:rPr lang="el-GR" dirty="0" smtClean="0"/>
              <a:t>Μπορούν να ανοίξουν από πολλές διεργασίες</a:t>
            </a:r>
          </a:p>
          <a:p>
            <a:pPr lvl="2"/>
            <a:r>
              <a:rPr lang="el-GR" dirty="0" smtClean="0"/>
              <a:t>Κάθε άκρο ανοίγει χωριστά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40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Ουρές μηνυμάτων </a:t>
            </a:r>
            <a:r>
              <a:rPr lang="en-US" dirty="0" smtClean="0"/>
              <a:t>(1</a:t>
            </a:r>
            <a:r>
              <a:rPr lang="el-GR" dirty="0"/>
              <a:t>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Ουρές μηνυμάτων (</a:t>
            </a:r>
            <a:r>
              <a:rPr lang="en-US" dirty="0"/>
              <a:t>message queues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Ροή μηνυμάτων αυθαίρετης δομής</a:t>
            </a:r>
          </a:p>
          <a:p>
            <a:pPr lvl="2"/>
            <a:r>
              <a:rPr lang="el-GR" dirty="0"/>
              <a:t>Μόνο η επικεφαλίδα είναι </a:t>
            </a:r>
            <a:r>
              <a:rPr lang="el-GR" dirty="0" smtClean="0"/>
              <a:t>τυποποιημένη</a:t>
            </a:r>
          </a:p>
          <a:p>
            <a:pPr lvl="2"/>
            <a:r>
              <a:rPr lang="el-GR" dirty="0" smtClean="0"/>
              <a:t>Το υπόλοιπο ορίζεται από την εφαρμογή</a:t>
            </a:r>
            <a:endParaRPr lang="el-GR" dirty="0"/>
          </a:p>
          <a:p>
            <a:pPr lvl="1"/>
            <a:r>
              <a:rPr lang="el-GR" dirty="0"/>
              <a:t>Επιτρέπονται πολλοί αναγνώστες </a:t>
            </a:r>
            <a:r>
              <a:rPr lang="el-GR" dirty="0" smtClean="0"/>
              <a:t>/ συγγραφείς</a:t>
            </a:r>
          </a:p>
          <a:p>
            <a:pPr lvl="2"/>
            <a:r>
              <a:rPr lang="el-GR" dirty="0" smtClean="0"/>
              <a:t>Οι ουρές έχουν «όνομα» στο σύστημα</a:t>
            </a:r>
          </a:p>
          <a:p>
            <a:pPr lvl="1"/>
            <a:r>
              <a:rPr lang="el-GR" dirty="0" smtClean="0"/>
              <a:t>Επιτρέπουν </a:t>
            </a:r>
            <a:r>
              <a:rPr lang="el-GR" dirty="0"/>
              <a:t>πλήρως ασύγχρονη </a:t>
            </a:r>
            <a:r>
              <a:rPr lang="el-GR" dirty="0" smtClean="0"/>
              <a:t>επικοινωνία</a:t>
            </a:r>
          </a:p>
          <a:p>
            <a:pPr lvl="2"/>
            <a:r>
              <a:rPr lang="el-GR" dirty="0" smtClean="0"/>
              <a:t>Τα μηνύματα αποθηκεύονται από το ΛΣ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68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2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fontScale="92500"/>
          </a:bodyPr>
          <a:lstStyle/>
          <a:p>
            <a:pPr lvl="0"/>
            <a:r>
              <a:rPr lang="el-GR" dirty="0" smtClean="0"/>
              <a:t>Δομή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msqid</a:t>
            </a:r>
            <a:r>
              <a:rPr lang="el-GR" dirty="0"/>
              <a:t> με </a:t>
            </a:r>
            <a:r>
              <a:rPr lang="el-GR" dirty="0" smtClean="0"/>
              <a:t>βασικά </a:t>
            </a:r>
            <a:r>
              <a:rPr lang="el-GR" dirty="0"/>
              <a:t>στοιχεία </a:t>
            </a:r>
            <a:r>
              <a:rPr lang="el-GR" dirty="0" smtClean="0"/>
              <a:t>ουράς</a:t>
            </a:r>
            <a:endParaRPr lang="el-GR" dirty="0"/>
          </a:p>
          <a:p>
            <a:pPr lvl="1"/>
            <a:r>
              <a:rPr lang="el-GR" dirty="0" smtClean="0"/>
              <a:t>Κεφαλή</a:t>
            </a:r>
            <a:r>
              <a:rPr lang="en-US" dirty="0" smtClean="0"/>
              <a:t>/ </a:t>
            </a:r>
            <a:r>
              <a:rPr lang="el-GR" dirty="0" smtClean="0"/>
              <a:t>ουρά λίστας</a:t>
            </a:r>
            <a:r>
              <a:rPr lang="en-US" dirty="0" smtClean="0"/>
              <a:t>, </a:t>
            </a:r>
            <a:r>
              <a:rPr lang="el-GR" dirty="0" smtClean="0"/>
              <a:t>μηνύματα </a:t>
            </a:r>
            <a:r>
              <a:rPr lang="en-US" dirty="0" smtClean="0"/>
              <a:t>/ max bytes</a:t>
            </a:r>
            <a:endParaRPr lang="el-GR" dirty="0"/>
          </a:p>
          <a:p>
            <a:pPr lvl="1"/>
            <a:r>
              <a:rPr lang="en-US" dirty="0" smtClean="0"/>
              <a:t>Pid/</a:t>
            </a:r>
            <a:r>
              <a:rPr lang="el-GR" dirty="0" smtClean="0"/>
              <a:t>χρόνοι</a:t>
            </a:r>
            <a:r>
              <a:rPr lang="en-US" dirty="0" smtClean="0"/>
              <a:t> </a:t>
            </a:r>
            <a:r>
              <a:rPr lang="el-GR" dirty="0" smtClean="0"/>
              <a:t>τελευταίου </a:t>
            </a:r>
            <a:r>
              <a:rPr lang="el-GR" dirty="0"/>
              <a:t>αναγνώστη </a:t>
            </a:r>
            <a:r>
              <a:rPr lang="en-US" dirty="0" smtClean="0"/>
              <a:t>/ </a:t>
            </a:r>
            <a:r>
              <a:rPr lang="el-GR" dirty="0" smtClean="0"/>
              <a:t>συγγραφέα</a:t>
            </a:r>
            <a:endParaRPr lang="el-GR" dirty="0"/>
          </a:p>
          <a:p>
            <a:r>
              <a:rPr lang="el-GR" dirty="0"/>
              <a:t>Ουρά μηνυμάτων με σύνδεση μίας κατεύθυνσης</a:t>
            </a:r>
          </a:p>
          <a:p>
            <a:pPr lvl="1"/>
            <a:r>
              <a:rPr lang="el-GR" dirty="0"/>
              <a:t>Επόμενο μήνυμα, τύπος, μήκος, </a:t>
            </a:r>
            <a:r>
              <a:rPr lang="el-GR" dirty="0" smtClean="0"/>
              <a:t>δεδομένα</a:t>
            </a:r>
          </a:p>
          <a:p>
            <a:endParaRPr lang="el-GR" dirty="0"/>
          </a:p>
        </p:txBody>
      </p:sp>
      <p:pic>
        <p:nvPicPr>
          <p:cNvPr id="80898" name="Picture 2" descr="Παράδειγμα ουράς μηνυμάτ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4381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90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3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Δομή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ipc_perm</a:t>
            </a:r>
            <a:r>
              <a:rPr lang="el-GR" dirty="0" smtClean="0"/>
              <a:t> με δικαιώματα ουράς</a:t>
            </a:r>
            <a:endParaRPr lang="en-US" dirty="0" smtClean="0"/>
          </a:p>
          <a:p>
            <a:pPr lvl="1"/>
            <a:r>
              <a:rPr lang="el-GR" dirty="0" smtClean="0"/>
              <a:t>Περιλαμβάνεται στη δομή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msqid</a:t>
            </a:r>
          </a:p>
          <a:p>
            <a:pPr lvl="1"/>
            <a:r>
              <a:rPr lang="en-US" dirty="0" smtClean="0"/>
              <a:t>UID/GID</a:t>
            </a:r>
            <a:r>
              <a:rPr lang="el-GR" dirty="0" smtClean="0"/>
              <a:t> δημιουργού</a:t>
            </a:r>
          </a:p>
          <a:p>
            <a:pPr lvl="1"/>
            <a:r>
              <a:rPr lang="en-US" dirty="0" smtClean="0"/>
              <a:t>UID/GID</a:t>
            </a:r>
            <a:r>
              <a:rPr lang="el-GR" dirty="0" smtClean="0"/>
              <a:t> ιδιοκτήτη</a:t>
            </a:r>
          </a:p>
          <a:p>
            <a:pPr lvl="1"/>
            <a:r>
              <a:rPr lang="el-GR" dirty="0" smtClean="0"/>
              <a:t>Χάρτης</a:t>
            </a:r>
            <a:r>
              <a:rPr lang="en-US" dirty="0" smtClean="0"/>
              <a:t> bit </a:t>
            </a:r>
            <a:r>
              <a:rPr lang="el-GR" dirty="0" smtClean="0"/>
              <a:t>ανάγνωσης/εγγραφής</a:t>
            </a:r>
            <a:endParaRPr lang="en-US" dirty="0" smtClean="0"/>
          </a:p>
          <a:p>
            <a:pPr lvl="0"/>
            <a:r>
              <a:rPr lang="el-GR" dirty="0" smtClean="0"/>
              <a:t>Αναγνωριστικό </a:t>
            </a:r>
            <a:r>
              <a:rPr lang="el-GR" dirty="0"/>
              <a:t>τύπου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Προσδιορίζει μία ουρά στο ΛΣ</a:t>
            </a:r>
          </a:p>
          <a:p>
            <a:pPr lvl="1"/>
            <a:r>
              <a:rPr lang="el-GR" dirty="0" smtClean="0"/>
              <a:t>Γνωστό στις διεργασίες που επικοινωνούν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1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4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 smtClean="0"/>
              <a:t>Άνοιγμα ουράς</a:t>
            </a:r>
            <a:endParaRPr lang="en-US" dirty="0" smtClean="0"/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int msgget(key_t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key, int msgflag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l-GR" dirty="0" smtClean="0"/>
              <a:t>Επιστρέφει τοπικό αναγνωριστικό ουράς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σημαίες ορίζουν πώς θα ανοίξει η </a:t>
            </a:r>
            <a:r>
              <a:rPr lang="el-GR" dirty="0" smtClean="0"/>
              <a:t>ουρά</a:t>
            </a:r>
            <a:endParaRPr lang="el-GR" dirty="0"/>
          </a:p>
          <a:p>
            <a:pPr lvl="2"/>
            <a:r>
              <a:rPr lang="el-GR" dirty="0"/>
              <a:t>Χωρίς σημαία: άνοιγμα </a:t>
            </a:r>
            <a:r>
              <a:rPr lang="el-GR" dirty="0" smtClean="0"/>
              <a:t>ουράς ή </a:t>
            </a:r>
            <a:r>
              <a:rPr lang="el-GR" dirty="0"/>
              <a:t>αποτυχία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</a:t>
            </a:r>
            <a:r>
              <a:rPr lang="el-GR" dirty="0"/>
              <a:t>: άνοιγμα </a:t>
            </a:r>
            <a:r>
              <a:rPr lang="el-GR" dirty="0" smtClean="0"/>
              <a:t>ουράς ή </a:t>
            </a:r>
            <a:r>
              <a:rPr lang="el-GR" dirty="0"/>
              <a:t>δημιουργία </a:t>
            </a:r>
            <a:r>
              <a:rPr lang="el-GR" dirty="0" smtClean="0"/>
              <a:t>της</a:t>
            </a:r>
            <a:endParaRPr lang="el-GR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EXCL</a:t>
            </a:r>
            <a:r>
              <a:rPr lang="el-GR" dirty="0"/>
              <a:t>: δημιουργία </a:t>
            </a:r>
            <a:r>
              <a:rPr lang="el-GR" dirty="0" smtClean="0"/>
              <a:t>ουράς ή </a:t>
            </a:r>
            <a:r>
              <a:rPr lang="el-GR" dirty="0"/>
              <a:t>αποτυχία</a:t>
            </a:r>
          </a:p>
          <a:p>
            <a:pPr lvl="1"/>
            <a:r>
              <a:rPr lang="el-GR" dirty="0"/>
              <a:t>Οι σημαίες δίνουν και τα δικαιώματα </a:t>
            </a:r>
            <a:r>
              <a:rPr lang="el-GR" dirty="0" smtClean="0"/>
              <a:t>πρόσβασης</a:t>
            </a:r>
          </a:p>
          <a:p>
            <a:pPr lvl="2"/>
            <a:r>
              <a:rPr lang="el-GR" dirty="0" smtClean="0"/>
              <a:t>Ίδια κωδικοποίηση με κλήσεις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l-GR" dirty="0" smtClean="0"/>
              <a:t> και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creat()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1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5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Έλεγχος της ουράς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int msgctl(int msqid, int cmd, struct msqid_ds *buf);   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εντολή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</a:t>
            </a:r>
            <a:r>
              <a:rPr lang="el-GR" dirty="0"/>
              <a:t>ορίζει τι θέλουμε να κάνουμε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RMID</a:t>
            </a:r>
            <a:r>
              <a:rPr lang="el-GR" dirty="0" smtClean="0"/>
              <a:t>: διαγραφή ουράς</a:t>
            </a:r>
            <a:endParaRPr lang="el-GR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IPC_SET</a:t>
            </a:r>
            <a:r>
              <a:rPr lang="el-GR" dirty="0" smtClean="0"/>
              <a:t>: αλλαγές σε δομή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msqid</a:t>
            </a:r>
            <a:endParaRPr lang="en-US" dirty="0" smtClean="0"/>
          </a:p>
          <a:p>
            <a:pPr lvl="2"/>
            <a:r>
              <a:rPr lang="el-GR" dirty="0" smtClean="0"/>
              <a:t>Οι επιθυμητές τιμές είναι στη δομή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IPC_STAT</a:t>
            </a:r>
            <a:r>
              <a:rPr lang="el-GR" dirty="0" smtClean="0"/>
              <a:t>: επιστροφή δομής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msqid</a:t>
            </a:r>
            <a:r>
              <a:rPr lang="el-GR" dirty="0" smtClean="0"/>
              <a:t> στην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9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6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Τύπος </a:t>
            </a:r>
            <a:r>
              <a:rPr lang="el-GR" dirty="0" smtClean="0"/>
              <a:t>μηνυμάτων</a:t>
            </a:r>
            <a:r>
              <a:rPr lang="en-US" dirty="0" smtClean="0"/>
              <a:t>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struct msgbuf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l-GR" dirty="0" smtClean="0"/>
              <a:t>Περιέχει δύο πεδία: τύπο και περιεχόμενο</a:t>
            </a:r>
            <a:endParaRPr lang="el-GR" dirty="0"/>
          </a:p>
          <a:p>
            <a:pPr lvl="1"/>
            <a:r>
              <a:rPr lang="el-GR" dirty="0" smtClean="0"/>
              <a:t>Ο </a:t>
            </a:r>
            <a:r>
              <a:rPr lang="el-GR" dirty="0"/>
              <a:t>τύπος </a:t>
            </a:r>
            <a:r>
              <a:rPr lang="en-US" dirty="0" smtClean="0"/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mtype</a:t>
            </a:r>
            <a:r>
              <a:rPr lang="en-US" dirty="0" smtClean="0"/>
              <a:t>) </a:t>
            </a:r>
            <a:r>
              <a:rPr lang="el-GR" dirty="0" smtClean="0"/>
              <a:t>είναι </a:t>
            </a:r>
            <a:r>
              <a:rPr lang="en-US" dirty="0"/>
              <a:t>long </a:t>
            </a:r>
            <a:r>
              <a:rPr lang="el-GR" dirty="0"/>
              <a:t>και </a:t>
            </a:r>
            <a:r>
              <a:rPr lang="en-US" dirty="0" smtClean="0"/>
              <a:t>&gt; </a:t>
            </a:r>
            <a:r>
              <a:rPr lang="el-GR" dirty="0" smtClean="0"/>
              <a:t>0</a:t>
            </a:r>
            <a:endParaRPr lang="el-GR" dirty="0"/>
          </a:p>
          <a:p>
            <a:pPr lvl="2"/>
            <a:r>
              <a:rPr lang="el-GR" dirty="0" smtClean="0"/>
              <a:t>0 </a:t>
            </a:r>
            <a:r>
              <a:rPr lang="el-GR" dirty="0"/>
              <a:t>και </a:t>
            </a:r>
            <a:r>
              <a:rPr lang="el-GR" dirty="0" smtClean="0"/>
              <a:t>αρνητικές </a:t>
            </a:r>
            <a:r>
              <a:rPr lang="el-GR" dirty="0"/>
              <a:t>τιμές έχουν ειδική σημασία</a:t>
            </a:r>
          </a:p>
          <a:p>
            <a:pPr lvl="1"/>
            <a:r>
              <a:rPr lang="el-GR" dirty="0"/>
              <a:t>Τα δεδομένα </a:t>
            </a:r>
            <a:r>
              <a:rPr lang="el-GR" dirty="0" smtClean="0"/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mtext</a:t>
            </a:r>
            <a:r>
              <a:rPr lang="en-US" dirty="0" smtClean="0"/>
              <a:t>) </a:t>
            </a:r>
            <a:r>
              <a:rPr lang="el-GR" dirty="0" smtClean="0"/>
              <a:t>είναι πίνακας </a:t>
            </a:r>
            <a:r>
              <a:rPr lang="el-GR" dirty="0"/>
              <a:t>χαρακτήρων</a:t>
            </a:r>
          </a:p>
          <a:p>
            <a:pPr lvl="2"/>
            <a:r>
              <a:rPr lang="el-GR" dirty="0" smtClean="0"/>
              <a:t>Η διεργασία τα κωδικοποιεί όπως θέλει</a:t>
            </a:r>
            <a:endParaRPr lang="el-GR" dirty="0"/>
          </a:p>
          <a:p>
            <a:pPr lvl="1"/>
            <a:r>
              <a:rPr lang="el-GR" dirty="0" smtClean="0"/>
              <a:t>Ο πυρήνας προσθέτει μήκος και άλλα στοιχεία</a:t>
            </a:r>
          </a:p>
          <a:p>
            <a:pPr lvl="2"/>
            <a:r>
              <a:rPr lang="el-GR" dirty="0" smtClean="0"/>
              <a:t>Χρήση μόνο </a:t>
            </a:r>
            <a:r>
              <a:rPr lang="el-GR" dirty="0"/>
              <a:t>για εσωτερική οργάνωση της </a:t>
            </a:r>
            <a:r>
              <a:rPr lang="el-GR" dirty="0" smtClean="0"/>
              <a:t>ουράς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93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των διεργασιών και των νημάτων σε προγραμματιστικό επίπεδο.</a:t>
            </a:r>
          </a:p>
          <a:p>
            <a:r>
              <a:rPr lang="el-GR" dirty="0" smtClean="0"/>
              <a:t>Εξοικείωση με τους μηχανισμούς διαχείρισης διεργασιών και νημάτων.</a:t>
            </a:r>
          </a:p>
          <a:p>
            <a:r>
              <a:rPr lang="el-GR" dirty="0" smtClean="0"/>
              <a:t>Κατανόηση των βασικών μηχανισμών επικοινωνίας διεργασιών.</a:t>
            </a:r>
          </a:p>
          <a:p>
            <a:r>
              <a:rPr lang="el-GR" dirty="0"/>
              <a:t>Κατανόηση των βασικών μηχανισμών </a:t>
            </a:r>
            <a:r>
              <a:rPr lang="el-GR" dirty="0" smtClean="0"/>
              <a:t>συγχρονισμού νημάτων.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20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7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Αποστολή μηνυμάτων σε ουρά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int msgsnd(int msqid, struct msgbuf *msgp, size_t msgsz, int msgflg); </a:t>
            </a:r>
          </a:p>
          <a:p>
            <a:pPr lvl="1"/>
            <a:r>
              <a:rPr lang="el-GR" dirty="0" smtClean="0"/>
              <a:t>Το μήκος </a:t>
            </a:r>
            <a:r>
              <a:rPr lang="en-US" dirty="0" smtClean="0"/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msgsz</a:t>
            </a:r>
            <a:r>
              <a:rPr lang="en-US" dirty="0" smtClean="0"/>
              <a:t>) </a:t>
            </a:r>
            <a:r>
              <a:rPr lang="el-GR" dirty="0" smtClean="0"/>
              <a:t>δεν περιλαμβάνει τον τύπο</a:t>
            </a:r>
          </a:p>
          <a:p>
            <a:pPr lvl="2"/>
            <a:r>
              <a:rPr lang="el-GR" dirty="0" smtClean="0"/>
              <a:t>Περιλαμβάνονται μόνο τα δεδομένα</a:t>
            </a:r>
          </a:p>
          <a:p>
            <a:pPr lvl="1"/>
            <a:r>
              <a:rPr lang="el-GR" dirty="0" smtClean="0"/>
              <a:t>Σημαία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NOWAIT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Επιστροφή αν δεν υπάρχει χώρος</a:t>
            </a:r>
          </a:p>
          <a:p>
            <a:pPr lvl="2"/>
            <a:r>
              <a:rPr lang="el-GR" dirty="0" smtClean="0"/>
              <a:t>Αλλιώς εμποδισμός μέχρι να αδειάσει χώρος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8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Ουρές μηνυμάτων </a:t>
            </a:r>
            <a:r>
              <a:rPr lang="en-US" dirty="0" smtClean="0"/>
              <a:t>(</a:t>
            </a:r>
            <a:r>
              <a:rPr lang="el-GR" dirty="0"/>
              <a:t>8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Λήψη μηνυμάτων από ουρά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ssize_t msgrcv(int msqid, struct msgbuf *msgp, size_t msgsz, long msgtyp, int msgflg);   </a:t>
            </a:r>
          </a:p>
          <a:p>
            <a:pPr lvl="1"/>
            <a:r>
              <a:rPr lang="el-GR" dirty="0" smtClean="0"/>
              <a:t>Επιστρέφεται μήκος μηνύματος (χωρίς τον τύπο)</a:t>
            </a:r>
          </a:p>
          <a:p>
            <a:pPr lvl="1"/>
            <a:r>
              <a:rPr lang="el-GR" dirty="0" smtClean="0"/>
              <a:t>Σημαία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NOWAIT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Επιστροφή αν δεν υπάρχει μήνυμα</a:t>
            </a:r>
          </a:p>
          <a:p>
            <a:pPr lvl="2"/>
            <a:r>
              <a:rPr lang="el-GR" dirty="0" smtClean="0"/>
              <a:t>Αλλιώς εμποδισμός μέχρι να εμφανιστεί μήνυμα</a:t>
            </a:r>
          </a:p>
          <a:p>
            <a:pPr lvl="1"/>
            <a:r>
              <a:rPr lang="el-GR" dirty="0" smtClean="0"/>
              <a:t>Σημαία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MSG_NOERROR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Αποκοπή δεδομένων αν είναι &gt;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msgsz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Ουρές μηνυμάτων </a:t>
            </a:r>
            <a:r>
              <a:rPr lang="en-US" dirty="0" smtClean="0"/>
              <a:t>(9</a:t>
            </a:r>
            <a:r>
              <a:rPr lang="el-GR" dirty="0"/>
              <a:t> από 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Επιλογή </a:t>
            </a:r>
            <a:r>
              <a:rPr lang="en-US" dirty="0" smtClean="0"/>
              <a:t> </a:t>
            </a:r>
            <a:r>
              <a:rPr lang="el-GR" dirty="0" smtClean="0"/>
              <a:t>μηνυμάτων μέσω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msgtype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0</a:t>
            </a:r>
            <a:r>
              <a:rPr lang="en-US" dirty="0" smtClean="0"/>
              <a:t>:</a:t>
            </a:r>
            <a:r>
              <a:rPr lang="el-GR" dirty="0" smtClean="0"/>
              <a:t> πρώτο μήνυμα της ουράς</a:t>
            </a:r>
          </a:p>
          <a:p>
            <a:pPr lvl="1"/>
            <a:r>
              <a:rPr lang="el-GR" dirty="0" smtClean="0"/>
              <a:t>&gt;0</a:t>
            </a:r>
            <a:r>
              <a:rPr lang="en-US" dirty="0" smtClean="0"/>
              <a:t>:</a:t>
            </a:r>
            <a:r>
              <a:rPr lang="el-GR" dirty="0" smtClean="0"/>
              <a:t> πρώτο μήνυμα με τύπο </a:t>
            </a:r>
            <a:r>
              <a:rPr lang="en-US" dirty="0" smtClean="0"/>
              <a:t>msgtype</a:t>
            </a:r>
            <a:endParaRPr lang="el-GR" dirty="0" smtClean="0"/>
          </a:p>
          <a:p>
            <a:pPr lvl="1"/>
            <a:r>
              <a:rPr lang="el-GR" dirty="0" smtClean="0"/>
              <a:t>&lt;0: πρώτο μήνυμα με μικρότερο τύπο</a:t>
            </a:r>
          </a:p>
          <a:p>
            <a:pPr lvl="2"/>
            <a:r>
              <a:rPr lang="el-GR" dirty="0" smtClean="0"/>
              <a:t>Πρέπει να είναι &lt;= |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msgtype</a:t>
            </a:r>
            <a:r>
              <a:rPr lang="el-GR" dirty="0" smtClean="0"/>
              <a:t>|</a:t>
            </a:r>
          </a:p>
          <a:p>
            <a:pPr lvl="1"/>
            <a:r>
              <a:rPr lang="el-GR" dirty="0" smtClean="0"/>
              <a:t>Οι αρνητικοί τύποι επιβάλλουν προτεραιότητες</a:t>
            </a:r>
          </a:p>
          <a:p>
            <a:pPr lvl="2"/>
            <a:r>
              <a:rPr lang="el-GR" dirty="0" smtClean="0"/>
              <a:t>Ζητάμε μηνύματα με ελάχιστη προτεραιότητα</a:t>
            </a:r>
          </a:p>
          <a:p>
            <a:pPr lvl="2"/>
            <a:r>
              <a:rPr lang="el-GR" dirty="0" smtClean="0"/>
              <a:t>Από αυτά, επιλέγουμε το πιο σημαντικό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Ουρές μηνυμάτων </a:t>
            </a:r>
            <a:r>
              <a:rPr lang="el-GR" dirty="0" smtClean="0"/>
              <a:t>(10 από 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ουρές </a:t>
            </a:r>
            <a:r>
              <a:rPr lang="el-GR" dirty="0" smtClean="0"/>
              <a:t>δεν έχουν </a:t>
            </a:r>
            <a:r>
              <a:rPr lang="el-GR" dirty="0"/>
              <a:t>«τέλος»</a:t>
            </a:r>
          </a:p>
          <a:p>
            <a:pPr lvl="1"/>
            <a:r>
              <a:rPr lang="el-GR" dirty="0"/>
              <a:t>Η ουρά δεν κλείνει, μόνο </a:t>
            </a:r>
            <a:r>
              <a:rPr lang="el-GR" dirty="0" smtClean="0"/>
              <a:t>διαγράφεται</a:t>
            </a:r>
          </a:p>
          <a:p>
            <a:pPr lvl="2"/>
            <a:r>
              <a:rPr lang="el-GR" dirty="0" smtClean="0"/>
              <a:t>Αν γίνει αυτό, χάνονται τα εκκρεμή μηνύματα</a:t>
            </a:r>
            <a:endParaRPr lang="el-GR" dirty="0"/>
          </a:p>
          <a:p>
            <a:pPr lvl="1"/>
            <a:r>
              <a:rPr lang="el-GR" dirty="0"/>
              <a:t>Όσο υπάρχει, μπορεί να την ανοίξει </a:t>
            </a:r>
            <a:r>
              <a:rPr lang="el-GR" dirty="0" smtClean="0"/>
              <a:t>κάποιος</a:t>
            </a:r>
          </a:p>
          <a:p>
            <a:pPr lvl="2"/>
            <a:r>
              <a:rPr lang="el-GR" dirty="0" smtClean="0"/>
              <a:t>Δεν μπορούμε να δείξουμε «τέλος αρχείου»</a:t>
            </a:r>
          </a:p>
          <a:p>
            <a:pPr lvl="1"/>
            <a:r>
              <a:rPr lang="el-GR" dirty="0" smtClean="0"/>
              <a:t>Χρειαζόμαστε </a:t>
            </a:r>
            <a:r>
              <a:rPr lang="el-GR" dirty="0"/>
              <a:t>μηνύματα τερματισμού</a:t>
            </a:r>
          </a:p>
          <a:p>
            <a:pPr lvl="2"/>
            <a:r>
              <a:rPr lang="el-GR" dirty="0" smtClean="0"/>
              <a:t>Με </a:t>
            </a:r>
            <a:r>
              <a:rPr lang="el-GR" dirty="0"/>
              <a:t>χωριστό τύπο ή </a:t>
            </a:r>
            <a:r>
              <a:rPr lang="el-GR" dirty="0" smtClean="0"/>
              <a:t>με </a:t>
            </a:r>
            <a:r>
              <a:rPr lang="el-GR" dirty="0"/>
              <a:t>μηδενικό μήκος</a:t>
            </a:r>
          </a:p>
          <a:p>
            <a:pPr lvl="1"/>
            <a:r>
              <a:rPr lang="el-GR" dirty="0"/>
              <a:t>Η τελευταία διεργασία διαγράφει </a:t>
            </a:r>
            <a:r>
              <a:rPr lang="el-GR" dirty="0" smtClean="0"/>
              <a:t>την ουρά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Νήματα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#10:</a:t>
            </a:r>
            <a:r>
              <a:rPr lang="en-US" dirty="0" smtClean="0"/>
              <a:t> </a:t>
            </a:r>
            <a:r>
              <a:rPr lang="el-GR" dirty="0" smtClean="0"/>
              <a:t>Προγραμματισμός</a:t>
            </a:r>
            <a:r>
              <a:rPr lang="en-US" dirty="0" smtClean="0"/>
              <a:t> UNIX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6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Έννοια του νήματος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Ανεξάρτητη ροή ελέγχου σε μία διεργασία</a:t>
            </a:r>
          </a:p>
          <a:p>
            <a:pPr lvl="1"/>
            <a:r>
              <a:rPr lang="el-GR" dirty="0" smtClean="0"/>
              <a:t>Μέρος μίας διεργασίας</a:t>
            </a:r>
          </a:p>
          <a:p>
            <a:pPr lvl="2"/>
            <a:r>
              <a:rPr lang="el-GR" dirty="0" smtClean="0"/>
              <a:t>Κοινή μνήμη, αρχεία, δικαιώματα</a:t>
            </a:r>
          </a:p>
          <a:p>
            <a:pPr lvl="1"/>
            <a:r>
              <a:rPr lang="el-GR" dirty="0" smtClean="0"/>
              <a:t>Ανεξάρτητη κατάσταση εκτέλεσης</a:t>
            </a:r>
          </a:p>
          <a:p>
            <a:pPr lvl="2"/>
            <a:r>
              <a:rPr lang="el-GR" dirty="0" smtClean="0"/>
              <a:t>Μετρητής προγράμματος, καταχωρητές</a:t>
            </a:r>
          </a:p>
          <a:p>
            <a:pPr lvl="1"/>
            <a:r>
              <a:rPr lang="el-GR" dirty="0" smtClean="0"/>
              <a:t>Ανεξάρτητος χρονοπρογραμματισμός</a:t>
            </a:r>
            <a:endParaRPr lang="en-US" dirty="0" smtClean="0"/>
          </a:p>
          <a:p>
            <a:pPr lvl="2"/>
            <a:r>
              <a:rPr lang="el-GR" dirty="0" smtClean="0"/>
              <a:t>Πολλά νήματα μπορεί να εκτελούνται παράλληλα</a:t>
            </a:r>
          </a:p>
          <a:p>
            <a:pPr lvl="1"/>
            <a:r>
              <a:rPr lang="el-GR" dirty="0" smtClean="0"/>
              <a:t>Οι κλασικές διεργασίες έχουν ένα νήμα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Νήματα και διεργασίες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Πλεονεκτήματα νημάτων</a:t>
            </a:r>
          </a:p>
          <a:p>
            <a:pPr lvl="1"/>
            <a:r>
              <a:rPr lang="el-GR" dirty="0" smtClean="0"/>
              <a:t>Γρήγορη δημιουργία / τερματισμός / εναλλαγή</a:t>
            </a:r>
          </a:p>
          <a:p>
            <a:pPr lvl="2"/>
            <a:r>
              <a:rPr lang="el-GR" dirty="0" smtClean="0"/>
              <a:t>Δεν χρειάζεται αλλαγή χάρτη μνήμης</a:t>
            </a:r>
          </a:p>
          <a:p>
            <a:pPr lvl="1"/>
            <a:r>
              <a:rPr lang="el-GR" dirty="0" smtClean="0"/>
              <a:t>Πολύ γρήγορη επικοινωνία</a:t>
            </a:r>
          </a:p>
          <a:p>
            <a:pPr lvl="2"/>
            <a:r>
              <a:rPr lang="el-GR" dirty="0" smtClean="0"/>
              <a:t>Μέσω της κοινής μνήμης</a:t>
            </a:r>
            <a:endParaRPr lang="en-US" dirty="0" smtClean="0"/>
          </a:p>
          <a:p>
            <a:r>
              <a:rPr lang="el-GR" dirty="0" smtClean="0"/>
              <a:t>Εφαρμογές νημάτων</a:t>
            </a:r>
          </a:p>
          <a:p>
            <a:pPr lvl="1"/>
            <a:r>
              <a:rPr lang="el-GR" dirty="0" smtClean="0"/>
              <a:t>Επικάλυψη εισόδου / εξόδου / επεξεργασίας</a:t>
            </a:r>
          </a:p>
          <a:p>
            <a:pPr lvl="1"/>
            <a:r>
              <a:rPr lang="el-GR" dirty="0" smtClean="0"/>
              <a:t>Μετατροπή ασύγχρονου κώδικα σε σύγχρονο</a:t>
            </a:r>
          </a:p>
          <a:p>
            <a:pPr lvl="1"/>
            <a:r>
              <a:rPr lang="el-GR" dirty="0" smtClean="0"/>
              <a:t>Αξιοποίηση παραλληλισμού σε πολυπεξεργαστές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νήματα μοιράζονται (σχεδόν) τα πάντα</a:t>
            </a:r>
          </a:p>
          <a:p>
            <a:pPr lvl="1"/>
            <a:r>
              <a:rPr lang="el-GR" dirty="0" smtClean="0"/>
              <a:t>Επικοινωνούν μέσω κοινών δομών</a:t>
            </a:r>
          </a:p>
          <a:p>
            <a:pPr lvl="2"/>
            <a:r>
              <a:rPr lang="el-GR" dirty="0"/>
              <a:t>Δεν χρησιμοποιούν </a:t>
            </a:r>
            <a:r>
              <a:rPr lang="en-US" dirty="0"/>
              <a:t>IPC</a:t>
            </a:r>
            <a:r>
              <a:rPr lang="el-GR" dirty="0"/>
              <a:t> για να </a:t>
            </a:r>
            <a:r>
              <a:rPr lang="el-GR" dirty="0" smtClean="0"/>
              <a:t>αποφύγουν τον πυρήνα</a:t>
            </a:r>
            <a:endParaRPr lang="el-GR" dirty="0"/>
          </a:p>
          <a:p>
            <a:pPr lvl="1"/>
            <a:r>
              <a:rPr lang="el-GR" dirty="0" smtClean="0"/>
              <a:t>Η παράλληλη λειτουργία απαιτεί συγχρονισμό</a:t>
            </a:r>
          </a:p>
          <a:p>
            <a:pPr lvl="1"/>
            <a:r>
              <a:rPr lang="el-GR" dirty="0" smtClean="0"/>
              <a:t>Αμοιβαίος αποκλεισμός</a:t>
            </a:r>
          </a:p>
          <a:p>
            <a:pPr lvl="2"/>
            <a:r>
              <a:rPr lang="el-GR" dirty="0" smtClean="0"/>
              <a:t>Αποκλειστική χρήση κοινών δομών</a:t>
            </a:r>
          </a:p>
          <a:p>
            <a:pPr lvl="1"/>
            <a:r>
              <a:rPr lang="el-GR" dirty="0" smtClean="0"/>
              <a:t>Μεταβλητές συνθήκης</a:t>
            </a:r>
          </a:p>
          <a:p>
            <a:pPr lvl="2"/>
            <a:r>
              <a:rPr lang="el-GR" dirty="0" smtClean="0"/>
              <a:t>Για προβλήματα τύπου παραγωγού / καταναλωτή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8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Νήματα </a:t>
            </a:r>
            <a:r>
              <a:rPr lang="en-US" dirty="0" smtClean="0"/>
              <a:t>POSIX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#10:</a:t>
            </a:r>
            <a:r>
              <a:rPr lang="en-US" dirty="0" smtClean="0"/>
              <a:t> </a:t>
            </a:r>
            <a:r>
              <a:rPr lang="el-GR" dirty="0" smtClean="0"/>
              <a:t>Προγραμματισμός</a:t>
            </a:r>
            <a:r>
              <a:rPr lang="en-US" dirty="0" smtClean="0"/>
              <a:t> UNIX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7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Pthreads API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Τυποποιημένο </a:t>
            </a:r>
            <a:r>
              <a:rPr lang="en-US" dirty="0" smtClean="0"/>
              <a:t>API </a:t>
            </a:r>
            <a:r>
              <a:rPr lang="el-GR" dirty="0" smtClean="0"/>
              <a:t>νημάτων για </a:t>
            </a:r>
            <a:r>
              <a:rPr lang="en-US" dirty="0" smtClean="0"/>
              <a:t>C</a:t>
            </a:r>
            <a:endParaRPr lang="el-GR" dirty="0" smtClean="0"/>
          </a:p>
          <a:p>
            <a:pPr lvl="1"/>
            <a:r>
              <a:rPr lang="el-GR" dirty="0" smtClean="0"/>
              <a:t>Μέρος των προτύπων </a:t>
            </a:r>
            <a:r>
              <a:rPr lang="en-US" dirty="0" smtClean="0"/>
              <a:t>POSIX (POSIX threads)</a:t>
            </a:r>
            <a:endParaRPr lang="el-GR" dirty="0" smtClean="0"/>
          </a:p>
          <a:p>
            <a:pPr lvl="1"/>
            <a:r>
              <a:rPr lang="el-GR" dirty="0" smtClean="0"/>
              <a:t>Υλοποιείται στα περισσότερα συστήματα </a:t>
            </a:r>
            <a:r>
              <a:rPr lang="en-US" dirty="0" smtClean="0"/>
              <a:t>UNIX</a:t>
            </a:r>
          </a:p>
          <a:p>
            <a:pPr lvl="2"/>
            <a:r>
              <a:rPr lang="el-GR" dirty="0" smtClean="0"/>
              <a:t>Πιθανόν παράλληλα με άλλα </a:t>
            </a:r>
            <a:r>
              <a:rPr lang="en-US" dirty="0" smtClean="0"/>
              <a:t>API</a:t>
            </a:r>
            <a:r>
              <a:rPr lang="el-GR" dirty="0" smtClean="0"/>
              <a:t> νημάτων</a:t>
            </a:r>
            <a:endParaRPr lang="en-US" dirty="0" smtClean="0"/>
          </a:p>
          <a:p>
            <a:pPr lvl="1"/>
            <a:r>
              <a:rPr lang="el-GR" dirty="0" smtClean="0"/>
              <a:t>Διαχείριση νημάτων</a:t>
            </a:r>
          </a:p>
          <a:p>
            <a:pPr lvl="1"/>
            <a:r>
              <a:rPr lang="en-US" dirty="0" smtClean="0"/>
              <a:t>Mutexes</a:t>
            </a:r>
            <a:r>
              <a:rPr lang="el-GR" dirty="0" smtClean="0"/>
              <a:t> για αμοιβαίο αποκλεισμό</a:t>
            </a:r>
          </a:p>
          <a:p>
            <a:pPr lvl="1"/>
            <a:r>
              <a:rPr lang="el-GR" dirty="0" smtClean="0"/>
              <a:t>Μεταβλητές συνθήκης για συγχρονισμό</a:t>
            </a:r>
          </a:p>
          <a:p>
            <a:pPr lvl="1"/>
            <a:r>
              <a:rPr lang="el-GR" dirty="0" smtClean="0"/>
              <a:t>Κλειδώματα και φράγματα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n-US" dirty="0" smtClean="0"/>
          </a:p>
          <a:p>
            <a:r>
              <a:rPr lang="el-GR" dirty="0" smtClean="0"/>
              <a:t>Διεργασίες</a:t>
            </a:r>
          </a:p>
          <a:p>
            <a:r>
              <a:rPr lang="el-GR" dirty="0" smtClean="0"/>
              <a:t>Επικοινωνία διεργασιών</a:t>
            </a:r>
          </a:p>
          <a:p>
            <a:r>
              <a:rPr lang="el-GR" dirty="0" smtClean="0"/>
              <a:t>Νήματα</a:t>
            </a:r>
          </a:p>
          <a:p>
            <a:r>
              <a:rPr lang="el-GR" dirty="0" smtClean="0"/>
              <a:t>Νήματα </a:t>
            </a:r>
            <a:r>
              <a:rPr lang="en-US" dirty="0" smtClean="0"/>
              <a:t>POSIX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1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νημάτων (</a:t>
            </a:r>
            <a:r>
              <a:rPr lang="el-GR" dirty="0"/>
              <a:t>1 από 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Δημιουργία νήματος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pthread_create(pthread_t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*thread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pthread_attr_t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void *(*start_routine)(void*), void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*arg);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Αρχικά η διεργασία έχει ένα μόνο νήμα</a:t>
            </a:r>
          </a:p>
          <a:p>
            <a:pPr lvl="1"/>
            <a:r>
              <a:rPr lang="el-GR" dirty="0" smtClean="0"/>
              <a:t>Με την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 create</a:t>
            </a:r>
            <a:r>
              <a:rPr lang="en-US" dirty="0" smtClean="0"/>
              <a:t> </a:t>
            </a:r>
            <a:r>
              <a:rPr lang="el-GR" dirty="0" smtClean="0"/>
              <a:t>δημιουργείται ένα νέο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dirty="0"/>
              <a:t>: </a:t>
            </a:r>
            <a:r>
              <a:rPr lang="el-GR" dirty="0"/>
              <a:t>αναγνωριστικό νήματος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/>
              <a:t>: </a:t>
            </a:r>
            <a:r>
              <a:rPr lang="el-GR" dirty="0"/>
              <a:t>αντικείμενο ιδιοτήτων νήματος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/>
              <a:t>: </a:t>
            </a:r>
            <a:r>
              <a:rPr lang="el-GR" dirty="0" smtClean="0"/>
              <a:t>συνάρτηση εκκίνησης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/>
              <a:t>: </a:t>
            </a:r>
            <a:r>
              <a:rPr lang="el-GR" dirty="0"/>
              <a:t>όρισμα για </a:t>
            </a:r>
            <a:r>
              <a:rPr lang="el-GR" dirty="0" smtClean="0"/>
              <a:t>τη συνάρτηση εκκίνησης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28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νημάτων </a:t>
            </a:r>
            <a:r>
              <a:rPr lang="el-GR" dirty="0" smtClean="0"/>
              <a:t>(</a:t>
            </a:r>
            <a:r>
              <a:rPr lang="el-GR" dirty="0"/>
              <a:t>2 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Δημιουργία / καταστροφή ιδιοτήτων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pthread_attr_destroy(pthread_attr_t *attr);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pthread_attr_init(pthread_attr_t *attr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Μεταβιβάζονται κατά τη δημιουργία </a:t>
            </a:r>
            <a:r>
              <a:rPr lang="el-GR" dirty="0" smtClean="0"/>
              <a:t>του νήματος</a:t>
            </a:r>
            <a:endParaRPr lang="el-GR" dirty="0"/>
          </a:p>
          <a:p>
            <a:pPr lvl="1"/>
            <a:r>
              <a:rPr lang="el-GR" dirty="0"/>
              <a:t>Μπορούν να </a:t>
            </a:r>
            <a:r>
              <a:rPr lang="el-GR" dirty="0" smtClean="0"/>
              <a:t>τροποποιηθούν / διαβαστούν αργότερα</a:t>
            </a:r>
            <a:endParaRPr lang="el-GR" dirty="0"/>
          </a:p>
          <a:p>
            <a:pPr lvl="2"/>
            <a:r>
              <a:rPr lang="el-GR" dirty="0" smtClean="0"/>
              <a:t>Μπορούμε να την περιμένουμε με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join()</a:t>
            </a:r>
            <a:r>
              <a:rPr lang="el-GR" dirty="0" smtClean="0"/>
              <a:t> ή όχι</a:t>
            </a:r>
            <a:endParaRPr lang="en-US" dirty="0"/>
          </a:p>
          <a:p>
            <a:pPr lvl="2"/>
            <a:r>
              <a:rPr lang="el-GR" dirty="0" smtClean="0"/>
              <a:t>Πολιτική / παράμετροι χρονοπρογραμματισμού</a:t>
            </a:r>
          </a:p>
          <a:p>
            <a:pPr lvl="2"/>
            <a:r>
              <a:rPr lang="el-GR" dirty="0" smtClean="0"/>
              <a:t>Μέγεθος / διεύθυνση / υπερχείλιση στοίβας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29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νημάτων </a:t>
            </a:r>
            <a:r>
              <a:rPr lang="el-GR" dirty="0" smtClean="0"/>
              <a:t>(</a:t>
            </a:r>
            <a:r>
              <a:rPr lang="el-GR" dirty="0"/>
              <a:t>3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Τερματισμός νήματος: διάφοροι τρόποι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pthread_exit(void *value_ptr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Επιστρέφει κατάσταση τερματισμού</a:t>
            </a:r>
          </a:p>
          <a:p>
            <a:pPr lvl="1"/>
            <a:r>
              <a:rPr lang="el-GR" dirty="0" smtClean="0"/>
              <a:t>Επιστροφή αρχικής συνάρτησης νήματος</a:t>
            </a:r>
          </a:p>
          <a:p>
            <a:pPr lvl="1"/>
            <a:r>
              <a:rPr lang="el-GR" dirty="0" smtClean="0"/>
              <a:t>Κλήση </a:t>
            </a:r>
            <a:r>
              <a:rPr lang="el-GR" dirty="0"/>
              <a:t>της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l-GR" dirty="0"/>
              <a:t> για τερματισμό της διεργασίας</a:t>
            </a:r>
          </a:p>
          <a:p>
            <a:pPr lvl="1"/>
            <a:r>
              <a:rPr lang="el-GR" dirty="0" smtClean="0"/>
              <a:t>Επιστροφή συνάρτησης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</a:t>
            </a:r>
            <a:r>
              <a:rPr lang="el-GR" dirty="0"/>
              <a:t>στο βασικό νήμα</a:t>
            </a:r>
          </a:p>
          <a:p>
            <a:pPr lvl="2"/>
            <a:r>
              <a:rPr lang="el-GR" dirty="0" smtClean="0"/>
              <a:t>Τερματίζει όλα τα νήματα άμεσα</a:t>
            </a:r>
          </a:p>
          <a:p>
            <a:pPr lvl="2"/>
            <a:r>
              <a:rPr lang="el-GR" dirty="0" smtClean="0"/>
              <a:t>Εκτός αν καλέσει την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pthread_exit()</a:t>
            </a:r>
            <a:r>
              <a:rPr lang="el-GR" dirty="0" smtClean="0"/>
              <a:t> πριν τερματίσει</a:t>
            </a:r>
            <a:endParaRPr lang="en-US" dirty="0"/>
          </a:p>
          <a:p>
            <a:pPr lvl="2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νημάτων </a:t>
            </a:r>
            <a:r>
              <a:rPr lang="el-GR" dirty="0" smtClean="0"/>
              <a:t>(</a:t>
            </a:r>
            <a:r>
              <a:rPr lang="el-GR" dirty="0"/>
              <a:t>4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Αναμονή τερματισμού νήματος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pthread_join(pthread_t thread, void **value_ptr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Μπλοκάρισμα μέχρι να τερματίσει ένα νήμα</a:t>
            </a:r>
          </a:p>
          <a:p>
            <a:pPr lvl="1"/>
            <a:r>
              <a:rPr lang="el-GR" dirty="0" smtClean="0"/>
              <a:t>Μπορούμε να δούμε την κατάσταση τερματισμού</a:t>
            </a:r>
          </a:p>
          <a:p>
            <a:r>
              <a:rPr lang="el-GR" dirty="0"/>
              <a:t>Αποσύνδεση νήματος (δεν γίνεται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join()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pthread_detach(pthread_t thread);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dirty="0" smtClean="0"/>
              <a:t>Θανάτωση άλλου</a:t>
            </a:r>
            <a:r>
              <a:rPr lang="en-US" dirty="0" smtClean="0"/>
              <a:t> </a:t>
            </a:r>
            <a:r>
              <a:rPr lang="el-GR" dirty="0" smtClean="0"/>
              <a:t>νήματος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pthread_cancel(pthread_t thread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0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Αμοιβαίος αποκλεισμός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Χρήση μεταβλητών </a:t>
            </a:r>
            <a:r>
              <a:rPr lang="en-US" dirty="0"/>
              <a:t>mutex </a:t>
            </a:r>
            <a:endParaRPr lang="el-GR" dirty="0"/>
          </a:p>
          <a:p>
            <a:pPr lvl="1"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Τύπος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Μόνο ένα νήμα μπορεί να κλειδώσει το </a:t>
            </a:r>
            <a:r>
              <a:rPr lang="en-US" dirty="0"/>
              <a:t>mutex</a:t>
            </a:r>
          </a:p>
          <a:p>
            <a:pPr lvl="2"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Τα υπόλοιπα μπλοκάρουν μέχρι να ξεκλειδωθεί</a:t>
            </a:r>
          </a:p>
          <a:p>
            <a:pPr lvl="2"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Μπορούμε να έχουμε και δοκιμαστικό κλείδωμα</a:t>
            </a:r>
          </a:p>
          <a:p>
            <a:pPr lvl="1"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Το </a:t>
            </a:r>
            <a:r>
              <a:rPr lang="en-US" dirty="0"/>
              <a:t>mutex</a:t>
            </a:r>
            <a:r>
              <a:rPr lang="el-GR" dirty="0"/>
              <a:t> πρέπει να είναι ορατό σε όλους</a:t>
            </a:r>
          </a:p>
          <a:p>
            <a:pPr lvl="2">
              <a:spcBef>
                <a:spcPts val="650"/>
              </a:spcBef>
              <a:spcAft>
                <a:spcPts val="1425"/>
              </a:spcAft>
            </a:pPr>
            <a:r>
              <a:rPr lang="el-GR" dirty="0"/>
              <a:t>Ορισμός σε καθολικό </a:t>
            </a:r>
            <a:r>
              <a:rPr lang="el-GR" dirty="0" smtClean="0"/>
              <a:t>επίπεδο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Αμοιβαίος αποκλεισμός </a:t>
            </a:r>
            <a:r>
              <a:rPr lang="en-US" altLang="el-GR" dirty="0" smtClean="0"/>
              <a:t>(</a:t>
            </a:r>
            <a:r>
              <a:rPr lang="el-GR" altLang="el-GR" dirty="0"/>
              <a:t>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Δημιουργία </a:t>
            </a:r>
            <a:r>
              <a:rPr lang="en-US" dirty="0" smtClean="0"/>
              <a:t>mutex</a:t>
            </a:r>
            <a:r>
              <a:rPr lang="el-GR" dirty="0" smtClean="0"/>
              <a:t>: δήλωση μεταβλητής</a:t>
            </a:r>
            <a:endParaRPr lang="en-US" dirty="0" smtClean="0"/>
          </a:p>
          <a:p>
            <a:r>
              <a:rPr lang="el-GR" dirty="0" smtClean="0"/>
              <a:t>Αρχικοποίηση </a:t>
            </a:r>
            <a:r>
              <a:rPr lang="en-US" dirty="0" smtClean="0"/>
              <a:t>mutex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pthread_mutex_init(pthread_mutex_t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*mutex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pthread_mutexattr_t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*attr);</a:t>
            </a:r>
          </a:p>
          <a:p>
            <a:pPr lvl="1"/>
            <a:r>
              <a:rPr lang="el-GR" dirty="0" smtClean="0"/>
              <a:t>Αρχικά το </a:t>
            </a:r>
            <a:r>
              <a:rPr lang="en-US" dirty="0" smtClean="0"/>
              <a:t>mutex</a:t>
            </a:r>
            <a:r>
              <a:rPr lang="el-GR" dirty="0" smtClean="0"/>
              <a:t> είναι ξεκλείδωτο</a:t>
            </a:r>
          </a:p>
          <a:p>
            <a:r>
              <a:rPr lang="el-GR" dirty="0" smtClean="0"/>
              <a:t>Καταστροφή </a:t>
            </a:r>
            <a:r>
              <a:rPr lang="en-US" dirty="0" smtClean="0"/>
              <a:t>mutex</a:t>
            </a:r>
            <a:endParaRPr lang="el-GR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pthread_mutex_destroy(pthread_mutex_t *mutex);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8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Αμοιβαίος αποκλεισμός </a:t>
            </a:r>
            <a:r>
              <a:rPr lang="en-US" altLang="el-GR" dirty="0" smtClean="0"/>
              <a:t>(</a:t>
            </a:r>
            <a:r>
              <a:rPr lang="el-GR" altLang="el-GR" dirty="0"/>
              <a:t>3 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Κλείδωμα και ξεκλείδωμα </a:t>
            </a:r>
            <a:r>
              <a:rPr lang="en-US" dirty="0" smtClean="0"/>
              <a:t>mutex</a:t>
            </a:r>
            <a:endParaRPr lang="el-GR" dirty="0" smtClean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pthread_mutex_lock(pthread_mutex_t *mutex);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Εμποδισμός μέχρι να είναι διαθέσιμο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pthread_mutex_trylock(pthread_mutex_t *mutex);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Επιστροφή αν δεν είναι διαθέσιμο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pthread_mutex_unlock(pthread_mutex_t *mutex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l-GR" dirty="0" smtClean="0"/>
              <a:t>Ξεκλείδωμα του </a:t>
            </a:r>
            <a:r>
              <a:rPr lang="en-US" dirty="0" smtClean="0"/>
              <a:t>mutex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Μεταβλητές συνθήκης (</a:t>
            </a:r>
            <a:r>
              <a:rPr lang="el-GR" dirty="0"/>
              <a:t>1 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Συγχρονισμός νημάτων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mutex</a:t>
            </a:r>
            <a:r>
              <a:rPr lang="el-GR" dirty="0" smtClean="0"/>
              <a:t> επιτρέπουν αμοιβαίο αποκλεισμό</a:t>
            </a:r>
          </a:p>
          <a:p>
            <a:pPr lvl="1"/>
            <a:r>
              <a:rPr lang="el-GR" dirty="0" smtClean="0"/>
              <a:t>Πρόβλημα παραγωγού / καταναλωτή</a:t>
            </a:r>
          </a:p>
          <a:p>
            <a:pPr lvl="2"/>
            <a:r>
              <a:rPr lang="el-GR" dirty="0" smtClean="0"/>
              <a:t>Έστω ότι έχουμε έναν κυκλικό χώρο αποθήκευσης</a:t>
            </a:r>
          </a:p>
          <a:p>
            <a:pPr lvl="2"/>
            <a:r>
              <a:rPr lang="el-GR" dirty="0" smtClean="0"/>
              <a:t>Ο παραγωγός εμποδίζεται όταν ο χώρος γεμίσει</a:t>
            </a:r>
          </a:p>
          <a:p>
            <a:pPr lvl="2"/>
            <a:r>
              <a:rPr lang="el-GR" dirty="0" smtClean="0"/>
              <a:t>Ο καταναλωτής εμποδίζεται όταν ο χώρος αδειάσει</a:t>
            </a:r>
          </a:p>
          <a:p>
            <a:pPr lvl="2"/>
            <a:r>
              <a:rPr lang="el-GR" dirty="0" smtClean="0"/>
              <a:t>Πρέπει να περιμένουμε για μία συνθήκη</a:t>
            </a:r>
          </a:p>
          <a:p>
            <a:pPr lvl="2"/>
            <a:r>
              <a:rPr lang="el-GR" dirty="0" smtClean="0"/>
              <a:t>Πρέπει να απελευθερώσουμε το </a:t>
            </a:r>
            <a:r>
              <a:rPr lang="en-US" dirty="0" smtClean="0"/>
              <a:t>mutex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22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Μεταβλητές συνθήκης </a:t>
            </a:r>
            <a:r>
              <a:rPr lang="el-GR" dirty="0" smtClean="0"/>
              <a:t>(</a:t>
            </a:r>
            <a:r>
              <a:rPr lang="el-GR" dirty="0"/>
              <a:t>2 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Μεταβλητές συνθήκης</a:t>
            </a:r>
          </a:p>
          <a:p>
            <a:pPr lvl="1"/>
            <a:r>
              <a:rPr lang="el-GR" dirty="0" smtClean="0"/>
              <a:t>Τύπος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p_thread_t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Χρησιμοποιείται μόνο σε συνδυασμό με </a:t>
            </a:r>
            <a:r>
              <a:rPr lang="en-US" dirty="0" smtClean="0"/>
              <a:t>mutex</a:t>
            </a:r>
          </a:p>
          <a:p>
            <a:pPr lvl="2"/>
            <a:r>
              <a:rPr lang="el-GR" dirty="0" smtClean="0"/>
              <a:t>Πρέπει να έχουμε κλειδώσει πρώτα το </a:t>
            </a:r>
            <a:r>
              <a:rPr lang="en-US" dirty="0" smtClean="0"/>
              <a:t>mutex</a:t>
            </a:r>
          </a:p>
          <a:p>
            <a:pPr lvl="1"/>
            <a:r>
              <a:rPr lang="el-GR" dirty="0" smtClean="0"/>
              <a:t>Ένα νήμα μπορεί να εμποδιστεί σε μία συνθήκη</a:t>
            </a:r>
          </a:p>
          <a:p>
            <a:pPr lvl="2"/>
            <a:r>
              <a:rPr lang="el-GR" dirty="0" smtClean="0"/>
              <a:t>Αυτόματα ξεκλειδώνει το </a:t>
            </a:r>
            <a:r>
              <a:rPr lang="en-US" dirty="0" smtClean="0"/>
              <a:t>mutex</a:t>
            </a:r>
            <a:endParaRPr lang="el-GR" dirty="0" smtClean="0"/>
          </a:p>
          <a:p>
            <a:pPr lvl="1"/>
            <a:r>
              <a:rPr lang="el-GR" dirty="0" smtClean="0"/>
              <a:t>Ένα άλλο νήμα μπορεί να το αφυπνίσει</a:t>
            </a:r>
          </a:p>
          <a:p>
            <a:pPr lvl="2"/>
            <a:r>
              <a:rPr lang="el-GR" dirty="0" smtClean="0"/>
              <a:t>Θα συνεχίσει όταν κλειδώσει και το </a:t>
            </a:r>
            <a:r>
              <a:rPr lang="en-US" dirty="0" smtClean="0"/>
              <a:t>mutex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76837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Μεταβλητές συνθήκης </a:t>
            </a:r>
            <a:r>
              <a:rPr lang="el-GR" dirty="0" smtClean="0"/>
              <a:t>(</a:t>
            </a:r>
            <a:r>
              <a:rPr lang="el-GR" dirty="0"/>
              <a:t>3 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Δημιουργία μεταβλητής συνθήκης</a:t>
            </a:r>
          </a:p>
          <a:p>
            <a:pPr lvl="1"/>
            <a:r>
              <a:rPr lang="el-GR" dirty="0" smtClean="0"/>
              <a:t>Δήλωση μεταβλητής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p_thread_t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dirty="0" smtClean="0"/>
              <a:t>Αρχικοποίηση μεταβλητής συνθήκης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pthread_cond_init(pthread_cond_t *cond, const pthread_condattr_t *attr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/>
          </a:p>
          <a:p>
            <a:r>
              <a:rPr lang="el-GR" dirty="0" smtClean="0"/>
              <a:t>Καταστροφή μεταβλητής </a:t>
            </a:r>
            <a:r>
              <a:rPr lang="el-GR" dirty="0"/>
              <a:t>συνθήκης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pthread_cond_destroy(pthread_cond_t *cond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63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#10:</a:t>
            </a:r>
            <a:r>
              <a:rPr lang="en-US" dirty="0" smtClean="0"/>
              <a:t> </a:t>
            </a:r>
            <a:r>
              <a:rPr lang="el-GR" dirty="0" smtClean="0"/>
              <a:t>Προγραμματισμός</a:t>
            </a:r>
            <a:r>
              <a:rPr lang="en-US" dirty="0" smtClean="0"/>
              <a:t> UNIX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2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Μεταβλητές συνθήκης </a:t>
            </a:r>
            <a:r>
              <a:rPr lang="el-GR" dirty="0" smtClean="0"/>
              <a:t>(</a:t>
            </a:r>
            <a:r>
              <a:rPr lang="el-GR" dirty="0"/>
              <a:t>4 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Αναμονή σε μεταβλητή συνθήκης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pthread_cond_wait(pthread_cond_t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*cond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pthread_mutex_t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*mutex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 smtClean="0"/>
              <a:t>Μπλοκάρει το νήμα μέχρι να έρθει σήμα</a:t>
            </a:r>
          </a:p>
          <a:p>
            <a:pPr lvl="2"/>
            <a:r>
              <a:rPr lang="el-GR" dirty="0" smtClean="0"/>
              <a:t>Πρέπει να έχει ήδη κλειδωθεί το </a:t>
            </a:r>
            <a:r>
              <a:rPr lang="en-US" dirty="0" smtClean="0"/>
              <a:t>mutex</a:t>
            </a:r>
          </a:p>
          <a:p>
            <a:pPr lvl="2"/>
            <a:r>
              <a:rPr lang="el-GR" dirty="0" smtClean="0"/>
              <a:t>Απελευθερώνει αυτόματα το </a:t>
            </a:r>
            <a:r>
              <a:rPr lang="en-US" dirty="0" smtClean="0"/>
              <a:t>mutex</a:t>
            </a:r>
            <a:r>
              <a:rPr lang="el-GR" dirty="0" smtClean="0"/>
              <a:t> στον εμποδισμό</a:t>
            </a:r>
          </a:p>
          <a:p>
            <a:pPr lvl="1"/>
            <a:r>
              <a:rPr lang="el-GR" dirty="0" smtClean="0"/>
              <a:t>Όταν ξεκινήσει κλειδώνει ξανά το </a:t>
            </a:r>
            <a:r>
              <a:rPr lang="en-US" dirty="0" smtClean="0"/>
              <a:t>mutex</a:t>
            </a:r>
          </a:p>
          <a:p>
            <a:pPr lvl="2"/>
            <a:r>
              <a:rPr lang="el-GR" dirty="0" smtClean="0"/>
              <a:t>Θα πρέπει τελικά να ξεκλειδωθεί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Μεταβλητές συνθήκης </a:t>
            </a:r>
            <a:r>
              <a:rPr lang="el-GR" dirty="0" smtClean="0"/>
              <a:t>(5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Σήμα σε </a:t>
            </a:r>
            <a:r>
              <a:rPr lang="el-GR" dirty="0"/>
              <a:t>μεταβλητή συνθήκης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pthread_cond_broadcast(pthread_cond_t *cond);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/>
              <a:t>Ξεμπλοκάρει όλα τα νήματα της συνθήκης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pthread_cond_signal(pthread_cond_t *cond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l-GR" dirty="0"/>
              <a:t>Ξεμπλοκάρει ένα (τυχαίο) νήμα της </a:t>
            </a:r>
            <a:r>
              <a:rPr lang="el-GR" dirty="0" smtClean="0"/>
              <a:t>συνθήκης</a:t>
            </a:r>
          </a:p>
          <a:p>
            <a:pPr lvl="1"/>
            <a:r>
              <a:rPr lang="el-GR" dirty="0" smtClean="0"/>
              <a:t>Πρέπει το νήμα να έχει κλειδώσει ήδη το </a:t>
            </a:r>
            <a:r>
              <a:rPr lang="en-US" dirty="0" smtClean="0"/>
              <a:t>mutex</a:t>
            </a:r>
          </a:p>
          <a:p>
            <a:pPr lvl="1"/>
            <a:r>
              <a:rPr lang="el-GR" dirty="0" smtClean="0"/>
              <a:t>Τελικά το νήμα πρέπει να ξεκλειδώσει το </a:t>
            </a:r>
            <a:r>
              <a:rPr lang="en-US" dirty="0" smtClean="0"/>
              <a:t>mutex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8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10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#10:</a:t>
            </a:r>
            <a:r>
              <a:rPr lang="en-US" b="1" dirty="0" smtClean="0"/>
              <a:t> </a:t>
            </a:r>
            <a:r>
              <a:rPr lang="el-GR" dirty="0" smtClean="0"/>
              <a:t>Προγραμματισμός</a:t>
            </a:r>
            <a:r>
              <a:rPr lang="en-US" dirty="0" smtClean="0"/>
              <a:t> UNIX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Προγραμματισμός </a:t>
            </a:r>
            <a:r>
              <a:rPr lang="en-US" dirty="0" smtClean="0"/>
              <a:t>UNIX (1</a:t>
            </a:r>
            <a:r>
              <a:rPr lang="el-GR" smtClean="0"/>
              <a:t> από </a:t>
            </a:r>
            <a:r>
              <a:rPr lang="el-GR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Έχουμε καλύψει διάφορες όψεις των ΛΣ</a:t>
            </a:r>
          </a:p>
          <a:p>
            <a:pPr lvl="1"/>
            <a:r>
              <a:rPr lang="el-GR" dirty="0" smtClean="0"/>
              <a:t>Και του </a:t>
            </a:r>
            <a:r>
              <a:rPr lang="en-US" dirty="0" smtClean="0"/>
              <a:t>Linux</a:t>
            </a:r>
            <a:r>
              <a:rPr lang="el-GR" dirty="0" smtClean="0"/>
              <a:t> ως μελέτης περίπτωσης</a:t>
            </a:r>
          </a:p>
          <a:p>
            <a:pPr lvl="1"/>
            <a:r>
              <a:rPr lang="el-GR" dirty="0" smtClean="0"/>
              <a:t>Σε καθαρά θεωρητικό επίπεδο όμως</a:t>
            </a:r>
          </a:p>
          <a:p>
            <a:pPr lvl="1"/>
            <a:r>
              <a:rPr lang="el-GR" dirty="0" smtClean="0"/>
              <a:t>Ο προγραμματισμός είναι πιο πρακτικός</a:t>
            </a:r>
          </a:p>
          <a:p>
            <a:r>
              <a:rPr lang="el-GR" dirty="0" smtClean="0"/>
              <a:t>Γιατί </a:t>
            </a:r>
            <a:r>
              <a:rPr lang="en-US" dirty="0" smtClean="0"/>
              <a:t>UNIX</a:t>
            </a:r>
            <a:r>
              <a:rPr lang="el-GR" dirty="0" smtClean="0"/>
              <a:t> και όχι </a:t>
            </a:r>
            <a:r>
              <a:rPr lang="en-US" dirty="0" smtClean="0"/>
              <a:t>Linux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Linux</a:t>
            </a:r>
            <a:r>
              <a:rPr lang="el-GR" dirty="0" smtClean="0"/>
              <a:t> παρέχει πολλές επεκτάσεις στο </a:t>
            </a:r>
            <a:r>
              <a:rPr lang="en-US" dirty="0" smtClean="0"/>
              <a:t>UNIX</a:t>
            </a:r>
          </a:p>
          <a:p>
            <a:pPr lvl="1"/>
            <a:r>
              <a:rPr lang="el-GR" dirty="0" smtClean="0"/>
              <a:t>Οι κοινές κλήσεις όμως λειτουργούν παντού</a:t>
            </a:r>
          </a:p>
          <a:p>
            <a:pPr lvl="2"/>
            <a:r>
              <a:rPr lang="el-GR" dirty="0" smtClean="0"/>
              <a:t>Και σε παραλλαγές </a:t>
            </a:r>
            <a:r>
              <a:rPr lang="en-US" dirty="0" smtClean="0"/>
              <a:t>BSD</a:t>
            </a:r>
            <a:r>
              <a:rPr lang="el-GR" dirty="0" smtClean="0"/>
              <a:t> και </a:t>
            </a:r>
            <a:r>
              <a:rPr lang="en-US" dirty="0" smtClean="0"/>
              <a:t>System V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65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</a:t>
            </a:r>
            <a:r>
              <a:rPr lang="en-US" dirty="0"/>
              <a:t>UNIX </a:t>
            </a: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Προγραμματισμός διεργασιών και νημάτων</a:t>
            </a:r>
          </a:p>
          <a:p>
            <a:pPr lvl="1"/>
            <a:r>
              <a:rPr lang="el-GR" dirty="0" smtClean="0"/>
              <a:t>Πολλές κλήσεις συστήματος αντικαθίστανται</a:t>
            </a:r>
          </a:p>
          <a:p>
            <a:pPr lvl="2"/>
            <a:r>
              <a:rPr lang="el-GR" dirty="0" smtClean="0"/>
              <a:t>Όλες οι γλώσσες προγραμματισμού χειρίζονται αρχεία</a:t>
            </a:r>
          </a:p>
          <a:p>
            <a:pPr lvl="1"/>
            <a:r>
              <a:rPr lang="el-GR" dirty="0" smtClean="0"/>
              <a:t>Ο χειρισμός διεργασιών και νημάτων όχι!</a:t>
            </a:r>
          </a:p>
          <a:p>
            <a:pPr lvl="2"/>
            <a:r>
              <a:rPr lang="el-GR" dirty="0" smtClean="0"/>
              <a:t>Ελάχιστες γλώσσες «βλέπουν» αυτές τις οντότητες</a:t>
            </a:r>
          </a:p>
          <a:p>
            <a:pPr lvl="1"/>
            <a:r>
              <a:rPr lang="el-GR" dirty="0" smtClean="0"/>
              <a:t>Ζητήματα επικοινωνίας και συγχρονισμού</a:t>
            </a:r>
          </a:p>
          <a:p>
            <a:pPr lvl="2"/>
            <a:r>
              <a:rPr lang="el-GR" dirty="0" smtClean="0"/>
              <a:t>Διεργασίες/νήματα εκτελούνται παράλληλα</a:t>
            </a:r>
          </a:p>
          <a:p>
            <a:pPr lvl="2"/>
            <a:r>
              <a:rPr lang="el-GR" dirty="0" smtClean="0"/>
              <a:t>Εισαγωγή στον ταυτόχρονο προγραμματισμό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6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 smtClean="0"/>
              <a:t>Ενότητα #10:</a:t>
            </a:r>
            <a:r>
              <a:rPr lang="en-US" dirty="0" smtClean="0"/>
              <a:t> </a:t>
            </a:r>
            <a:r>
              <a:rPr lang="el-GR" dirty="0" smtClean="0"/>
              <a:t>Προγραμματισμός</a:t>
            </a:r>
            <a:r>
              <a:rPr lang="en-US" dirty="0" smtClean="0"/>
              <a:t> UNIX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0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126EF55-45DD-4669-94DB-607FDA01A53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2750</Words>
  <Application>Microsoft Macintosh PowerPoint</Application>
  <PresentationFormat>On-screen Show (4:3)</PresentationFormat>
  <Paragraphs>541</Paragraphs>
  <Slides>62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Courier New</vt:lpstr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Εισαγωγή</vt:lpstr>
      <vt:lpstr>Προγραμματισμός UNIX (1 από 2)</vt:lpstr>
      <vt:lpstr>Προγραμματισμός UNIX (2 από 2)</vt:lpstr>
      <vt:lpstr>Διεργασίες</vt:lpstr>
      <vt:lpstr>Έννοια της διεργασίας</vt:lpstr>
      <vt:lpstr>Διεργασίες (1 από 6)</vt:lpstr>
      <vt:lpstr>Διεργασίες (2 από 6)</vt:lpstr>
      <vt:lpstr>Διεργασίες (3 από 6)</vt:lpstr>
      <vt:lpstr>Διεργασίες (4 από 6)</vt:lpstr>
      <vt:lpstr>Διεργασίες (5 από 6)</vt:lpstr>
      <vt:lpstr>Διεργασίες (6 από 6)</vt:lpstr>
      <vt:lpstr>Επικοινωνία διεργασιών</vt:lpstr>
      <vt:lpstr>Μηχανισμοί επικοινωνίας (1 από 2)</vt:lpstr>
      <vt:lpstr>Μηχανισμοί επικοινωνίας (2 από 2)</vt:lpstr>
      <vt:lpstr>Σήματα (1 από 5)</vt:lpstr>
      <vt:lpstr>Σήματα (2 από 5)</vt:lpstr>
      <vt:lpstr>Σήματα (3 από 5)</vt:lpstr>
      <vt:lpstr>Σήματα (4 από 5)</vt:lpstr>
      <vt:lpstr>Σήματα (5 από 5)</vt:lpstr>
      <vt:lpstr>Αγωγοί (1 από 9)</vt:lpstr>
      <vt:lpstr>Αγωγοί (2 από 9)</vt:lpstr>
      <vt:lpstr>Αγωγοί (3 από 9)</vt:lpstr>
      <vt:lpstr>Αγωγοί (4 από 9)</vt:lpstr>
      <vt:lpstr>Αγωγοί (5 από 9)</vt:lpstr>
      <vt:lpstr>Αγωγοί (6 από 9)</vt:lpstr>
      <vt:lpstr>Αγωγοί (7 από 9)</vt:lpstr>
      <vt:lpstr>Αγωγοί (8 από 9)</vt:lpstr>
      <vt:lpstr>Αγωγοί (9 από 9)</vt:lpstr>
      <vt:lpstr>Ουρές μηνυμάτων (1 από 10)</vt:lpstr>
      <vt:lpstr>Ουρές μηνυμάτων (2 από 10)</vt:lpstr>
      <vt:lpstr>Ουρές μηνυμάτων (3 από 10)</vt:lpstr>
      <vt:lpstr>Ουρές μηνυμάτων (4 από 10)</vt:lpstr>
      <vt:lpstr>Ουρές μηνυμάτων (5 από 10)</vt:lpstr>
      <vt:lpstr>Ουρές μηνυμάτων (6 από 10)</vt:lpstr>
      <vt:lpstr>Ουρές μηνυμάτων (7 από 10)</vt:lpstr>
      <vt:lpstr>Ουρές μηνυμάτων (8 από 10)</vt:lpstr>
      <vt:lpstr>Ουρές μηνυμάτων (9 από 10)</vt:lpstr>
      <vt:lpstr>Ουρές μηνυμάτων (10 από 10)</vt:lpstr>
      <vt:lpstr>Νήματα</vt:lpstr>
      <vt:lpstr>Έννοια του νήματος</vt:lpstr>
      <vt:lpstr>Νήματα και διεργασίες</vt:lpstr>
      <vt:lpstr>Συγχρονισμός νημάτων</vt:lpstr>
      <vt:lpstr>Νήματα POSIX</vt:lpstr>
      <vt:lpstr>Pthreads API</vt:lpstr>
      <vt:lpstr>Διαχείριση νημάτων (1 από 4)</vt:lpstr>
      <vt:lpstr>Διαχείριση νημάτων (2 από 4)</vt:lpstr>
      <vt:lpstr>Διαχείριση νημάτων (3 από 4)</vt:lpstr>
      <vt:lpstr>Διαχείριση νημάτων (4 από 4)</vt:lpstr>
      <vt:lpstr>Αμοιβαίος αποκλεισμός (1 από 3)</vt:lpstr>
      <vt:lpstr>Αμοιβαίος αποκλεισμός (2 από 3)</vt:lpstr>
      <vt:lpstr>Αμοιβαίος αποκλεισμός (3 από 3)</vt:lpstr>
      <vt:lpstr>Μεταβλητές συνθήκης (1 από 5)</vt:lpstr>
      <vt:lpstr>Μεταβλητές συνθήκης (2 από 5)</vt:lpstr>
      <vt:lpstr>Μεταβλητές συνθήκης (3 από 5)</vt:lpstr>
      <vt:lpstr>Μεταβλητές συνθήκης (4 από 5)</vt:lpstr>
      <vt:lpstr>Μεταβλητές συνθήκης (5 από 5)</vt:lpstr>
      <vt:lpstr>Τέλος Ενότητας # 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UNIX</dc:title>
  <dc:subject>Λειτουργικά Συστήματα</dc:subject>
  <dc:creator>Γεώργιος Ξυλωμένος</dc:creator>
  <cp:keywords>Αγωγοί, ουρές μηνυμάτων, pthreads</cp:keywords>
  <cp:lastModifiedBy>George Xylomenos</cp:lastModifiedBy>
  <cp:revision>264</cp:revision>
  <dcterms:created xsi:type="dcterms:W3CDTF">2012-09-06T09:03:05Z</dcterms:created>
  <dcterms:modified xsi:type="dcterms:W3CDTF">2015-11-01T13:10:13Z</dcterms:modified>
</cp:coreProperties>
</file>