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E6F9A6D-3DDE-442D-82E3-983B6E4169B3}" type="datetimeFigureOut">
              <a:rPr lang="en-US" smtClean="0"/>
              <a:t>10/26/2020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Σπύρος </a:t>
            </a:r>
            <a:r>
              <a:rPr lang="el-GR" dirty="0" err="1"/>
              <a:t>Μπλαβούκος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l-GR" dirty="0"/>
              <a:t>Αναπληρωτής Καθηγητής</a:t>
            </a:r>
          </a:p>
          <a:p>
            <a:r>
              <a:rPr lang="el-GR" dirty="0"/>
              <a:t>Τμήμα Διεθνών και Ευρωπαϊκών Οικονομικών Σπουδών</a:t>
            </a:r>
          </a:p>
          <a:p>
            <a:r>
              <a:rPr lang="el-GR" dirty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4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l-GR" sz="3600" b="1" dirty="0"/>
              <a:t>Post-negotiation Negotiations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95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post-settlement settlements (PSS)</a:t>
            </a:r>
            <a:r>
              <a:rPr lang="el-GR" dirty="0"/>
              <a:t>: </a:t>
            </a:r>
            <a:r>
              <a:rPr lang="en-GB" dirty="0"/>
              <a:t>after the signing of an agreement</a:t>
            </a:r>
          </a:p>
          <a:p>
            <a:pPr>
              <a:spcBef>
                <a:spcPts val="1200"/>
              </a:spcBef>
            </a:pPr>
            <a:r>
              <a:rPr lang="en-GB" dirty="0"/>
              <a:t>Basic condition: it shouldn’t look like stepping out of an agreement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Rationale</a:t>
            </a:r>
            <a:r>
              <a:rPr lang="el-GR" dirty="0"/>
              <a:t>: </a:t>
            </a:r>
            <a:r>
              <a:rPr lang="en-GB" dirty="0"/>
              <a:t>make </a:t>
            </a:r>
            <a:r>
              <a:rPr lang="en-US" dirty="0" err="1"/>
              <a:t>Paretto</a:t>
            </a:r>
            <a:r>
              <a:rPr lang="en-US" dirty="0"/>
              <a:t> optimal improvements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Less stress and pressure may help identify an even better agreement for both sides (the agreement is the new BATNA for both)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GB" dirty="0"/>
              <a:t>How? By introducing new information that has come out from the negotiation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Not a </a:t>
            </a:r>
            <a:r>
              <a:rPr lang="en-GB" i="1" dirty="0"/>
              <a:t>new </a:t>
            </a:r>
            <a:r>
              <a:rPr lang="en-GB" dirty="0"/>
              <a:t>deal but an </a:t>
            </a:r>
            <a:r>
              <a:rPr lang="en-GB" i="1" dirty="0"/>
              <a:t>improved</a:t>
            </a:r>
            <a:r>
              <a:rPr lang="en-GB" dirty="0"/>
              <a:t> one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529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l-GR" sz="3600" b="1" dirty="0"/>
              <a:t>Implementation and revisiting of an agreement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00600"/>
          </a:xfrm>
        </p:spPr>
        <p:txBody>
          <a:bodyPr/>
          <a:lstStyle/>
          <a:p>
            <a:r>
              <a:rPr lang="en-GB" altLang="el-GR" sz="2400" dirty="0"/>
              <a:t>Monitor and surveillance cost </a:t>
            </a:r>
            <a:endParaRPr lang="el-GR" altLang="el-GR" sz="2400" dirty="0"/>
          </a:p>
          <a:p>
            <a:r>
              <a:rPr lang="en-GB" altLang="el-GR" sz="2400" dirty="0"/>
              <a:t>Choices</a:t>
            </a:r>
            <a:r>
              <a:rPr lang="el-GR" altLang="el-GR" sz="2400" dirty="0"/>
              <a:t>: </a:t>
            </a:r>
          </a:p>
          <a:p>
            <a:pPr lvl="1">
              <a:spcBef>
                <a:spcPts val="600"/>
              </a:spcBef>
            </a:pPr>
            <a:r>
              <a:rPr lang="en-GB" altLang="el-GR" sz="2400" dirty="0"/>
              <a:t>Sanctions </a:t>
            </a:r>
            <a:r>
              <a:rPr lang="el-GR" altLang="el-GR" sz="2400" dirty="0"/>
              <a:t>– </a:t>
            </a:r>
            <a:r>
              <a:rPr lang="en-GB" altLang="el-GR" sz="2400" dirty="0"/>
              <a:t>conditionality clause</a:t>
            </a:r>
            <a:endParaRPr lang="el-GR" altLang="el-GR" sz="2400" dirty="0"/>
          </a:p>
          <a:p>
            <a:pPr lvl="1">
              <a:spcBef>
                <a:spcPts val="600"/>
              </a:spcBef>
            </a:pPr>
            <a:r>
              <a:rPr lang="en-GB" altLang="el-GR" sz="2400" dirty="0"/>
              <a:t>Third party</a:t>
            </a:r>
            <a:r>
              <a:rPr lang="el-GR" altLang="el-GR" sz="2400" dirty="0"/>
              <a:t>: </a:t>
            </a:r>
            <a:r>
              <a:rPr lang="en-GB" altLang="el-GR" sz="2400" dirty="0"/>
              <a:t>IOs,  </a:t>
            </a:r>
            <a:endParaRPr lang="el-GR" altLang="el-GR" sz="2400" dirty="0"/>
          </a:p>
          <a:p>
            <a:pPr lvl="1"/>
            <a:r>
              <a:rPr lang="en-GB" altLang="el-GR" sz="2400" dirty="0"/>
              <a:t>Supranational body: Commission (in the EU)</a:t>
            </a:r>
            <a:endParaRPr lang="el-GR" altLang="el-GR" sz="2400" dirty="0"/>
          </a:p>
          <a:p>
            <a:r>
              <a:rPr lang="en-GB" sz="2400" dirty="0"/>
              <a:t>Parameter: trust in the legal system </a:t>
            </a:r>
            <a:r>
              <a:rPr lang="el-GR" sz="2400" dirty="0"/>
              <a:t>(</a:t>
            </a:r>
            <a:r>
              <a:rPr lang="en-GB" sz="2400" dirty="0"/>
              <a:t>international and domestic law</a:t>
            </a:r>
            <a:r>
              <a:rPr lang="el-G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71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724400"/>
            <a:ext cx="7659687" cy="1295400"/>
          </a:xfrm>
        </p:spPr>
        <p:txBody>
          <a:bodyPr/>
          <a:lstStyle/>
          <a:p>
            <a:r>
              <a:rPr lang="en-GB" altLang="el-GR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Lecture </a:t>
            </a:r>
            <a:r>
              <a:rPr lang="el-GR" altLang="el-GR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3:</a:t>
            </a:r>
            <a:br>
              <a:rPr lang="el-GR" altLang="el-GR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altLang="el-GR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negotiation phases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731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l-GR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OVERVIEW</a:t>
            </a:r>
            <a:endParaRPr lang="el-GR" altLang="el-GR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239000" cy="50292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GB" altLang="el-GR" sz="2800" b="1" dirty="0"/>
              <a:t>Pre-negotiation Stage: agenda setting 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GB" altLang="el-GR" sz="2600" dirty="0"/>
              <a:t>The agenda  delimits the potential agreement 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GB" altLang="el-GR" sz="2600" dirty="0"/>
              <a:t>The agenda is rarely neutral</a:t>
            </a:r>
            <a:endParaRPr lang="el-GR" altLang="el-GR" sz="2600" dirty="0"/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n-GB" altLang="el-GR" sz="2800" b="1" dirty="0"/>
              <a:t>Main stage</a:t>
            </a:r>
            <a:endParaRPr lang="el-GR" altLang="el-GR" sz="2800" b="1" dirty="0"/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n-GB" altLang="el-GR" sz="2800" b="1" dirty="0"/>
              <a:t>Final stage – finalisation of details 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n-GB" altLang="el-GR" sz="2800" b="1" dirty="0"/>
              <a:t>Post-negotiations negotiation</a:t>
            </a:r>
            <a:r>
              <a:rPr lang="el-GR" altLang="el-GR" sz="2800" b="1" dirty="0"/>
              <a:t> (!)</a:t>
            </a:r>
            <a:endParaRPr lang="en-US" altLang="el-GR" sz="2800" b="1" dirty="0"/>
          </a:p>
          <a:p>
            <a:pPr marL="533400" indent="-533400" eaLnBrk="1" hangingPunct="1">
              <a:lnSpc>
                <a:spcPct val="120000"/>
              </a:lnSpc>
              <a:spcBef>
                <a:spcPct val="75000"/>
              </a:spcBef>
              <a:buFontTx/>
              <a:buAutoNum type="arabicPeriod"/>
            </a:pPr>
            <a:r>
              <a:rPr lang="en-GB" altLang="el-GR" sz="2800" b="1" dirty="0"/>
              <a:t>Implementation and revision</a:t>
            </a:r>
            <a:endParaRPr lang="el-GR" altLang="el-GR" sz="2800" dirty="0"/>
          </a:p>
          <a:p>
            <a:pPr marL="457200" lvl="1" indent="0" eaLnBrk="1" hangingPunct="1">
              <a:lnSpc>
                <a:spcPct val="120000"/>
              </a:lnSpc>
              <a:buNone/>
            </a:pPr>
            <a:endParaRPr lang="el-GR" altLang="el-GR" sz="2600" dirty="0"/>
          </a:p>
        </p:txBody>
      </p:sp>
    </p:spTree>
    <p:extLst>
      <p:ext uri="{BB962C8B-B14F-4D97-AF65-F5344CB8AC3E}">
        <p14:creationId xmlns:p14="http://schemas.microsoft.com/office/powerpoint/2010/main" val="322736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808038"/>
          </a:xfrm>
        </p:spPr>
        <p:txBody>
          <a:bodyPr/>
          <a:lstStyle/>
          <a:p>
            <a:r>
              <a:rPr lang="en-GB" dirty="0"/>
              <a:t>Pre-negotiation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r>
              <a:rPr lang="en-GB" sz="2800" dirty="0"/>
              <a:t>Preparation </a:t>
            </a:r>
            <a:r>
              <a:rPr lang="el-GR" sz="2800" dirty="0"/>
              <a:t>(1/3)</a:t>
            </a:r>
          </a:p>
          <a:p>
            <a:pPr lvl="1"/>
            <a:r>
              <a:rPr lang="en-GB" sz="2400" u="sng" dirty="0"/>
              <a:t>Analysis of the surrounding environment</a:t>
            </a:r>
            <a:endParaRPr lang="el-GR" sz="2400" u="sng" dirty="0"/>
          </a:p>
          <a:p>
            <a:pPr lvl="2">
              <a:spcBef>
                <a:spcPts val="1800"/>
              </a:spcBef>
            </a:pPr>
            <a:r>
              <a:rPr lang="en-GB" sz="2400" dirty="0"/>
              <a:t>Identification and understanding of the participating partners </a:t>
            </a:r>
            <a:r>
              <a:rPr lang="el-GR" sz="2400" dirty="0"/>
              <a:t>(«</a:t>
            </a:r>
            <a:r>
              <a:rPr lang="en-GB" sz="2400" dirty="0"/>
              <a:t>blind spots</a:t>
            </a:r>
            <a:r>
              <a:rPr lang="el-GR" sz="2400" dirty="0"/>
              <a:t>»: </a:t>
            </a:r>
            <a:r>
              <a:rPr lang="en-GB" sz="2400" dirty="0"/>
              <a:t>parts that do not necessarily belong to the negotiations – zooming out</a:t>
            </a:r>
            <a:r>
              <a:rPr lang="el-GR" sz="2400" dirty="0"/>
              <a:t>)</a:t>
            </a:r>
          </a:p>
          <a:p>
            <a:pPr lvl="2">
              <a:spcBef>
                <a:spcPts val="1800"/>
              </a:spcBef>
            </a:pPr>
            <a:r>
              <a:rPr lang="en-GB" sz="2400" dirty="0"/>
              <a:t>Understanding of the broader framework and the general objectives</a:t>
            </a:r>
            <a:endParaRPr lang="el-GR" sz="2400" dirty="0"/>
          </a:p>
          <a:p>
            <a:pPr lvl="2">
              <a:spcBef>
                <a:spcPts val="1800"/>
              </a:spcBef>
            </a:pPr>
            <a:r>
              <a:rPr lang="en-GB" sz="2400" dirty="0"/>
              <a:t>Identification of the enabling (or constraining) prerequisites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76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181600"/>
          </a:xfrm>
        </p:spPr>
        <p:txBody>
          <a:bodyPr>
            <a:normAutofit lnSpcReduction="10000"/>
          </a:bodyPr>
          <a:lstStyle/>
          <a:p>
            <a:pPr marL="571500" indent="-571500"/>
            <a:r>
              <a:rPr lang="en-GB" sz="3600" dirty="0"/>
              <a:t>Preparation </a:t>
            </a:r>
            <a:r>
              <a:rPr lang="el-GR" sz="3600" dirty="0"/>
              <a:t>(2/3)</a:t>
            </a:r>
          </a:p>
          <a:p>
            <a:pPr marL="868680" lvl="1" indent="-571500">
              <a:spcBef>
                <a:spcPts val="2400"/>
              </a:spcBef>
            </a:pPr>
            <a:r>
              <a:rPr lang="en-GB" sz="2600" u="sng" dirty="0"/>
              <a:t>Issue and partners’ analysis</a:t>
            </a:r>
            <a:endParaRPr lang="el-GR" sz="2600" u="sng" dirty="0"/>
          </a:p>
          <a:p>
            <a:pPr marL="1234440" lvl="2" indent="-571500">
              <a:spcBef>
                <a:spcPts val="1800"/>
              </a:spcBef>
            </a:pPr>
            <a:r>
              <a:rPr lang="en-GB" sz="2600" dirty="0"/>
              <a:t>Is there a chance for ‘salami tactics’ and/or avoiding negotiation (if so desired)</a:t>
            </a:r>
            <a:endParaRPr lang="el-GR" sz="2600" dirty="0"/>
          </a:p>
          <a:p>
            <a:pPr marL="1234440" lvl="2" indent="-571500">
              <a:spcBef>
                <a:spcPts val="1800"/>
              </a:spcBef>
            </a:pPr>
            <a:r>
              <a:rPr lang="en-GB" sz="2600" dirty="0"/>
              <a:t>Estimating positions and power (as well as alternatives)</a:t>
            </a:r>
            <a:endParaRPr lang="el-GR" sz="2600" dirty="0"/>
          </a:p>
          <a:p>
            <a:pPr marL="1234440" lvl="2" indent="-571500">
              <a:spcBef>
                <a:spcPts val="1800"/>
              </a:spcBef>
            </a:pPr>
            <a:r>
              <a:rPr lang="en-GB" sz="2600" dirty="0"/>
              <a:t>Assessment of credibility of negotiators</a:t>
            </a:r>
            <a:endParaRPr lang="el-GR" sz="2600" dirty="0"/>
          </a:p>
          <a:p>
            <a:pPr marL="1234440" lvl="2" indent="-571500">
              <a:spcBef>
                <a:spcPts val="1800"/>
              </a:spcBef>
            </a:pPr>
            <a:r>
              <a:rPr lang="en-GB" sz="2600" dirty="0"/>
              <a:t>Assessment of an agreement’s implications (political, economic, business…) and possible ways of  managing them</a:t>
            </a:r>
            <a:endParaRPr lang="el-GR" sz="2600" dirty="0"/>
          </a:p>
          <a:p>
            <a:pPr marL="0" indent="0">
              <a:buNone/>
            </a:pPr>
            <a:endParaRPr lang="el-G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3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Preparation </a:t>
            </a:r>
            <a:r>
              <a:rPr lang="el-GR" sz="2800" dirty="0"/>
              <a:t>(3/3)</a:t>
            </a:r>
          </a:p>
          <a:p>
            <a:pPr lvl="1">
              <a:spcBef>
                <a:spcPts val="2400"/>
              </a:spcBef>
            </a:pPr>
            <a:r>
              <a:rPr lang="en-GB" sz="2400" u="sng" dirty="0"/>
              <a:t>Analysis of negotiation process and </a:t>
            </a:r>
            <a:r>
              <a:rPr lang="en-GB" sz="2400" u="sng" dirty="0" err="1"/>
              <a:t>tatics</a:t>
            </a:r>
            <a:endParaRPr lang="el-GR" sz="2400" u="sng" dirty="0"/>
          </a:p>
          <a:p>
            <a:pPr lvl="2">
              <a:spcBef>
                <a:spcPts val="1800"/>
              </a:spcBef>
            </a:pPr>
            <a:r>
              <a:rPr lang="en-GB" sz="2200" dirty="0"/>
              <a:t>Duration: estimates of physical and emotional breakdowns</a:t>
            </a:r>
            <a:endParaRPr lang="el-GR" sz="2200" dirty="0"/>
          </a:p>
          <a:p>
            <a:pPr lvl="2">
              <a:spcBef>
                <a:spcPts val="1800"/>
              </a:spcBef>
            </a:pPr>
            <a:r>
              <a:rPr lang="en-GB" sz="2200" dirty="0"/>
              <a:t>Face-to-face? Through mediators? Through the exchange of documents?</a:t>
            </a:r>
            <a:endParaRPr lang="el-GR" sz="2200" dirty="0"/>
          </a:p>
          <a:p>
            <a:pPr lvl="2">
              <a:spcBef>
                <a:spcPts val="1800"/>
              </a:spcBef>
            </a:pPr>
            <a:r>
              <a:rPr lang="en-GB" sz="2200" dirty="0"/>
              <a:t>Making a choice about the ‘opening’: aggressive vs. conservative stance</a:t>
            </a:r>
            <a:endParaRPr lang="el-GR" sz="2200" dirty="0"/>
          </a:p>
          <a:p>
            <a:pPr lvl="3"/>
            <a:r>
              <a:rPr lang="en-GB" sz="2000" dirty="0"/>
              <a:t>Are we well prepared and informed?</a:t>
            </a:r>
            <a:endParaRPr lang="el-GR" sz="2000" dirty="0"/>
          </a:p>
          <a:p>
            <a:pPr lvl="3"/>
            <a:r>
              <a:rPr lang="en-US" sz="2000" dirty="0"/>
              <a:t>Are we </a:t>
            </a:r>
            <a:r>
              <a:rPr lang="en-US" sz="2000" dirty="0" err="1"/>
              <a:t>demandeurs</a:t>
            </a:r>
            <a:r>
              <a:rPr lang="en-US" sz="2000" dirty="0"/>
              <a:t> or</a:t>
            </a:r>
            <a:r>
              <a:rPr lang="el-GR" sz="2000" dirty="0"/>
              <a:t> </a:t>
            </a:r>
            <a:r>
              <a:rPr lang="en-US" sz="2000" dirty="0"/>
              <a:t>status quo proponents</a:t>
            </a:r>
            <a:r>
              <a:rPr lang="en-GB" sz="2000" dirty="0"/>
              <a:t>?</a:t>
            </a:r>
            <a:endParaRPr lang="el-GR" sz="2000" dirty="0"/>
          </a:p>
          <a:p>
            <a:pPr lvl="3"/>
            <a:r>
              <a:rPr lang="en-GB" sz="2000" dirty="0"/>
              <a:t>Do we (estimate that we) have converging ‘</a:t>
            </a:r>
            <a:r>
              <a:rPr lang="en-US" sz="2000"/>
              <a:t>win-sets’ </a:t>
            </a:r>
            <a:r>
              <a:rPr lang="en-US" sz="2000" dirty="0"/>
              <a:t>or are we at the margins of ZOPA?</a:t>
            </a:r>
            <a:r>
              <a:rPr lang="el-GR" sz="2000" dirty="0"/>
              <a:t> </a:t>
            </a:r>
          </a:p>
          <a:p>
            <a:pPr lvl="2">
              <a:spcBef>
                <a:spcPts val="1800"/>
              </a:spcBef>
            </a:pPr>
            <a:r>
              <a:rPr lang="en-GB" sz="2200" dirty="0"/>
              <a:t>Ensuring escape choices: non-committing responses, flexibility (</a:t>
            </a:r>
            <a:r>
              <a:rPr lang="en-GB" sz="2200" i="1" dirty="0"/>
              <a:t>ad referendum</a:t>
            </a:r>
            <a:r>
              <a:rPr lang="en-GB" sz="2200" dirty="0"/>
              <a:t>, playing with the clock, etc) </a:t>
            </a:r>
            <a:endParaRPr lang="el-GR" sz="2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8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GB" sz="3600" dirty="0"/>
              <a:t>Main Stage </a:t>
            </a:r>
            <a:r>
              <a:rPr lang="el-GR" sz="3600" dirty="0"/>
              <a:t>(1/3)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5626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Communication</a:t>
            </a:r>
            <a:r>
              <a:rPr lang="el-GR" dirty="0"/>
              <a:t>: </a:t>
            </a:r>
            <a:r>
              <a:rPr lang="en-GB" dirty="0"/>
              <a:t>Listen and hear</a:t>
            </a:r>
            <a:r>
              <a:rPr lang="el-GR" dirty="0"/>
              <a:t>!</a:t>
            </a:r>
          </a:p>
          <a:p>
            <a:pPr lvl="1"/>
            <a:r>
              <a:rPr lang="en-GB" dirty="0"/>
              <a:t>Other side’s opening remarks</a:t>
            </a:r>
            <a:r>
              <a:rPr lang="el-GR" dirty="0"/>
              <a:t>→ </a:t>
            </a:r>
            <a:r>
              <a:rPr lang="en-GB" dirty="0"/>
              <a:t>identifying potential common targeting, revision of own objectives</a:t>
            </a:r>
            <a:endParaRPr lang="el-GR" dirty="0"/>
          </a:p>
          <a:p>
            <a:pPr>
              <a:spcBef>
                <a:spcPts val="1800"/>
              </a:spcBef>
            </a:pPr>
            <a:r>
              <a:rPr lang="en-GB" b="1" dirty="0"/>
              <a:t>Communication</a:t>
            </a:r>
            <a:r>
              <a:rPr lang="el-GR" dirty="0"/>
              <a:t>: </a:t>
            </a:r>
            <a:r>
              <a:rPr lang="en-GB" dirty="0"/>
              <a:t>Assess</a:t>
            </a:r>
            <a:r>
              <a:rPr lang="el-GR" dirty="0"/>
              <a:t>!</a:t>
            </a:r>
          </a:p>
          <a:p>
            <a:pPr lvl="1">
              <a:spcBef>
                <a:spcPts val="600"/>
              </a:spcBef>
            </a:pPr>
            <a:r>
              <a:rPr lang="el-GR" dirty="0"/>
              <a:t>«</a:t>
            </a:r>
            <a:r>
              <a:rPr lang="en-GB" dirty="0"/>
              <a:t>reactionary devaluation</a:t>
            </a:r>
            <a:r>
              <a:rPr lang="el-GR" dirty="0"/>
              <a:t>» </a:t>
            </a:r>
            <a:r>
              <a:rPr lang="en-GB" dirty="0"/>
              <a:t>of negotiating alternatives (because they come from the ‘other’ side </a:t>
            </a:r>
            <a:r>
              <a:rPr lang="el-GR" dirty="0"/>
              <a:t>→ </a:t>
            </a:r>
            <a:r>
              <a:rPr lang="en-GB" dirty="0"/>
              <a:t>value loss</a:t>
            </a:r>
            <a:endParaRPr lang="el-GR" dirty="0"/>
          </a:p>
          <a:p>
            <a:pPr>
              <a:spcBef>
                <a:spcPts val="1800"/>
              </a:spcBef>
            </a:pPr>
            <a:r>
              <a:rPr lang="en-GB" b="1" dirty="0"/>
              <a:t>Communication</a:t>
            </a:r>
            <a:r>
              <a:rPr lang="el-GR" b="1" dirty="0"/>
              <a:t>: </a:t>
            </a:r>
            <a:r>
              <a:rPr lang="en-GB" dirty="0"/>
              <a:t>Pay attention to the whole package</a:t>
            </a:r>
            <a:r>
              <a:rPr lang="el-GR" dirty="0"/>
              <a:t>!</a:t>
            </a:r>
          </a:p>
          <a:p>
            <a:pPr marL="708660" lvl="2">
              <a:spcBef>
                <a:spcPts val="600"/>
              </a:spcBef>
              <a:buClr>
                <a:schemeClr val="accent1"/>
              </a:buClr>
            </a:pPr>
            <a:r>
              <a:rPr lang="en-GB" sz="2000" dirty="0"/>
              <a:t>Impressionist trap: impressive information affect negotiating partners</a:t>
            </a:r>
            <a:endParaRPr lang="el-GR" sz="2000" dirty="0"/>
          </a:p>
          <a:p>
            <a:pPr>
              <a:spcBef>
                <a:spcPts val="1800"/>
              </a:spcBef>
            </a:pPr>
            <a:r>
              <a:rPr lang="en-GB" b="1" dirty="0"/>
              <a:t>Communication</a:t>
            </a:r>
            <a:r>
              <a:rPr lang="el-GR" b="1" dirty="0"/>
              <a:t>: </a:t>
            </a:r>
            <a:r>
              <a:rPr lang="en-GB" dirty="0"/>
              <a:t>Pay attention to issue </a:t>
            </a:r>
            <a:r>
              <a:rPr lang="en-US" dirty="0"/>
              <a:t>framing</a:t>
            </a:r>
            <a:r>
              <a:rPr lang="el-GR" dirty="0"/>
              <a:t>!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We assess differently proposals focusing on expected gains rather than expected losses</a:t>
            </a:r>
            <a:endParaRPr lang="el-GR" dirty="0"/>
          </a:p>
          <a:p>
            <a:pPr>
              <a:spcBef>
                <a:spcPts val="1800"/>
              </a:spcBef>
            </a:pPr>
            <a:r>
              <a:rPr lang="en-GB" b="1" dirty="0"/>
              <a:t>Communication</a:t>
            </a:r>
            <a:r>
              <a:rPr lang="el-GR" dirty="0"/>
              <a:t>: </a:t>
            </a:r>
            <a:r>
              <a:rPr lang="en-GB" dirty="0"/>
              <a:t>Non-rational climax of tension</a:t>
            </a:r>
            <a:r>
              <a:rPr lang="el-GR" dirty="0"/>
              <a:t>!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‘path dependency’ may blind us: a good and smart strategy can backfire (clear disengagement plan)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1751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Main Stage </a:t>
            </a:r>
            <a:r>
              <a:rPr lang="el-GR" sz="3600" dirty="0"/>
              <a:t>(2/3)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724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sz="2400" b="1" dirty="0"/>
              <a:t>Multi-thematic and multi-purpose negotiations</a:t>
            </a:r>
            <a:r>
              <a:rPr lang="el-GR" dirty="0"/>
              <a:t>: </a:t>
            </a:r>
          </a:p>
          <a:p>
            <a:pPr lvl="1">
              <a:spcBef>
                <a:spcPts val="1200"/>
              </a:spcBef>
            </a:pPr>
            <a:r>
              <a:rPr lang="en-GB" sz="2200" u="sng" dirty="0"/>
              <a:t>Linear approach</a:t>
            </a:r>
            <a:r>
              <a:rPr lang="el-GR" sz="2200" dirty="0"/>
              <a:t>: </a:t>
            </a:r>
            <a:r>
              <a:rPr lang="en-GB" sz="2200" dirty="0"/>
              <a:t>an agreement on one issue as a prerequisite for moving on to the next one</a:t>
            </a:r>
            <a:endParaRPr lang="el-GR" sz="2200" dirty="0"/>
          </a:p>
          <a:p>
            <a:pPr lvl="2"/>
            <a:r>
              <a:rPr lang="en-GB" sz="2000" dirty="0"/>
              <a:t>Choice: starting from the easier one (to embed trust and positive vibes, giving away low value to claim high value later) or the most difficult one </a:t>
            </a:r>
            <a:r>
              <a:rPr lang="el-GR" sz="2000" dirty="0"/>
              <a:t>(</a:t>
            </a:r>
            <a:r>
              <a:rPr lang="en-GB" sz="2000" dirty="0"/>
              <a:t>danger of derailment but is there any point in moving on if these critical issues are tackled first?</a:t>
            </a:r>
            <a:r>
              <a:rPr lang="el-GR" sz="2000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GB" sz="2200" u="sng" dirty="0"/>
              <a:t>Spider approach</a:t>
            </a:r>
            <a:r>
              <a:rPr lang="el-GR" sz="2200" dirty="0"/>
              <a:t>: </a:t>
            </a:r>
            <a:r>
              <a:rPr lang="en-GB" sz="2200" dirty="0"/>
              <a:t>seeking interconnections; all issue on the table simultaneously (to enable </a:t>
            </a:r>
            <a:r>
              <a:rPr lang="en-US" sz="2200" dirty="0"/>
              <a:t>‘package deals’</a:t>
            </a:r>
            <a:r>
              <a:rPr lang="el-GR" sz="2200" dirty="0"/>
              <a:t>) (</a:t>
            </a:r>
            <a:r>
              <a:rPr lang="en-US" sz="2200" dirty="0" err="1"/>
              <a:t>Malhotra</a:t>
            </a:r>
            <a:r>
              <a:rPr lang="en-US" sz="2200" dirty="0"/>
              <a:t> –</a:t>
            </a:r>
            <a:r>
              <a:rPr lang="en-US" sz="2200" dirty="0" err="1"/>
              <a:t>Bazerman</a:t>
            </a:r>
            <a:r>
              <a:rPr lang="en-US" sz="2200" dirty="0"/>
              <a:t> 2007)</a:t>
            </a:r>
            <a:endParaRPr lang="el-G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5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Main Stage </a:t>
            </a:r>
            <a:r>
              <a:rPr lang="el-GR" sz="3600" dirty="0"/>
              <a:t>(3/3)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76800"/>
          </a:xfrm>
        </p:spPr>
        <p:txBody>
          <a:bodyPr>
            <a:normAutofit/>
          </a:bodyPr>
          <a:lstStyle/>
          <a:p>
            <a:r>
              <a:rPr lang="en-GB" b="1" dirty="0"/>
              <a:t>Identifying (and capitalizing on) differences </a:t>
            </a:r>
            <a:r>
              <a:rPr lang="en-GB" dirty="0"/>
              <a:t>with the negotiating partner to create value</a:t>
            </a:r>
            <a:endParaRPr lang="el-GR" dirty="0"/>
          </a:p>
          <a:p>
            <a:pPr lvl="1"/>
            <a:r>
              <a:rPr lang="en-GB" u="sng" dirty="0"/>
              <a:t>Different prioritization</a:t>
            </a:r>
            <a:endParaRPr lang="el-GR" u="sng" dirty="0"/>
          </a:p>
          <a:p>
            <a:pPr lvl="2"/>
            <a:r>
              <a:rPr lang="en-GB" dirty="0"/>
              <a:t>On </a:t>
            </a:r>
            <a:r>
              <a:rPr lang="en-US" dirty="0"/>
              <a:t>risk</a:t>
            </a:r>
            <a:r>
              <a:rPr lang="el-GR" dirty="0"/>
              <a:t>: </a:t>
            </a:r>
            <a:r>
              <a:rPr lang="en-GB" dirty="0"/>
              <a:t>I will take over the risk if the other side is unwilling to do so</a:t>
            </a:r>
          </a:p>
          <a:p>
            <a:pPr lvl="2"/>
            <a:r>
              <a:rPr lang="en-GB" dirty="0"/>
              <a:t>On time: I have </a:t>
            </a:r>
            <a:r>
              <a:rPr lang="en-GB" dirty="0" err="1"/>
              <a:t>sth</a:t>
            </a:r>
            <a:r>
              <a:rPr lang="en-GB" dirty="0"/>
              <a:t> not needed immediately</a:t>
            </a:r>
            <a:endParaRPr lang="el-GR" dirty="0"/>
          </a:p>
          <a:p>
            <a:pPr lvl="1"/>
            <a:r>
              <a:rPr lang="en-GB" u="sng" dirty="0"/>
              <a:t>Different future expectations</a:t>
            </a:r>
            <a:r>
              <a:rPr lang="en-GB" dirty="0"/>
              <a:t> (make smart use of conditionality clauses)</a:t>
            </a:r>
            <a:endParaRPr lang="el-GR" dirty="0"/>
          </a:p>
          <a:p>
            <a:pPr>
              <a:spcBef>
                <a:spcPts val="2400"/>
              </a:spcBef>
            </a:pPr>
            <a:r>
              <a:rPr lang="en-GB" b="1" dirty="0"/>
              <a:t>Exploratory Negotiations</a:t>
            </a:r>
            <a:endParaRPr lang="el-GR" b="1" dirty="0"/>
          </a:p>
          <a:p>
            <a:pPr lvl="1">
              <a:spcBef>
                <a:spcPts val="600"/>
              </a:spcBef>
            </a:pPr>
            <a:r>
              <a:rPr lang="en-GB" dirty="0"/>
              <a:t>Main question: not ‘what’ but ‘why’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n-US" dirty="0"/>
              <a:t>fixed-pie bias</a:t>
            </a:r>
            <a:r>
              <a:rPr lang="el-GR" dirty="0"/>
              <a:t>)</a:t>
            </a:r>
          </a:p>
          <a:p>
            <a:pPr lvl="1"/>
            <a:r>
              <a:rPr lang="en-GB" dirty="0"/>
              <a:t>Focus not on negotiation objectives but underlying interests</a:t>
            </a:r>
            <a:endParaRPr lang="el-GR" dirty="0"/>
          </a:p>
          <a:p>
            <a:pPr lvl="1"/>
            <a:r>
              <a:rPr lang="en-GB" dirty="0"/>
              <a:t>Mutually beneficial solutions</a:t>
            </a:r>
            <a:endParaRPr lang="el-GR" dirty="0"/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64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697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ΑΝΑΛΥΣΗ ΔΙΑΠΡΑΓΜΑΤΕΥΣΕΩΝ ΚΑΙ ΔΙΑΠΡΑΓΜΑΤΕΥΤΙΚΟ ΠΕΡΙΒΑΛΛΟΝ</vt:lpstr>
      <vt:lpstr>Lecture 3: negotiation phases</vt:lpstr>
      <vt:lpstr>OVERVIEW</vt:lpstr>
      <vt:lpstr>Pre-negotiation</vt:lpstr>
      <vt:lpstr>PowerPoint Presentation</vt:lpstr>
      <vt:lpstr>PowerPoint Presentation</vt:lpstr>
      <vt:lpstr>Main Stage (1/3)</vt:lpstr>
      <vt:lpstr>Main Stage (2/3)</vt:lpstr>
      <vt:lpstr>Main Stage (3/3)</vt:lpstr>
      <vt:lpstr>Post-negotiation Negotiations</vt:lpstr>
      <vt:lpstr>Implementation and revisiting of an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BLAVOUKOS SPYROS</cp:lastModifiedBy>
  <cp:revision>9</cp:revision>
  <dcterms:created xsi:type="dcterms:W3CDTF">2019-10-13T22:51:15Z</dcterms:created>
  <dcterms:modified xsi:type="dcterms:W3CDTF">2020-10-26T14:59:52Z</dcterms:modified>
</cp:coreProperties>
</file>