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42"/>
  </p:notesMasterIdLst>
  <p:sldIdLst>
    <p:sldId id="256" r:id="rId3"/>
    <p:sldId id="259" r:id="rId4"/>
    <p:sldId id="257" r:id="rId5"/>
    <p:sldId id="261" r:id="rId6"/>
    <p:sldId id="414" r:id="rId7"/>
    <p:sldId id="434" r:id="rId8"/>
    <p:sldId id="436" r:id="rId9"/>
    <p:sldId id="437" r:id="rId10"/>
    <p:sldId id="460" r:id="rId11"/>
    <p:sldId id="455" r:id="rId12"/>
    <p:sldId id="438" r:id="rId13"/>
    <p:sldId id="439" r:id="rId14"/>
    <p:sldId id="440" r:id="rId15"/>
    <p:sldId id="441" r:id="rId16"/>
    <p:sldId id="442" r:id="rId17"/>
    <p:sldId id="456" r:id="rId18"/>
    <p:sldId id="443" r:id="rId19"/>
    <p:sldId id="461" r:id="rId20"/>
    <p:sldId id="444" r:id="rId21"/>
    <p:sldId id="457" r:id="rId22"/>
    <p:sldId id="445" r:id="rId23"/>
    <p:sldId id="446" r:id="rId24"/>
    <p:sldId id="462" r:id="rId25"/>
    <p:sldId id="447" r:id="rId26"/>
    <p:sldId id="448" r:id="rId27"/>
    <p:sldId id="463" r:id="rId28"/>
    <p:sldId id="458" r:id="rId29"/>
    <p:sldId id="449" r:id="rId30"/>
    <p:sldId id="464" r:id="rId31"/>
    <p:sldId id="450" r:id="rId32"/>
    <p:sldId id="465" r:id="rId33"/>
    <p:sldId id="451" r:id="rId34"/>
    <p:sldId id="466" r:id="rId35"/>
    <p:sldId id="452" r:id="rId36"/>
    <p:sldId id="467" r:id="rId37"/>
    <p:sldId id="459" r:id="rId38"/>
    <p:sldId id="453" r:id="rId39"/>
    <p:sldId id="468" r:id="rId40"/>
    <p:sldId id="354" r:id="rId41"/>
  </p:sldIdLst>
  <p:sldSz cx="9144000" cy="6858000" type="screen4x3"/>
  <p:notesSz cx="6858000" cy="9144000"/>
  <p:custDataLst>
    <p:tags r:id="rId43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9309" autoAdjust="0"/>
  </p:normalViewPr>
  <p:slideViewPr>
    <p:cSldViewPr>
      <p:cViewPr varScale="1">
        <p:scale>
          <a:sx n="88" d="100"/>
          <a:sy n="88" d="100"/>
        </p:scale>
        <p:origin x="-1296" y="-72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gs" Target="tags/tag1.xml"/><Relationship Id="rId48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7.xml"/><Relationship Id="rId13" Type="http://schemas.openxmlformats.org/officeDocument/2006/relationships/slide" Target="slides/slide25.xml"/><Relationship Id="rId18" Type="http://schemas.openxmlformats.org/officeDocument/2006/relationships/slide" Target="slides/slide37.xml"/><Relationship Id="rId3" Type="http://schemas.openxmlformats.org/officeDocument/2006/relationships/slide" Target="slides/slide11.xml"/><Relationship Id="rId7" Type="http://schemas.openxmlformats.org/officeDocument/2006/relationships/slide" Target="slides/slide15.xml"/><Relationship Id="rId12" Type="http://schemas.openxmlformats.org/officeDocument/2006/relationships/slide" Target="slides/slide24.xml"/><Relationship Id="rId17" Type="http://schemas.openxmlformats.org/officeDocument/2006/relationships/slide" Target="slides/slide34.xml"/><Relationship Id="rId2" Type="http://schemas.openxmlformats.org/officeDocument/2006/relationships/slide" Target="slides/slide8.xml"/><Relationship Id="rId16" Type="http://schemas.openxmlformats.org/officeDocument/2006/relationships/slide" Target="slides/slide32.xml"/><Relationship Id="rId1" Type="http://schemas.openxmlformats.org/officeDocument/2006/relationships/slide" Target="slides/slide7.xml"/><Relationship Id="rId6" Type="http://schemas.openxmlformats.org/officeDocument/2006/relationships/slide" Target="slides/slide14.xml"/><Relationship Id="rId11" Type="http://schemas.openxmlformats.org/officeDocument/2006/relationships/slide" Target="slides/slide22.xml"/><Relationship Id="rId5" Type="http://schemas.openxmlformats.org/officeDocument/2006/relationships/slide" Target="slides/slide13.xml"/><Relationship Id="rId15" Type="http://schemas.openxmlformats.org/officeDocument/2006/relationships/slide" Target="slides/slide30.xml"/><Relationship Id="rId10" Type="http://schemas.openxmlformats.org/officeDocument/2006/relationships/slide" Target="slides/slide21.xml"/><Relationship Id="rId4" Type="http://schemas.openxmlformats.org/officeDocument/2006/relationships/slide" Target="slides/slide12.xml"/><Relationship Id="rId9" Type="http://schemas.openxmlformats.org/officeDocument/2006/relationships/slide" Target="slides/slide19.xml"/><Relationship Id="rId14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30/3/2015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Τεχνολογία Πολυμέσων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16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Πολυεκπομπή</a:t>
            </a:r>
            <a:endParaRPr lang="en-US" sz="2800" dirty="0" smtClean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Γεώργιος Ξυλωμένος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Αλγόριθμοι δρομολόγησης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n-US" b="1" dirty="0" smtClean="0"/>
              <a:t>16</a:t>
            </a:r>
            <a:r>
              <a:rPr lang="el-GR" b="1" dirty="0" smtClean="0"/>
              <a:t>:</a:t>
            </a:r>
            <a:r>
              <a:rPr lang="en-US" dirty="0" smtClean="0"/>
              <a:t> </a:t>
            </a:r>
            <a:r>
              <a:rPr lang="el-GR" dirty="0" smtClean="0"/>
              <a:t>Πολυεκπομπή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943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Δρομολόγηση (1 από 5)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581128"/>
            <a:ext cx="8382000" cy="1819672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l-GR" altLang="el-GR" dirty="0" smtClean="0"/>
              <a:t>Δρομολόγηση πολυεκπομπής: 1η προσέγγιση</a:t>
            </a:r>
          </a:p>
          <a:p>
            <a:pPr lvl="1" eaLnBrk="1" hangingPunct="1"/>
            <a:r>
              <a:rPr lang="el-GR" altLang="el-GR" dirty="0" smtClean="0"/>
              <a:t>Ένωση βέλτιστων διαδρομών μονοεκπομπής</a:t>
            </a:r>
          </a:p>
          <a:p>
            <a:pPr lvl="2"/>
            <a:r>
              <a:rPr lang="el-GR" altLang="el-GR" dirty="0"/>
              <a:t>Υπολογισμός </a:t>
            </a:r>
            <a:r>
              <a:rPr lang="el-GR" altLang="el-GR" dirty="0" smtClean="0"/>
              <a:t>βέλτιστων διαδρομών προς όλους</a:t>
            </a:r>
            <a:endParaRPr lang="el-GR" altLang="el-GR" dirty="0"/>
          </a:p>
          <a:p>
            <a:pPr lvl="2"/>
            <a:r>
              <a:rPr lang="el-GR" altLang="el-GR" dirty="0"/>
              <a:t>Αναδρομική αφαίρεση ζεύξεων προς μη μέλη</a:t>
            </a:r>
            <a:endParaRPr lang="el-GR" altLang="el-GR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3436620" cy="326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86082"/>
            <a:ext cx="3436620" cy="326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0993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Δρομολόγηση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Πλεονεκτήματα / Μειονεκτήματα</a:t>
            </a:r>
          </a:p>
          <a:p>
            <a:pPr lvl="1" eaLnBrk="1" hangingPunct="1"/>
            <a:r>
              <a:rPr lang="el-GR" altLang="el-GR" dirty="0" smtClean="0"/>
              <a:t>Αξιοποιεί ήδη υπάρχοντες μηχανισμούς </a:t>
            </a:r>
          </a:p>
          <a:p>
            <a:pPr lvl="1" eaLnBrk="1" hangingPunct="1"/>
            <a:r>
              <a:rPr lang="el-GR" altLang="el-GR" dirty="0" smtClean="0"/>
              <a:t>Μη βέλτιστη στην εξοικονόμηση πόρων</a:t>
            </a:r>
          </a:p>
          <a:p>
            <a:r>
              <a:rPr lang="el-GR" altLang="el-GR" dirty="0"/>
              <a:t>Δρομολόγηση πολυεκπομπής: 2η προσέγγιση </a:t>
            </a:r>
          </a:p>
          <a:p>
            <a:pPr lvl="1"/>
            <a:r>
              <a:rPr lang="el-GR" altLang="el-GR" dirty="0"/>
              <a:t>Εύρεση δένδρου </a:t>
            </a:r>
            <a:r>
              <a:rPr lang="en-US" altLang="el-GR" dirty="0"/>
              <a:t>Steiner</a:t>
            </a:r>
          </a:p>
          <a:p>
            <a:pPr lvl="2"/>
            <a:r>
              <a:rPr lang="el-GR" altLang="el-GR" dirty="0"/>
              <a:t>Ελάχιστο δένδρο </a:t>
            </a:r>
            <a:r>
              <a:rPr lang="el-GR" altLang="el-GR" dirty="0" smtClean="0"/>
              <a:t>με όλους </a:t>
            </a:r>
            <a:r>
              <a:rPr lang="el-GR" altLang="el-GR" dirty="0"/>
              <a:t>τους παραλήπτες</a:t>
            </a:r>
          </a:p>
          <a:p>
            <a:pPr lvl="2"/>
            <a:r>
              <a:rPr lang="el-GR" altLang="el-GR" dirty="0"/>
              <a:t>Πιθανόν να περιέχει και άλλους κόμβους</a:t>
            </a:r>
          </a:p>
          <a:p>
            <a:pPr lvl="1"/>
            <a:r>
              <a:rPr lang="el-GR" altLang="el-GR" dirty="0"/>
              <a:t>Η </a:t>
            </a:r>
            <a:r>
              <a:rPr lang="el-GR" altLang="el-GR" dirty="0" smtClean="0"/>
              <a:t>εύρεσή </a:t>
            </a:r>
            <a:r>
              <a:rPr lang="el-GR" altLang="el-GR" dirty="0"/>
              <a:t>του </a:t>
            </a:r>
            <a:r>
              <a:rPr lang="el-GR" altLang="el-GR" dirty="0" smtClean="0"/>
              <a:t>είναι </a:t>
            </a:r>
            <a:r>
              <a:rPr lang="en-US" altLang="el-GR" dirty="0"/>
              <a:t>NP </a:t>
            </a:r>
            <a:r>
              <a:rPr lang="el-GR" altLang="el-GR" dirty="0"/>
              <a:t>πλήρες πρόβλημα</a:t>
            </a:r>
          </a:p>
          <a:p>
            <a:pPr lvl="1"/>
            <a:r>
              <a:rPr lang="el-GR" altLang="el-GR" dirty="0"/>
              <a:t>Υπάρχουν καλοί προσεγγιστικοί </a:t>
            </a:r>
            <a:r>
              <a:rPr lang="el-GR" altLang="el-GR" dirty="0" smtClean="0"/>
              <a:t>αλγόριθμοι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9525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Δρομολόγηση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465732"/>
            <a:ext cx="8382000" cy="1935068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l-GR" altLang="el-GR" dirty="0" smtClean="0"/>
              <a:t>Πλεονεκτήματα / </a:t>
            </a:r>
            <a:r>
              <a:rPr lang="el-GR" altLang="el-GR" dirty="0"/>
              <a:t>Μειονεκτήματα</a:t>
            </a:r>
          </a:p>
          <a:p>
            <a:pPr lvl="1"/>
            <a:r>
              <a:rPr lang="el-GR" altLang="el-GR" dirty="0"/>
              <a:t>Σχεδόν βέλτιστη λύση (με προσεγγιστικό αλγόριθμο)</a:t>
            </a:r>
          </a:p>
          <a:p>
            <a:pPr lvl="1"/>
            <a:r>
              <a:rPr lang="el-GR" altLang="el-GR" dirty="0"/>
              <a:t>Απαιτεί εκτέλεση πρόσθετου αλγόριθμου</a:t>
            </a:r>
          </a:p>
          <a:p>
            <a:pPr lvl="2"/>
            <a:r>
              <a:rPr lang="el-GR" altLang="el-GR" dirty="0"/>
              <a:t>Ανάγκη επανυπολογισμού σε κάθε αλλαγή</a:t>
            </a:r>
          </a:p>
          <a:p>
            <a:pPr lvl="2" eaLnBrk="1" hangingPunct="1"/>
            <a:endParaRPr lang="el-GR" altLang="el-GR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96752"/>
            <a:ext cx="3436620" cy="326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4814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Δρομολόγηση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l-GR" altLang="el-GR" dirty="0" smtClean="0"/>
              <a:t>Δρομολόγηση πολυεκπομπής: </a:t>
            </a:r>
            <a:r>
              <a:rPr lang="en-US" altLang="el-GR" dirty="0" smtClean="0"/>
              <a:t>3</a:t>
            </a:r>
            <a:r>
              <a:rPr lang="el-GR" altLang="el-GR" dirty="0" smtClean="0"/>
              <a:t>η προσέγγιση </a:t>
            </a:r>
          </a:p>
          <a:p>
            <a:pPr lvl="1" eaLnBrk="1" hangingPunct="1"/>
            <a:r>
              <a:rPr lang="el-GR" altLang="el-GR" dirty="0" smtClean="0"/>
              <a:t>(Κοινόχρηστο) δένδρο με κεντρικό σημείο</a:t>
            </a:r>
          </a:p>
          <a:p>
            <a:pPr lvl="2"/>
            <a:r>
              <a:rPr lang="el-GR" altLang="el-GR" dirty="0" smtClean="0"/>
              <a:t>Οι άλλες λύσεις έχουν ένα δένδρο ανά αποστολέα</a:t>
            </a:r>
          </a:p>
          <a:p>
            <a:pPr lvl="1" eaLnBrk="1" hangingPunct="1"/>
            <a:r>
              <a:rPr lang="el-GR" altLang="el-GR" dirty="0" smtClean="0"/>
              <a:t>Ρίζα: τοπολογικό κέντρο παραληπτών</a:t>
            </a:r>
          </a:p>
          <a:p>
            <a:pPr lvl="2"/>
            <a:r>
              <a:rPr lang="el-GR" altLang="el-GR" dirty="0"/>
              <a:t>Η </a:t>
            </a:r>
            <a:r>
              <a:rPr lang="el-GR" altLang="el-GR" dirty="0" smtClean="0"/>
              <a:t>εύρεσή </a:t>
            </a:r>
            <a:r>
              <a:rPr lang="el-GR" altLang="el-GR" dirty="0"/>
              <a:t>του </a:t>
            </a:r>
            <a:r>
              <a:rPr lang="el-GR" altLang="el-GR" dirty="0" smtClean="0"/>
              <a:t>είναι </a:t>
            </a:r>
            <a:r>
              <a:rPr lang="en-US" altLang="el-GR" dirty="0"/>
              <a:t>NP </a:t>
            </a:r>
            <a:r>
              <a:rPr lang="el-GR" altLang="el-GR" dirty="0"/>
              <a:t>πλήρες </a:t>
            </a:r>
            <a:r>
              <a:rPr lang="el-GR" altLang="el-GR" dirty="0" smtClean="0"/>
              <a:t>πρόβλημα</a:t>
            </a:r>
          </a:p>
          <a:p>
            <a:pPr lvl="2"/>
            <a:r>
              <a:rPr lang="el-GR" altLang="el-GR" dirty="0" smtClean="0"/>
              <a:t>Χρησιμοποιούμε προσέγγιση</a:t>
            </a:r>
            <a:endParaRPr lang="el-GR" altLang="el-GR" dirty="0"/>
          </a:p>
          <a:p>
            <a:pPr eaLnBrk="1" hangingPunct="1"/>
            <a:r>
              <a:rPr lang="el-GR" altLang="el-GR" dirty="0" smtClean="0"/>
              <a:t>Πλεονεκτήματα / Μειονεκτήματα</a:t>
            </a:r>
          </a:p>
          <a:p>
            <a:pPr lvl="1" eaLnBrk="1" hangingPunct="1"/>
            <a:r>
              <a:rPr lang="el-GR" altLang="el-GR" dirty="0" smtClean="0"/>
              <a:t>Δεν χρειάζεται συντήρηση πολλών δένδρων</a:t>
            </a:r>
          </a:p>
          <a:p>
            <a:pPr lvl="1" eaLnBrk="1" hangingPunct="1"/>
            <a:r>
              <a:rPr lang="el-GR" altLang="el-GR" dirty="0" smtClean="0"/>
              <a:t>Τοπικές επιπτώσεις σε κάθε αλλαγή</a:t>
            </a:r>
          </a:p>
          <a:p>
            <a:pPr lvl="1" eaLnBrk="1" hangingPunct="1"/>
            <a:r>
              <a:rPr lang="el-GR" altLang="el-GR" dirty="0" smtClean="0"/>
              <a:t>Η διανομή δεν είναι βέλτιστη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8070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Δρομολόγηση </a:t>
            </a:r>
            <a:r>
              <a:rPr lang="el-GR" altLang="el-GR" dirty="0" smtClean="0"/>
              <a:t>(5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465732"/>
            <a:ext cx="8382000" cy="1935068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l-GR" altLang="el-GR" dirty="0" smtClean="0"/>
              <a:t>Υλοποίηση 3ης λύσης</a:t>
            </a:r>
          </a:p>
          <a:p>
            <a:pPr lvl="1"/>
            <a:r>
              <a:rPr lang="el-GR" altLang="el-GR" dirty="0"/>
              <a:t>Χρήση πυρήνα ή σημείου συνάντησης</a:t>
            </a:r>
          </a:p>
          <a:p>
            <a:pPr lvl="1" eaLnBrk="1" hangingPunct="1"/>
            <a:r>
              <a:rPr lang="el-GR" altLang="el-GR" dirty="0" smtClean="0"/>
              <a:t>Οι αποστολείς προωθούν πακέτα στον πυρήνα</a:t>
            </a:r>
          </a:p>
          <a:p>
            <a:pPr lvl="1" eaLnBrk="1" hangingPunct="1"/>
            <a:r>
              <a:rPr lang="el-GR" altLang="el-GR" dirty="0" smtClean="0"/>
              <a:t>Ο πυρήνας προωθεί τα πακέτα στους παραλήπτες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96752"/>
            <a:ext cx="3436620" cy="326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3569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Αντιμετώπιση </a:t>
            </a:r>
            <a:r>
              <a:rPr lang="el-GR" altLang="el-GR" dirty="0"/>
              <a:t>της </a:t>
            </a:r>
            <a:r>
              <a:rPr lang="el-GR" altLang="el-GR" dirty="0" smtClean="0"/>
              <a:t>ετερογένειας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n-US" b="1" dirty="0" smtClean="0"/>
              <a:t>16</a:t>
            </a:r>
            <a:r>
              <a:rPr lang="el-GR" b="1" dirty="0" smtClean="0"/>
              <a:t>:</a:t>
            </a:r>
            <a:r>
              <a:rPr lang="en-US" dirty="0" smtClean="0"/>
              <a:t> </a:t>
            </a:r>
            <a:r>
              <a:rPr lang="el-GR" dirty="0" smtClean="0"/>
              <a:t>Πολυεκπομπή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943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Ετερογένεια (1 από 3)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Πολυεκπομπή και ετερογένεια</a:t>
            </a:r>
          </a:p>
          <a:p>
            <a:pPr lvl="1" eaLnBrk="1" hangingPunct="1"/>
            <a:r>
              <a:rPr lang="el-GR" altLang="el-GR" dirty="0" smtClean="0"/>
              <a:t>Αύξηση παραληπτών -&gt; αύξηση αποκλίσεων</a:t>
            </a:r>
          </a:p>
          <a:p>
            <a:pPr lvl="2" eaLnBrk="1" hangingPunct="1"/>
            <a:r>
              <a:rPr lang="el-GR" altLang="el-GR" dirty="0" smtClean="0"/>
              <a:t>Διαφορετικές προτιμήσεις χρηστών</a:t>
            </a:r>
          </a:p>
          <a:p>
            <a:pPr lvl="2" eaLnBrk="1" hangingPunct="1"/>
            <a:r>
              <a:rPr lang="el-GR" altLang="el-GR" dirty="0" smtClean="0"/>
              <a:t>Διαφορετικές δυνατότητες τερματικών</a:t>
            </a:r>
          </a:p>
          <a:p>
            <a:pPr lvl="2" eaLnBrk="1" hangingPunct="1"/>
            <a:r>
              <a:rPr lang="el-GR" altLang="el-GR" dirty="0" smtClean="0"/>
              <a:t>Διαφορετικές δυνατότητες δικτύων πρόσβασης</a:t>
            </a:r>
          </a:p>
          <a:p>
            <a:pPr eaLnBrk="1" hangingPunct="1"/>
            <a:r>
              <a:rPr lang="el-GR" altLang="el-GR" dirty="0" smtClean="0"/>
              <a:t>Διάκριση παραληπτών σε ομάδες</a:t>
            </a:r>
          </a:p>
          <a:p>
            <a:pPr lvl="1" eaLnBrk="1" hangingPunct="1"/>
            <a:r>
              <a:rPr lang="el-GR" altLang="el-GR" dirty="0" smtClean="0"/>
              <a:t>Μία ομάδα ανά επίπεδο ποιότητας</a:t>
            </a:r>
          </a:p>
          <a:p>
            <a:pPr lvl="2"/>
            <a:r>
              <a:rPr lang="el-GR" altLang="el-GR" dirty="0" smtClean="0"/>
              <a:t>Κάθε παραλήπτης προσχωρεί στην κατάλληλη</a:t>
            </a:r>
          </a:p>
          <a:p>
            <a:pPr lvl="1" eaLnBrk="1" hangingPunct="1"/>
            <a:r>
              <a:rPr lang="el-GR" altLang="el-GR" dirty="0" smtClean="0"/>
              <a:t>Τα ίδια μέσα μεταδίδονται πολλές φορές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440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Ετερογένεια </a:t>
            </a:r>
            <a:r>
              <a:rPr lang="el-GR" altLang="el-GR" dirty="0" smtClean="0"/>
              <a:t>(2 </a:t>
            </a:r>
            <a:r>
              <a:rPr lang="el-GR" altLang="el-GR" dirty="0"/>
              <a:t>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Στρωματοποιημένη </a:t>
            </a:r>
            <a:r>
              <a:rPr lang="el-GR" altLang="el-GR" dirty="0"/>
              <a:t>κωδικοποίηση</a:t>
            </a:r>
          </a:p>
          <a:p>
            <a:pPr lvl="1"/>
            <a:r>
              <a:rPr lang="el-GR" altLang="el-GR" dirty="0"/>
              <a:t>Τεμαχισμός μέσων σε </a:t>
            </a:r>
            <a:r>
              <a:rPr lang="en-US" altLang="el-GR" dirty="0"/>
              <a:t>k </a:t>
            </a:r>
            <a:r>
              <a:rPr lang="el-GR" altLang="el-GR" dirty="0"/>
              <a:t>στρώματα (</a:t>
            </a:r>
            <a:r>
              <a:rPr lang="en-US" altLang="el-GR" dirty="0"/>
              <a:t>layers)</a:t>
            </a:r>
          </a:p>
          <a:p>
            <a:pPr lvl="1"/>
            <a:r>
              <a:rPr lang="el-GR" altLang="el-GR" dirty="0"/>
              <a:t>Κάθε στρώμα </a:t>
            </a:r>
            <a:r>
              <a:rPr lang="el-GR" altLang="el-GR" dirty="0" smtClean="0"/>
              <a:t>στέλνεται σε </a:t>
            </a:r>
            <a:r>
              <a:rPr lang="el-GR" altLang="el-GR" dirty="0"/>
              <a:t>διαφορετική </a:t>
            </a:r>
            <a:r>
              <a:rPr lang="el-GR" altLang="el-GR" dirty="0" smtClean="0"/>
              <a:t>ομάδα</a:t>
            </a:r>
          </a:p>
          <a:p>
            <a:pPr lvl="1"/>
            <a:r>
              <a:rPr lang="el-GR" altLang="el-GR" dirty="0" smtClean="0"/>
              <a:t>Κάθε </a:t>
            </a:r>
            <a:r>
              <a:rPr lang="el-GR" altLang="el-GR" dirty="0"/>
              <a:t>παραλήπτης προσχωρεί σε </a:t>
            </a:r>
            <a:r>
              <a:rPr lang="el-GR" altLang="el-GR" dirty="0" smtClean="0"/>
              <a:t>ν ομάδες</a:t>
            </a:r>
            <a:endParaRPr lang="el-GR" altLang="el-GR" dirty="0"/>
          </a:p>
          <a:p>
            <a:pPr lvl="2"/>
            <a:r>
              <a:rPr lang="el-GR" altLang="el-GR" dirty="0"/>
              <a:t>Ανάλογα με δυνατότητες και προτιμήσεις</a:t>
            </a:r>
          </a:p>
          <a:p>
            <a:pPr lvl="1"/>
            <a:r>
              <a:rPr lang="el-GR" altLang="el-GR" dirty="0"/>
              <a:t>Κάθε πρόσθετο στρώμα αυξάνει την ποιότητα</a:t>
            </a:r>
          </a:p>
          <a:p>
            <a:pPr lvl="1"/>
            <a:r>
              <a:rPr lang="el-GR" altLang="el-GR" dirty="0"/>
              <a:t>Τα μέσα μεταδίδονται μία φορά </a:t>
            </a:r>
            <a:r>
              <a:rPr lang="el-GR" altLang="el-GR" dirty="0" smtClean="0"/>
              <a:t>μόνο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23316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Ετερογένεια </a:t>
            </a:r>
            <a:r>
              <a:rPr lang="el-GR" altLang="el-GR" dirty="0" smtClean="0"/>
              <a:t>(3 </a:t>
            </a:r>
            <a:r>
              <a:rPr lang="el-GR" altLang="el-GR" dirty="0"/>
              <a:t>από 3)</a:t>
            </a:r>
            <a:endParaRPr lang="el-GR" altLang="el-GR" dirty="0" smtClean="0"/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653136"/>
            <a:ext cx="8382000" cy="1747664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Παράδειγμα</a:t>
            </a:r>
          </a:p>
          <a:p>
            <a:pPr lvl="1"/>
            <a:r>
              <a:rPr lang="el-GR" altLang="el-GR" dirty="0" smtClean="0"/>
              <a:t>Βασικό στρώμα: συνεχής γραμμή</a:t>
            </a:r>
          </a:p>
          <a:p>
            <a:pPr lvl="1"/>
            <a:r>
              <a:rPr lang="el-GR" altLang="el-GR" dirty="0" smtClean="0"/>
              <a:t>Στρώμα βελτίωσης: διακεκομμένη γραμμή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136" y="1411972"/>
            <a:ext cx="4450080" cy="302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7063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Έλεγχος ανάδρασης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n-US" b="1" dirty="0" smtClean="0"/>
              <a:t>16</a:t>
            </a:r>
            <a:r>
              <a:rPr lang="el-GR" b="1" dirty="0" smtClean="0"/>
              <a:t>:</a:t>
            </a:r>
            <a:r>
              <a:rPr lang="en-US" dirty="0" smtClean="0"/>
              <a:t> </a:t>
            </a:r>
            <a:r>
              <a:rPr lang="el-GR" dirty="0" smtClean="0"/>
              <a:t>Πολυεκπομπή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943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Ενδόρρηξη ανάδρασης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419600"/>
            <a:ext cx="8382000" cy="1981200"/>
          </a:xfrm>
        </p:spPr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Έλεγχος ροής, συμφόρησης και σφαλμάτων</a:t>
            </a:r>
          </a:p>
          <a:p>
            <a:pPr lvl="1" eaLnBrk="1" hangingPunct="1"/>
            <a:r>
              <a:rPr lang="el-GR" altLang="el-GR" dirty="0" smtClean="0"/>
              <a:t>Στην πολυεκπομπή έχουμε πολλούς παραλήπτες</a:t>
            </a:r>
          </a:p>
          <a:p>
            <a:pPr lvl="1" eaLnBrk="1" hangingPunct="1"/>
            <a:r>
              <a:rPr lang="el-GR" altLang="el-GR" dirty="0" smtClean="0"/>
              <a:t>Ενδόρρηξη ανάδρασης (</a:t>
            </a:r>
            <a:r>
              <a:rPr lang="en-US" altLang="el-GR" dirty="0" smtClean="0"/>
              <a:t>feedback implosion)</a:t>
            </a:r>
          </a:p>
          <a:p>
            <a:pPr lvl="2" eaLnBrk="1" hangingPunct="1"/>
            <a:r>
              <a:rPr lang="el-GR" altLang="el-GR" dirty="0" smtClean="0"/>
              <a:t>Υπερφόρτωση αποστολέα από την ανάδραση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960" y="1268760"/>
            <a:ext cx="4450080" cy="302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5530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Αντιμετώπιση </a:t>
            </a:r>
            <a:r>
              <a:rPr lang="el-GR" altLang="el-GR" dirty="0" smtClean="0"/>
              <a:t>ανάδρασης (1 από 5)</a:t>
            </a:r>
            <a:endParaRPr lang="el-GR" altLang="el-GR" dirty="0"/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Αντιμετώπιση της ανάδρασης</a:t>
            </a:r>
          </a:p>
          <a:p>
            <a:pPr lvl="1" eaLnBrk="1" hangingPunct="1"/>
            <a:r>
              <a:rPr lang="el-GR" altLang="el-GR" dirty="0" smtClean="0"/>
              <a:t>Ιδανικά θέλουμε ενιαία αντιμετώπιση</a:t>
            </a:r>
          </a:p>
          <a:p>
            <a:pPr lvl="1" eaLnBrk="1" hangingPunct="1"/>
            <a:r>
              <a:rPr lang="el-GR" altLang="el-GR" dirty="0" smtClean="0"/>
              <a:t>Όταν αποκλίνει η ανάδραση όμως;</a:t>
            </a:r>
          </a:p>
          <a:p>
            <a:pPr lvl="2" eaLnBrk="1" hangingPunct="1"/>
            <a:r>
              <a:rPr lang="el-GR" altLang="el-GR" dirty="0" smtClean="0"/>
              <a:t>Θα ακούσουμε τον καλύτερο ή τον χειρότερο;</a:t>
            </a:r>
          </a:p>
          <a:p>
            <a:pPr eaLnBrk="1" hangingPunct="1"/>
            <a:r>
              <a:rPr lang="el-GR" altLang="el-GR" dirty="0" smtClean="0"/>
              <a:t>Λύση 1η: το αφήνουμε σε ανώτερα επίπεδα</a:t>
            </a:r>
          </a:p>
          <a:p>
            <a:pPr lvl="1" eaLnBrk="1" hangingPunct="1"/>
            <a:r>
              <a:rPr lang="el-GR" altLang="el-GR" dirty="0" smtClean="0"/>
              <a:t>Λογική λύση όταν ξέρουν τι να κάνουν!</a:t>
            </a:r>
          </a:p>
          <a:p>
            <a:pPr lvl="2" eaLnBrk="1" hangingPunct="1"/>
            <a:r>
              <a:rPr lang="el-GR" altLang="el-GR" dirty="0" smtClean="0"/>
              <a:t>Το πρόβλημα βέβαια θα εμφανιστεί στην ίδια μορφή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320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Αντιμετώπιση ανάδρασης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Λύση 2η: </a:t>
            </a:r>
            <a:r>
              <a:rPr lang="el-GR" altLang="el-GR" dirty="0" smtClean="0"/>
              <a:t>κατάσταση </a:t>
            </a:r>
            <a:r>
              <a:rPr lang="el-GR" altLang="el-GR" dirty="0"/>
              <a:t>ανά παραλήπτη</a:t>
            </a:r>
          </a:p>
          <a:p>
            <a:pPr lvl="1"/>
            <a:r>
              <a:rPr lang="el-GR" altLang="el-GR" dirty="0"/>
              <a:t>Ο αποστολέας περιμένει να συγχρονιστούν </a:t>
            </a:r>
            <a:r>
              <a:rPr lang="el-GR" altLang="el-GR" dirty="0" smtClean="0"/>
              <a:t>όλοι</a:t>
            </a:r>
          </a:p>
          <a:p>
            <a:pPr lvl="2"/>
            <a:r>
              <a:rPr lang="el-GR" altLang="el-GR" dirty="0" smtClean="0"/>
              <a:t>Παράδειγμα</a:t>
            </a:r>
            <a:r>
              <a:rPr lang="el-GR" altLang="el-GR" dirty="0"/>
              <a:t>: να λάβουν όλοι ένα πακέτο</a:t>
            </a:r>
          </a:p>
          <a:p>
            <a:pPr lvl="1"/>
            <a:r>
              <a:rPr lang="el-GR" altLang="el-GR" dirty="0"/>
              <a:t>Προτιμάται </a:t>
            </a:r>
            <a:r>
              <a:rPr lang="el-GR" altLang="el-GR" dirty="0" smtClean="0"/>
              <a:t>αρνητική </a:t>
            </a:r>
            <a:r>
              <a:rPr lang="el-GR" altLang="el-GR" dirty="0"/>
              <a:t>ανάδραση / επιβεβαίωση</a:t>
            </a:r>
          </a:p>
          <a:p>
            <a:pPr lvl="2"/>
            <a:r>
              <a:rPr lang="el-GR" altLang="el-GR" dirty="0"/>
              <a:t>Μειώνει τον κίνδυνο ενδόρρηξης ανάδρασης</a:t>
            </a:r>
          </a:p>
          <a:p>
            <a:pPr lvl="1"/>
            <a:r>
              <a:rPr lang="el-GR" altLang="el-GR" dirty="0"/>
              <a:t>Ο αποστολέας προσαρμόζεται στον </a:t>
            </a:r>
            <a:r>
              <a:rPr lang="el-GR" altLang="el-GR" dirty="0" smtClean="0"/>
              <a:t>χειρότερο</a:t>
            </a:r>
          </a:p>
          <a:p>
            <a:pPr lvl="2"/>
            <a:r>
              <a:rPr lang="el-GR" altLang="el-GR" dirty="0" smtClean="0"/>
              <a:t>Περιμένει να φτάσει τους άλλους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97909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Αντιμετώπιση ανάδρασης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038600"/>
            <a:ext cx="8382000" cy="23622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l-GR" altLang="el-GR" dirty="0" smtClean="0"/>
              <a:t>Λύση 3η: ιεραρχικός έλεγχος ανάδρασης</a:t>
            </a:r>
          </a:p>
          <a:p>
            <a:pPr lvl="1" eaLnBrk="1" hangingPunct="1"/>
            <a:r>
              <a:rPr lang="el-GR" altLang="el-GR" dirty="0" smtClean="0"/>
              <a:t>Κατανομή ελέγχου στο δένδρο πολυεκπομπής</a:t>
            </a:r>
          </a:p>
          <a:p>
            <a:pPr lvl="1" eaLnBrk="1" hangingPunct="1"/>
            <a:r>
              <a:rPr lang="el-GR" altLang="el-GR" dirty="0" smtClean="0"/>
              <a:t>Οι ενδιάμεσοι κόμβοι συγχωνεύουν την ανάδραση </a:t>
            </a:r>
          </a:p>
          <a:p>
            <a:pPr lvl="1" eaLnBrk="1" hangingPunct="1"/>
            <a:r>
              <a:rPr lang="el-GR" altLang="el-GR" dirty="0" smtClean="0"/>
              <a:t>Τοπική αντιμετώπιση προβλημάτων αν είναι δυνατό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960" y="1268760"/>
            <a:ext cx="4450080" cy="284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0506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Αντιμετώπιση ανάδρασης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Λύση 4η: αξιοποίηση τοπικής πολυεκπομπής</a:t>
            </a:r>
          </a:p>
          <a:p>
            <a:pPr lvl="1" eaLnBrk="1" hangingPunct="1"/>
            <a:r>
              <a:rPr lang="el-GR" altLang="el-GR" dirty="0" smtClean="0"/>
              <a:t>Κατάλληλη για έλεγχο σφαλμάτων</a:t>
            </a:r>
          </a:p>
          <a:p>
            <a:pPr lvl="1" eaLnBrk="1" hangingPunct="1"/>
            <a:r>
              <a:rPr lang="el-GR" altLang="el-GR" dirty="0" smtClean="0"/>
              <a:t>Συνεργάζονται αποστολέας και παραλήπτες</a:t>
            </a:r>
          </a:p>
          <a:p>
            <a:pPr lvl="1" eaLnBrk="1" hangingPunct="1"/>
            <a:r>
              <a:rPr lang="el-GR" altLang="el-GR" dirty="0" smtClean="0"/>
              <a:t>Οι παραλήπτες πολυεκπέμπουν αιτήσεις </a:t>
            </a:r>
          </a:p>
          <a:p>
            <a:pPr lvl="1" eaLnBrk="1" hangingPunct="1"/>
            <a:r>
              <a:rPr lang="el-GR" altLang="el-GR" dirty="0" smtClean="0"/>
              <a:t>Όποιος τις λάβει μπορεί να απαντήσει</a:t>
            </a:r>
          </a:p>
          <a:p>
            <a:pPr lvl="2" eaLnBrk="1" hangingPunct="1"/>
            <a:r>
              <a:rPr lang="el-GR" altLang="el-GR" dirty="0" smtClean="0"/>
              <a:t>Όχι μόνο ο αποστολέας</a:t>
            </a:r>
          </a:p>
          <a:p>
            <a:pPr lvl="2" eaLnBrk="1" hangingPunct="1"/>
            <a:r>
              <a:rPr lang="el-GR" altLang="el-GR" dirty="0" smtClean="0"/>
              <a:t>Απάντηση με πολυεκπομπή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1727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Αντιμετώπιση ανάδρασης </a:t>
            </a:r>
            <a:r>
              <a:rPr lang="el-GR" altLang="el-GR" dirty="0" smtClean="0"/>
              <a:t>(5 </a:t>
            </a:r>
            <a:r>
              <a:rPr lang="el-GR" altLang="el-GR" dirty="0"/>
              <a:t>από 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 smtClean="0"/>
              <a:t>Τοπική αποστολή αιτήσεων/αποκρίσεων</a:t>
            </a:r>
          </a:p>
          <a:p>
            <a:pPr lvl="1"/>
            <a:r>
              <a:rPr lang="el-GR" altLang="el-GR" dirty="0" smtClean="0"/>
              <a:t>Περιορισμός εμβέλειας μηνυμάτων</a:t>
            </a:r>
            <a:endParaRPr lang="el-GR" altLang="el-GR" dirty="0"/>
          </a:p>
          <a:p>
            <a:pPr lvl="1"/>
            <a:r>
              <a:rPr lang="el-GR" altLang="el-GR" dirty="0"/>
              <a:t>Δεν ενοχλούνται απομακρυσμένα μέλη</a:t>
            </a:r>
          </a:p>
          <a:p>
            <a:r>
              <a:rPr lang="el-GR" altLang="el-GR" dirty="0"/>
              <a:t>Καθυστέρηση </a:t>
            </a:r>
            <a:r>
              <a:rPr lang="el-GR" altLang="el-GR" dirty="0" smtClean="0"/>
              <a:t>ανάλογα </a:t>
            </a:r>
            <a:r>
              <a:rPr lang="el-GR" altLang="el-GR" dirty="0"/>
              <a:t>με την απόσταση</a:t>
            </a:r>
          </a:p>
          <a:p>
            <a:pPr lvl="1"/>
            <a:r>
              <a:rPr lang="el-GR" altLang="el-GR" dirty="0"/>
              <a:t>Η πολυεκπομπή γίνεται από </a:t>
            </a:r>
            <a:r>
              <a:rPr lang="el-GR" altLang="el-GR" dirty="0" smtClean="0"/>
              <a:t>πλησιέστερο </a:t>
            </a:r>
            <a:r>
              <a:rPr lang="el-GR" altLang="el-GR" dirty="0"/>
              <a:t>κόμβο</a:t>
            </a:r>
          </a:p>
          <a:p>
            <a:pPr lvl="1"/>
            <a:r>
              <a:rPr lang="el-GR" altLang="el-GR" dirty="0"/>
              <a:t>Οι υπόλοιποι κόμβοι ακούν το μήνυμα και σιωπούν</a:t>
            </a:r>
          </a:p>
          <a:p>
            <a:r>
              <a:rPr lang="el-GR" altLang="el-GR" dirty="0"/>
              <a:t>Τα προβλήματα αντιμετωπίζονται τοπικά</a:t>
            </a:r>
          </a:p>
          <a:p>
            <a:pPr lvl="1"/>
            <a:r>
              <a:rPr lang="el-GR" altLang="el-GR" dirty="0" smtClean="0"/>
              <a:t>Περιορισμένης </a:t>
            </a:r>
            <a:r>
              <a:rPr lang="el-GR" altLang="el-GR" dirty="0"/>
              <a:t>εμβέλειας </a:t>
            </a:r>
            <a:r>
              <a:rPr lang="el-GR" altLang="el-GR" dirty="0" smtClean="0"/>
              <a:t>&amp; μεταβλητή καθυστέρηση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10517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Πολυεκπομπή </a:t>
            </a:r>
            <a:r>
              <a:rPr lang="el-GR" altLang="el-GR" dirty="0"/>
              <a:t>στο </a:t>
            </a:r>
            <a:r>
              <a:rPr lang="el-GR" altLang="el-GR" dirty="0" smtClean="0"/>
              <a:t>Διαδίκτυο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n-US" b="1" dirty="0" smtClean="0"/>
              <a:t>16</a:t>
            </a:r>
            <a:r>
              <a:rPr lang="el-GR" b="1" dirty="0" smtClean="0"/>
              <a:t>:</a:t>
            </a:r>
            <a:r>
              <a:rPr lang="en-US" dirty="0" smtClean="0"/>
              <a:t> </a:t>
            </a:r>
            <a:r>
              <a:rPr lang="el-GR" dirty="0" smtClean="0"/>
              <a:t>Πολυεκπομπή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943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Βασικά στοιχεία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Διευθύνσεις κλάσης </a:t>
            </a:r>
            <a:r>
              <a:rPr lang="en-US" altLang="el-GR" dirty="0" smtClean="0"/>
              <a:t>D</a:t>
            </a:r>
            <a:r>
              <a:rPr lang="el-GR" altLang="el-GR" dirty="0" smtClean="0"/>
              <a:t> για ομάδες </a:t>
            </a:r>
          </a:p>
          <a:p>
            <a:pPr lvl="1"/>
            <a:r>
              <a:rPr lang="el-GR" altLang="el-GR" dirty="0" smtClean="0"/>
              <a:t>Αποστολή πακέτων όπως στη μονοεκπομπή</a:t>
            </a:r>
          </a:p>
          <a:p>
            <a:r>
              <a:rPr lang="el-GR" altLang="el-GR" dirty="0" smtClean="0"/>
              <a:t>Μηχανισμός δρομολόγησης προς τα μέλη</a:t>
            </a:r>
          </a:p>
          <a:p>
            <a:pPr lvl="1"/>
            <a:r>
              <a:rPr lang="el-GR" altLang="el-GR" dirty="0" smtClean="0"/>
              <a:t>Τοπική τεχνολογία λήψης/αποστολής μηνυμάτων</a:t>
            </a:r>
          </a:p>
          <a:p>
            <a:r>
              <a:rPr lang="el-GR" altLang="el-GR" dirty="0" smtClean="0"/>
              <a:t>Μηχανισμός παρακολούθησης μελών ομάδας</a:t>
            </a:r>
          </a:p>
          <a:p>
            <a:pPr lvl="1"/>
            <a:r>
              <a:rPr lang="el-GR" altLang="el-GR" dirty="0" smtClean="0"/>
              <a:t>Διατήρηση μίας λίστας με τις τοπικές ομάδες</a:t>
            </a:r>
          </a:p>
          <a:p>
            <a:r>
              <a:rPr lang="el-GR" altLang="el-GR" dirty="0" smtClean="0"/>
              <a:t>Πρωτόκολλο επικοινωνίας δρομολογητών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2451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Δρομολόγηση με το </a:t>
            </a:r>
            <a:r>
              <a:rPr lang="en-US" altLang="el-GR" dirty="0" smtClean="0"/>
              <a:t>DVMRP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Πρωτόκολλο διανυσμάτων απόστασης</a:t>
            </a:r>
          </a:p>
          <a:p>
            <a:pPr lvl="1"/>
            <a:r>
              <a:rPr lang="el-GR" altLang="el-GR" dirty="0" smtClean="0"/>
              <a:t>Βασίζεται σε αντίστροφες διαδρομές</a:t>
            </a:r>
          </a:p>
          <a:p>
            <a:pPr lvl="1"/>
            <a:r>
              <a:rPr lang="el-GR" altLang="el-GR" dirty="0" smtClean="0"/>
              <a:t>Ξεχωριστό </a:t>
            </a:r>
            <a:r>
              <a:rPr lang="el-GR" altLang="el-GR" dirty="0"/>
              <a:t>δένδρο για κάθε αποστολέα</a:t>
            </a:r>
          </a:p>
          <a:p>
            <a:r>
              <a:rPr lang="el-GR" altLang="el-GR" dirty="0"/>
              <a:t>Αξιοποίηση του αλγορίθμου </a:t>
            </a:r>
            <a:r>
              <a:rPr lang="en-US" altLang="el-GR" dirty="0"/>
              <a:t>Bellman-Ford</a:t>
            </a:r>
          </a:p>
          <a:p>
            <a:pPr lvl="1"/>
            <a:r>
              <a:rPr lang="el-GR" altLang="el-GR" dirty="0"/>
              <a:t>Έλεγχος αν το πακέτο έφτασε από τη σωστή </a:t>
            </a:r>
            <a:r>
              <a:rPr lang="el-GR" altLang="el-GR" dirty="0" smtClean="0"/>
              <a:t>ζεύξη</a:t>
            </a:r>
          </a:p>
          <a:p>
            <a:pPr lvl="2"/>
            <a:r>
              <a:rPr lang="el-GR" altLang="el-GR" dirty="0" smtClean="0"/>
              <a:t>Άρα από τη συντομότερη αντίστροφη διαδρομή</a:t>
            </a:r>
            <a:endParaRPr lang="el-GR" altLang="el-GR" dirty="0"/>
          </a:p>
          <a:p>
            <a:pPr lvl="1"/>
            <a:r>
              <a:rPr lang="el-GR" altLang="el-GR" dirty="0"/>
              <a:t>Προώθηση πακέτου σε όλες τις άλλες </a:t>
            </a:r>
            <a:r>
              <a:rPr lang="el-GR" altLang="el-GR" dirty="0" smtClean="0"/>
              <a:t>ζεύξεις</a:t>
            </a:r>
          </a:p>
          <a:p>
            <a:pPr lvl="2"/>
            <a:r>
              <a:rPr lang="el-GR" altLang="el-GR" dirty="0" smtClean="0"/>
              <a:t>Αποκοπή κλαδιών που δεν οδηγούν σε μέλη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39381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 smtClean="0"/>
              <a:t>Οι εικόνες προέρχονται από το βιβλίο «Τεχνολογία Πολυμέσων και Πολυμεσικές Επικοινωνίες», Γ.Β. Ξυλωμένος, Γ.Κ. Πολύζος, 1</a:t>
            </a:r>
            <a:r>
              <a:rPr lang="el-GR" sz="2800" baseline="30000" dirty="0" smtClean="0"/>
              <a:t>η</a:t>
            </a:r>
            <a:r>
              <a:rPr lang="el-GR" sz="2800" dirty="0" smtClean="0"/>
              <a:t> έκδοση, 2009, Εκδόσεις Κλειδάριθμος.</a:t>
            </a:r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Δρομολόγηση με το </a:t>
            </a:r>
            <a:r>
              <a:rPr lang="en-US" altLang="el-GR" dirty="0"/>
              <a:t>MOSPF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Πρωτόκολλο κατάστασης συνδέσμων</a:t>
            </a:r>
          </a:p>
          <a:p>
            <a:pPr lvl="1"/>
            <a:r>
              <a:rPr lang="el-GR" altLang="el-GR" dirty="0" smtClean="0"/>
              <a:t>Οι δρομολογητές στέλνουν τις ομάδες τους</a:t>
            </a:r>
          </a:p>
          <a:p>
            <a:pPr lvl="1"/>
            <a:r>
              <a:rPr lang="el-GR" altLang="el-GR" dirty="0" smtClean="0"/>
              <a:t>Χρήση αλγορίθμου πλημμύρας</a:t>
            </a:r>
          </a:p>
          <a:p>
            <a:pPr lvl="1"/>
            <a:r>
              <a:rPr lang="el-GR" altLang="el-GR" dirty="0" smtClean="0"/>
              <a:t>Συνδυασμός με τα πακέτα του </a:t>
            </a:r>
            <a:r>
              <a:rPr lang="en-US" altLang="el-GR" dirty="0" smtClean="0"/>
              <a:t>OSPF</a:t>
            </a:r>
          </a:p>
          <a:p>
            <a:pPr lvl="1"/>
            <a:r>
              <a:rPr lang="el-GR" altLang="el-GR" dirty="0" smtClean="0"/>
              <a:t>Υπολογίζονται δένδρα βέλτιστων διαδρομών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Μεγάλη επιβάρυνση όταν αλλάζουν οι ομάδες</a:t>
            </a:r>
          </a:p>
          <a:p>
            <a:pPr lvl="2"/>
            <a:r>
              <a:rPr lang="el-GR" altLang="el-GR" dirty="0" smtClean="0"/>
              <a:t>Κάθε αλλαγή διαδίδεται με πλημμύρα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465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Δρομολόγηση με το </a:t>
            </a:r>
            <a:r>
              <a:rPr lang="en-US" altLang="el-GR" dirty="0"/>
              <a:t>CBT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Κοινόχρηστο </a:t>
            </a:r>
            <a:r>
              <a:rPr lang="el-GR" altLang="el-GR" dirty="0"/>
              <a:t>δένδρο για όλους</a:t>
            </a:r>
          </a:p>
          <a:p>
            <a:pPr lvl="1"/>
            <a:r>
              <a:rPr lang="el-GR" altLang="el-GR" dirty="0"/>
              <a:t>Η ρίζα του ονομάζεται πυρήνας (</a:t>
            </a:r>
            <a:r>
              <a:rPr lang="en-US" altLang="el-GR" dirty="0"/>
              <a:t>core</a:t>
            </a:r>
            <a:r>
              <a:rPr lang="el-GR" altLang="el-GR" dirty="0"/>
              <a:t>)</a:t>
            </a:r>
          </a:p>
          <a:p>
            <a:r>
              <a:rPr lang="el-GR" altLang="el-GR" dirty="0"/>
              <a:t>Κατασκευή από τα φύλλα προς τον πυρήνα</a:t>
            </a:r>
          </a:p>
          <a:p>
            <a:pPr lvl="1"/>
            <a:r>
              <a:rPr lang="el-GR" altLang="el-GR" dirty="0" smtClean="0"/>
              <a:t>Σταδιακή κατασκευή με ειδικά μηνύματα</a:t>
            </a:r>
          </a:p>
          <a:p>
            <a:pPr lvl="1"/>
            <a:r>
              <a:rPr lang="el-GR" altLang="el-GR" dirty="0" smtClean="0"/>
              <a:t>Οι </a:t>
            </a:r>
            <a:r>
              <a:rPr lang="el-GR" altLang="el-GR" dirty="0"/>
              <a:t>αποστολείς στέλνουν στον πυρήνα</a:t>
            </a:r>
          </a:p>
          <a:p>
            <a:pPr lvl="1"/>
            <a:r>
              <a:rPr lang="el-GR" altLang="el-GR" dirty="0"/>
              <a:t>Ο πυρήνας προωθεί στους παραλήπτες</a:t>
            </a:r>
          </a:p>
          <a:p>
            <a:r>
              <a:rPr lang="el-GR" altLang="el-GR" dirty="0"/>
              <a:t>Μη βέλτιστο δένδρο αλλά μικρή </a:t>
            </a:r>
            <a:r>
              <a:rPr lang="el-GR" altLang="el-GR" dirty="0" smtClean="0"/>
              <a:t>επιβάρυνση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706880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Δρομολόγηση με το </a:t>
            </a:r>
            <a:r>
              <a:rPr lang="en-US" altLang="el-GR" dirty="0"/>
              <a:t>PIM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Δύο τρόποι λειτουργίας: πυκνός και αραιός</a:t>
            </a:r>
          </a:p>
          <a:p>
            <a:r>
              <a:rPr lang="el-GR" altLang="el-GR" dirty="0" smtClean="0"/>
              <a:t>Πυκνός (</a:t>
            </a:r>
            <a:r>
              <a:rPr lang="en-US" altLang="el-GR" dirty="0" smtClean="0"/>
              <a:t>PIM-DM):</a:t>
            </a:r>
            <a:r>
              <a:rPr lang="el-GR" altLang="el-GR" dirty="0" smtClean="0"/>
              <a:t> παρόμοιος με </a:t>
            </a:r>
            <a:r>
              <a:rPr lang="en-US" altLang="el-GR" dirty="0" smtClean="0"/>
              <a:t>DVMRP</a:t>
            </a:r>
          </a:p>
          <a:p>
            <a:pPr lvl="1"/>
            <a:r>
              <a:rPr lang="el-GR" altLang="el-GR" dirty="0" smtClean="0"/>
              <a:t>Δεν εξαρτάται από πρωτόκολλο μονοεκπομπής</a:t>
            </a:r>
          </a:p>
          <a:p>
            <a:pPr lvl="1"/>
            <a:r>
              <a:rPr lang="el-GR" altLang="el-GR" dirty="0" smtClean="0"/>
              <a:t>Δυνατότητα «κλαδέματος» του δένδρου</a:t>
            </a:r>
            <a:endParaRPr lang="en-US" altLang="el-GR" dirty="0" smtClean="0"/>
          </a:p>
          <a:p>
            <a:r>
              <a:rPr lang="el-GR" altLang="el-GR" dirty="0" smtClean="0"/>
              <a:t>Αραιός (</a:t>
            </a:r>
            <a:r>
              <a:rPr lang="en-US" altLang="el-GR" dirty="0" smtClean="0"/>
              <a:t>PIM-SM):</a:t>
            </a:r>
            <a:r>
              <a:rPr lang="el-GR" altLang="el-GR" dirty="0" smtClean="0"/>
              <a:t> παρόμοιος με το </a:t>
            </a:r>
            <a:r>
              <a:rPr lang="en-US" altLang="el-GR" dirty="0" smtClean="0"/>
              <a:t>CBT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Πολλά σημεία συνάντησης (RP) </a:t>
            </a:r>
          </a:p>
          <a:p>
            <a:pPr lvl="1"/>
            <a:r>
              <a:rPr lang="el-GR" altLang="el-GR" dirty="0" smtClean="0"/>
              <a:t>Μπορεί να συνδυαστεί με ατομικές διαδρομές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9883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Κλιμάκωση με το </a:t>
            </a:r>
            <a:r>
              <a:rPr lang="en-US" altLang="el-GR" dirty="0"/>
              <a:t>BGMP</a:t>
            </a:r>
            <a:endParaRPr lang="el-GR" alt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Χρήση </a:t>
            </a:r>
            <a:r>
              <a:rPr lang="el-GR" altLang="el-GR" dirty="0"/>
              <a:t>ανάμεσα </a:t>
            </a:r>
            <a:r>
              <a:rPr lang="el-GR" altLang="el-GR" dirty="0" smtClean="0"/>
              <a:t>σε αυτόνομα </a:t>
            </a:r>
            <a:r>
              <a:rPr lang="el-GR" altLang="el-GR" dirty="0"/>
              <a:t>συστήματα </a:t>
            </a:r>
            <a:r>
              <a:rPr lang="en-US" altLang="el-GR" dirty="0"/>
              <a:t>(AS</a:t>
            </a:r>
            <a:r>
              <a:rPr lang="en-US" altLang="el-GR" dirty="0" smtClean="0"/>
              <a:t>)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Κάθε </a:t>
            </a:r>
            <a:r>
              <a:rPr lang="en-US" altLang="el-GR" dirty="0" smtClean="0"/>
              <a:t>AS</a:t>
            </a:r>
            <a:r>
              <a:rPr lang="el-GR" altLang="el-GR" dirty="0" smtClean="0"/>
              <a:t> μπορεί να έχει άλλο αλγόριθμο</a:t>
            </a:r>
          </a:p>
          <a:p>
            <a:pPr lvl="1"/>
            <a:r>
              <a:rPr lang="el-GR" altLang="el-GR" dirty="0" smtClean="0"/>
              <a:t>Πώς γίνεται η καθολική δρομολόγηση;</a:t>
            </a:r>
            <a:endParaRPr lang="el-GR" altLang="el-GR" dirty="0"/>
          </a:p>
          <a:p>
            <a:r>
              <a:rPr lang="el-GR" altLang="el-GR" dirty="0"/>
              <a:t>Δημιουργία κοινόχρηστων δένδρων</a:t>
            </a:r>
          </a:p>
          <a:p>
            <a:pPr lvl="1"/>
            <a:r>
              <a:rPr lang="el-GR" altLang="el-GR" dirty="0"/>
              <a:t>Πυρήνας: το </a:t>
            </a:r>
            <a:r>
              <a:rPr lang="en-US" altLang="el-GR" dirty="0"/>
              <a:t>AS</a:t>
            </a:r>
            <a:r>
              <a:rPr lang="el-GR" altLang="el-GR" dirty="0"/>
              <a:t> που δημιούργησε την ομάδα</a:t>
            </a:r>
          </a:p>
          <a:p>
            <a:pPr lvl="1"/>
            <a:r>
              <a:rPr lang="el-GR" altLang="el-GR" dirty="0"/>
              <a:t>Διασύνδεση </a:t>
            </a:r>
            <a:r>
              <a:rPr lang="el-GR" altLang="el-GR" dirty="0" smtClean="0"/>
              <a:t>πρωτοκόλλων δρομολόγησης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864654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Τοπικοί μηχανισμοί (1 από 2)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Διαχείριση ομάδων:</a:t>
            </a:r>
            <a:r>
              <a:rPr lang="en-US" altLang="el-GR" dirty="0" smtClean="0"/>
              <a:t> IGMP</a:t>
            </a:r>
            <a:r>
              <a:rPr lang="el-GR" altLang="el-GR" dirty="0" smtClean="0"/>
              <a:t> </a:t>
            </a:r>
            <a:r>
              <a:rPr lang="en-US" altLang="el-GR" dirty="0" smtClean="0"/>
              <a:t>v1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Περιοδικά ερωτήματα από δρομολογητή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Ο αποστολέας στέλνει μία απόκριση ανά ομάδα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Η πρώτη απόκριση ακυρώνει τις υπόλοιπες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Αποστολή με τυχαία καθυστέρηση 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Αποφυγή συγκρούσεων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Διαγραφή όταν δεν ληφθούν πολλές αποκρίσεις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Δεν υπάρχει μήνυμα αποχώρησης από ομάδα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5913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Τοπικοί μηχανισμοί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Διαχείριση ομάδων:</a:t>
            </a:r>
            <a:r>
              <a:rPr lang="en-US" altLang="el-GR" dirty="0"/>
              <a:t> IGMP</a:t>
            </a:r>
            <a:r>
              <a:rPr lang="el-GR" altLang="el-GR" dirty="0"/>
              <a:t> </a:t>
            </a:r>
            <a:r>
              <a:rPr lang="en-US" altLang="el-GR" dirty="0"/>
              <a:t>v</a:t>
            </a:r>
            <a:r>
              <a:rPr lang="el-GR" altLang="el-GR" dirty="0"/>
              <a:t>2</a:t>
            </a:r>
            <a:endParaRPr lang="en-US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Αποστολή μηνυμάτων αποχώρησης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Από </a:t>
            </a:r>
            <a:r>
              <a:rPr lang="el-GR" altLang="el-GR" dirty="0"/>
              <a:t>τον τελευταίο που αποκρίθηκε για την ομάδα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Ακολουθείται από ερώτηση ειδικά για την </a:t>
            </a:r>
            <a:r>
              <a:rPr lang="el-GR" altLang="el-GR" dirty="0" smtClean="0"/>
              <a:t>ομάδα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Αποστολή / λήψη πακέτων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Εκπομπή σε κοινόχρηστα </a:t>
            </a:r>
            <a:r>
              <a:rPr lang="el-GR" altLang="el-GR" dirty="0"/>
              <a:t>δίκτυα </a:t>
            </a:r>
            <a:r>
              <a:rPr lang="el-GR" altLang="el-GR" dirty="0" smtClean="0"/>
              <a:t>(</a:t>
            </a:r>
            <a:r>
              <a:rPr lang="en-US" altLang="el-GR" dirty="0" smtClean="0"/>
              <a:t>Ethernet)</a:t>
            </a:r>
            <a:endParaRPr lang="el-GR" altLang="el-GR" dirty="0" smtClean="0"/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Απεικόνιση διευθύνσεων </a:t>
            </a:r>
            <a:r>
              <a:rPr lang="en-US" altLang="el-GR" dirty="0" smtClean="0"/>
              <a:t>IP</a:t>
            </a:r>
            <a:r>
              <a:rPr lang="el-GR" altLang="el-GR" dirty="0" smtClean="0"/>
              <a:t> σε διευθύνσεις υλικού</a:t>
            </a:r>
            <a:endParaRPr lang="en-US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Μονοεκπομπή σε δίκτυα </a:t>
            </a:r>
            <a:r>
              <a:rPr lang="el-GR" altLang="el-GR" dirty="0"/>
              <a:t>αστέρα (</a:t>
            </a:r>
            <a:r>
              <a:rPr lang="en-US" altLang="el-GR" dirty="0"/>
              <a:t>ADSL</a:t>
            </a:r>
            <a:r>
              <a:rPr lang="en-US" altLang="el-GR" dirty="0" smtClean="0"/>
              <a:t>)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088151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Προβλήματα </a:t>
            </a:r>
            <a:r>
              <a:rPr lang="el-GR" altLang="el-GR" dirty="0"/>
              <a:t>υλοποίησης</a:t>
            </a:r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n-US" b="1" dirty="0" smtClean="0"/>
              <a:t>16</a:t>
            </a:r>
            <a:r>
              <a:rPr lang="el-GR" b="1" dirty="0" smtClean="0"/>
              <a:t>:</a:t>
            </a:r>
            <a:r>
              <a:rPr lang="en-US" dirty="0" smtClean="0"/>
              <a:t> </a:t>
            </a:r>
            <a:r>
              <a:rPr lang="el-GR" dirty="0" smtClean="0"/>
              <a:t>Πολυεκπομπή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943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Έλλειψη υποστήριξης (1 από 2)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Γιατί δεν υποστηρίζεται η πολυεκπομπή;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Τα λειτουργικά συστήματα την υποστηρίζουν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Οι δρομολογητές όμως όχι!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Διασύνδεση δρομολογητών με σήραγγες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Ζητήματα ασφάλειας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Πιο δύσκολα από ότι στη μονοεκπομπή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Διαχείριση κλειδιών</a:t>
            </a:r>
            <a:r>
              <a:rPr lang="el-GR" altLang="el-GR" dirty="0"/>
              <a:t> </a:t>
            </a:r>
            <a:r>
              <a:rPr lang="el-GR" altLang="el-GR" dirty="0" smtClean="0"/>
              <a:t>για ασφαλή επικοινωνία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Ο αποστολέας δεν γνωρίζει καν τους παραλήπτες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3604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Έλλειψη υποστήριξης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Ζητήματα μοντέλου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Ο αποστολέας δεν </a:t>
            </a:r>
            <a:r>
              <a:rPr lang="el-GR" altLang="el-GR" dirty="0" smtClean="0"/>
              <a:t>περιορίζει </a:t>
            </a:r>
            <a:r>
              <a:rPr lang="el-GR" altLang="el-GR" dirty="0"/>
              <a:t>τους παραλήπτες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Δυσκολία παροχής υπηρεσιών με αντίτιμο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Οι παραλήπτες δεν </a:t>
            </a:r>
            <a:r>
              <a:rPr lang="el-GR" altLang="el-GR" dirty="0" smtClean="0"/>
              <a:t>περιορίζουν </a:t>
            </a:r>
            <a:r>
              <a:rPr lang="el-GR" altLang="el-GR" dirty="0"/>
              <a:t>τους αποστολείς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Υπάρχει παραλλαγή </a:t>
            </a:r>
            <a:r>
              <a:rPr lang="el-GR" altLang="el-GR" dirty="0"/>
              <a:t>που περιορίζει τους αποστολείς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Ζητήματα </a:t>
            </a:r>
            <a:r>
              <a:rPr lang="el-GR" altLang="el-GR" dirty="0" smtClean="0"/>
              <a:t>κλιμάκωσης δρομολόγησης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Οι καταχωρήσεις </a:t>
            </a:r>
            <a:r>
              <a:rPr lang="el-GR" altLang="el-GR" dirty="0" smtClean="0"/>
              <a:t>δεν </a:t>
            </a:r>
            <a:r>
              <a:rPr lang="el-GR" altLang="el-GR" dirty="0"/>
              <a:t>συγχωνεύονται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Οι ομάδες είναι μη </a:t>
            </a:r>
            <a:r>
              <a:rPr lang="el-GR" altLang="el-GR" dirty="0" smtClean="0"/>
              <a:t>γεωγραφικές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55820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16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 smtClean="0"/>
              <a:t># 16</a:t>
            </a:r>
            <a:r>
              <a:rPr lang="el-GR" b="1" dirty="0" smtClean="0"/>
              <a:t>:</a:t>
            </a:r>
            <a:r>
              <a:rPr lang="en-US" dirty="0" smtClean="0"/>
              <a:t> </a:t>
            </a:r>
            <a:r>
              <a:rPr lang="el-GR" dirty="0"/>
              <a:t>Πολυεκπομπή </a:t>
            </a:r>
            <a:r>
              <a:rPr lang="el-GR" b="1" dirty="0" smtClean="0"/>
              <a:t>Διδάσκων</a:t>
            </a:r>
            <a:r>
              <a:rPr lang="el-GR" b="1" dirty="0"/>
              <a:t>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 smtClean="0"/>
              <a:t>Κατανόηση των μοντέλων πολυεκπομπής και των βασικών προσεγγίσεων δρομολόγησης πολυεκπομπής.</a:t>
            </a:r>
          </a:p>
          <a:p>
            <a:r>
              <a:rPr lang="el-GR" altLang="el-GR" dirty="0" smtClean="0"/>
              <a:t>Εξοικείωση με τις βασικές τεχνικές </a:t>
            </a:r>
            <a:r>
              <a:rPr lang="el-GR" altLang="el-GR" dirty="0" err="1" smtClean="0"/>
              <a:t>αντιμετώπισηςη</a:t>
            </a:r>
            <a:r>
              <a:rPr lang="el-GR" altLang="el-GR" dirty="0" smtClean="0"/>
              <a:t> της ετερογένειας και της ανάδρασης.</a:t>
            </a:r>
            <a:endParaRPr lang="el-GR" altLang="el-GR" dirty="0"/>
          </a:p>
          <a:p>
            <a:r>
              <a:rPr lang="el-GR" altLang="el-GR" dirty="0" smtClean="0"/>
              <a:t>Εισαγωγή στις τεχνικές πολυεκπομπής </a:t>
            </a:r>
            <a:r>
              <a:rPr lang="el-GR" altLang="el-GR" dirty="0"/>
              <a:t>στο </a:t>
            </a:r>
            <a:r>
              <a:rPr lang="el-GR" altLang="el-GR" dirty="0" smtClean="0"/>
              <a:t>Διαδίκτυο και κατανόηση των πρακτικών προβλημάτων υλοποίησης της πολυεκπομπής.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 ενότητας</a:t>
            </a:r>
            <a:endParaRPr lang="en-US" altLang="el-GR" dirty="0" smtClean="0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Μοντέλα </a:t>
            </a:r>
            <a:r>
              <a:rPr lang="el-GR" altLang="el-GR" dirty="0"/>
              <a:t>πολυεκπομπής</a:t>
            </a:r>
          </a:p>
          <a:p>
            <a:r>
              <a:rPr lang="el-GR" altLang="el-GR" dirty="0"/>
              <a:t>Αλγόριθμοι δρομολόγησης</a:t>
            </a:r>
          </a:p>
          <a:p>
            <a:r>
              <a:rPr lang="el-GR" altLang="el-GR" dirty="0"/>
              <a:t>Αντιμετώπιση της ετερογένειας</a:t>
            </a:r>
          </a:p>
          <a:p>
            <a:r>
              <a:rPr lang="el-GR" altLang="el-GR" dirty="0"/>
              <a:t>Έλεγχος ανάδρασης</a:t>
            </a:r>
          </a:p>
          <a:p>
            <a:r>
              <a:rPr lang="el-GR" altLang="el-GR" dirty="0"/>
              <a:t>Πολυεκπομπή στο Διαδίκτυο</a:t>
            </a:r>
          </a:p>
          <a:p>
            <a:r>
              <a:rPr lang="el-GR" altLang="el-GR" dirty="0"/>
              <a:t>Προβλήματα </a:t>
            </a:r>
            <a:r>
              <a:rPr lang="el-GR" altLang="el-GR" dirty="0" smtClean="0"/>
              <a:t>υλοποίησης</a:t>
            </a:r>
            <a:endParaRPr lang="el-GR" alt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166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Μοντέλα πολυεκπομπής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n-US" b="1" dirty="0" smtClean="0"/>
              <a:t>16</a:t>
            </a:r>
            <a:r>
              <a:rPr lang="el-GR" b="1" dirty="0" smtClean="0"/>
              <a:t>:</a:t>
            </a:r>
            <a:r>
              <a:rPr lang="en-US" dirty="0" smtClean="0"/>
              <a:t> </a:t>
            </a:r>
            <a:r>
              <a:rPr lang="el-GR" dirty="0" smtClean="0"/>
              <a:t>Πολυεκπομπή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137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Τι είναι η πολυεκπομπή (1 από 3);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Βασικοί τρόποι μετάδοσης</a:t>
            </a:r>
          </a:p>
          <a:p>
            <a:pPr lvl="1" eaLnBrk="1" hangingPunct="1"/>
            <a:r>
              <a:rPr lang="el-GR" altLang="el-GR" dirty="0" smtClean="0"/>
              <a:t>Μονοεκπομπή (</a:t>
            </a:r>
            <a:r>
              <a:rPr lang="en-US" altLang="el-GR" dirty="0" smtClean="0"/>
              <a:t>unicast):</a:t>
            </a:r>
            <a:r>
              <a:rPr lang="el-GR" altLang="el-GR" dirty="0" smtClean="0"/>
              <a:t> ένας προς έναν</a:t>
            </a:r>
          </a:p>
          <a:p>
            <a:pPr lvl="1" eaLnBrk="1" hangingPunct="1"/>
            <a:r>
              <a:rPr lang="el-GR" altLang="el-GR" dirty="0" smtClean="0"/>
              <a:t>(Ευρεία) εκπομπή (</a:t>
            </a:r>
            <a:r>
              <a:rPr lang="en-US" altLang="el-GR" dirty="0" smtClean="0"/>
              <a:t>broadcast): </a:t>
            </a:r>
            <a:r>
              <a:rPr lang="el-GR" altLang="el-GR" dirty="0" smtClean="0"/>
              <a:t>ένας προς όλους</a:t>
            </a:r>
          </a:p>
          <a:p>
            <a:pPr lvl="1" eaLnBrk="1" hangingPunct="1"/>
            <a:r>
              <a:rPr lang="el-GR" altLang="el-GR" dirty="0" smtClean="0"/>
              <a:t>Πολυεκπομπή (</a:t>
            </a:r>
            <a:r>
              <a:rPr lang="en-US" altLang="el-GR" dirty="0" smtClean="0"/>
              <a:t>multicast)</a:t>
            </a:r>
            <a:r>
              <a:rPr lang="el-GR" altLang="el-GR" dirty="0" smtClean="0"/>
              <a:t>: ένας προς πολλούς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Τι ακριβώς σημαίνει πολυεκπομπή;</a:t>
            </a:r>
          </a:p>
          <a:p>
            <a:pPr lvl="1" eaLnBrk="1" hangingPunct="1"/>
            <a:r>
              <a:rPr lang="el-GR" altLang="el-GR" dirty="0" smtClean="0"/>
              <a:t>Αυθαίρετο σύνολο παραληπτών (ομάδα)</a:t>
            </a:r>
          </a:p>
          <a:p>
            <a:pPr lvl="1" eaLnBrk="1" hangingPunct="1"/>
            <a:r>
              <a:rPr lang="el-GR" altLang="el-GR" dirty="0" smtClean="0"/>
              <a:t>Αποστολή δεδομένων σε αυτούς (όχι σε όλους)</a:t>
            </a:r>
          </a:p>
          <a:p>
            <a:pPr lvl="1" eaLnBrk="1" hangingPunct="1"/>
            <a:r>
              <a:rPr lang="el-GR" altLang="el-GR" dirty="0" smtClean="0"/>
              <a:t>Αποστολή δεδομένων μία φορά μόνο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7421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Τι είναι η πολυεκπομπή </a:t>
            </a:r>
            <a:r>
              <a:rPr lang="el-GR" altLang="el-GR" dirty="0" smtClean="0"/>
              <a:t>(2 </a:t>
            </a:r>
            <a:r>
              <a:rPr lang="el-GR" altLang="el-GR" dirty="0"/>
              <a:t>από 3);</a:t>
            </a:r>
            <a:endParaRPr lang="el-GR" altLang="el-GR" dirty="0" smtClean="0"/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Δένδρο πολυεκπομπής</a:t>
            </a:r>
          </a:p>
          <a:p>
            <a:pPr lvl="1"/>
            <a:r>
              <a:rPr lang="el-GR" altLang="el-GR" dirty="0"/>
              <a:t>Ένωση διαδρομών προς όλους τους παραλήπτες</a:t>
            </a:r>
          </a:p>
          <a:p>
            <a:pPr lvl="2"/>
            <a:r>
              <a:rPr lang="el-GR" altLang="el-GR" dirty="0"/>
              <a:t>Οι διαδρομές δεν είναι απαραίτητα βέλτιστες</a:t>
            </a:r>
          </a:p>
          <a:p>
            <a:pPr lvl="1"/>
            <a:r>
              <a:rPr lang="el-GR" altLang="el-GR" dirty="0"/>
              <a:t>Ελαχιστοποίηση κατανάλωσης των πόρων</a:t>
            </a:r>
          </a:p>
          <a:p>
            <a:pPr lvl="2"/>
            <a:r>
              <a:rPr lang="el-GR" altLang="el-GR" dirty="0"/>
              <a:t>Ελαχιστοποίηση μεταδόσεων </a:t>
            </a:r>
            <a:r>
              <a:rPr lang="el-GR" altLang="el-GR" dirty="0" smtClean="0"/>
              <a:t>πακέτων</a:t>
            </a:r>
          </a:p>
          <a:p>
            <a:r>
              <a:rPr lang="el-GR" altLang="el-GR" dirty="0"/>
              <a:t>Απαιτήσεις υλοποίησης </a:t>
            </a:r>
            <a:r>
              <a:rPr lang="el-GR" altLang="el-GR" dirty="0" smtClean="0"/>
              <a:t>πολυεκπομπής</a:t>
            </a:r>
            <a:endParaRPr lang="el-GR" altLang="el-GR" dirty="0"/>
          </a:p>
          <a:p>
            <a:pPr lvl="1"/>
            <a:r>
              <a:rPr lang="el-GR" altLang="el-GR" dirty="0"/>
              <a:t>Δρομολόγηση πακέτων προς </a:t>
            </a:r>
            <a:r>
              <a:rPr lang="el-GR" altLang="el-GR" dirty="0" smtClean="0"/>
              <a:t>μέλη </a:t>
            </a:r>
            <a:r>
              <a:rPr lang="el-GR" altLang="el-GR" dirty="0"/>
              <a:t>της ομάδας</a:t>
            </a:r>
          </a:p>
          <a:p>
            <a:pPr lvl="1"/>
            <a:r>
              <a:rPr lang="el-GR" altLang="el-GR" dirty="0"/>
              <a:t>Δυναμική παρακολούθηση </a:t>
            </a:r>
            <a:r>
              <a:rPr lang="el-GR" altLang="el-GR" dirty="0" smtClean="0"/>
              <a:t>μελών </a:t>
            </a:r>
            <a:r>
              <a:rPr lang="el-GR" altLang="el-GR" dirty="0"/>
              <a:t>της ομάδας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174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Τι είναι η πολυεκπομπή </a:t>
            </a:r>
            <a:r>
              <a:rPr lang="el-GR" altLang="el-GR" dirty="0" smtClean="0"/>
              <a:t>(3 </a:t>
            </a:r>
            <a:r>
              <a:rPr lang="el-GR" altLang="el-GR" dirty="0"/>
              <a:t>από 3);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/>
              <a:t>Μοντέλο ομάδας παραληπτών Διαδικτύου</a:t>
            </a:r>
          </a:p>
          <a:p>
            <a:pPr lvl="1"/>
            <a:r>
              <a:rPr lang="el-GR" altLang="el-GR" dirty="0"/>
              <a:t>Ομάδα υπολογιστών με </a:t>
            </a:r>
            <a:r>
              <a:rPr lang="el-GR" altLang="el-GR" dirty="0" smtClean="0"/>
              <a:t>διεύθυνση </a:t>
            </a:r>
            <a:r>
              <a:rPr lang="el-GR" altLang="el-GR" dirty="0"/>
              <a:t>κλάσης </a:t>
            </a:r>
            <a:r>
              <a:rPr lang="en-US" altLang="el-GR" dirty="0"/>
              <a:t>D</a:t>
            </a:r>
            <a:endParaRPr lang="el-GR" altLang="el-GR" dirty="0"/>
          </a:p>
          <a:p>
            <a:pPr lvl="1"/>
            <a:r>
              <a:rPr lang="el-GR" altLang="el-GR" dirty="0"/>
              <a:t>Όλα τα μέλη λαμβάνουν όλα τα πακέτα (ίσως!)</a:t>
            </a:r>
          </a:p>
          <a:p>
            <a:pPr lvl="1"/>
            <a:r>
              <a:rPr lang="el-GR" altLang="el-GR" dirty="0"/>
              <a:t>Οποιοσδήποτε μπορεί να στείλει πακέτα</a:t>
            </a:r>
            <a:endParaRPr lang="en-US" altLang="el-GR" dirty="0"/>
          </a:p>
          <a:p>
            <a:pPr lvl="1"/>
            <a:r>
              <a:rPr lang="el-GR" altLang="el-GR" dirty="0" smtClean="0"/>
              <a:t>Οι </a:t>
            </a:r>
            <a:r>
              <a:rPr lang="el-GR" altLang="el-GR" dirty="0"/>
              <a:t>αποστολείς δεν γνωρίζουν τα μέλη της ομάδας</a:t>
            </a:r>
          </a:p>
          <a:p>
            <a:r>
              <a:rPr lang="el-GR" altLang="el-GR" dirty="0" smtClean="0"/>
              <a:t>Ατομική </a:t>
            </a:r>
            <a:r>
              <a:rPr lang="el-GR" altLang="el-GR" dirty="0"/>
              <a:t>πολυεκπομπή: εναλλακτικό μοντέλο</a:t>
            </a:r>
          </a:p>
          <a:p>
            <a:pPr lvl="1"/>
            <a:r>
              <a:rPr lang="el-GR" altLang="el-GR" dirty="0"/>
              <a:t>Κάθε μήνυμα είτε πάει σε όλους είτε σε κανέναν</a:t>
            </a:r>
          </a:p>
          <a:p>
            <a:pPr lvl="2"/>
            <a:r>
              <a:rPr lang="el-GR" altLang="el-GR" dirty="0" smtClean="0"/>
              <a:t>Λαμβάνονται </a:t>
            </a:r>
            <a:r>
              <a:rPr lang="el-GR" altLang="el-GR" dirty="0"/>
              <a:t>με την ίδια σειρά σε </a:t>
            </a:r>
            <a:r>
              <a:rPr lang="el-GR" altLang="el-GR" dirty="0" smtClean="0"/>
              <a:t>όλους</a:t>
            </a:r>
          </a:p>
          <a:p>
            <a:pPr lvl="1"/>
            <a:r>
              <a:rPr lang="el-GR" altLang="el-GR" dirty="0" smtClean="0"/>
              <a:t>Πολύ πιο δύσκολο στην υλοποίηση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717029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23/7/2014 1:26:53 πμ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1DDB09CF-FFDB-4AC4-9918-EBFAD0BBFD60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3214</TotalTime>
  <Words>1512</Words>
  <Application>Microsoft Office PowerPoint</Application>
  <PresentationFormat>On-screen Show (4:3)</PresentationFormat>
  <Paragraphs>297</Paragraphs>
  <Slides>39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Θέμα του Office</vt:lpstr>
      <vt:lpstr>Τεχνολογία Πολυμέσων</vt:lpstr>
      <vt:lpstr>Χρηματοδότηση</vt:lpstr>
      <vt:lpstr>Άδειες Χρήσης</vt:lpstr>
      <vt:lpstr>Σκοποί ενότητας</vt:lpstr>
      <vt:lpstr>Περιεχόμενα ενότητας</vt:lpstr>
      <vt:lpstr>Μοντέλα πολυεκπομπής</vt:lpstr>
      <vt:lpstr>Τι είναι η πολυεκπομπή (1 από 3);</vt:lpstr>
      <vt:lpstr>Τι είναι η πολυεκπομπή (2 από 3);</vt:lpstr>
      <vt:lpstr>Τι είναι η πολυεκπομπή (3 από 3);</vt:lpstr>
      <vt:lpstr>Αλγόριθμοι δρομολόγησης</vt:lpstr>
      <vt:lpstr>Δρομολόγηση (1 από 5)</vt:lpstr>
      <vt:lpstr>Δρομολόγηση (2 από 5)</vt:lpstr>
      <vt:lpstr>Δρομολόγηση (3 από 5)</vt:lpstr>
      <vt:lpstr>Δρομολόγηση (4 από 5)</vt:lpstr>
      <vt:lpstr>Δρομολόγηση (5 από 5)</vt:lpstr>
      <vt:lpstr>Αντιμετώπιση της ετερογένειας</vt:lpstr>
      <vt:lpstr>Ετερογένεια (1 από 3)</vt:lpstr>
      <vt:lpstr>Ετερογένεια (2 από 3)</vt:lpstr>
      <vt:lpstr>Ετερογένεια (3 από 3)</vt:lpstr>
      <vt:lpstr>Έλεγχος ανάδρασης</vt:lpstr>
      <vt:lpstr>Ενδόρρηξη ανάδρασης</vt:lpstr>
      <vt:lpstr>Αντιμετώπιση ανάδρασης (1 από 5)</vt:lpstr>
      <vt:lpstr>Αντιμετώπιση ανάδρασης (2 από 5)</vt:lpstr>
      <vt:lpstr>Αντιμετώπιση ανάδρασης (3 από 5)</vt:lpstr>
      <vt:lpstr>Αντιμετώπιση ανάδρασης (4 από 5)</vt:lpstr>
      <vt:lpstr>Αντιμετώπιση ανάδρασης (5 από 5)</vt:lpstr>
      <vt:lpstr>Πολυεκπομπή στο Διαδίκτυο</vt:lpstr>
      <vt:lpstr>Βασικά στοιχεία</vt:lpstr>
      <vt:lpstr>Δρομολόγηση με το DVMRP</vt:lpstr>
      <vt:lpstr>Δρομολόγηση με το MOSPF</vt:lpstr>
      <vt:lpstr>Δρομολόγηση με το CBT</vt:lpstr>
      <vt:lpstr>Δρομολόγηση με το PIM</vt:lpstr>
      <vt:lpstr>Κλιμάκωση με το BGMP</vt:lpstr>
      <vt:lpstr>Τοπικοί μηχανισμοί (1 από 2)</vt:lpstr>
      <vt:lpstr>Τοπικοί μηχανισμοί (2 από 2)</vt:lpstr>
      <vt:lpstr>Προβλήματα υλοποίησης</vt:lpstr>
      <vt:lpstr>Έλλειψη υποστήριξης (1 από 2)</vt:lpstr>
      <vt:lpstr>Έλλειψη υποστήριξης (2 από 2)</vt:lpstr>
      <vt:lpstr>Τέλος Ενότητας #16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Πολυεκπομπή</dc:title>
  <dc:subject>Κινητά και Διάχυτα Συστήματα</dc:subject>
  <dc:creator>Γεώργιος Ξυλωμένος</dc:creator>
  <cp:keywords>Πολυεκπομπή; δρομολόγηση; ετερογένεια; έλεγχος ανάδρασης</cp:keywords>
  <cp:lastModifiedBy>George Xylomenos</cp:lastModifiedBy>
  <cp:revision>332</cp:revision>
  <cp:lastPrinted>2014-02-16T13:16:25Z</cp:lastPrinted>
  <dcterms:created xsi:type="dcterms:W3CDTF">2012-09-06T09:03:05Z</dcterms:created>
  <dcterms:modified xsi:type="dcterms:W3CDTF">2015-03-30T13:52:50Z</dcterms:modified>
</cp:coreProperties>
</file>