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306" r:id="rId3"/>
    <p:sldId id="307" r:id="rId4"/>
    <p:sldId id="308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10" r:id="rId20"/>
  </p:sldIdLst>
  <p:sldSz cx="9144000" cy="6858000" type="screen4x3"/>
  <p:notesSz cx="11422063" cy="793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117" d="100"/>
          <a:sy n="117" d="100"/>
        </p:scale>
        <p:origin x="301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2644A02D-2520-4E2E-996A-921E32049A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5760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27450" y="595313"/>
            <a:ext cx="3970338" cy="297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0" y="3770313"/>
            <a:ext cx="83740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2121361B-C59A-44F5-8CF0-7DE947D11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556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5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7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endParaRPr lang="el-GR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80C4064D-B0EA-46AA-9191-A7D3D09814B0}" type="slidenum">
              <a:rPr lang="el-GR" altLang="en-US"/>
              <a:pPr/>
              <a:t>‹#›</a:t>
            </a:fld>
            <a:endParaRPr lang="el-GR" altLang="en-US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F4F04ABB-AA25-44AE-85E1-472C04CE759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8951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826D2CDF-ADA4-4613-B836-013F383E4A3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28285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84F7278C-F4D1-4533-A36B-401D6DA6E07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85880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65F68921-7E71-43C4-A626-0D9BE558858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8326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8567EBE2-572D-4DDE-AC95-1F5DC09D9C4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30711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C3CBC986-B467-4674-924C-CC2B5A6F8B6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18068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197A2AB5-3553-4D09-85DC-EC0870A057F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4560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3A1F1C2C-2B31-48CC-AC73-D5443749484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6164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AF69A2EF-BFAA-447B-A1C9-135CB728344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419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8882DEE7-E453-45DB-8706-0449836530C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2574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endParaRPr lang="el-G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39D645FB-B68B-468C-AF14-F58BCDF9DB58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fr-FR" sz="2800" b="1" dirty="0" smtClean="0"/>
              <a:t>3.3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DNS Issues</a:t>
            </a:r>
            <a:endParaRPr lang="en-US" sz="2800" b="1" dirty="0"/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1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63573A7D-C2A7-451D-8809-A796E1D2883C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CoDoNS: Beehive</a:t>
            </a:r>
            <a:endParaRPr lang="el-GR" alt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Beehive is a proactive replication framework</a:t>
            </a:r>
          </a:p>
          <a:p>
            <a:pPr lvl="1"/>
            <a:r>
              <a:rPr lang="en-US" altLang="en-US"/>
              <a:t>Allows O(1) lookups on prefix matching DHTs</a:t>
            </a:r>
          </a:p>
          <a:p>
            <a:pPr lvl="2"/>
            <a:r>
              <a:rPr lang="en-US" altLang="en-US"/>
              <a:t>Can be used on Pastry and Tapestry</a:t>
            </a:r>
          </a:p>
          <a:p>
            <a:pPr lvl="1"/>
            <a:r>
              <a:rPr lang="en-US" altLang="en-US"/>
              <a:t>These DHTs route objects by matching prefix digits</a:t>
            </a:r>
          </a:p>
          <a:p>
            <a:pPr lvl="1"/>
            <a:r>
              <a:rPr lang="en-US" altLang="en-US"/>
              <a:t>Normally this requires O(logN) steps</a:t>
            </a:r>
          </a:p>
          <a:p>
            <a:pPr lvl="1"/>
            <a:r>
              <a:rPr lang="en-US" altLang="en-US"/>
              <a:t>Beehive proactively caches objects on the path to a node</a:t>
            </a:r>
          </a:p>
          <a:p>
            <a:pPr lvl="2"/>
            <a:r>
              <a:rPr lang="en-US" altLang="en-US"/>
              <a:t>Replication at level n means that an object is within n steps</a:t>
            </a:r>
          </a:p>
          <a:p>
            <a:pPr lvl="2"/>
            <a:r>
              <a:rPr lang="en-US" altLang="en-US"/>
              <a:t>This means that it is cached at all nodes with n matching digits</a:t>
            </a:r>
          </a:p>
          <a:p>
            <a:pPr lvl="1"/>
            <a:r>
              <a:rPr lang="en-US" altLang="en-US"/>
              <a:t>The trick is to use popularity to decide on caching</a:t>
            </a:r>
          </a:p>
          <a:p>
            <a:pPr lvl="2"/>
            <a:r>
              <a:rPr lang="en-US" altLang="en-US"/>
              <a:t>You need to know the popularity ranking of objects</a:t>
            </a:r>
          </a:p>
          <a:p>
            <a:pPr lvl="2"/>
            <a:r>
              <a:rPr lang="en-US" altLang="en-US"/>
              <a:t>Then you set a goal for the average hops for a match</a:t>
            </a:r>
          </a:p>
          <a:p>
            <a:pPr lvl="2"/>
            <a:r>
              <a:rPr lang="en-US" altLang="en-US"/>
              <a:t>A formula provides the level of replication for each object</a:t>
            </a:r>
          </a:p>
          <a:p>
            <a:pPr lvl="1"/>
            <a:r>
              <a:rPr lang="en-US" altLang="en-US"/>
              <a:t>Replication is predictable, unlike caching</a:t>
            </a:r>
          </a:p>
          <a:p>
            <a:pPr lvl="2"/>
            <a:r>
              <a:rPr lang="en-US" altLang="en-US"/>
              <a:t>You can update replicas because you know where they are</a:t>
            </a:r>
            <a:endParaRPr lang="el-G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8EE5E01E-6E57-430D-AE75-5DB1FB686F33}" type="slidenum">
              <a:rPr lang="el-GR" altLang="en-US"/>
              <a:pPr/>
              <a:t>11</a:t>
            </a:fld>
            <a:endParaRPr lang="el-GR" alt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CoDoNS: Beehive</a:t>
            </a:r>
            <a:endParaRPr lang="el-GR" alt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do you know how popular an object is?</a:t>
            </a:r>
          </a:p>
          <a:p>
            <a:pPr lvl="1"/>
            <a:r>
              <a:rPr lang="en-US" altLang="en-US"/>
              <a:t>Combination of local measurements and aggregation</a:t>
            </a:r>
          </a:p>
          <a:p>
            <a:pPr lvl="1"/>
            <a:r>
              <a:rPr lang="en-US" altLang="en-US"/>
              <a:t>Each node locally tracks object access frequencies</a:t>
            </a:r>
          </a:p>
          <a:p>
            <a:pPr lvl="1"/>
            <a:r>
              <a:rPr lang="en-US" altLang="en-US"/>
              <a:t>Periodically each node aggregates values from descendants</a:t>
            </a:r>
          </a:p>
          <a:p>
            <a:pPr lvl="2"/>
            <a:r>
              <a:rPr lang="en-US" altLang="en-US"/>
              <a:t>Recursively, all data reach the home node of the object</a:t>
            </a:r>
          </a:p>
          <a:p>
            <a:pPr lvl="1"/>
            <a:r>
              <a:rPr lang="en-US" altLang="en-US"/>
              <a:t>The home node pushes the estimate to replicating nodes</a:t>
            </a:r>
          </a:p>
          <a:p>
            <a:pPr lvl="1"/>
            <a:r>
              <a:rPr lang="en-US" altLang="en-US"/>
              <a:t>Each node calculates the replication level for each object</a:t>
            </a:r>
          </a:p>
          <a:p>
            <a:pPr lvl="1"/>
            <a:r>
              <a:rPr lang="en-US" altLang="en-US"/>
              <a:t>A replication protocol is used to insert/update/remove replicas</a:t>
            </a:r>
          </a:p>
          <a:p>
            <a:pPr lvl="2"/>
            <a:r>
              <a:rPr lang="en-US" altLang="en-US"/>
              <a:t>Each node only talks to nodes one level away from itself</a:t>
            </a:r>
          </a:p>
          <a:p>
            <a:pPr lvl="1"/>
            <a:r>
              <a:rPr lang="en-US" altLang="en-US"/>
              <a:t>Each node only needs to track nodes one hop away</a:t>
            </a:r>
          </a:p>
          <a:p>
            <a:r>
              <a:rPr lang="en-US" altLang="en-US"/>
              <a:t>Response to flash crowds and attacks</a:t>
            </a:r>
          </a:p>
          <a:p>
            <a:pPr lvl="1"/>
            <a:r>
              <a:rPr lang="en-US" altLang="en-US"/>
              <a:t>The access frequencies change rapidly</a:t>
            </a:r>
          </a:p>
          <a:p>
            <a:pPr lvl="1"/>
            <a:r>
              <a:rPr lang="en-US" altLang="en-US"/>
              <a:t>The replication level is increased automatically</a:t>
            </a:r>
            <a:endParaRPr lang="el-G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CDA426D6-71FE-4C72-BF1D-95ECA605CADD}" type="slidenum">
              <a:rPr lang="el-GR" altLang="en-US"/>
              <a:pPr/>
              <a:t>12</a:t>
            </a:fld>
            <a:endParaRPr lang="el-GR" alt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CoDoNS: architecture</a:t>
            </a:r>
            <a:endParaRPr lang="el-GR" alt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Namespace management &lt;&gt; name resolution</a:t>
            </a:r>
          </a:p>
          <a:p>
            <a:pPr lvl="1"/>
            <a:r>
              <a:rPr lang="en-US" altLang="en-US"/>
              <a:t>Each institution contributes some nodes to CoDoNS</a:t>
            </a:r>
          </a:p>
          <a:p>
            <a:pPr lvl="2"/>
            <a:r>
              <a:rPr lang="en-US" altLang="en-US"/>
              <a:t>These nodes self-organize into a DHT</a:t>
            </a:r>
          </a:p>
          <a:p>
            <a:pPr lvl="1"/>
            <a:r>
              <a:rPr lang="en-US" altLang="en-US"/>
              <a:t>Nameowners purchase name certificates from operators</a:t>
            </a:r>
          </a:p>
          <a:p>
            <a:pPr lvl="2"/>
            <a:r>
              <a:rPr lang="en-US" altLang="en-US"/>
              <a:t>Names are inserted into CoDoNS with these certificates</a:t>
            </a:r>
          </a:p>
          <a:p>
            <a:pPr lvl="1"/>
            <a:r>
              <a:rPr lang="en-US" altLang="en-US"/>
              <a:t>The home node for a name is calculated by hashing</a:t>
            </a:r>
          </a:p>
          <a:p>
            <a:pPr lvl="2"/>
            <a:r>
              <a:rPr lang="en-US" altLang="en-US"/>
              <a:t>The home node holds a permanent record of the data</a:t>
            </a:r>
          </a:p>
          <a:p>
            <a:pPr lvl="2"/>
            <a:r>
              <a:rPr lang="en-US" altLang="en-US"/>
              <a:t>It also manages the replication protocol</a:t>
            </a:r>
          </a:p>
          <a:p>
            <a:pPr lvl="2"/>
            <a:r>
              <a:rPr lang="en-US" altLang="en-US"/>
              <a:t>Each object is replicated close to the home node for failover</a:t>
            </a:r>
          </a:p>
          <a:p>
            <a:pPr lvl="2"/>
            <a:r>
              <a:rPr lang="en-US" altLang="en-US"/>
              <a:t>The namespace does not have to be hierarchical</a:t>
            </a:r>
          </a:p>
          <a:p>
            <a:r>
              <a:rPr lang="en-US" altLang="en-US"/>
              <a:t>What happens with names outside CoDoNS?</a:t>
            </a:r>
          </a:p>
          <a:p>
            <a:pPr lvl="1"/>
            <a:r>
              <a:rPr lang="en-US" altLang="en-US"/>
              <a:t>Their “home node” fetches the data from DNS</a:t>
            </a:r>
          </a:p>
          <a:p>
            <a:pPr lvl="1"/>
            <a:r>
              <a:rPr lang="en-US" altLang="en-US"/>
              <a:t>It is also responsible to monitor the DNS for changes</a:t>
            </a:r>
            <a:endParaRPr lang="el-G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29C43737-FA86-43C3-B6A3-BFF729B445FF}" type="slidenum">
              <a:rPr lang="el-GR" altLang="en-US"/>
              <a:pPr/>
              <a:t>13</a:t>
            </a:fld>
            <a:endParaRPr lang="el-GR" alt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CoDoNS: implementation</a:t>
            </a:r>
            <a:endParaRPr lang="el-GR" alt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CoDoNS is layered on top of Pastry and Beehive</a:t>
            </a:r>
          </a:p>
          <a:p>
            <a:pPr lvl="1"/>
            <a:r>
              <a:rPr lang="en-US" altLang="en-US"/>
              <a:t>Each query is routed via Pastry to the home node</a:t>
            </a:r>
          </a:p>
          <a:p>
            <a:pPr lvl="1"/>
            <a:r>
              <a:rPr lang="en-US" altLang="en-US"/>
              <a:t>Either a cache or the home node responds</a:t>
            </a:r>
          </a:p>
          <a:p>
            <a:pPr lvl="1"/>
            <a:r>
              <a:rPr lang="en-US" altLang="en-US"/>
              <a:t>Beehive proactively replicates popular objects</a:t>
            </a:r>
          </a:p>
          <a:p>
            <a:pPr lvl="1"/>
            <a:r>
              <a:rPr lang="en-US" altLang="en-US"/>
              <a:t>Data can also be entered in local CoDoNS servers</a:t>
            </a:r>
          </a:p>
          <a:p>
            <a:pPr lvl="2"/>
            <a:r>
              <a:rPr lang="en-US" altLang="en-US"/>
              <a:t>This avoids asking for it from a faraway home node</a:t>
            </a:r>
          </a:p>
          <a:p>
            <a:r>
              <a:rPr lang="en-US" altLang="en-US"/>
              <a:t>There is no other caching in CoDoNS!</a:t>
            </a:r>
          </a:p>
          <a:p>
            <a:pPr lvl="1"/>
            <a:r>
              <a:rPr lang="en-US" altLang="en-US"/>
              <a:t>Only replication and locally entered data</a:t>
            </a:r>
          </a:p>
          <a:p>
            <a:pPr lvl="1"/>
            <a:r>
              <a:rPr lang="en-US" altLang="en-US"/>
              <a:t>Replicated data does not time out</a:t>
            </a:r>
          </a:p>
          <a:p>
            <a:pPr lvl="2"/>
            <a:r>
              <a:rPr lang="en-US" altLang="en-US"/>
              <a:t>It is only proactively modified</a:t>
            </a:r>
          </a:p>
          <a:p>
            <a:pPr lvl="1"/>
            <a:r>
              <a:rPr lang="en-US" altLang="en-US"/>
              <a:t>Each node knows with whom to replicate data</a:t>
            </a:r>
          </a:p>
          <a:p>
            <a:pPr lvl="2"/>
            <a:r>
              <a:rPr lang="en-US" altLang="en-US"/>
              <a:t>CoDoNS can update data very quickly</a:t>
            </a:r>
            <a:endParaRPr lang="el-G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D95BC609-792E-4D8B-B6CD-5046D30B1005}" type="slidenum">
              <a:rPr lang="el-GR" altLang="en-US"/>
              <a:pPr/>
              <a:t>14</a:t>
            </a:fld>
            <a:endParaRPr lang="el-GR" alt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Issues and implications</a:t>
            </a:r>
            <a:endParaRPr lang="el-GR" alt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CoDoNS is based on DNSSEC</a:t>
            </a:r>
          </a:p>
          <a:p>
            <a:pPr lvl="1"/>
            <a:r>
              <a:rPr lang="en-US" altLang="en-US"/>
              <a:t>DNS records are digitally signed by operators</a:t>
            </a:r>
          </a:p>
          <a:p>
            <a:pPr lvl="1"/>
            <a:r>
              <a:rPr lang="en-US" altLang="en-US"/>
              <a:t>Public keys and certificates are stored in DNS</a:t>
            </a:r>
          </a:p>
          <a:p>
            <a:pPr lvl="1"/>
            <a:r>
              <a:rPr lang="en-US" altLang="en-US"/>
              <a:t>Each node can verify the authenticity of signed records</a:t>
            </a:r>
          </a:p>
          <a:p>
            <a:pPr lvl="1"/>
            <a:r>
              <a:rPr lang="en-US" altLang="en-US"/>
              <a:t>CoDoNS also caches the certificates</a:t>
            </a:r>
          </a:p>
          <a:p>
            <a:pPr lvl="1"/>
            <a:r>
              <a:rPr lang="en-US" altLang="en-US"/>
              <a:t>Only signed data can be inserted into CoDoNS</a:t>
            </a:r>
          </a:p>
          <a:p>
            <a:pPr lvl="2"/>
            <a:r>
              <a:rPr lang="en-US" altLang="en-US"/>
              <a:t>All servers check verify data signatures</a:t>
            </a:r>
          </a:p>
          <a:p>
            <a:pPr lvl="1"/>
            <a:r>
              <a:rPr lang="en-US" altLang="en-US"/>
              <a:t>CoDoNS uses certifying resolvers for DNS data</a:t>
            </a:r>
          </a:p>
          <a:p>
            <a:pPr lvl="2"/>
            <a:r>
              <a:rPr lang="en-US" altLang="en-US"/>
              <a:t>Multiple resolvers are used to ensure authenticity</a:t>
            </a:r>
          </a:p>
          <a:p>
            <a:r>
              <a:rPr lang="en-US" altLang="en-US"/>
              <a:t>CDNs are supported in a special way</a:t>
            </a:r>
          </a:p>
          <a:p>
            <a:pPr lvl="1"/>
            <a:r>
              <a:rPr lang="en-US" altLang="en-US"/>
              <a:t>CoDoNS cannot be used to do the “stupid DNS tricks”</a:t>
            </a:r>
          </a:p>
          <a:p>
            <a:pPr lvl="1"/>
            <a:r>
              <a:rPr lang="en-US" altLang="en-US"/>
              <a:t>Redirection records are used to select servers instead</a:t>
            </a:r>
          </a:p>
          <a:p>
            <a:pPr lvl="2"/>
            <a:r>
              <a:rPr lang="en-US" altLang="en-US"/>
              <a:t>They are replicated like any other record</a:t>
            </a:r>
            <a:endParaRPr lang="el-G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A40648F8-EFFB-4664-A1DB-98F8EF9EE754}" type="slidenum">
              <a:rPr lang="el-GR" altLang="en-US"/>
              <a:pPr/>
              <a:t>15</a:t>
            </a:fld>
            <a:endParaRPr lang="el-GR" alt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Evaluation</a:t>
            </a:r>
            <a:endParaRPr lang="el-GR" altLang="en-US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Based on a PlanetLab deployment</a:t>
            </a:r>
          </a:p>
          <a:p>
            <a:pPr lvl="1"/>
            <a:r>
              <a:rPr lang="en-US" altLang="en-US"/>
              <a:t>75 nodes were used, getting data from DNS</a:t>
            </a:r>
          </a:p>
          <a:p>
            <a:pPr lvl="1"/>
            <a:r>
              <a:rPr lang="en-US" altLang="en-US"/>
              <a:t>Queries were issued after the Pastry DHT stabilized</a:t>
            </a:r>
          </a:p>
          <a:p>
            <a:pPr lvl="1"/>
            <a:r>
              <a:rPr lang="en-US" altLang="en-US"/>
              <a:t>Comparison with regular DNS</a:t>
            </a:r>
          </a:p>
          <a:p>
            <a:r>
              <a:rPr lang="en-US" altLang="en-US"/>
              <a:t>Lookup performance</a:t>
            </a:r>
          </a:p>
          <a:p>
            <a:pPr lvl="1"/>
            <a:r>
              <a:rPr lang="en-US" altLang="en-US"/>
              <a:t>Initially CoDoNS is slower than DNS</a:t>
            </a:r>
          </a:p>
          <a:p>
            <a:pPr lvl="2"/>
            <a:r>
              <a:rPr lang="en-US" altLang="en-US"/>
              <a:t>It needs to fetch data from DNS first</a:t>
            </a:r>
          </a:p>
          <a:p>
            <a:pPr lvl="1"/>
            <a:r>
              <a:rPr lang="en-US" altLang="en-US"/>
              <a:t>Eventually it is much faster than DNS</a:t>
            </a:r>
          </a:p>
          <a:p>
            <a:pPr lvl="2"/>
            <a:r>
              <a:rPr lang="en-US" altLang="en-US"/>
              <a:t>Records are cached after being fetched from the DNS</a:t>
            </a:r>
          </a:p>
          <a:p>
            <a:r>
              <a:rPr lang="en-US" altLang="en-US"/>
              <a:t>Flash-crowd effect</a:t>
            </a:r>
          </a:p>
          <a:p>
            <a:pPr lvl="1"/>
            <a:r>
              <a:rPr lang="en-US" altLang="en-US"/>
              <a:t>Modeled as a large scale change (reversal) of object popularity</a:t>
            </a:r>
          </a:p>
          <a:p>
            <a:pPr lvl="1"/>
            <a:r>
              <a:rPr lang="en-US" altLang="en-US"/>
              <a:t>During the switch CoDoNS slows down</a:t>
            </a:r>
          </a:p>
          <a:p>
            <a:pPr lvl="1"/>
            <a:r>
              <a:rPr lang="en-US" altLang="en-US"/>
              <a:t>A bit later is starts outperforming DNS again</a:t>
            </a:r>
            <a:endParaRPr lang="el-G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1AED161F-1527-4B55-A552-E0E2BA2F0483}" type="slidenum">
              <a:rPr lang="el-GR" altLang="en-US"/>
              <a:pPr/>
              <a:t>16</a:t>
            </a:fld>
            <a:endParaRPr lang="el-GR" alt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Evaluation</a:t>
            </a:r>
            <a:endParaRPr lang="el-GR" altLang="en-US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Load balance</a:t>
            </a:r>
          </a:p>
          <a:p>
            <a:pPr lvl="1"/>
            <a:r>
              <a:rPr lang="en-US" altLang="en-US"/>
              <a:t>Initially the home nodes of popular objects are overloaded</a:t>
            </a:r>
          </a:p>
          <a:p>
            <a:pPr lvl="1"/>
            <a:r>
              <a:rPr lang="en-US" altLang="en-US"/>
              <a:t>Eventually load is spread evenly due to proactive caching</a:t>
            </a:r>
          </a:p>
          <a:p>
            <a:pPr lvl="1"/>
            <a:r>
              <a:rPr lang="en-US" altLang="en-US"/>
              <a:t>Even with flash crowds, CoDoNS adapts quickly</a:t>
            </a:r>
          </a:p>
          <a:p>
            <a:r>
              <a:rPr lang="en-US" altLang="en-US"/>
              <a:t>Update propagation</a:t>
            </a:r>
          </a:p>
          <a:p>
            <a:pPr lvl="1"/>
            <a:r>
              <a:rPr lang="en-US" altLang="en-US"/>
              <a:t>98% of replicas are updated within one second</a:t>
            </a:r>
          </a:p>
          <a:p>
            <a:pPr lvl="2"/>
            <a:r>
              <a:rPr lang="en-US" altLang="en-US"/>
              <a:t>This allows DNS to handle dynamic objects</a:t>
            </a:r>
          </a:p>
          <a:p>
            <a:r>
              <a:rPr lang="en-US" altLang="en-US"/>
              <a:t>How much does this cost?</a:t>
            </a:r>
          </a:p>
          <a:p>
            <a:pPr lvl="1"/>
            <a:r>
              <a:rPr lang="en-US" altLang="en-US"/>
              <a:t>Nodes need to store 10% of total records for this performance</a:t>
            </a:r>
          </a:p>
          <a:p>
            <a:pPr lvl="2"/>
            <a:r>
              <a:rPr lang="en-US" altLang="en-US"/>
              <a:t>Roughly 13 MB per node</a:t>
            </a:r>
          </a:p>
          <a:p>
            <a:pPr lvl="1"/>
            <a:r>
              <a:rPr lang="en-US" altLang="en-US"/>
              <a:t>Low bandwidth usage for all network activities</a:t>
            </a:r>
          </a:p>
          <a:p>
            <a:pPr lvl="2"/>
            <a:r>
              <a:rPr lang="en-US" altLang="en-US"/>
              <a:t>12.2 KB/s on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D9B0418E-8E73-4012-ABB6-8DC87F23C933}" type="slidenum">
              <a:rPr lang="el-GR" altLang="en-US"/>
              <a:pPr/>
              <a:t>17</a:t>
            </a:fld>
            <a:endParaRPr lang="el-GR" alt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Counterpoint</a:t>
            </a:r>
            <a:endParaRPr lang="el-GR" alt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about the comparative study of DNS with DHTs?</a:t>
            </a:r>
          </a:p>
          <a:p>
            <a:pPr lvl="1"/>
            <a:r>
              <a:rPr lang="en-US" altLang="en-US"/>
              <a:t>That paper (supplementary reading) does not endorse DHTs</a:t>
            </a:r>
          </a:p>
          <a:p>
            <a:pPr lvl="1"/>
            <a:r>
              <a:rPr lang="en-US" altLang="en-US"/>
              <a:t>It shows that DNS works better for some things</a:t>
            </a:r>
          </a:p>
          <a:p>
            <a:pPr lvl="1"/>
            <a:r>
              <a:rPr lang="en-US" altLang="en-US"/>
              <a:t>Plus, it can be modified to work as good as DHTs in others</a:t>
            </a:r>
          </a:p>
          <a:p>
            <a:r>
              <a:rPr lang="en-US" altLang="en-US"/>
              <a:t>BUT, it does not compare DNS with CoDoNS</a:t>
            </a:r>
          </a:p>
          <a:p>
            <a:pPr lvl="1"/>
            <a:r>
              <a:rPr lang="en-US" altLang="en-US"/>
              <a:t>It uses a simple DHT (Chord) without proactive caching</a:t>
            </a:r>
          </a:p>
          <a:p>
            <a:pPr lvl="1"/>
            <a:r>
              <a:rPr lang="en-US" altLang="en-US"/>
              <a:t>DHTs without modifications do indeed have many problems</a:t>
            </a:r>
          </a:p>
          <a:p>
            <a:pPr lvl="2"/>
            <a:r>
              <a:rPr lang="en-US" altLang="en-US"/>
              <a:t>They cannot compete with DNS for hierarchical namespaces</a:t>
            </a:r>
          </a:p>
          <a:p>
            <a:pPr lvl="1"/>
            <a:r>
              <a:rPr lang="en-US" altLang="en-US"/>
              <a:t>The core idea in CoDoNS is not the DHT but Beehive</a:t>
            </a:r>
          </a:p>
          <a:p>
            <a:pPr lvl="2"/>
            <a:r>
              <a:rPr lang="en-US" altLang="en-US"/>
              <a:t>Proactive replication is heavily used</a:t>
            </a:r>
          </a:p>
          <a:p>
            <a:pPr lvl="2"/>
            <a:r>
              <a:rPr lang="en-US" altLang="en-US"/>
              <a:t>Otherwise lookups are not particularly fast</a:t>
            </a:r>
          </a:p>
          <a:p>
            <a:pPr lvl="2"/>
            <a:r>
              <a:rPr lang="en-US" altLang="en-US"/>
              <a:t>Replication improves the common case</a:t>
            </a:r>
          </a:p>
          <a:p>
            <a:pPr lvl="1"/>
            <a:r>
              <a:rPr lang="en-US" altLang="en-US"/>
              <a:t>It is important to understand what is compared in each case!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3.3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dirty="0" smtClean="0"/>
              <a:t>3.3</a:t>
            </a:r>
            <a:r>
              <a:rPr lang="el-GR" b="1" dirty="0" smtClean="0"/>
              <a:t>:</a:t>
            </a:r>
            <a:r>
              <a:rPr lang="en-US" b="1" smtClean="0"/>
              <a:t> DNS Issues</a:t>
            </a:r>
            <a:endParaRPr lang="en-US" b="1" dirty="0"/>
          </a:p>
          <a:p>
            <a:r>
              <a:rPr lang="en-US" b="1" dirty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6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029913F9-00F1-4214-B030-C7C6EB1DFB03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Week 3 / Paper 3</a:t>
            </a:r>
            <a:endParaRPr lang="el-GR" alt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The design and implementation of a next generation name service for the </a:t>
            </a:r>
            <a:r>
              <a:rPr lang="en-US" altLang="en-US"/>
              <a:t>Internet</a:t>
            </a:r>
          </a:p>
          <a:p>
            <a:pPr lvl="1"/>
            <a:r>
              <a:rPr lang="en-GB" altLang="en-US"/>
              <a:t>Venugopalan Ramasubramanian and Emin Gun Sirer</a:t>
            </a:r>
            <a:endParaRPr lang="en-US" altLang="en-US"/>
          </a:p>
          <a:p>
            <a:pPr lvl="1"/>
            <a:r>
              <a:rPr lang="en-US" altLang="en-US"/>
              <a:t>ACM SIGCOMM 2004</a:t>
            </a:r>
          </a:p>
          <a:p>
            <a:r>
              <a:rPr lang="en-US" altLang="en-US"/>
              <a:t>Main point</a:t>
            </a:r>
          </a:p>
          <a:p>
            <a:pPr lvl="1"/>
            <a:r>
              <a:rPr lang="en-US" altLang="en-US"/>
              <a:t>DNS is slow, vulnerable and not dynamic</a:t>
            </a:r>
          </a:p>
          <a:p>
            <a:pPr lvl="1"/>
            <a:r>
              <a:rPr lang="en-US" altLang="en-US"/>
              <a:t>CoDoNS is a DHT based alternative</a:t>
            </a:r>
          </a:p>
          <a:p>
            <a:pPr lvl="1"/>
            <a:r>
              <a:rPr lang="en-US" altLang="en-US"/>
              <a:t>It can work with or without DNS</a:t>
            </a:r>
          </a:p>
          <a:p>
            <a:pPr lvl="1"/>
            <a:r>
              <a:rPr lang="en-US" altLang="en-US"/>
              <a:t>PlanetLab tests show that it works very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5EFFEC41-2A5E-45E6-8DFC-69FF9A75FCE1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  <a:endParaRPr lang="el-GR" alt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Susceptibility to DoS attacks</a:t>
            </a:r>
          </a:p>
          <a:p>
            <a:pPr lvl="1"/>
            <a:r>
              <a:rPr lang="en-US" altLang="en-US"/>
              <a:t>Limited server redundancy</a:t>
            </a:r>
          </a:p>
          <a:p>
            <a:pPr lvl="2"/>
            <a:r>
              <a:rPr lang="en-US" altLang="en-US"/>
              <a:t>80% of domains only have two authoritative servers</a:t>
            </a:r>
          </a:p>
          <a:p>
            <a:pPr lvl="2"/>
            <a:r>
              <a:rPr lang="en-US" altLang="en-US"/>
              <a:t>32% of the servers have a single connection to the Internet</a:t>
            </a:r>
          </a:p>
          <a:p>
            <a:pPr lvl="1"/>
            <a:r>
              <a:rPr lang="en-US" altLang="en-US"/>
              <a:t>The root servers are not that many</a:t>
            </a:r>
          </a:p>
          <a:p>
            <a:pPr lvl="1"/>
            <a:r>
              <a:rPr lang="en-US" altLang="en-US"/>
              <a:t>20% of DNS servers suffer from severe security flaws</a:t>
            </a:r>
          </a:p>
          <a:p>
            <a:r>
              <a:rPr lang="en-US" altLang="en-US"/>
              <a:t>Name-address translation is slow</a:t>
            </a:r>
          </a:p>
          <a:p>
            <a:pPr lvl="1"/>
            <a:r>
              <a:rPr lang="en-US" altLang="en-US"/>
              <a:t>Up to 30% of web transactions require &gt;1 sec for DNS</a:t>
            </a:r>
          </a:p>
          <a:p>
            <a:pPr lvl="1"/>
            <a:r>
              <a:rPr lang="en-US" altLang="en-US"/>
              <a:t>Caching does not work very well due to the skewed tree</a:t>
            </a:r>
          </a:p>
          <a:p>
            <a:pPr lvl="1"/>
            <a:r>
              <a:rPr lang="en-US" altLang="en-US"/>
              <a:t>CDNs require very small TTL values</a:t>
            </a:r>
          </a:p>
          <a:p>
            <a:r>
              <a:rPr lang="en-US" altLang="en-US"/>
              <a:t>Caching prevents dynamic mapping</a:t>
            </a:r>
          </a:p>
          <a:p>
            <a:pPr lvl="1"/>
            <a:r>
              <a:rPr lang="en-US" altLang="en-US"/>
              <a:t>Changes to DNS may take a long time to propagate</a:t>
            </a:r>
          </a:p>
          <a:p>
            <a:pPr lvl="1"/>
            <a:r>
              <a:rPr lang="en-US" altLang="en-US"/>
              <a:t>Services cannot be relocated quickly</a:t>
            </a:r>
            <a:endParaRPr lang="el-G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F62AE1DC-F8DA-4EFD-8731-72677A2349D3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goals</a:t>
            </a:r>
            <a:endParaRPr lang="el-GR" alt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DNS replacement should have the following properties</a:t>
            </a:r>
          </a:p>
          <a:p>
            <a:pPr lvl="1"/>
            <a:r>
              <a:rPr lang="en-US" altLang="en-US"/>
              <a:t>Higher performance than DNS</a:t>
            </a:r>
          </a:p>
          <a:p>
            <a:pPr lvl="1"/>
            <a:r>
              <a:rPr lang="en-US" altLang="en-US"/>
              <a:t>Resilience to attacks</a:t>
            </a:r>
          </a:p>
          <a:p>
            <a:pPr lvl="1"/>
            <a:r>
              <a:rPr lang="en-US" altLang="en-US"/>
              <a:t>Fast (but secure) update propagation</a:t>
            </a:r>
          </a:p>
          <a:p>
            <a:r>
              <a:rPr lang="en-US" altLang="en-US"/>
              <a:t>Cooperative Domain Name System (CoDoNS)</a:t>
            </a:r>
          </a:p>
          <a:p>
            <a:pPr lvl="1"/>
            <a:r>
              <a:rPr lang="en-US" altLang="en-US"/>
              <a:t>Uses a DHT for self-organization, scalability and resilience</a:t>
            </a:r>
          </a:p>
          <a:p>
            <a:pPr lvl="1"/>
            <a:r>
              <a:rPr lang="en-US" altLang="en-US"/>
              <a:t>Adds a proactive caching layer to replicate mappings</a:t>
            </a:r>
          </a:p>
          <a:p>
            <a:pPr lvl="1"/>
            <a:r>
              <a:rPr lang="en-US" altLang="en-US"/>
              <a:t>Wire-protocol compatible with DNS</a:t>
            </a:r>
          </a:p>
          <a:p>
            <a:pPr lvl="2"/>
            <a:r>
              <a:rPr lang="en-US" altLang="en-US"/>
              <a:t>Clients simply direct their queries to CoDoNS servers</a:t>
            </a:r>
          </a:p>
          <a:p>
            <a:pPr lvl="2"/>
            <a:r>
              <a:rPr lang="en-US" altLang="en-US"/>
              <a:t>Names not added to CoDoNS are translated by DNS</a:t>
            </a:r>
          </a:p>
          <a:p>
            <a:pPr lvl="1"/>
            <a:r>
              <a:rPr lang="en-US" altLang="en-US"/>
              <a:t>Decouples namespace management from physical delegation</a:t>
            </a:r>
          </a:p>
          <a:p>
            <a:pPr lvl="2"/>
            <a:r>
              <a:rPr lang="en-US" altLang="en-US"/>
              <a:t>Name records are self-validating</a:t>
            </a:r>
          </a:p>
          <a:p>
            <a:pPr lvl="2"/>
            <a:r>
              <a:rPr lang="en-US" altLang="en-US"/>
              <a:t>You can use many namespace operators for the same names</a:t>
            </a:r>
            <a:endParaRPr lang="el-G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C0E1424E-B119-4665-A7F7-D4211D55EB05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legacy DNS</a:t>
            </a:r>
            <a:endParaRPr lang="el-GR" alt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Study of DNS delegation chains</a:t>
            </a:r>
          </a:p>
          <a:p>
            <a:pPr lvl="1"/>
            <a:r>
              <a:rPr lang="en-US" altLang="en-US"/>
              <a:t>Based on two web directories and 500 most popular domains</a:t>
            </a:r>
          </a:p>
          <a:p>
            <a:r>
              <a:rPr lang="en-US" altLang="en-US"/>
              <a:t>Failure resiliency – bottlenecks</a:t>
            </a:r>
          </a:p>
          <a:p>
            <a:pPr lvl="1"/>
            <a:r>
              <a:rPr lang="en-US" altLang="en-US"/>
              <a:t>Delegation bottlenecks</a:t>
            </a:r>
          </a:p>
          <a:p>
            <a:pPr lvl="2"/>
            <a:r>
              <a:rPr lang="en-US" altLang="en-US"/>
              <a:t>How many servers need to be compromised to control a domain?</a:t>
            </a:r>
          </a:p>
          <a:p>
            <a:pPr lvl="1"/>
            <a:r>
              <a:rPr lang="en-US" altLang="en-US"/>
              <a:t>78.63% of domains rely on two servers</a:t>
            </a:r>
          </a:p>
          <a:p>
            <a:pPr lvl="1"/>
            <a:r>
              <a:rPr lang="en-US" altLang="en-US"/>
              <a:t>Over 90% rely on three or less nameservers</a:t>
            </a:r>
          </a:p>
          <a:p>
            <a:pPr lvl="1"/>
            <a:r>
              <a:rPr lang="en-US" altLang="en-US"/>
              <a:t>Physical bottlenecks</a:t>
            </a:r>
          </a:p>
          <a:p>
            <a:pPr lvl="2"/>
            <a:r>
              <a:rPr lang="en-US" altLang="en-US"/>
              <a:t>How many gateways need to be compromised to control a domain?</a:t>
            </a:r>
          </a:p>
          <a:p>
            <a:pPr lvl="1"/>
            <a:r>
              <a:rPr lang="en-US" altLang="en-US"/>
              <a:t>33% of domains are bottlenecked at a single gateway</a:t>
            </a:r>
          </a:p>
          <a:p>
            <a:pPr lvl="1"/>
            <a:r>
              <a:rPr lang="en-US" altLang="en-US"/>
              <a:t>Redundant name servers are typically in the same area</a:t>
            </a:r>
          </a:p>
          <a:p>
            <a:pPr lvl="1"/>
            <a:r>
              <a:rPr lang="en-US" altLang="en-US"/>
              <a:t>Even Microsoft used to have all its servers on the same area</a:t>
            </a:r>
            <a:endParaRPr lang="el-G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D594786C-5642-469C-AD8C-AC492081FD1F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legacy DNS</a:t>
            </a:r>
            <a:endParaRPr lang="el-GR" alt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Failure resilience – implementation errors</a:t>
            </a:r>
          </a:p>
          <a:p>
            <a:pPr lvl="1"/>
            <a:r>
              <a:rPr lang="en-US" altLang="en-US"/>
              <a:t>2% of servers have the serious tsig bug</a:t>
            </a:r>
          </a:p>
          <a:p>
            <a:pPr lvl="2"/>
            <a:r>
              <a:rPr lang="en-US" altLang="en-US"/>
              <a:t>Can be used to control the server</a:t>
            </a:r>
          </a:p>
          <a:p>
            <a:pPr lvl="1"/>
            <a:r>
              <a:rPr lang="en-US" altLang="en-US"/>
              <a:t>19% of servers have the negcache problem</a:t>
            </a:r>
          </a:p>
          <a:p>
            <a:pPr lvl="2"/>
            <a:r>
              <a:rPr lang="en-US" altLang="en-US"/>
              <a:t>Can be used for DoS attacks</a:t>
            </a:r>
          </a:p>
          <a:p>
            <a:r>
              <a:rPr lang="en-US" altLang="en-US"/>
              <a:t>Performance – latency</a:t>
            </a:r>
          </a:p>
          <a:p>
            <a:pPr lvl="1"/>
            <a:r>
              <a:rPr lang="en-US" altLang="en-US"/>
              <a:t>1-2 seconds are quite common</a:t>
            </a:r>
          </a:p>
          <a:p>
            <a:pPr lvl="1"/>
            <a:r>
              <a:rPr lang="en-US" altLang="en-US"/>
              <a:t>Largely due to the long tail of name popularity distribution</a:t>
            </a:r>
          </a:p>
          <a:p>
            <a:pPr lvl="2"/>
            <a:r>
              <a:rPr lang="en-US" altLang="en-US"/>
              <a:t>Caching cannot help rarely accessed names</a:t>
            </a:r>
          </a:p>
          <a:p>
            <a:pPr lvl="1"/>
            <a:r>
              <a:rPr lang="en-US" altLang="en-US"/>
              <a:t>CDNs have made things worse</a:t>
            </a:r>
          </a:p>
          <a:p>
            <a:pPr lvl="2"/>
            <a:r>
              <a:rPr lang="en-US" altLang="en-US"/>
              <a:t>The use of low TTLs reduces caching efficiency</a:t>
            </a:r>
          </a:p>
          <a:p>
            <a:pPr lvl="2"/>
            <a:r>
              <a:rPr lang="en-US" altLang="en-US"/>
              <a:t>But it is required to perform server selection</a:t>
            </a:r>
            <a:endParaRPr lang="el-G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3c</a:t>
            </a:r>
            <a:r>
              <a:rPr lang="el-GR" altLang="en-US"/>
              <a:t>-</a:t>
            </a:r>
            <a:fld id="{9AC25FC2-488F-46CA-9EE1-BECC9902721B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legacy DNS</a:t>
            </a:r>
            <a:endParaRPr lang="el-GR" alt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Performance – misconfigurations</a:t>
            </a:r>
          </a:p>
          <a:p>
            <a:pPr lvl="1"/>
            <a:r>
              <a:rPr lang="en-US" altLang="en-US"/>
              <a:t>14% of domains return inconsistent responses</a:t>
            </a:r>
          </a:p>
          <a:p>
            <a:pPr lvl="1"/>
            <a:r>
              <a:rPr lang="en-US" altLang="en-US"/>
              <a:t>Due to delegation errors and timeouts</a:t>
            </a:r>
          </a:p>
          <a:p>
            <a:r>
              <a:rPr lang="en-US" altLang="en-US"/>
              <a:t>Performance – load imbalance</a:t>
            </a:r>
          </a:p>
          <a:p>
            <a:pPr lvl="1"/>
            <a:r>
              <a:rPr lang="en-US" altLang="en-US"/>
              <a:t>The higher levels are necessarily loaded</a:t>
            </a:r>
          </a:p>
          <a:p>
            <a:pPr lvl="1"/>
            <a:r>
              <a:rPr lang="en-US" altLang="en-US"/>
              <a:t>The 16 root nameservers are became 60</a:t>
            </a:r>
          </a:p>
          <a:p>
            <a:pPr lvl="1"/>
            <a:r>
              <a:rPr lang="en-US" altLang="en-US"/>
              <a:t>Performance and reliability issues</a:t>
            </a:r>
          </a:p>
          <a:p>
            <a:r>
              <a:rPr lang="en-US" altLang="en-US"/>
              <a:t>Update propagation</a:t>
            </a:r>
          </a:p>
          <a:p>
            <a:pPr lvl="1"/>
            <a:r>
              <a:rPr lang="en-US" altLang="en-US"/>
              <a:t>The TTL has to balance caching and update propagation</a:t>
            </a:r>
          </a:p>
          <a:p>
            <a:pPr lvl="1"/>
            <a:r>
              <a:rPr lang="en-US" altLang="en-US"/>
              <a:t>Low TTL means limited caching</a:t>
            </a:r>
          </a:p>
          <a:p>
            <a:pPr lvl="1"/>
            <a:r>
              <a:rPr lang="en-US" altLang="en-US"/>
              <a:t>High TTL means slow update propagation</a:t>
            </a:r>
          </a:p>
          <a:p>
            <a:pPr lvl="1"/>
            <a:r>
              <a:rPr lang="en-US" altLang="en-US"/>
              <a:t>40% of domains use TTLs of one day or more</a:t>
            </a:r>
            <a:endParaRPr lang="el-G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1521</Words>
  <Application>Microsoft Macintosh PowerPoint</Application>
  <PresentationFormat>On-screen Show (4:3)</PresentationFormat>
  <Paragraphs>232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3 / Paper 3</vt:lpstr>
      <vt:lpstr>Introduction</vt:lpstr>
      <vt:lpstr>Design goals</vt:lpstr>
      <vt:lpstr>Problems with legacy DNS</vt:lpstr>
      <vt:lpstr>Problems with legacy DNS</vt:lpstr>
      <vt:lpstr>Problems with legacy DNS</vt:lpstr>
      <vt:lpstr>CoDoNS: Beehive</vt:lpstr>
      <vt:lpstr>CoDoNS: Beehive</vt:lpstr>
      <vt:lpstr>CoDoNS: architecture</vt:lpstr>
      <vt:lpstr>CoDoNS: implementation</vt:lpstr>
      <vt:lpstr>Issues and implications</vt:lpstr>
      <vt:lpstr>Evaluation</vt:lpstr>
      <vt:lpstr>Evaluation</vt:lpstr>
      <vt:lpstr>Counterpoint</vt:lpstr>
      <vt:lpstr>End of Section # 3.3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178</cp:revision>
  <dcterms:created xsi:type="dcterms:W3CDTF">2002-02-24T19:33:17Z</dcterms:created>
  <dcterms:modified xsi:type="dcterms:W3CDTF">2015-11-23T21:37:58Z</dcterms:modified>
</cp:coreProperties>
</file>