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34"/>
  </p:notesMasterIdLst>
  <p:handoutMasterIdLst>
    <p:handoutMasterId r:id="rId35"/>
  </p:handoutMasterIdLst>
  <p:sldIdLst>
    <p:sldId id="313" r:id="rId4"/>
    <p:sldId id="282" r:id="rId5"/>
    <p:sldId id="283" r:id="rId6"/>
    <p:sldId id="284" r:id="rId7"/>
    <p:sldId id="285" r:id="rId8"/>
    <p:sldId id="286" r:id="rId9"/>
    <p:sldId id="287" r:id="rId10"/>
    <p:sldId id="292" r:id="rId11"/>
    <p:sldId id="307" r:id="rId12"/>
    <p:sldId id="289" r:id="rId13"/>
    <p:sldId id="290" r:id="rId14"/>
    <p:sldId id="291" r:id="rId15"/>
    <p:sldId id="293" r:id="rId16"/>
    <p:sldId id="295" r:id="rId17"/>
    <p:sldId id="300" r:id="rId18"/>
    <p:sldId id="294" r:id="rId19"/>
    <p:sldId id="296" r:id="rId20"/>
    <p:sldId id="297" r:id="rId21"/>
    <p:sldId id="299" r:id="rId22"/>
    <p:sldId id="298" r:id="rId23"/>
    <p:sldId id="305" r:id="rId24"/>
    <p:sldId id="306" r:id="rId25"/>
    <p:sldId id="301" r:id="rId26"/>
    <p:sldId id="302" r:id="rId27"/>
    <p:sldId id="312" r:id="rId28"/>
    <p:sldId id="303" r:id="rId29"/>
    <p:sldId id="288" r:id="rId30"/>
    <p:sldId id="309" r:id="rId31"/>
    <p:sldId id="308" r:id="rId32"/>
    <p:sldId id="314" r:id="rId33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7A976F7C-F007-432E-BDEE-1190553F96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0595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3F7C2-F07F-43F5-B5CA-5BE53162D33A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427D7-B177-4849-9D63-749E4169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5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 userDrawn="1"/>
        </p:nvCxn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E6912-FC0E-41E6-B805-60FF094903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278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76583-8134-4E7B-B48F-E2BA8323F0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240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9A7D1-8CD2-46AF-8EEA-16DD115E87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9558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7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3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1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6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6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89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04842-840A-4457-A861-21516ACEAD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2894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591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8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32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05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4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44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31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88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26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1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D61AA-3697-4022-A66D-E5D05A05EF7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482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07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66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76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250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80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51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78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156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07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BAA8F-C970-4FB0-8ED4-57204D773A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67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76823-36BB-4262-8C4A-5207DDF0BE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494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ABCA-1C26-441C-97F8-41C94B0133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198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FBDD0-3488-4B13-A23E-7644665FA94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852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C2784-674A-4C28-A4A6-F379D9FEACB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77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E8F47-7908-4C99-AFC3-6CA284A247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060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145844E-E9EE-4BB5-82A1-F254EA35BE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33" name="Straight Connector 8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" name="Straight Connector 9"/>
          <p:cNvCxnSpPr>
            <a:cxnSpLocks noChangeShapeType="1"/>
          </p:cNvCxnSpPr>
          <p:nvPr userDrawn="1"/>
        </p:nvCxn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0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Ασύρματα Δίκτυα και 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n-US" sz="2800" b="1" dirty="0" smtClean="0"/>
              <a:t>7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altLang="en-US" sz="2800" dirty="0"/>
              <a:t>Σύστημα Κινητής Τηλεφωνίας </a:t>
            </a:r>
            <a:r>
              <a:rPr lang="en-US" altLang="en-US" sz="2800" dirty="0"/>
              <a:t>GSM</a:t>
            </a:r>
            <a:endParaRPr lang="el-GR" sz="2800" dirty="0" smtClean="0"/>
          </a:p>
          <a:p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9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GSM FDMA</a:t>
            </a:r>
            <a:endParaRPr lang="el-GR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12292" name="Group 5" descr="FDMA"/>
          <p:cNvGrpSpPr>
            <a:grpSpLocks/>
          </p:cNvGrpSpPr>
          <p:nvPr/>
        </p:nvGrpSpPr>
        <p:grpSpPr bwMode="auto">
          <a:xfrm>
            <a:off x="685800" y="1981200"/>
            <a:ext cx="7391400" cy="3810000"/>
            <a:chOff x="480" y="1392"/>
            <a:chExt cx="4656" cy="2400"/>
          </a:xfrm>
        </p:grpSpPr>
        <p:sp>
          <p:nvSpPr>
            <p:cNvPr id="12293" name="Line 6"/>
            <p:cNvSpPr>
              <a:spLocks noChangeShapeType="1"/>
            </p:cNvSpPr>
            <p:nvPr/>
          </p:nvSpPr>
          <p:spPr bwMode="auto">
            <a:xfrm>
              <a:off x="864" y="172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" name="Line 7"/>
            <p:cNvSpPr>
              <a:spLocks noChangeShapeType="1"/>
            </p:cNvSpPr>
            <p:nvPr/>
          </p:nvSpPr>
          <p:spPr bwMode="auto">
            <a:xfrm>
              <a:off x="3072" y="172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Text Box 8"/>
            <p:cNvSpPr txBox="1">
              <a:spLocks noChangeArrowheads="1"/>
            </p:cNvSpPr>
            <p:nvPr/>
          </p:nvSpPr>
          <p:spPr bwMode="auto">
            <a:xfrm>
              <a:off x="1584" y="1584"/>
              <a:ext cx="86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itchFamily="18" charset="0"/>
                </a:rPr>
                <a:t>25 MHz</a:t>
              </a:r>
            </a:p>
          </p:txBody>
        </p:sp>
        <p:sp>
          <p:nvSpPr>
            <p:cNvPr id="12296" name="Text Box 9"/>
            <p:cNvSpPr txBox="1">
              <a:spLocks noChangeArrowheads="1"/>
            </p:cNvSpPr>
            <p:nvPr/>
          </p:nvSpPr>
          <p:spPr bwMode="auto">
            <a:xfrm>
              <a:off x="3600" y="1584"/>
              <a:ext cx="86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itchFamily="18" charset="0"/>
                </a:rPr>
                <a:t>25 MHz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297" name="Line 10"/>
            <p:cNvSpPr>
              <a:spLocks noChangeShapeType="1"/>
            </p:cNvSpPr>
            <p:nvPr/>
          </p:nvSpPr>
          <p:spPr bwMode="auto">
            <a:xfrm>
              <a:off x="816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Line 11"/>
            <p:cNvSpPr>
              <a:spLocks noChangeShapeType="1"/>
            </p:cNvSpPr>
            <p:nvPr/>
          </p:nvSpPr>
          <p:spPr bwMode="auto">
            <a:xfrm>
              <a:off x="2784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Line 12"/>
            <p:cNvSpPr>
              <a:spLocks noChangeShapeType="1"/>
            </p:cNvSpPr>
            <p:nvPr/>
          </p:nvSpPr>
          <p:spPr bwMode="auto">
            <a:xfrm>
              <a:off x="3072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Line 13"/>
            <p:cNvSpPr>
              <a:spLocks noChangeShapeType="1"/>
            </p:cNvSpPr>
            <p:nvPr/>
          </p:nvSpPr>
          <p:spPr bwMode="auto">
            <a:xfrm>
              <a:off x="4992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01" name="Group 14"/>
            <p:cNvGrpSpPr>
              <a:grpSpLocks/>
            </p:cNvGrpSpPr>
            <p:nvPr/>
          </p:nvGrpSpPr>
          <p:grpSpPr bwMode="auto">
            <a:xfrm>
              <a:off x="912" y="1960"/>
              <a:ext cx="2256" cy="1112"/>
              <a:chOff x="912" y="1960"/>
              <a:chExt cx="2256" cy="1112"/>
            </a:xfrm>
          </p:grpSpPr>
          <p:grpSp>
            <p:nvGrpSpPr>
              <p:cNvPr id="12336" name="Group 15"/>
              <p:cNvGrpSpPr>
                <a:grpSpLocks/>
              </p:cNvGrpSpPr>
              <p:nvPr/>
            </p:nvGrpSpPr>
            <p:grpSpPr bwMode="auto">
              <a:xfrm>
                <a:off x="912" y="2256"/>
                <a:ext cx="1896" cy="336"/>
                <a:chOff x="768" y="1344"/>
                <a:chExt cx="1992" cy="336"/>
              </a:xfrm>
            </p:grpSpPr>
            <p:grpSp>
              <p:nvGrpSpPr>
                <p:cNvPr id="12351" name="Group 16"/>
                <p:cNvGrpSpPr>
                  <a:grpSpLocks/>
                </p:cNvGrpSpPr>
                <p:nvPr/>
              </p:nvGrpSpPr>
              <p:grpSpPr bwMode="auto">
                <a:xfrm>
                  <a:off x="768" y="1344"/>
                  <a:ext cx="1920" cy="336"/>
                  <a:chOff x="768" y="1344"/>
                  <a:chExt cx="1920" cy="336"/>
                </a:xfrm>
              </p:grpSpPr>
              <p:sp>
                <p:nvSpPr>
                  <p:cNvPr id="1235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344"/>
                    <a:ext cx="1920" cy="336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rgbClr val="C00000"/>
                      </a:buClr>
                      <a:buSzPct val="110000"/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rgbClr val="C00000"/>
                      </a:buClr>
                      <a:buFont typeface="Wingdings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rgbClr val="C00000"/>
                      </a:buClr>
                      <a:buFont typeface="Symbol" pitchFamily="18" charset="2"/>
                      <a:buChar char="¨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1235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1362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352" name="Freeform 19"/>
                <p:cNvSpPr>
                  <a:spLocks/>
                </p:cNvSpPr>
                <p:nvPr/>
              </p:nvSpPr>
              <p:spPr bwMode="auto">
                <a:xfrm>
                  <a:off x="2687" y="1360"/>
                  <a:ext cx="73" cy="288"/>
                </a:xfrm>
                <a:custGeom>
                  <a:avLst/>
                  <a:gdLst>
                    <a:gd name="T0" fmla="*/ 1 w 73"/>
                    <a:gd name="T1" fmla="*/ 0 h 288"/>
                    <a:gd name="T2" fmla="*/ 9 w 73"/>
                    <a:gd name="T3" fmla="*/ 64 h 288"/>
                    <a:gd name="T4" fmla="*/ 33 w 73"/>
                    <a:gd name="T5" fmla="*/ 72 h 288"/>
                    <a:gd name="T6" fmla="*/ 49 w 73"/>
                    <a:gd name="T7" fmla="*/ 96 h 288"/>
                    <a:gd name="T8" fmla="*/ 33 w 73"/>
                    <a:gd name="T9" fmla="*/ 176 h 288"/>
                    <a:gd name="T10" fmla="*/ 73 w 73"/>
                    <a:gd name="T11" fmla="*/ 184 h 288"/>
                    <a:gd name="T12" fmla="*/ 1 w 73"/>
                    <a:gd name="T13" fmla="*/ 232 h 288"/>
                    <a:gd name="T14" fmla="*/ 9 w 73"/>
                    <a:gd name="T15" fmla="*/ 288 h 2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"/>
                    <a:gd name="T25" fmla="*/ 0 h 288"/>
                    <a:gd name="T26" fmla="*/ 73 w 73"/>
                    <a:gd name="T27" fmla="*/ 288 h 28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" h="288">
                      <a:moveTo>
                        <a:pt x="1" y="0"/>
                      </a:moveTo>
                      <a:cubicBezTo>
                        <a:pt x="4" y="21"/>
                        <a:pt x="0" y="44"/>
                        <a:pt x="9" y="64"/>
                      </a:cubicBezTo>
                      <a:cubicBezTo>
                        <a:pt x="12" y="72"/>
                        <a:pt x="26" y="67"/>
                        <a:pt x="33" y="72"/>
                      </a:cubicBezTo>
                      <a:cubicBezTo>
                        <a:pt x="41" y="78"/>
                        <a:pt x="44" y="88"/>
                        <a:pt x="49" y="96"/>
                      </a:cubicBezTo>
                      <a:cubicBezTo>
                        <a:pt x="42" y="117"/>
                        <a:pt x="7" y="155"/>
                        <a:pt x="33" y="176"/>
                      </a:cubicBezTo>
                      <a:cubicBezTo>
                        <a:pt x="43" y="185"/>
                        <a:pt x="60" y="181"/>
                        <a:pt x="73" y="184"/>
                      </a:cubicBezTo>
                      <a:cubicBezTo>
                        <a:pt x="37" y="208"/>
                        <a:pt x="15" y="189"/>
                        <a:pt x="1" y="232"/>
                      </a:cubicBezTo>
                      <a:cubicBezTo>
                        <a:pt x="12" y="266"/>
                        <a:pt x="9" y="248"/>
                        <a:pt x="9" y="28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37" name="Line 20"/>
              <p:cNvSpPr>
                <a:spLocks noChangeShapeType="1"/>
              </p:cNvSpPr>
              <p:nvPr/>
            </p:nvSpPr>
            <p:spPr bwMode="auto">
              <a:xfrm>
                <a:off x="1776" y="2112"/>
                <a:ext cx="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8" name="Line 21"/>
              <p:cNvSpPr>
                <a:spLocks noChangeShapeType="1"/>
              </p:cNvSpPr>
              <p:nvPr/>
            </p:nvSpPr>
            <p:spPr bwMode="auto">
              <a:xfrm>
                <a:off x="1152" y="2112"/>
                <a:ext cx="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9" name="Line 22"/>
              <p:cNvSpPr>
                <a:spLocks noChangeShapeType="1"/>
              </p:cNvSpPr>
              <p:nvPr/>
            </p:nvSpPr>
            <p:spPr bwMode="auto">
              <a:xfrm>
                <a:off x="2400" y="2112"/>
                <a:ext cx="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0" name="Text Box 23"/>
              <p:cNvSpPr txBox="1">
                <a:spLocks noChangeArrowheads="1"/>
              </p:cNvSpPr>
              <p:nvPr/>
            </p:nvSpPr>
            <p:spPr bwMode="auto">
              <a:xfrm>
                <a:off x="1224" y="2315"/>
                <a:ext cx="1368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Mobile to Base</a:t>
                </a:r>
                <a:endParaRPr lang="en-US" altLang="en-US" sz="2000"/>
              </a:p>
            </p:txBody>
          </p:sp>
          <p:sp>
            <p:nvSpPr>
              <p:cNvPr id="12341" name="Text Box 24"/>
              <p:cNvSpPr txBox="1">
                <a:spLocks noChangeArrowheads="1"/>
              </p:cNvSpPr>
              <p:nvPr/>
            </p:nvSpPr>
            <p:spPr bwMode="auto">
              <a:xfrm>
                <a:off x="1104" y="1968"/>
                <a:ext cx="192" cy="23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600" b="1"/>
                  <a:t>0</a:t>
                </a:r>
                <a:endParaRPr lang="en-US" altLang="en-US" sz="1200"/>
              </a:p>
            </p:txBody>
          </p:sp>
          <p:sp>
            <p:nvSpPr>
              <p:cNvPr id="12342" name="Text Box 25"/>
              <p:cNvSpPr txBox="1">
                <a:spLocks noChangeArrowheads="1"/>
              </p:cNvSpPr>
              <p:nvPr/>
            </p:nvSpPr>
            <p:spPr bwMode="auto">
              <a:xfrm>
                <a:off x="1712" y="1960"/>
                <a:ext cx="192" cy="268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1</a:t>
                </a:r>
                <a:endParaRPr lang="en-US" altLang="en-US" sz="1200"/>
              </a:p>
            </p:txBody>
          </p:sp>
          <p:sp>
            <p:nvSpPr>
              <p:cNvPr id="12343" name="Text Box 26"/>
              <p:cNvSpPr txBox="1">
                <a:spLocks noChangeArrowheads="1"/>
              </p:cNvSpPr>
              <p:nvPr/>
            </p:nvSpPr>
            <p:spPr bwMode="auto">
              <a:xfrm>
                <a:off x="2304" y="1960"/>
                <a:ext cx="192" cy="268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b="1"/>
                  <a:t>2</a:t>
                </a:r>
              </a:p>
            </p:txBody>
          </p:sp>
          <p:sp>
            <p:nvSpPr>
              <p:cNvPr id="12344" name="Text Box 27"/>
              <p:cNvSpPr txBox="1">
                <a:spLocks noChangeArrowheads="1"/>
              </p:cNvSpPr>
              <p:nvPr/>
            </p:nvSpPr>
            <p:spPr bwMode="auto">
              <a:xfrm>
                <a:off x="912" y="2728"/>
                <a:ext cx="576" cy="249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 b="1"/>
                  <a:t>890.2</a:t>
                </a:r>
              </a:p>
            </p:txBody>
          </p:sp>
          <p:sp>
            <p:nvSpPr>
              <p:cNvPr id="12345" name="Text Box 28"/>
              <p:cNvSpPr txBox="1">
                <a:spLocks noChangeArrowheads="1"/>
              </p:cNvSpPr>
              <p:nvPr/>
            </p:nvSpPr>
            <p:spPr bwMode="auto">
              <a:xfrm>
                <a:off x="1616" y="2712"/>
                <a:ext cx="544" cy="249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 b="1"/>
                  <a:t>890.4</a:t>
                </a:r>
                <a:endParaRPr lang="en-US" altLang="en-US" sz="1200"/>
              </a:p>
            </p:txBody>
          </p:sp>
          <p:sp>
            <p:nvSpPr>
              <p:cNvPr id="12346" name="Text Box 29"/>
              <p:cNvSpPr txBox="1">
                <a:spLocks noChangeArrowheads="1"/>
              </p:cNvSpPr>
              <p:nvPr/>
            </p:nvSpPr>
            <p:spPr bwMode="auto">
              <a:xfrm>
                <a:off x="2112" y="2712"/>
                <a:ext cx="576" cy="249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 b="1"/>
                  <a:t>890.6</a:t>
                </a:r>
                <a:endParaRPr lang="en-US" altLang="en-US" sz="1200"/>
              </a:p>
            </p:txBody>
          </p:sp>
          <p:sp>
            <p:nvSpPr>
              <p:cNvPr id="12347" name="Line 30"/>
              <p:cNvSpPr>
                <a:spLocks noChangeShapeType="1"/>
              </p:cNvSpPr>
              <p:nvPr/>
            </p:nvSpPr>
            <p:spPr bwMode="auto">
              <a:xfrm>
                <a:off x="1104" y="288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8" name="Line 31"/>
              <p:cNvSpPr>
                <a:spLocks noChangeShapeType="1"/>
              </p:cNvSpPr>
              <p:nvPr/>
            </p:nvSpPr>
            <p:spPr bwMode="auto">
              <a:xfrm>
                <a:off x="1824" y="288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9" name="Line 32"/>
              <p:cNvSpPr>
                <a:spLocks noChangeShapeType="1"/>
              </p:cNvSpPr>
              <p:nvPr/>
            </p:nvSpPr>
            <p:spPr bwMode="auto">
              <a:xfrm>
                <a:off x="1104" y="2976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0" name="Text Box 33"/>
              <p:cNvSpPr txBox="1">
                <a:spLocks noChangeArrowheads="1"/>
              </p:cNvSpPr>
              <p:nvPr/>
            </p:nvSpPr>
            <p:spPr bwMode="auto">
              <a:xfrm>
                <a:off x="2544" y="2592"/>
                <a:ext cx="624" cy="249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(</a:t>
                </a:r>
                <a:r>
                  <a:rPr lang="en-US" altLang="en-US" sz="1800" b="1"/>
                  <a:t>MHz)</a:t>
                </a:r>
              </a:p>
            </p:txBody>
          </p:sp>
        </p:grpSp>
        <p:grpSp>
          <p:nvGrpSpPr>
            <p:cNvPr id="12302" name="Group 34"/>
            <p:cNvGrpSpPr>
              <a:grpSpLocks/>
            </p:cNvGrpSpPr>
            <p:nvPr/>
          </p:nvGrpSpPr>
          <p:grpSpPr bwMode="auto">
            <a:xfrm>
              <a:off x="3120" y="2256"/>
              <a:ext cx="1896" cy="336"/>
              <a:chOff x="3120" y="2256"/>
              <a:chExt cx="1896" cy="336"/>
            </a:xfrm>
          </p:grpSpPr>
          <p:grpSp>
            <p:nvGrpSpPr>
              <p:cNvPr id="12332" name="Group 35"/>
              <p:cNvGrpSpPr>
                <a:grpSpLocks/>
              </p:cNvGrpSpPr>
              <p:nvPr/>
            </p:nvGrpSpPr>
            <p:grpSpPr bwMode="auto">
              <a:xfrm>
                <a:off x="3120" y="2256"/>
                <a:ext cx="1827" cy="336"/>
                <a:chOff x="768" y="1344"/>
                <a:chExt cx="1920" cy="336"/>
              </a:xfrm>
            </p:grpSpPr>
            <p:sp>
              <p:nvSpPr>
                <p:cNvPr id="12334" name="Rectangle 36"/>
                <p:cNvSpPr>
                  <a:spLocks noChangeArrowheads="1"/>
                </p:cNvSpPr>
                <p:nvPr/>
              </p:nvSpPr>
              <p:spPr bwMode="auto">
                <a:xfrm>
                  <a:off x="768" y="1344"/>
                  <a:ext cx="1920" cy="33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2335" name="Line 37"/>
                <p:cNvSpPr>
                  <a:spLocks noChangeShapeType="1"/>
                </p:cNvSpPr>
                <p:nvPr/>
              </p:nvSpPr>
              <p:spPr bwMode="auto">
                <a:xfrm>
                  <a:off x="2688" y="1362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33" name="Freeform 38"/>
              <p:cNvSpPr>
                <a:spLocks/>
              </p:cNvSpPr>
              <p:nvPr/>
            </p:nvSpPr>
            <p:spPr bwMode="auto">
              <a:xfrm>
                <a:off x="4947" y="2272"/>
                <a:ext cx="69" cy="288"/>
              </a:xfrm>
              <a:custGeom>
                <a:avLst/>
                <a:gdLst>
                  <a:gd name="T0" fmla="*/ 1 w 73"/>
                  <a:gd name="T1" fmla="*/ 0 h 288"/>
                  <a:gd name="T2" fmla="*/ 9 w 73"/>
                  <a:gd name="T3" fmla="*/ 64 h 288"/>
                  <a:gd name="T4" fmla="*/ 20 w 73"/>
                  <a:gd name="T5" fmla="*/ 72 h 288"/>
                  <a:gd name="T6" fmla="*/ 27 w 73"/>
                  <a:gd name="T7" fmla="*/ 96 h 288"/>
                  <a:gd name="T8" fmla="*/ 20 w 73"/>
                  <a:gd name="T9" fmla="*/ 176 h 288"/>
                  <a:gd name="T10" fmla="*/ 41 w 73"/>
                  <a:gd name="T11" fmla="*/ 184 h 288"/>
                  <a:gd name="T12" fmla="*/ 1 w 73"/>
                  <a:gd name="T13" fmla="*/ 232 h 288"/>
                  <a:gd name="T14" fmla="*/ 9 w 73"/>
                  <a:gd name="T15" fmla="*/ 288 h 2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288"/>
                  <a:gd name="T26" fmla="*/ 73 w 73"/>
                  <a:gd name="T27" fmla="*/ 288 h 2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288">
                    <a:moveTo>
                      <a:pt x="1" y="0"/>
                    </a:moveTo>
                    <a:cubicBezTo>
                      <a:pt x="4" y="21"/>
                      <a:pt x="0" y="44"/>
                      <a:pt x="9" y="64"/>
                    </a:cubicBezTo>
                    <a:cubicBezTo>
                      <a:pt x="12" y="72"/>
                      <a:pt x="26" y="67"/>
                      <a:pt x="33" y="72"/>
                    </a:cubicBezTo>
                    <a:cubicBezTo>
                      <a:pt x="41" y="78"/>
                      <a:pt x="44" y="88"/>
                      <a:pt x="49" y="96"/>
                    </a:cubicBezTo>
                    <a:cubicBezTo>
                      <a:pt x="42" y="117"/>
                      <a:pt x="7" y="155"/>
                      <a:pt x="33" y="176"/>
                    </a:cubicBezTo>
                    <a:cubicBezTo>
                      <a:pt x="43" y="185"/>
                      <a:pt x="60" y="181"/>
                      <a:pt x="73" y="184"/>
                    </a:cubicBezTo>
                    <a:cubicBezTo>
                      <a:pt x="37" y="208"/>
                      <a:pt x="15" y="189"/>
                      <a:pt x="1" y="232"/>
                    </a:cubicBezTo>
                    <a:cubicBezTo>
                      <a:pt x="12" y="266"/>
                      <a:pt x="9" y="248"/>
                      <a:pt x="9" y="28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3" name="Line 39"/>
            <p:cNvSpPr>
              <a:spLocks noChangeShapeType="1"/>
            </p:cNvSpPr>
            <p:nvPr/>
          </p:nvSpPr>
          <p:spPr bwMode="auto">
            <a:xfrm>
              <a:off x="3984" y="21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Line 40"/>
            <p:cNvSpPr>
              <a:spLocks noChangeShapeType="1"/>
            </p:cNvSpPr>
            <p:nvPr/>
          </p:nvSpPr>
          <p:spPr bwMode="auto">
            <a:xfrm>
              <a:off x="3360" y="21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Line 41"/>
            <p:cNvSpPr>
              <a:spLocks noChangeShapeType="1"/>
            </p:cNvSpPr>
            <p:nvPr/>
          </p:nvSpPr>
          <p:spPr bwMode="auto">
            <a:xfrm>
              <a:off x="4720" y="21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Text Box 42"/>
            <p:cNvSpPr txBox="1">
              <a:spLocks noChangeArrowheads="1"/>
            </p:cNvSpPr>
            <p:nvPr/>
          </p:nvSpPr>
          <p:spPr bwMode="auto">
            <a:xfrm>
              <a:off x="3432" y="2315"/>
              <a:ext cx="1416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Base to Mobile</a:t>
              </a:r>
              <a:endParaRPr lang="en-US" altLang="en-US" sz="2000"/>
            </a:p>
          </p:txBody>
        </p:sp>
        <p:sp>
          <p:nvSpPr>
            <p:cNvPr id="12307" name="Text Box 43"/>
            <p:cNvSpPr txBox="1">
              <a:spLocks noChangeArrowheads="1"/>
            </p:cNvSpPr>
            <p:nvPr/>
          </p:nvSpPr>
          <p:spPr bwMode="auto">
            <a:xfrm>
              <a:off x="3312" y="1968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0</a:t>
              </a:r>
              <a:endParaRPr lang="en-US" altLang="en-US" sz="1200"/>
            </a:p>
          </p:txBody>
        </p:sp>
        <p:sp>
          <p:nvSpPr>
            <p:cNvPr id="12308" name="Text Box 44"/>
            <p:cNvSpPr txBox="1">
              <a:spLocks noChangeArrowheads="1"/>
            </p:cNvSpPr>
            <p:nvPr/>
          </p:nvSpPr>
          <p:spPr bwMode="auto">
            <a:xfrm>
              <a:off x="3920" y="196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1</a:t>
              </a:r>
              <a:endParaRPr lang="en-US" altLang="en-US" sz="1200"/>
            </a:p>
          </p:txBody>
        </p:sp>
        <p:sp>
          <p:nvSpPr>
            <p:cNvPr id="12309" name="Text Box 45"/>
            <p:cNvSpPr txBox="1">
              <a:spLocks noChangeArrowheads="1"/>
            </p:cNvSpPr>
            <p:nvPr/>
          </p:nvSpPr>
          <p:spPr bwMode="auto">
            <a:xfrm>
              <a:off x="4624" y="196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2</a:t>
              </a:r>
              <a:endParaRPr lang="en-US" altLang="en-US" sz="1200"/>
            </a:p>
          </p:txBody>
        </p:sp>
        <p:sp>
          <p:nvSpPr>
            <p:cNvPr id="12310" name="Text Box 46"/>
            <p:cNvSpPr txBox="1">
              <a:spLocks noChangeArrowheads="1"/>
            </p:cNvSpPr>
            <p:nvPr/>
          </p:nvSpPr>
          <p:spPr bwMode="auto">
            <a:xfrm>
              <a:off x="3184" y="2728"/>
              <a:ext cx="5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 b="1"/>
                <a:t>935.2</a:t>
              </a:r>
              <a:endParaRPr lang="en-US" altLang="en-US" sz="1200"/>
            </a:p>
          </p:txBody>
        </p:sp>
        <p:sp>
          <p:nvSpPr>
            <p:cNvPr id="12311" name="Text Box 47"/>
            <p:cNvSpPr txBox="1">
              <a:spLocks noChangeArrowheads="1"/>
            </p:cNvSpPr>
            <p:nvPr/>
          </p:nvSpPr>
          <p:spPr bwMode="auto">
            <a:xfrm>
              <a:off x="3824" y="2712"/>
              <a:ext cx="5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 b="1"/>
                <a:t>935.4</a:t>
              </a:r>
            </a:p>
          </p:txBody>
        </p:sp>
        <p:sp>
          <p:nvSpPr>
            <p:cNvPr id="12312" name="Text Box 48"/>
            <p:cNvSpPr txBox="1">
              <a:spLocks noChangeArrowheads="1"/>
            </p:cNvSpPr>
            <p:nvPr/>
          </p:nvSpPr>
          <p:spPr bwMode="auto">
            <a:xfrm>
              <a:off x="4512" y="2712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/>
                <a:t>935.6</a:t>
              </a:r>
              <a:endParaRPr lang="en-US" altLang="en-US" sz="1200"/>
            </a:p>
          </p:txBody>
        </p:sp>
        <p:sp>
          <p:nvSpPr>
            <p:cNvPr id="12313" name="Line 49"/>
            <p:cNvSpPr>
              <a:spLocks noChangeShapeType="1"/>
            </p:cNvSpPr>
            <p:nvPr/>
          </p:nvSpPr>
          <p:spPr bwMode="auto">
            <a:xfrm>
              <a:off x="3312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50"/>
            <p:cNvSpPr>
              <a:spLocks noChangeShapeType="1"/>
            </p:cNvSpPr>
            <p:nvPr/>
          </p:nvSpPr>
          <p:spPr bwMode="auto">
            <a:xfrm>
              <a:off x="4032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51"/>
            <p:cNvSpPr>
              <a:spLocks noChangeShapeType="1"/>
            </p:cNvSpPr>
            <p:nvPr/>
          </p:nvSpPr>
          <p:spPr bwMode="auto">
            <a:xfrm>
              <a:off x="3312" y="297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Text Box 52"/>
            <p:cNvSpPr txBox="1">
              <a:spLocks noChangeArrowheads="1"/>
            </p:cNvSpPr>
            <p:nvPr/>
          </p:nvSpPr>
          <p:spPr bwMode="auto">
            <a:xfrm>
              <a:off x="3312" y="3072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200 kHz</a:t>
              </a:r>
              <a:endParaRPr lang="en-US" altLang="en-US" sz="1200" b="1"/>
            </a:p>
          </p:txBody>
        </p:sp>
        <p:sp>
          <p:nvSpPr>
            <p:cNvPr id="12317" name="Line 53"/>
            <p:cNvSpPr>
              <a:spLocks noChangeShapeType="1"/>
            </p:cNvSpPr>
            <p:nvPr/>
          </p:nvSpPr>
          <p:spPr bwMode="auto">
            <a:xfrm>
              <a:off x="4032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Line 54"/>
            <p:cNvSpPr>
              <a:spLocks noChangeShapeType="1"/>
            </p:cNvSpPr>
            <p:nvPr/>
          </p:nvSpPr>
          <p:spPr bwMode="auto">
            <a:xfrm>
              <a:off x="4752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Line 55"/>
            <p:cNvSpPr>
              <a:spLocks noChangeShapeType="1"/>
            </p:cNvSpPr>
            <p:nvPr/>
          </p:nvSpPr>
          <p:spPr bwMode="auto">
            <a:xfrm>
              <a:off x="4032" y="297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Text Box 56"/>
            <p:cNvSpPr txBox="1">
              <a:spLocks noChangeArrowheads="1"/>
            </p:cNvSpPr>
            <p:nvPr/>
          </p:nvSpPr>
          <p:spPr bwMode="auto">
            <a:xfrm>
              <a:off x="4224" y="2824"/>
              <a:ext cx="480" cy="19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en-AU" altLang="en-US" sz="1200"/>
            </a:p>
          </p:txBody>
        </p:sp>
        <p:sp>
          <p:nvSpPr>
            <p:cNvPr id="12321" name="Line 57"/>
            <p:cNvSpPr>
              <a:spLocks noChangeShapeType="1"/>
            </p:cNvSpPr>
            <p:nvPr/>
          </p:nvSpPr>
          <p:spPr bwMode="auto">
            <a:xfrm>
              <a:off x="912" y="2544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58"/>
            <p:cNvSpPr>
              <a:spLocks noChangeShapeType="1"/>
            </p:cNvSpPr>
            <p:nvPr/>
          </p:nvSpPr>
          <p:spPr bwMode="auto">
            <a:xfrm>
              <a:off x="4944" y="2544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Line 59"/>
            <p:cNvSpPr>
              <a:spLocks noChangeShapeType="1"/>
            </p:cNvSpPr>
            <p:nvPr/>
          </p:nvSpPr>
          <p:spPr bwMode="auto">
            <a:xfrm>
              <a:off x="912" y="3408"/>
              <a:ext cx="2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Text Box 60"/>
            <p:cNvSpPr txBox="1">
              <a:spLocks noChangeArrowheads="1"/>
            </p:cNvSpPr>
            <p:nvPr/>
          </p:nvSpPr>
          <p:spPr bwMode="auto">
            <a:xfrm>
              <a:off x="1440" y="3168"/>
              <a:ext cx="86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45MHz</a:t>
              </a:r>
            </a:p>
          </p:txBody>
        </p:sp>
        <p:sp>
          <p:nvSpPr>
            <p:cNvPr id="12325" name="Rectangle 61"/>
            <p:cNvSpPr>
              <a:spLocks noChangeArrowheads="1"/>
            </p:cNvSpPr>
            <p:nvPr/>
          </p:nvSpPr>
          <p:spPr bwMode="auto">
            <a:xfrm>
              <a:off x="816" y="3504"/>
              <a:ext cx="41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99"/>
                  </a:solidFill>
                  <a:latin typeface="Times New Roman" pitchFamily="18" charset="0"/>
                </a:rPr>
                <a:t>Channel layout and frequency bands of operation</a:t>
              </a:r>
              <a:endParaRPr lang="en-US" altLang="en-US" sz="18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12326" name="Text Box 62"/>
            <p:cNvSpPr txBox="1">
              <a:spLocks noChangeArrowheads="1"/>
            </p:cNvSpPr>
            <p:nvPr/>
          </p:nvSpPr>
          <p:spPr bwMode="auto">
            <a:xfrm>
              <a:off x="480" y="1392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itchFamily="18" charset="0"/>
                </a:rPr>
                <a:t>890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327" name="Text Box 63"/>
            <p:cNvSpPr txBox="1">
              <a:spLocks noChangeArrowheads="1"/>
            </p:cNvSpPr>
            <p:nvPr/>
          </p:nvSpPr>
          <p:spPr bwMode="auto">
            <a:xfrm>
              <a:off x="2976" y="139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itchFamily="18" charset="0"/>
                </a:rPr>
                <a:t>935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328" name="Line 64"/>
            <p:cNvSpPr>
              <a:spLocks noChangeShapeType="1"/>
            </p:cNvSpPr>
            <p:nvPr/>
          </p:nvSpPr>
          <p:spPr bwMode="auto">
            <a:xfrm>
              <a:off x="3120" y="2592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Text Box 65"/>
            <p:cNvSpPr txBox="1">
              <a:spLocks noChangeArrowheads="1"/>
            </p:cNvSpPr>
            <p:nvPr/>
          </p:nvSpPr>
          <p:spPr bwMode="auto">
            <a:xfrm>
              <a:off x="4656" y="139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itchFamily="18" charset="0"/>
                </a:rPr>
                <a:t>960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330" name="Text Box 66"/>
            <p:cNvSpPr txBox="1">
              <a:spLocks noChangeArrowheads="1"/>
            </p:cNvSpPr>
            <p:nvPr/>
          </p:nvSpPr>
          <p:spPr bwMode="auto">
            <a:xfrm>
              <a:off x="2400" y="1392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itchFamily="18" charset="0"/>
                </a:rPr>
                <a:t>915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331" name="Text Box 67"/>
            <p:cNvSpPr txBox="1">
              <a:spLocks noChangeArrowheads="1"/>
            </p:cNvSpPr>
            <p:nvPr/>
          </p:nvSpPr>
          <p:spPr bwMode="auto">
            <a:xfrm>
              <a:off x="1104" y="2976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200 kHz</a:t>
              </a:r>
              <a:endParaRPr lang="en-US" alt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GSM TDMA</a:t>
            </a:r>
            <a:endParaRPr lang="el-GR" altLang="en-US" smtClean="0"/>
          </a:p>
        </p:txBody>
      </p:sp>
      <p:grpSp>
        <p:nvGrpSpPr>
          <p:cNvPr id="2" name="Group 1" descr="TDMA"/>
          <p:cNvGrpSpPr/>
          <p:nvPr/>
        </p:nvGrpSpPr>
        <p:grpSpPr>
          <a:xfrm>
            <a:off x="1409700" y="1600200"/>
            <a:ext cx="6864350" cy="3444875"/>
            <a:chOff x="1409700" y="1600200"/>
            <a:chExt cx="6864350" cy="3444875"/>
          </a:xfrm>
        </p:grpSpPr>
        <p:sp>
          <p:nvSpPr>
            <p:cNvPr id="13315" name="Line 4"/>
            <p:cNvSpPr>
              <a:spLocks noChangeShapeType="1"/>
            </p:cNvSpPr>
            <p:nvPr/>
          </p:nvSpPr>
          <p:spPr bwMode="auto">
            <a:xfrm>
              <a:off x="1752600" y="4137025"/>
              <a:ext cx="518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6" name="Group 5"/>
            <p:cNvGrpSpPr>
              <a:grpSpLocks/>
            </p:cNvGrpSpPr>
            <p:nvPr/>
          </p:nvGrpSpPr>
          <p:grpSpPr bwMode="auto">
            <a:xfrm>
              <a:off x="4452938" y="2613025"/>
              <a:ext cx="2444750" cy="1524000"/>
              <a:chOff x="2565" y="1008"/>
              <a:chExt cx="1540" cy="960"/>
            </a:xfrm>
          </p:grpSpPr>
          <p:sp>
            <p:nvSpPr>
              <p:cNvPr id="13371" name="Freeform 6"/>
              <p:cNvSpPr>
                <a:spLocks/>
              </p:cNvSpPr>
              <p:nvPr/>
            </p:nvSpPr>
            <p:spPr bwMode="auto">
              <a:xfrm>
                <a:off x="2832" y="1008"/>
                <a:ext cx="1248" cy="960"/>
              </a:xfrm>
              <a:custGeom>
                <a:avLst/>
                <a:gdLst>
                  <a:gd name="T0" fmla="*/ 0 w 2112"/>
                  <a:gd name="T1" fmla="*/ 3 h 1776"/>
                  <a:gd name="T2" fmla="*/ 7 w 2112"/>
                  <a:gd name="T3" fmla="*/ 0 h 1776"/>
                  <a:gd name="T4" fmla="*/ 9 w 2112"/>
                  <a:gd name="T5" fmla="*/ 1 h 1776"/>
                  <a:gd name="T6" fmla="*/ 11 w 2112"/>
                  <a:gd name="T7" fmla="*/ 2 h 1776"/>
                  <a:gd name="T8" fmla="*/ 4 w 2112"/>
                  <a:gd name="T9" fmla="*/ 4 h 17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2"/>
                  <a:gd name="T16" fmla="*/ 0 h 1776"/>
                  <a:gd name="T17" fmla="*/ 2112 w 2112"/>
                  <a:gd name="T18" fmla="*/ 1776 h 17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2" h="1776">
                    <a:moveTo>
                      <a:pt x="0" y="1152"/>
                    </a:moveTo>
                    <a:lnTo>
                      <a:pt x="1392" y="0"/>
                    </a:lnTo>
                    <a:lnTo>
                      <a:pt x="1824" y="144"/>
                    </a:lnTo>
                    <a:lnTo>
                      <a:pt x="2112" y="624"/>
                    </a:lnTo>
                    <a:lnTo>
                      <a:pt x="720" y="177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2" name="Line 7"/>
              <p:cNvSpPr>
                <a:spLocks noChangeShapeType="1"/>
              </p:cNvSpPr>
              <p:nvPr/>
            </p:nvSpPr>
            <p:spPr bwMode="auto">
              <a:xfrm flipH="1">
                <a:off x="3168" y="1088"/>
                <a:ext cx="752" cy="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3" name="Line 8"/>
              <p:cNvSpPr>
                <a:spLocks noChangeShapeType="1"/>
              </p:cNvSpPr>
              <p:nvPr/>
            </p:nvSpPr>
            <p:spPr bwMode="auto">
              <a:xfrm>
                <a:off x="3592" y="1080"/>
                <a:ext cx="27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4" name="Line 9"/>
              <p:cNvSpPr>
                <a:spLocks noChangeShapeType="1"/>
              </p:cNvSpPr>
              <p:nvPr/>
            </p:nvSpPr>
            <p:spPr bwMode="auto">
              <a:xfrm>
                <a:off x="3850" y="1164"/>
                <a:ext cx="15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75" name="Group 10"/>
              <p:cNvGrpSpPr>
                <a:grpSpLocks/>
              </p:cNvGrpSpPr>
              <p:nvPr/>
            </p:nvGrpSpPr>
            <p:grpSpPr bwMode="auto">
              <a:xfrm>
                <a:off x="3494" y="1162"/>
                <a:ext cx="420" cy="324"/>
                <a:chOff x="3526" y="1146"/>
                <a:chExt cx="420" cy="324"/>
              </a:xfrm>
            </p:grpSpPr>
            <p:sp>
              <p:nvSpPr>
                <p:cNvPr id="13404" name="Line 11"/>
                <p:cNvSpPr>
                  <a:spLocks noChangeShapeType="1"/>
                </p:cNvSpPr>
                <p:nvPr/>
              </p:nvSpPr>
              <p:spPr bwMode="auto">
                <a:xfrm>
                  <a:off x="3526" y="1146"/>
                  <a:ext cx="27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5" name="Line 12"/>
                <p:cNvSpPr>
                  <a:spLocks noChangeShapeType="1"/>
                </p:cNvSpPr>
                <p:nvPr/>
              </p:nvSpPr>
              <p:spPr bwMode="auto">
                <a:xfrm>
                  <a:off x="3790" y="1230"/>
                  <a:ext cx="15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76" name="Group 13"/>
              <p:cNvGrpSpPr>
                <a:grpSpLocks/>
              </p:cNvGrpSpPr>
              <p:nvPr/>
            </p:nvGrpSpPr>
            <p:grpSpPr bwMode="auto">
              <a:xfrm>
                <a:off x="3390" y="1226"/>
                <a:ext cx="420" cy="324"/>
                <a:chOff x="3526" y="1146"/>
                <a:chExt cx="420" cy="324"/>
              </a:xfrm>
            </p:grpSpPr>
            <p:sp>
              <p:nvSpPr>
                <p:cNvPr id="13402" name="Line 14"/>
                <p:cNvSpPr>
                  <a:spLocks noChangeShapeType="1"/>
                </p:cNvSpPr>
                <p:nvPr/>
              </p:nvSpPr>
              <p:spPr bwMode="auto">
                <a:xfrm>
                  <a:off x="3526" y="1146"/>
                  <a:ext cx="27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3" name="Line 15"/>
                <p:cNvSpPr>
                  <a:spLocks noChangeShapeType="1"/>
                </p:cNvSpPr>
                <p:nvPr/>
              </p:nvSpPr>
              <p:spPr bwMode="auto">
                <a:xfrm>
                  <a:off x="3790" y="1230"/>
                  <a:ext cx="15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77" name="Group 16"/>
              <p:cNvGrpSpPr>
                <a:grpSpLocks/>
              </p:cNvGrpSpPr>
              <p:nvPr/>
            </p:nvGrpSpPr>
            <p:grpSpPr bwMode="auto">
              <a:xfrm>
                <a:off x="3294" y="1314"/>
                <a:ext cx="420" cy="324"/>
                <a:chOff x="3526" y="1146"/>
                <a:chExt cx="420" cy="324"/>
              </a:xfrm>
            </p:grpSpPr>
            <p:sp>
              <p:nvSpPr>
                <p:cNvPr id="13400" name="Line 17"/>
                <p:cNvSpPr>
                  <a:spLocks noChangeShapeType="1"/>
                </p:cNvSpPr>
                <p:nvPr/>
              </p:nvSpPr>
              <p:spPr bwMode="auto">
                <a:xfrm>
                  <a:off x="3526" y="1146"/>
                  <a:ext cx="27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1" name="Line 18"/>
                <p:cNvSpPr>
                  <a:spLocks noChangeShapeType="1"/>
                </p:cNvSpPr>
                <p:nvPr/>
              </p:nvSpPr>
              <p:spPr bwMode="auto">
                <a:xfrm>
                  <a:off x="3790" y="1230"/>
                  <a:ext cx="15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78" name="Group 19"/>
              <p:cNvGrpSpPr>
                <a:grpSpLocks/>
              </p:cNvGrpSpPr>
              <p:nvPr/>
            </p:nvGrpSpPr>
            <p:grpSpPr bwMode="auto">
              <a:xfrm>
                <a:off x="3198" y="1386"/>
                <a:ext cx="420" cy="324"/>
                <a:chOff x="3526" y="1146"/>
                <a:chExt cx="420" cy="324"/>
              </a:xfrm>
            </p:grpSpPr>
            <p:sp>
              <p:nvSpPr>
                <p:cNvPr id="13398" name="Line 20"/>
                <p:cNvSpPr>
                  <a:spLocks noChangeShapeType="1"/>
                </p:cNvSpPr>
                <p:nvPr/>
              </p:nvSpPr>
              <p:spPr bwMode="auto">
                <a:xfrm>
                  <a:off x="3526" y="1146"/>
                  <a:ext cx="27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9" name="Line 21"/>
                <p:cNvSpPr>
                  <a:spLocks noChangeShapeType="1"/>
                </p:cNvSpPr>
                <p:nvPr/>
              </p:nvSpPr>
              <p:spPr bwMode="auto">
                <a:xfrm>
                  <a:off x="3790" y="1230"/>
                  <a:ext cx="15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79" name="Group 22"/>
              <p:cNvGrpSpPr>
                <a:grpSpLocks/>
              </p:cNvGrpSpPr>
              <p:nvPr/>
            </p:nvGrpSpPr>
            <p:grpSpPr bwMode="auto">
              <a:xfrm>
                <a:off x="3086" y="1442"/>
                <a:ext cx="420" cy="324"/>
                <a:chOff x="3526" y="1146"/>
                <a:chExt cx="420" cy="324"/>
              </a:xfrm>
            </p:grpSpPr>
            <p:sp>
              <p:nvSpPr>
                <p:cNvPr id="13396" name="Line 23"/>
                <p:cNvSpPr>
                  <a:spLocks noChangeShapeType="1"/>
                </p:cNvSpPr>
                <p:nvPr/>
              </p:nvSpPr>
              <p:spPr bwMode="auto">
                <a:xfrm>
                  <a:off x="3526" y="1146"/>
                  <a:ext cx="27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7" name="Line 24"/>
                <p:cNvSpPr>
                  <a:spLocks noChangeShapeType="1"/>
                </p:cNvSpPr>
                <p:nvPr/>
              </p:nvSpPr>
              <p:spPr bwMode="auto">
                <a:xfrm>
                  <a:off x="3790" y="1230"/>
                  <a:ext cx="15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80" name="Group 25"/>
              <p:cNvGrpSpPr>
                <a:grpSpLocks/>
              </p:cNvGrpSpPr>
              <p:nvPr/>
            </p:nvGrpSpPr>
            <p:grpSpPr bwMode="auto">
              <a:xfrm>
                <a:off x="2990" y="1522"/>
                <a:ext cx="420" cy="324"/>
                <a:chOff x="3526" y="1146"/>
                <a:chExt cx="420" cy="324"/>
              </a:xfrm>
            </p:grpSpPr>
            <p:sp>
              <p:nvSpPr>
                <p:cNvPr id="13394" name="Line 26"/>
                <p:cNvSpPr>
                  <a:spLocks noChangeShapeType="1"/>
                </p:cNvSpPr>
                <p:nvPr/>
              </p:nvSpPr>
              <p:spPr bwMode="auto">
                <a:xfrm>
                  <a:off x="3526" y="1146"/>
                  <a:ext cx="27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5" name="Line 27"/>
                <p:cNvSpPr>
                  <a:spLocks noChangeShapeType="1"/>
                </p:cNvSpPr>
                <p:nvPr/>
              </p:nvSpPr>
              <p:spPr bwMode="auto">
                <a:xfrm>
                  <a:off x="3790" y="1230"/>
                  <a:ext cx="15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381" name="Freeform 28"/>
              <p:cNvSpPr>
                <a:spLocks/>
              </p:cNvSpPr>
              <p:nvPr/>
            </p:nvSpPr>
            <p:spPr bwMode="auto">
              <a:xfrm>
                <a:off x="2565" y="1648"/>
                <a:ext cx="300" cy="312"/>
              </a:xfrm>
              <a:custGeom>
                <a:avLst/>
                <a:gdLst>
                  <a:gd name="T0" fmla="*/ 259 w 300"/>
                  <a:gd name="T1" fmla="*/ 0 h 312"/>
                  <a:gd name="T2" fmla="*/ 291 w 300"/>
                  <a:gd name="T3" fmla="*/ 80 h 312"/>
                  <a:gd name="T4" fmla="*/ 275 w 300"/>
                  <a:gd name="T5" fmla="*/ 184 h 312"/>
                  <a:gd name="T6" fmla="*/ 251 w 300"/>
                  <a:gd name="T7" fmla="*/ 192 h 312"/>
                  <a:gd name="T8" fmla="*/ 131 w 300"/>
                  <a:gd name="T9" fmla="*/ 256 h 312"/>
                  <a:gd name="T10" fmla="*/ 35 w 300"/>
                  <a:gd name="T11" fmla="*/ 296 h 312"/>
                  <a:gd name="T12" fmla="*/ 3 w 300"/>
                  <a:gd name="T13" fmla="*/ 312 h 3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0"/>
                  <a:gd name="T22" fmla="*/ 0 h 312"/>
                  <a:gd name="T23" fmla="*/ 300 w 300"/>
                  <a:gd name="T24" fmla="*/ 312 h 3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0" h="312">
                    <a:moveTo>
                      <a:pt x="259" y="0"/>
                    </a:moveTo>
                    <a:cubicBezTo>
                      <a:pt x="268" y="28"/>
                      <a:pt x="282" y="52"/>
                      <a:pt x="291" y="80"/>
                    </a:cubicBezTo>
                    <a:cubicBezTo>
                      <a:pt x="288" y="115"/>
                      <a:pt x="300" y="159"/>
                      <a:pt x="275" y="184"/>
                    </a:cubicBezTo>
                    <a:cubicBezTo>
                      <a:pt x="269" y="190"/>
                      <a:pt x="258" y="188"/>
                      <a:pt x="251" y="192"/>
                    </a:cubicBezTo>
                    <a:cubicBezTo>
                      <a:pt x="210" y="215"/>
                      <a:pt x="176" y="241"/>
                      <a:pt x="131" y="256"/>
                    </a:cubicBezTo>
                    <a:cubicBezTo>
                      <a:pt x="97" y="290"/>
                      <a:pt x="84" y="286"/>
                      <a:pt x="35" y="296"/>
                    </a:cubicBezTo>
                    <a:cubicBezTo>
                      <a:pt x="0" y="303"/>
                      <a:pt x="3" y="293"/>
                      <a:pt x="3" y="3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2" name="Freeform 29"/>
              <p:cNvSpPr>
                <a:spLocks/>
              </p:cNvSpPr>
              <p:nvPr/>
            </p:nvSpPr>
            <p:spPr bwMode="auto">
              <a:xfrm>
                <a:off x="2832" y="1583"/>
                <a:ext cx="344" cy="105"/>
              </a:xfrm>
              <a:custGeom>
                <a:avLst/>
                <a:gdLst>
                  <a:gd name="T0" fmla="*/ 0 w 344"/>
                  <a:gd name="T1" fmla="*/ 81 h 105"/>
                  <a:gd name="T2" fmla="*/ 80 w 344"/>
                  <a:gd name="T3" fmla="*/ 49 h 105"/>
                  <a:gd name="T4" fmla="*/ 152 w 344"/>
                  <a:gd name="T5" fmla="*/ 9 h 105"/>
                  <a:gd name="T6" fmla="*/ 176 w 344"/>
                  <a:gd name="T7" fmla="*/ 1 h 105"/>
                  <a:gd name="T8" fmla="*/ 280 w 344"/>
                  <a:gd name="T9" fmla="*/ 9 h 105"/>
                  <a:gd name="T10" fmla="*/ 320 w 344"/>
                  <a:gd name="T11" fmla="*/ 89 h 105"/>
                  <a:gd name="T12" fmla="*/ 344 w 344"/>
                  <a:gd name="T13" fmla="*/ 105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4"/>
                  <a:gd name="T22" fmla="*/ 0 h 105"/>
                  <a:gd name="T23" fmla="*/ 344 w 344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4" h="105">
                    <a:moveTo>
                      <a:pt x="0" y="81"/>
                    </a:moveTo>
                    <a:cubicBezTo>
                      <a:pt x="30" y="73"/>
                      <a:pt x="51" y="59"/>
                      <a:pt x="80" y="49"/>
                    </a:cubicBezTo>
                    <a:cubicBezTo>
                      <a:pt x="116" y="13"/>
                      <a:pt x="93" y="29"/>
                      <a:pt x="152" y="9"/>
                    </a:cubicBezTo>
                    <a:cubicBezTo>
                      <a:pt x="160" y="6"/>
                      <a:pt x="176" y="1"/>
                      <a:pt x="176" y="1"/>
                    </a:cubicBezTo>
                    <a:cubicBezTo>
                      <a:pt x="211" y="4"/>
                      <a:pt x="246" y="0"/>
                      <a:pt x="280" y="9"/>
                    </a:cubicBezTo>
                    <a:cubicBezTo>
                      <a:pt x="298" y="14"/>
                      <a:pt x="310" y="77"/>
                      <a:pt x="320" y="89"/>
                    </a:cubicBezTo>
                    <a:cubicBezTo>
                      <a:pt x="326" y="96"/>
                      <a:pt x="344" y="105"/>
                      <a:pt x="344" y="10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3" name="Freeform 30"/>
              <p:cNvSpPr>
                <a:spLocks/>
              </p:cNvSpPr>
              <p:nvPr/>
            </p:nvSpPr>
            <p:spPr bwMode="auto">
              <a:xfrm>
                <a:off x="3104" y="1678"/>
                <a:ext cx="152" cy="282"/>
              </a:xfrm>
              <a:custGeom>
                <a:avLst/>
                <a:gdLst>
                  <a:gd name="T0" fmla="*/ 72 w 152"/>
                  <a:gd name="T1" fmla="*/ 2 h 282"/>
                  <a:gd name="T2" fmla="*/ 16 w 152"/>
                  <a:gd name="T3" fmla="*/ 34 h 282"/>
                  <a:gd name="T4" fmla="*/ 0 w 152"/>
                  <a:gd name="T5" fmla="*/ 82 h 282"/>
                  <a:gd name="T6" fmla="*/ 8 w 152"/>
                  <a:gd name="T7" fmla="*/ 178 h 282"/>
                  <a:gd name="T8" fmla="*/ 128 w 152"/>
                  <a:gd name="T9" fmla="*/ 250 h 282"/>
                  <a:gd name="T10" fmla="*/ 152 w 152"/>
                  <a:gd name="T11" fmla="*/ 282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282"/>
                  <a:gd name="T20" fmla="*/ 152 w 152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282">
                    <a:moveTo>
                      <a:pt x="72" y="2"/>
                    </a:moveTo>
                    <a:cubicBezTo>
                      <a:pt x="35" y="9"/>
                      <a:pt x="31" y="0"/>
                      <a:pt x="16" y="34"/>
                    </a:cubicBezTo>
                    <a:cubicBezTo>
                      <a:pt x="9" y="49"/>
                      <a:pt x="0" y="82"/>
                      <a:pt x="0" y="82"/>
                    </a:cubicBezTo>
                    <a:cubicBezTo>
                      <a:pt x="3" y="114"/>
                      <a:pt x="2" y="147"/>
                      <a:pt x="8" y="178"/>
                    </a:cubicBezTo>
                    <a:cubicBezTo>
                      <a:pt x="14" y="208"/>
                      <a:pt x="102" y="237"/>
                      <a:pt x="128" y="250"/>
                    </a:cubicBezTo>
                    <a:cubicBezTo>
                      <a:pt x="146" y="277"/>
                      <a:pt x="137" y="267"/>
                      <a:pt x="152" y="28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4" name="Line 31"/>
              <p:cNvSpPr>
                <a:spLocks noChangeShapeType="1"/>
              </p:cNvSpPr>
              <p:nvPr/>
            </p:nvSpPr>
            <p:spPr bwMode="auto">
              <a:xfrm flipH="1">
                <a:off x="3024" y="187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5" name="Line 32"/>
              <p:cNvSpPr>
                <a:spLocks noChangeShapeType="1"/>
              </p:cNvSpPr>
              <p:nvPr/>
            </p:nvSpPr>
            <p:spPr bwMode="auto">
              <a:xfrm flipH="1">
                <a:off x="3264" y="1104"/>
                <a:ext cx="76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6" name="Text Box 33"/>
              <p:cNvSpPr txBox="1">
                <a:spLocks noChangeArrowheads="1"/>
              </p:cNvSpPr>
              <p:nvPr/>
            </p:nvSpPr>
            <p:spPr bwMode="auto">
              <a:xfrm>
                <a:off x="3936" y="1248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8</a:t>
                </a:r>
              </a:p>
            </p:txBody>
          </p:sp>
          <p:sp>
            <p:nvSpPr>
              <p:cNvPr id="13387" name="Text Box 34"/>
              <p:cNvSpPr txBox="1">
                <a:spLocks noChangeArrowheads="1"/>
              </p:cNvSpPr>
              <p:nvPr/>
            </p:nvSpPr>
            <p:spPr bwMode="auto">
              <a:xfrm>
                <a:off x="3840" y="1296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7</a:t>
                </a:r>
              </a:p>
            </p:txBody>
          </p:sp>
          <p:sp>
            <p:nvSpPr>
              <p:cNvPr id="13388" name="Text Box 35"/>
              <p:cNvSpPr txBox="1">
                <a:spLocks noChangeArrowheads="1"/>
              </p:cNvSpPr>
              <p:nvPr/>
            </p:nvSpPr>
            <p:spPr bwMode="auto">
              <a:xfrm>
                <a:off x="3744" y="1392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6</a:t>
                </a:r>
              </a:p>
            </p:txBody>
          </p:sp>
          <p:sp>
            <p:nvSpPr>
              <p:cNvPr id="13389" name="Text Box 36"/>
              <p:cNvSpPr txBox="1">
                <a:spLocks noChangeArrowheads="1"/>
              </p:cNvSpPr>
              <p:nvPr/>
            </p:nvSpPr>
            <p:spPr bwMode="auto">
              <a:xfrm>
                <a:off x="3648" y="1440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5</a:t>
                </a:r>
              </a:p>
            </p:txBody>
          </p:sp>
          <p:sp>
            <p:nvSpPr>
              <p:cNvPr id="13390" name="Text Box 37"/>
              <p:cNvSpPr txBox="1">
                <a:spLocks noChangeArrowheads="1"/>
              </p:cNvSpPr>
              <p:nvPr/>
            </p:nvSpPr>
            <p:spPr bwMode="auto">
              <a:xfrm>
                <a:off x="3552" y="1536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4</a:t>
                </a:r>
              </a:p>
            </p:txBody>
          </p:sp>
          <p:sp>
            <p:nvSpPr>
              <p:cNvPr id="13391" name="Text Box 38"/>
              <p:cNvSpPr txBox="1">
                <a:spLocks noChangeArrowheads="1"/>
              </p:cNvSpPr>
              <p:nvPr/>
            </p:nvSpPr>
            <p:spPr bwMode="auto">
              <a:xfrm>
                <a:off x="3440" y="1600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3</a:t>
                </a:r>
              </a:p>
            </p:txBody>
          </p:sp>
          <p:sp>
            <p:nvSpPr>
              <p:cNvPr id="13392" name="Text Box 39"/>
              <p:cNvSpPr txBox="1">
                <a:spLocks noChangeArrowheads="1"/>
              </p:cNvSpPr>
              <p:nvPr/>
            </p:nvSpPr>
            <p:spPr bwMode="auto">
              <a:xfrm>
                <a:off x="3343" y="1675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2</a:t>
                </a:r>
              </a:p>
            </p:txBody>
          </p:sp>
          <p:sp>
            <p:nvSpPr>
              <p:cNvPr id="13393" name="Text Box 40"/>
              <p:cNvSpPr txBox="1">
                <a:spLocks noChangeArrowheads="1"/>
              </p:cNvSpPr>
              <p:nvPr/>
            </p:nvSpPr>
            <p:spPr bwMode="auto">
              <a:xfrm>
                <a:off x="3264" y="1776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1</a:t>
                </a:r>
              </a:p>
            </p:txBody>
          </p:sp>
        </p:grpSp>
        <p:sp>
          <p:nvSpPr>
            <p:cNvPr id="13317" name="Line 41"/>
            <p:cNvSpPr>
              <a:spLocks noChangeShapeType="1"/>
            </p:cNvSpPr>
            <p:nvPr/>
          </p:nvSpPr>
          <p:spPr bwMode="auto">
            <a:xfrm rot="16200000" flipH="1">
              <a:off x="647700" y="3032125"/>
              <a:ext cx="2209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8" name="Group 42"/>
            <p:cNvGrpSpPr>
              <a:grpSpLocks/>
            </p:cNvGrpSpPr>
            <p:nvPr/>
          </p:nvGrpSpPr>
          <p:grpSpPr bwMode="auto">
            <a:xfrm>
              <a:off x="1803400" y="2613025"/>
              <a:ext cx="2444750" cy="1524000"/>
              <a:chOff x="2565" y="1008"/>
              <a:chExt cx="1540" cy="960"/>
            </a:xfrm>
          </p:grpSpPr>
          <p:sp>
            <p:nvSpPr>
              <p:cNvPr id="13336" name="Freeform 43"/>
              <p:cNvSpPr>
                <a:spLocks/>
              </p:cNvSpPr>
              <p:nvPr/>
            </p:nvSpPr>
            <p:spPr bwMode="auto">
              <a:xfrm>
                <a:off x="2832" y="1008"/>
                <a:ext cx="1248" cy="960"/>
              </a:xfrm>
              <a:custGeom>
                <a:avLst/>
                <a:gdLst>
                  <a:gd name="T0" fmla="*/ 0 w 2112"/>
                  <a:gd name="T1" fmla="*/ 3 h 1776"/>
                  <a:gd name="T2" fmla="*/ 7 w 2112"/>
                  <a:gd name="T3" fmla="*/ 0 h 1776"/>
                  <a:gd name="T4" fmla="*/ 9 w 2112"/>
                  <a:gd name="T5" fmla="*/ 1 h 1776"/>
                  <a:gd name="T6" fmla="*/ 11 w 2112"/>
                  <a:gd name="T7" fmla="*/ 2 h 1776"/>
                  <a:gd name="T8" fmla="*/ 4 w 2112"/>
                  <a:gd name="T9" fmla="*/ 4 h 17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2"/>
                  <a:gd name="T16" fmla="*/ 0 h 1776"/>
                  <a:gd name="T17" fmla="*/ 2112 w 2112"/>
                  <a:gd name="T18" fmla="*/ 1776 h 17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2" h="1776">
                    <a:moveTo>
                      <a:pt x="0" y="1152"/>
                    </a:moveTo>
                    <a:lnTo>
                      <a:pt x="1392" y="0"/>
                    </a:lnTo>
                    <a:lnTo>
                      <a:pt x="1824" y="144"/>
                    </a:lnTo>
                    <a:lnTo>
                      <a:pt x="2112" y="624"/>
                    </a:lnTo>
                    <a:lnTo>
                      <a:pt x="720" y="177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Line 44"/>
              <p:cNvSpPr>
                <a:spLocks noChangeShapeType="1"/>
              </p:cNvSpPr>
              <p:nvPr/>
            </p:nvSpPr>
            <p:spPr bwMode="auto">
              <a:xfrm flipH="1">
                <a:off x="3168" y="1088"/>
                <a:ext cx="752" cy="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Line 45"/>
              <p:cNvSpPr>
                <a:spLocks noChangeShapeType="1"/>
              </p:cNvSpPr>
              <p:nvPr/>
            </p:nvSpPr>
            <p:spPr bwMode="auto">
              <a:xfrm>
                <a:off x="3592" y="1080"/>
                <a:ext cx="27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Line 46"/>
              <p:cNvSpPr>
                <a:spLocks noChangeShapeType="1"/>
              </p:cNvSpPr>
              <p:nvPr/>
            </p:nvSpPr>
            <p:spPr bwMode="auto">
              <a:xfrm>
                <a:off x="3850" y="1164"/>
                <a:ext cx="15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40" name="Group 47"/>
              <p:cNvGrpSpPr>
                <a:grpSpLocks/>
              </p:cNvGrpSpPr>
              <p:nvPr/>
            </p:nvGrpSpPr>
            <p:grpSpPr bwMode="auto">
              <a:xfrm>
                <a:off x="3494" y="1162"/>
                <a:ext cx="420" cy="324"/>
                <a:chOff x="3526" y="1146"/>
                <a:chExt cx="420" cy="324"/>
              </a:xfrm>
            </p:grpSpPr>
            <p:sp>
              <p:nvSpPr>
                <p:cNvPr id="13369" name="Line 48"/>
                <p:cNvSpPr>
                  <a:spLocks noChangeShapeType="1"/>
                </p:cNvSpPr>
                <p:nvPr/>
              </p:nvSpPr>
              <p:spPr bwMode="auto">
                <a:xfrm>
                  <a:off x="3526" y="1146"/>
                  <a:ext cx="27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0" name="Line 49"/>
                <p:cNvSpPr>
                  <a:spLocks noChangeShapeType="1"/>
                </p:cNvSpPr>
                <p:nvPr/>
              </p:nvSpPr>
              <p:spPr bwMode="auto">
                <a:xfrm>
                  <a:off x="3790" y="1230"/>
                  <a:ext cx="15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41" name="Group 50"/>
              <p:cNvGrpSpPr>
                <a:grpSpLocks/>
              </p:cNvGrpSpPr>
              <p:nvPr/>
            </p:nvGrpSpPr>
            <p:grpSpPr bwMode="auto">
              <a:xfrm>
                <a:off x="3390" y="1226"/>
                <a:ext cx="420" cy="324"/>
                <a:chOff x="3526" y="1146"/>
                <a:chExt cx="420" cy="324"/>
              </a:xfrm>
            </p:grpSpPr>
            <p:sp>
              <p:nvSpPr>
                <p:cNvPr id="13367" name="Line 51"/>
                <p:cNvSpPr>
                  <a:spLocks noChangeShapeType="1"/>
                </p:cNvSpPr>
                <p:nvPr/>
              </p:nvSpPr>
              <p:spPr bwMode="auto">
                <a:xfrm>
                  <a:off x="3526" y="1146"/>
                  <a:ext cx="27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8" name="Line 52"/>
                <p:cNvSpPr>
                  <a:spLocks noChangeShapeType="1"/>
                </p:cNvSpPr>
                <p:nvPr/>
              </p:nvSpPr>
              <p:spPr bwMode="auto">
                <a:xfrm>
                  <a:off x="3790" y="1230"/>
                  <a:ext cx="15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42" name="Group 53"/>
              <p:cNvGrpSpPr>
                <a:grpSpLocks/>
              </p:cNvGrpSpPr>
              <p:nvPr/>
            </p:nvGrpSpPr>
            <p:grpSpPr bwMode="auto">
              <a:xfrm>
                <a:off x="3294" y="1314"/>
                <a:ext cx="420" cy="324"/>
                <a:chOff x="3526" y="1146"/>
                <a:chExt cx="420" cy="324"/>
              </a:xfrm>
            </p:grpSpPr>
            <p:sp>
              <p:nvSpPr>
                <p:cNvPr id="13365" name="Line 54"/>
                <p:cNvSpPr>
                  <a:spLocks noChangeShapeType="1"/>
                </p:cNvSpPr>
                <p:nvPr/>
              </p:nvSpPr>
              <p:spPr bwMode="auto">
                <a:xfrm>
                  <a:off x="3526" y="1146"/>
                  <a:ext cx="27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6" name="Line 55"/>
                <p:cNvSpPr>
                  <a:spLocks noChangeShapeType="1"/>
                </p:cNvSpPr>
                <p:nvPr/>
              </p:nvSpPr>
              <p:spPr bwMode="auto">
                <a:xfrm>
                  <a:off x="3790" y="1230"/>
                  <a:ext cx="15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43" name="Group 56"/>
              <p:cNvGrpSpPr>
                <a:grpSpLocks/>
              </p:cNvGrpSpPr>
              <p:nvPr/>
            </p:nvGrpSpPr>
            <p:grpSpPr bwMode="auto">
              <a:xfrm>
                <a:off x="3198" y="1386"/>
                <a:ext cx="420" cy="324"/>
                <a:chOff x="3526" y="1146"/>
                <a:chExt cx="420" cy="324"/>
              </a:xfrm>
            </p:grpSpPr>
            <p:sp>
              <p:nvSpPr>
                <p:cNvPr id="13363" name="Line 57"/>
                <p:cNvSpPr>
                  <a:spLocks noChangeShapeType="1"/>
                </p:cNvSpPr>
                <p:nvPr/>
              </p:nvSpPr>
              <p:spPr bwMode="auto">
                <a:xfrm>
                  <a:off x="3526" y="1146"/>
                  <a:ext cx="27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4" name="Line 58"/>
                <p:cNvSpPr>
                  <a:spLocks noChangeShapeType="1"/>
                </p:cNvSpPr>
                <p:nvPr/>
              </p:nvSpPr>
              <p:spPr bwMode="auto">
                <a:xfrm>
                  <a:off x="3790" y="1230"/>
                  <a:ext cx="15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44" name="Group 59"/>
              <p:cNvGrpSpPr>
                <a:grpSpLocks/>
              </p:cNvGrpSpPr>
              <p:nvPr/>
            </p:nvGrpSpPr>
            <p:grpSpPr bwMode="auto">
              <a:xfrm>
                <a:off x="3086" y="1442"/>
                <a:ext cx="420" cy="324"/>
                <a:chOff x="3526" y="1146"/>
                <a:chExt cx="420" cy="324"/>
              </a:xfrm>
            </p:grpSpPr>
            <p:sp>
              <p:nvSpPr>
                <p:cNvPr id="13361" name="Line 60"/>
                <p:cNvSpPr>
                  <a:spLocks noChangeShapeType="1"/>
                </p:cNvSpPr>
                <p:nvPr/>
              </p:nvSpPr>
              <p:spPr bwMode="auto">
                <a:xfrm>
                  <a:off x="3526" y="1146"/>
                  <a:ext cx="27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2" name="Line 61"/>
                <p:cNvSpPr>
                  <a:spLocks noChangeShapeType="1"/>
                </p:cNvSpPr>
                <p:nvPr/>
              </p:nvSpPr>
              <p:spPr bwMode="auto">
                <a:xfrm>
                  <a:off x="3790" y="1230"/>
                  <a:ext cx="15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45" name="Group 62"/>
              <p:cNvGrpSpPr>
                <a:grpSpLocks/>
              </p:cNvGrpSpPr>
              <p:nvPr/>
            </p:nvGrpSpPr>
            <p:grpSpPr bwMode="auto">
              <a:xfrm>
                <a:off x="2990" y="1522"/>
                <a:ext cx="420" cy="324"/>
                <a:chOff x="3526" y="1146"/>
                <a:chExt cx="420" cy="324"/>
              </a:xfrm>
            </p:grpSpPr>
            <p:sp>
              <p:nvSpPr>
                <p:cNvPr id="13359" name="Line 63"/>
                <p:cNvSpPr>
                  <a:spLocks noChangeShapeType="1"/>
                </p:cNvSpPr>
                <p:nvPr/>
              </p:nvSpPr>
              <p:spPr bwMode="auto">
                <a:xfrm>
                  <a:off x="3526" y="1146"/>
                  <a:ext cx="27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0" name="Line 64"/>
                <p:cNvSpPr>
                  <a:spLocks noChangeShapeType="1"/>
                </p:cNvSpPr>
                <p:nvPr/>
              </p:nvSpPr>
              <p:spPr bwMode="auto">
                <a:xfrm>
                  <a:off x="3790" y="1230"/>
                  <a:ext cx="15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346" name="Freeform 65"/>
              <p:cNvSpPr>
                <a:spLocks/>
              </p:cNvSpPr>
              <p:nvPr/>
            </p:nvSpPr>
            <p:spPr bwMode="auto">
              <a:xfrm>
                <a:off x="2565" y="1648"/>
                <a:ext cx="300" cy="312"/>
              </a:xfrm>
              <a:custGeom>
                <a:avLst/>
                <a:gdLst>
                  <a:gd name="T0" fmla="*/ 259 w 300"/>
                  <a:gd name="T1" fmla="*/ 0 h 312"/>
                  <a:gd name="T2" fmla="*/ 291 w 300"/>
                  <a:gd name="T3" fmla="*/ 80 h 312"/>
                  <a:gd name="T4" fmla="*/ 275 w 300"/>
                  <a:gd name="T5" fmla="*/ 184 h 312"/>
                  <a:gd name="T6" fmla="*/ 251 w 300"/>
                  <a:gd name="T7" fmla="*/ 192 h 312"/>
                  <a:gd name="T8" fmla="*/ 131 w 300"/>
                  <a:gd name="T9" fmla="*/ 256 h 312"/>
                  <a:gd name="T10" fmla="*/ 35 w 300"/>
                  <a:gd name="T11" fmla="*/ 296 h 312"/>
                  <a:gd name="T12" fmla="*/ 3 w 300"/>
                  <a:gd name="T13" fmla="*/ 312 h 3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0"/>
                  <a:gd name="T22" fmla="*/ 0 h 312"/>
                  <a:gd name="T23" fmla="*/ 300 w 300"/>
                  <a:gd name="T24" fmla="*/ 312 h 3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0" h="312">
                    <a:moveTo>
                      <a:pt x="259" y="0"/>
                    </a:moveTo>
                    <a:cubicBezTo>
                      <a:pt x="268" y="28"/>
                      <a:pt x="282" y="52"/>
                      <a:pt x="291" y="80"/>
                    </a:cubicBezTo>
                    <a:cubicBezTo>
                      <a:pt x="288" y="115"/>
                      <a:pt x="300" y="159"/>
                      <a:pt x="275" y="184"/>
                    </a:cubicBezTo>
                    <a:cubicBezTo>
                      <a:pt x="269" y="190"/>
                      <a:pt x="258" y="188"/>
                      <a:pt x="251" y="192"/>
                    </a:cubicBezTo>
                    <a:cubicBezTo>
                      <a:pt x="210" y="215"/>
                      <a:pt x="176" y="241"/>
                      <a:pt x="131" y="256"/>
                    </a:cubicBezTo>
                    <a:cubicBezTo>
                      <a:pt x="97" y="290"/>
                      <a:pt x="84" y="286"/>
                      <a:pt x="35" y="296"/>
                    </a:cubicBezTo>
                    <a:cubicBezTo>
                      <a:pt x="0" y="303"/>
                      <a:pt x="3" y="293"/>
                      <a:pt x="3" y="3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7" name="Freeform 66"/>
              <p:cNvSpPr>
                <a:spLocks/>
              </p:cNvSpPr>
              <p:nvPr/>
            </p:nvSpPr>
            <p:spPr bwMode="auto">
              <a:xfrm>
                <a:off x="2832" y="1583"/>
                <a:ext cx="344" cy="105"/>
              </a:xfrm>
              <a:custGeom>
                <a:avLst/>
                <a:gdLst>
                  <a:gd name="T0" fmla="*/ 0 w 344"/>
                  <a:gd name="T1" fmla="*/ 81 h 105"/>
                  <a:gd name="T2" fmla="*/ 80 w 344"/>
                  <a:gd name="T3" fmla="*/ 49 h 105"/>
                  <a:gd name="T4" fmla="*/ 152 w 344"/>
                  <a:gd name="T5" fmla="*/ 9 h 105"/>
                  <a:gd name="T6" fmla="*/ 176 w 344"/>
                  <a:gd name="T7" fmla="*/ 1 h 105"/>
                  <a:gd name="T8" fmla="*/ 280 w 344"/>
                  <a:gd name="T9" fmla="*/ 9 h 105"/>
                  <a:gd name="T10" fmla="*/ 320 w 344"/>
                  <a:gd name="T11" fmla="*/ 89 h 105"/>
                  <a:gd name="T12" fmla="*/ 344 w 344"/>
                  <a:gd name="T13" fmla="*/ 105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4"/>
                  <a:gd name="T22" fmla="*/ 0 h 105"/>
                  <a:gd name="T23" fmla="*/ 344 w 344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4" h="105">
                    <a:moveTo>
                      <a:pt x="0" y="81"/>
                    </a:moveTo>
                    <a:cubicBezTo>
                      <a:pt x="30" y="73"/>
                      <a:pt x="51" y="59"/>
                      <a:pt x="80" y="49"/>
                    </a:cubicBezTo>
                    <a:cubicBezTo>
                      <a:pt x="116" y="13"/>
                      <a:pt x="93" y="29"/>
                      <a:pt x="152" y="9"/>
                    </a:cubicBezTo>
                    <a:cubicBezTo>
                      <a:pt x="160" y="6"/>
                      <a:pt x="176" y="1"/>
                      <a:pt x="176" y="1"/>
                    </a:cubicBezTo>
                    <a:cubicBezTo>
                      <a:pt x="211" y="4"/>
                      <a:pt x="246" y="0"/>
                      <a:pt x="280" y="9"/>
                    </a:cubicBezTo>
                    <a:cubicBezTo>
                      <a:pt x="298" y="14"/>
                      <a:pt x="310" y="77"/>
                      <a:pt x="320" y="89"/>
                    </a:cubicBezTo>
                    <a:cubicBezTo>
                      <a:pt x="326" y="96"/>
                      <a:pt x="344" y="105"/>
                      <a:pt x="344" y="10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Freeform 67"/>
              <p:cNvSpPr>
                <a:spLocks/>
              </p:cNvSpPr>
              <p:nvPr/>
            </p:nvSpPr>
            <p:spPr bwMode="auto">
              <a:xfrm>
                <a:off x="3104" y="1678"/>
                <a:ext cx="152" cy="282"/>
              </a:xfrm>
              <a:custGeom>
                <a:avLst/>
                <a:gdLst>
                  <a:gd name="T0" fmla="*/ 72 w 152"/>
                  <a:gd name="T1" fmla="*/ 2 h 282"/>
                  <a:gd name="T2" fmla="*/ 16 w 152"/>
                  <a:gd name="T3" fmla="*/ 34 h 282"/>
                  <a:gd name="T4" fmla="*/ 0 w 152"/>
                  <a:gd name="T5" fmla="*/ 82 h 282"/>
                  <a:gd name="T6" fmla="*/ 8 w 152"/>
                  <a:gd name="T7" fmla="*/ 178 h 282"/>
                  <a:gd name="T8" fmla="*/ 128 w 152"/>
                  <a:gd name="T9" fmla="*/ 250 h 282"/>
                  <a:gd name="T10" fmla="*/ 152 w 152"/>
                  <a:gd name="T11" fmla="*/ 282 h 2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282"/>
                  <a:gd name="T20" fmla="*/ 152 w 152"/>
                  <a:gd name="T21" fmla="*/ 282 h 2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282">
                    <a:moveTo>
                      <a:pt x="72" y="2"/>
                    </a:moveTo>
                    <a:cubicBezTo>
                      <a:pt x="35" y="9"/>
                      <a:pt x="31" y="0"/>
                      <a:pt x="16" y="34"/>
                    </a:cubicBezTo>
                    <a:cubicBezTo>
                      <a:pt x="9" y="49"/>
                      <a:pt x="0" y="82"/>
                      <a:pt x="0" y="82"/>
                    </a:cubicBezTo>
                    <a:cubicBezTo>
                      <a:pt x="3" y="114"/>
                      <a:pt x="2" y="147"/>
                      <a:pt x="8" y="178"/>
                    </a:cubicBezTo>
                    <a:cubicBezTo>
                      <a:pt x="14" y="208"/>
                      <a:pt x="102" y="237"/>
                      <a:pt x="128" y="250"/>
                    </a:cubicBezTo>
                    <a:cubicBezTo>
                      <a:pt x="146" y="277"/>
                      <a:pt x="137" y="267"/>
                      <a:pt x="152" y="28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9" name="Line 68"/>
              <p:cNvSpPr>
                <a:spLocks noChangeShapeType="1"/>
              </p:cNvSpPr>
              <p:nvPr/>
            </p:nvSpPr>
            <p:spPr bwMode="auto">
              <a:xfrm flipH="1">
                <a:off x="3024" y="187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Line 69"/>
              <p:cNvSpPr>
                <a:spLocks noChangeShapeType="1"/>
              </p:cNvSpPr>
              <p:nvPr/>
            </p:nvSpPr>
            <p:spPr bwMode="auto">
              <a:xfrm flipH="1">
                <a:off x="3264" y="1104"/>
                <a:ext cx="76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Text Box 70"/>
              <p:cNvSpPr txBox="1">
                <a:spLocks noChangeArrowheads="1"/>
              </p:cNvSpPr>
              <p:nvPr/>
            </p:nvSpPr>
            <p:spPr bwMode="auto">
              <a:xfrm>
                <a:off x="3936" y="1248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8</a:t>
                </a:r>
              </a:p>
            </p:txBody>
          </p:sp>
          <p:sp>
            <p:nvSpPr>
              <p:cNvPr id="13352" name="Text Box 71"/>
              <p:cNvSpPr txBox="1">
                <a:spLocks noChangeArrowheads="1"/>
              </p:cNvSpPr>
              <p:nvPr/>
            </p:nvSpPr>
            <p:spPr bwMode="auto">
              <a:xfrm>
                <a:off x="3840" y="1296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7</a:t>
                </a:r>
              </a:p>
            </p:txBody>
          </p:sp>
          <p:sp>
            <p:nvSpPr>
              <p:cNvPr id="13353" name="Text Box 72"/>
              <p:cNvSpPr txBox="1">
                <a:spLocks noChangeArrowheads="1"/>
              </p:cNvSpPr>
              <p:nvPr/>
            </p:nvSpPr>
            <p:spPr bwMode="auto">
              <a:xfrm>
                <a:off x="3744" y="1392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6</a:t>
                </a:r>
              </a:p>
            </p:txBody>
          </p:sp>
          <p:sp>
            <p:nvSpPr>
              <p:cNvPr id="13354" name="Text Box 73"/>
              <p:cNvSpPr txBox="1">
                <a:spLocks noChangeArrowheads="1"/>
              </p:cNvSpPr>
              <p:nvPr/>
            </p:nvSpPr>
            <p:spPr bwMode="auto">
              <a:xfrm>
                <a:off x="3648" y="1440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5</a:t>
                </a:r>
              </a:p>
            </p:txBody>
          </p:sp>
          <p:sp>
            <p:nvSpPr>
              <p:cNvPr id="13355" name="Text Box 74"/>
              <p:cNvSpPr txBox="1">
                <a:spLocks noChangeArrowheads="1"/>
              </p:cNvSpPr>
              <p:nvPr/>
            </p:nvSpPr>
            <p:spPr bwMode="auto">
              <a:xfrm>
                <a:off x="3552" y="1536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4</a:t>
                </a:r>
              </a:p>
            </p:txBody>
          </p:sp>
          <p:sp>
            <p:nvSpPr>
              <p:cNvPr id="13356" name="Text Box 75"/>
              <p:cNvSpPr txBox="1">
                <a:spLocks noChangeArrowheads="1"/>
              </p:cNvSpPr>
              <p:nvPr/>
            </p:nvSpPr>
            <p:spPr bwMode="auto">
              <a:xfrm>
                <a:off x="3440" y="1600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3</a:t>
                </a:r>
              </a:p>
            </p:txBody>
          </p:sp>
          <p:sp>
            <p:nvSpPr>
              <p:cNvPr id="13357" name="Text Box 76"/>
              <p:cNvSpPr txBox="1">
                <a:spLocks noChangeArrowheads="1"/>
              </p:cNvSpPr>
              <p:nvPr/>
            </p:nvSpPr>
            <p:spPr bwMode="auto">
              <a:xfrm>
                <a:off x="3343" y="1675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2</a:t>
                </a:r>
              </a:p>
            </p:txBody>
          </p:sp>
          <p:sp>
            <p:nvSpPr>
              <p:cNvPr id="13358" name="Text Box 77"/>
              <p:cNvSpPr txBox="1">
                <a:spLocks noChangeArrowheads="1"/>
              </p:cNvSpPr>
              <p:nvPr/>
            </p:nvSpPr>
            <p:spPr bwMode="auto">
              <a:xfrm>
                <a:off x="3264" y="1776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/>
                  <a:t>1</a:t>
                </a:r>
              </a:p>
            </p:txBody>
          </p:sp>
        </p:grpSp>
        <p:sp>
          <p:nvSpPr>
            <p:cNvPr id="13319" name="Line 78"/>
            <p:cNvSpPr>
              <a:spLocks noChangeShapeType="1"/>
            </p:cNvSpPr>
            <p:nvPr/>
          </p:nvSpPr>
          <p:spPr bwMode="auto">
            <a:xfrm flipH="1">
              <a:off x="1752600" y="3756025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Line 79"/>
            <p:cNvSpPr>
              <a:spLocks noChangeShapeType="1"/>
            </p:cNvSpPr>
            <p:nvPr/>
          </p:nvSpPr>
          <p:spPr bwMode="auto">
            <a:xfrm>
              <a:off x="3505200" y="3908425"/>
              <a:ext cx="83820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Line 80"/>
            <p:cNvSpPr>
              <a:spLocks noChangeShapeType="1"/>
            </p:cNvSpPr>
            <p:nvPr/>
          </p:nvSpPr>
          <p:spPr bwMode="auto">
            <a:xfrm>
              <a:off x="4152900" y="2232025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Line 81"/>
            <p:cNvSpPr>
              <a:spLocks noChangeShapeType="1"/>
            </p:cNvSpPr>
            <p:nvPr/>
          </p:nvSpPr>
          <p:spPr bwMode="auto">
            <a:xfrm>
              <a:off x="6858000" y="2232025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Line 82"/>
            <p:cNvSpPr>
              <a:spLocks noChangeShapeType="1"/>
            </p:cNvSpPr>
            <p:nvPr/>
          </p:nvSpPr>
          <p:spPr bwMode="auto">
            <a:xfrm>
              <a:off x="4203700" y="2460625"/>
              <a:ext cx="2654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Text Box 83"/>
            <p:cNvSpPr txBox="1">
              <a:spLocks noChangeArrowheads="1"/>
            </p:cNvSpPr>
            <p:nvPr/>
          </p:nvSpPr>
          <p:spPr bwMode="auto">
            <a:xfrm>
              <a:off x="5235575" y="2170113"/>
              <a:ext cx="123507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/>
                <a:t>45 MHz</a:t>
              </a:r>
              <a:endParaRPr lang="en-US" altLang="en-US" sz="1200"/>
            </a:p>
          </p:txBody>
        </p:sp>
        <p:sp>
          <p:nvSpPr>
            <p:cNvPr id="13325" name="Text Box 84"/>
            <p:cNvSpPr txBox="1">
              <a:spLocks noChangeArrowheads="1"/>
            </p:cNvSpPr>
            <p:nvPr/>
          </p:nvSpPr>
          <p:spPr bwMode="auto">
            <a:xfrm>
              <a:off x="6934200" y="3911600"/>
              <a:ext cx="13398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/>
                <a:t>Frequency</a:t>
              </a:r>
            </a:p>
          </p:txBody>
        </p:sp>
        <p:sp>
          <p:nvSpPr>
            <p:cNvPr id="13326" name="Line 85"/>
            <p:cNvSpPr>
              <a:spLocks noChangeShapeType="1"/>
            </p:cNvSpPr>
            <p:nvPr/>
          </p:nvSpPr>
          <p:spPr bwMode="auto">
            <a:xfrm>
              <a:off x="6324600" y="413702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Line 86"/>
            <p:cNvSpPr>
              <a:spLocks noChangeShapeType="1"/>
            </p:cNvSpPr>
            <p:nvPr/>
          </p:nvSpPr>
          <p:spPr bwMode="auto">
            <a:xfrm>
              <a:off x="5181600" y="413702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Line 87"/>
            <p:cNvSpPr>
              <a:spLocks noChangeShapeType="1"/>
            </p:cNvSpPr>
            <p:nvPr/>
          </p:nvSpPr>
          <p:spPr bwMode="auto">
            <a:xfrm>
              <a:off x="3657600" y="413702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Line 88"/>
            <p:cNvSpPr>
              <a:spLocks noChangeShapeType="1"/>
            </p:cNvSpPr>
            <p:nvPr/>
          </p:nvSpPr>
          <p:spPr bwMode="auto">
            <a:xfrm>
              <a:off x="2514600" y="413702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Text Box 89"/>
            <p:cNvSpPr txBox="1">
              <a:spLocks noChangeArrowheads="1"/>
            </p:cNvSpPr>
            <p:nvPr/>
          </p:nvSpPr>
          <p:spPr bwMode="auto">
            <a:xfrm>
              <a:off x="6072188" y="4343400"/>
              <a:ext cx="5143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/>
                <a:t>F2’</a:t>
              </a:r>
            </a:p>
          </p:txBody>
        </p:sp>
        <p:sp>
          <p:nvSpPr>
            <p:cNvPr id="13331" name="Text Box 90"/>
            <p:cNvSpPr txBox="1">
              <a:spLocks noChangeArrowheads="1"/>
            </p:cNvSpPr>
            <p:nvPr/>
          </p:nvSpPr>
          <p:spPr bwMode="auto">
            <a:xfrm>
              <a:off x="4621213" y="4343400"/>
              <a:ext cx="118427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F1’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669900"/>
                  </a:solidFill>
                </a:rPr>
                <a:t>(Cell Tx)</a:t>
              </a:r>
            </a:p>
          </p:txBody>
        </p:sp>
        <p:sp>
          <p:nvSpPr>
            <p:cNvPr id="13332" name="Text Box 91"/>
            <p:cNvSpPr txBox="1">
              <a:spLocks noChangeArrowheads="1"/>
            </p:cNvSpPr>
            <p:nvPr/>
          </p:nvSpPr>
          <p:spPr bwMode="auto">
            <a:xfrm>
              <a:off x="3468688" y="4343400"/>
              <a:ext cx="4810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F2</a:t>
              </a:r>
              <a:endParaRPr lang="en-US" altLang="en-US" sz="1200"/>
            </a:p>
          </p:txBody>
        </p:sp>
        <p:sp>
          <p:nvSpPr>
            <p:cNvPr id="13333" name="Text Box 92"/>
            <p:cNvSpPr txBox="1">
              <a:spLocks noChangeArrowheads="1"/>
            </p:cNvSpPr>
            <p:nvPr/>
          </p:nvSpPr>
          <p:spPr bwMode="auto">
            <a:xfrm>
              <a:off x="1905000" y="4343400"/>
              <a:ext cx="12128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F1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CC3300"/>
                  </a:solidFill>
                </a:rPr>
                <a:t>(Cell Rx)</a:t>
              </a:r>
              <a:endParaRPr lang="en-US" altLang="en-US" sz="1200" b="1">
                <a:solidFill>
                  <a:srgbClr val="CC3300"/>
                </a:solidFill>
              </a:endParaRPr>
            </a:p>
          </p:txBody>
        </p:sp>
        <p:sp>
          <p:nvSpPr>
            <p:cNvPr id="13334" name="Text Box 93"/>
            <p:cNvSpPr txBox="1">
              <a:spLocks noChangeArrowheads="1"/>
            </p:cNvSpPr>
            <p:nvPr/>
          </p:nvSpPr>
          <p:spPr bwMode="auto">
            <a:xfrm>
              <a:off x="1409700" y="1600200"/>
              <a:ext cx="1425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Amplitude</a:t>
              </a:r>
              <a:endParaRPr lang="en-US" altLang="en-US" sz="1200"/>
            </a:p>
          </p:txBody>
        </p:sp>
      </p:grpSp>
      <p:sp>
        <p:nvSpPr>
          <p:cNvPr id="13335" name="Text Box 94"/>
          <p:cNvSpPr txBox="1">
            <a:spLocks noChangeArrowheads="1"/>
          </p:cNvSpPr>
          <p:nvPr/>
        </p:nvSpPr>
        <p:spPr bwMode="auto">
          <a:xfrm>
            <a:off x="1333500" y="5203825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itchFamily="18" charset="0"/>
              </a:rPr>
              <a:t>Typical TDMA/ FDMA frame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GSM FDMA/TDMA</a:t>
            </a:r>
            <a:endParaRPr lang="el-GR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14340" name="Object 5" descr="TDMA/FDM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984888"/>
              </p:ext>
            </p:extLst>
          </p:nvPr>
        </p:nvGraphicFramePr>
        <p:xfrm>
          <a:off x="609600" y="1371600"/>
          <a:ext cx="7620000" cy="47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Visio" r:id="rId3" imgW="7200478" imgH="4460652" progId="Visio.Drawing.6">
                  <p:embed/>
                </p:oleObj>
              </mc:Choice>
              <mc:Fallback>
                <p:oleObj name="Visio" r:id="rId3" imgW="7200478" imgH="4460652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7620000" cy="471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GSM channels</a:t>
            </a:r>
            <a:endParaRPr lang="el-GR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Physical channel: specific time slot and channel/carrier frequency</a:t>
            </a:r>
          </a:p>
          <a:p>
            <a:pPr eaLnBrk="1" hangingPunct="1"/>
            <a:r>
              <a:rPr lang="en-US" altLang="en-US" smtClean="0"/>
              <a:t>Logical channels</a:t>
            </a:r>
          </a:p>
          <a:p>
            <a:pPr lvl="1" eaLnBrk="1" hangingPunct="1"/>
            <a:r>
              <a:rPr lang="en-US" altLang="en-US" smtClean="0"/>
              <a:t>run over physical channels (not necessarily in all time slots)</a:t>
            </a:r>
          </a:p>
          <a:p>
            <a:pPr lvl="1" eaLnBrk="1" hangingPunct="1"/>
            <a:r>
              <a:rPr lang="en-US" altLang="en-US" smtClean="0"/>
              <a:t>two types: traffic and control</a:t>
            </a:r>
          </a:p>
          <a:p>
            <a:pPr lvl="1" eaLnBrk="1" hangingPunct="1"/>
            <a:r>
              <a:rPr lang="en-US" altLang="en-US" smtClean="0"/>
              <a:t>managed: setup, maintenance, tear-down</a:t>
            </a:r>
          </a:p>
          <a:p>
            <a:pPr eaLnBrk="1" hangingPunct="1"/>
            <a:r>
              <a:rPr lang="en-US" altLang="en-US" smtClean="0"/>
              <a:t>Control channels interspersed with traffic channels in well-defined ways</a:t>
            </a:r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GSM logical channels</a:t>
            </a:r>
            <a:endParaRPr lang="el-GR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396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TCH: traffic</a:t>
            </a:r>
            <a:endParaRPr lang="el-GR" altLang="en-US" sz="28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full-rate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half-rate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BCH: </a:t>
            </a:r>
            <a:r>
              <a:rPr lang="el-GR" altLang="en-US" sz="2800" smtClean="0"/>
              <a:t>εκπομπής προς όλους</a:t>
            </a: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CCCH:</a:t>
            </a:r>
            <a:r>
              <a:rPr lang="el-GR" altLang="en-US" sz="2800" smtClean="0"/>
              <a:t> ελέγχου, κοινό</a:t>
            </a: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DCCH:</a:t>
            </a:r>
            <a:r>
              <a:rPr lang="el-GR" altLang="en-US" sz="2800" smtClean="0"/>
              <a:t> ελέγχου, ιδιαίτερο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ACCH: </a:t>
            </a:r>
            <a:r>
              <a:rPr lang="el-GR" altLang="en-US" sz="2800" smtClean="0"/>
              <a:t>ελέγχου, σχετιζόμενο</a:t>
            </a: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  <p:pic>
        <p:nvPicPr>
          <p:cNvPr id="16388" name="Picture 4" descr="CHANN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51816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GSM logical channels (cont.)</a:t>
            </a:r>
            <a:endParaRPr lang="el-GR" alt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4" descr="LOGICAL CHANN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5820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Traffic channels</a:t>
            </a:r>
            <a:endParaRPr lang="el-GR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Full rate: 22.8 kbps</a:t>
            </a:r>
          </a:p>
          <a:p>
            <a:pPr lvl="1" eaLnBrk="1" hangingPunct="1"/>
            <a:r>
              <a:rPr lang="en-US" altLang="en-US" smtClean="0"/>
              <a:t>speech data: 13 kbps voice data + FEC</a:t>
            </a:r>
          </a:p>
          <a:p>
            <a:pPr lvl="1" eaLnBrk="1" hangingPunct="1"/>
            <a:r>
              <a:rPr lang="en-US" altLang="en-US" smtClean="0"/>
              <a:t>packet data: 12,6,3.6 kbps + FEC</a:t>
            </a:r>
          </a:p>
          <a:p>
            <a:pPr eaLnBrk="1" hangingPunct="1"/>
            <a:r>
              <a:rPr lang="en-US" altLang="en-US" smtClean="0"/>
              <a:t>Half rate: 11.4 kbps</a:t>
            </a:r>
          </a:p>
          <a:p>
            <a:pPr eaLnBrk="1" hangingPunct="1"/>
            <a:r>
              <a:rPr lang="en-US" altLang="en-US" smtClean="0"/>
              <a:t>To achieve higher rates multiple logical channels have to be allocated (GPRS does this)</a:t>
            </a:r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Control channels</a:t>
            </a:r>
            <a:endParaRPr lang="el-GR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 Help MS locate control channels</a:t>
            </a:r>
          </a:p>
          <a:p>
            <a:pPr eaLnBrk="1" hangingPunct="1"/>
            <a:r>
              <a:rPr lang="en-US" altLang="en-US" sz="2800" smtClean="0"/>
              <a:t> Provide information about</a:t>
            </a:r>
          </a:p>
          <a:p>
            <a:pPr lvl="1" eaLnBrk="1" hangingPunct="1"/>
            <a:r>
              <a:rPr lang="en-US" altLang="en-US" sz="2500" smtClean="0"/>
              <a:t>voice and control channel repetition  cycle.</a:t>
            </a:r>
          </a:p>
          <a:p>
            <a:pPr lvl="1" eaLnBrk="1" hangingPunct="1"/>
            <a:r>
              <a:rPr lang="en-US" altLang="en-US" sz="2500" smtClean="0"/>
              <a:t>parameters in the cell</a:t>
            </a:r>
          </a:p>
          <a:p>
            <a:pPr lvl="1" eaLnBrk="1" hangingPunct="1"/>
            <a:r>
              <a:rPr lang="en-US" altLang="en-US" sz="2500" smtClean="0"/>
              <a:t>surrounding cells</a:t>
            </a:r>
          </a:p>
          <a:p>
            <a:pPr lvl="1" eaLnBrk="1" hangingPunct="1"/>
            <a:r>
              <a:rPr lang="en-US" altLang="en-US" sz="2500" smtClean="0"/>
              <a:t>paging</a:t>
            </a:r>
          </a:p>
          <a:p>
            <a:pPr eaLnBrk="1" hangingPunct="1"/>
            <a:r>
              <a:rPr lang="en-US" altLang="en-US" sz="2800" smtClean="0"/>
              <a:t> Allow random access attempts by the MS</a:t>
            </a:r>
            <a:endParaRPr lang="el-GR" altLang="en-US" sz="2800" smtClean="0"/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Broadcast Control Channels</a:t>
            </a:r>
            <a:endParaRPr lang="el-GR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FCCH (Frequency Correction Channel)</a:t>
            </a:r>
          </a:p>
          <a:p>
            <a:pPr lvl="1" eaLnBrk="1" hangingPunct="1"/>
            <a:r>
              <a:rPr lang="en-US" altLang="en-US" smtClean="0"/>
              <a:t>carrier synchronization</a:t>
            </a:r>
          </a:p>
          <a:p>
            <a:pPr lvl="1" eaLnBrk="1" hangingPunct="1"/>
            <a:r>
              <a:rPr lang="en-US" altLang="en-US" smtClean="0"/>
              <a:t>base station “beacon” signal </a:t>
            </a:r>
          </a:p>
          <a:p>
            <a:pPr eaLnBrk="1" hangingPunct="1"/>
            <a:r>
              <a:rPr lang="en-US" altLang="en-US" smtClean="0"/>
              <a:t>SCH (Synchronization Channel)</a:t>
            </a:r>
          </a:p>
          <a:p>
            <a:pPr lvl="1" eaLnBrk="1" hangingPunct="1"/>
            <a:r>
              <a:rPr lang="en-US" altLang="en-US" smtClean="0"/>
              <a:t>frame synchronization</a:t>
            </a:r>
          </a:p>
          <a:p>
            <a:pPr eaLnBrk="1" hangingPunct="1"/>
            <a:r>
              <a:rPr lang="en-US" altLang="en-US" smtClean="0"/>
              <a:t>BCCH (Broadcast Control Channel)</a:t>
            </a:r>
          </a:p>
          <a:p>
            <a:pPr lvl="1" eaLnBrk="1" hangingPunct="1"/>
            <a:r>
              <a:rPr lang="en-US" altLang="en-US" smtClean="0"/>
              <a:t>cell ID, available services, etc</a:t>
            </a:r>
          </a:p>
          <a:p>
            <a:pPr lvl="1"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Common Control Channels</a:t>
            </a:r>
            <a:endParaRPr lang="el-GR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PCH (Paging Channel) - downlink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page a mobile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AGCH (Access Grant Channel) - downlink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reply to a random access request, assign dedicated control channel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RACH (Random Access Channel) – uplink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used by mobile to request dedicated control channel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messages from several mobiles can collide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Slotted Aloha used for contention resolution</a:t>
            </a:r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GSM frequency bands (common)</a:t>
            </a:r>
            <a:endParaRPr lang="el-GR" altLang="en-US" sz="40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GSM: </a:t>
            </a:r>
            <a:r>
              <a:rPr lang="el-GR" altLang="en-US" smtClean="0"/>
              <a:t>Global System for Mobile Communications</a:t>
            </a: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GSM-900 and GSM-1800</a:t>
            </a:r>
          </a:p>
          <a:p>
            <a:pPr lvl="1" eaLnBrk="1" hangingPunct="1"/>
            <a:r>
              <a:rPr lang="en-US" altLang="en-US" smtClean="0"/>
              <a:t>Europe, Middle East, Africa, most of Asia</a:t>
            </a:r>
          </a:p>
          <a:p>
            <a:pPr eaLnBrk="1" hangingPunct="1"/>
            <a:r>
              <a:rPr lang="en-US" altLang="en-US" smtClean="0"/>
              <a:t>GSM-850 and GSM-1900</a:t>
            </a:r>
          </a:p>
          <a:p>
            <a:pPr lvl="1" eaLnBrk="1" hangingPunct="1"/>
            <a:r>
              <a:rPr lang="en-US" altLang="en-US" smtClean="0"/>
              <a:t>USA, Canada, other countries in America</a:t>
            </a:r>
          </a:p>
          <a:p>
            <a:pPr eaLnBrk="1" hangingPunct="1"/>
            <a:r>
              <a:rPr lang="en-US" altLang="en-US" smtClean="0"/>
              <a:t>GSM-400 and GSM-450 rarer</a:t>
            </a:r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Dedicated and Control Channels</a:t>
            </a:r>
            <a:endParaRPr lang="el-GR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SACCH (Slow Associated Control Channel)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in-band signaling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downlink: system info, power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uplink: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FACCH (Fast Associated Control Channel)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in-band time-critical signaling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call establishment progress, authentication, handover signaling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SDCCH (Stand-alone Dedicated Control Channel)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out-of-band signaling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call setup signaling, SMS, location update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 descr="INITIALIZATION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Mobile initialization</a:t>
            </a:r>
            <a:endParaRPr lang="el-GR" altLang="en-US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3557" name="Picture 4" descr="INITIA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6132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Location update</a:t>
            </a:r>
            <a:endParaRPr lang="el-GR" altLang="en-US" smtClean="0"/>
          </a:p>
        </p:txBody>
      </p:sp>
      <p:pic>
        <p:nvPicPr>
          <p:cNvPr id="24579" name="Picture 4" descr="LOCATIO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0713" y="1295400"/>
            <a:ext cx="5210175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Call origination (MS-&gt;BSS)</a:t>
            </a:r>
            <a:endParaRPr lang="el-GR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5604" name="Picture 4" descr="ORIG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1817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Call termination (BSS-&gt;MS)</a:t>
            </a:r>
            <a:endParaRPr lang="el-GR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6628" name="Picture 4" descr="TERM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376363"/>
            <a:ext cx="707548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IDENTIFIERS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GSM identifiers</a:t>
            </a:r>
            <a:endParaRPr lang="el-GR" altLang="en-US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4114800" cy="5022850"/>
          </a:xfrm>
        </p:spPr>
        <p:txBody>
          <a:bodyPr/>
          <a:lstStyle/>
          <a:p>
            <a:pPr eaLnBrk="1" hangingPunct="1"/>
            <a:r>
              <a:rPr lang="en-US" altLang="en-US" smtClean="0"/>
              <a:t>IMSI: non-dialable number</a:t>
            </a:r>
          </a:p>
          <a:p>
            <a:pPr lvl="1" eaLnBrk="1" hangingPunct="1"/>
            <a:r>
              <a:rPr lang="en-US" altLang="en-US" smtClean="0"/>
              <a:t>MCC Greece: 202</a:t>
            </a:r>
          </a:p>
          <a:p>
            <a:pPr lvl="1" eaLnBrk="1" hangingPunct="1"/>
            <a:r>
              <a:rPr lang="en-US" altLang="en-US" smtClean="0"/>
              <a:t>Bound to SIM</a:t>
            </a:r>
          </a:p>
          <a:p>
            <a:pPr eaLnBrk="1" hangingPunct="1"/>
            <a:r>
              <a:rPr lang="en-US" altLang="en-US" smtClean="0"/>
              <a:t>TMSI: Temporary MSI (confidentiality)</a:t>
            </a:r>
          </a:p>
          <a:p>
            <a:pPr eaLnBrk="1" hangingPunct="1"/>
            <a:r>
              <a:rPr lang="en-US" altLang="en-US" smtClean="0"/>
              <a:t>MS ISDN number (dialable)</a:t>
            </a:r>
          </a:p>
          <a:p>
            <a:pPr lvl="1" eaLnBrk="1" hangingPunct="1"/>
            <a:r>
              <a:rPr lang="en-US" altLang="en-US" smtClean="0"/>
              <a:t>Different MS ISDN can be associated to same SIM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l-GR" altLang="en-US" smtClean="0"/>
          </a:p>
        </p:txBody>
      </p:sp>
      <p:pic>
        <p:nvPicPr>
          <p:cNvPr id="27653" name="Picture 4" descr="IDENTIF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51054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Call routing</a:t>
            </a:r>
            <a:endParaRPr lang="el-GR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2895600" cy="4830763"/>
          </a:xfrm>
        </p:spPr>
        <p:txBody>
          <a:bodyPr/>
          <a:lstStyle/>
          <a:p>
            <a:pPr eaLnBrk="1" hangingPunct="1">
              <a:lnSpc>
                <a:spcPct val="97000"/>
              </a:lnSpc>
            </a:pPr>
            <a:r>
              <a:rPr lang="el-GR" altLang="en-US" sz="2400" smtClean="0"/>
              <a:t>IMSI:    International Mobile Subscriber Identifier</a:t>
            </a:r>
          </a:p>
          <a:p>
            <a:pPr eaLnBrk="1" hangingPunct="1">
              <a:lnSpc>
                <a:spcPct val="97000"/>
              </a:lnSpc>
            </a:pPr>
            <a:r>
              <a:rPr lang="el-GR" altLang="en-US" sz="2400" smtClean="0"/>
              <a:t>MSISDN:	MS ISD</a:t>
            </a:r>
            <a:r>
              <a:rPr lang="en-US" altLang="en-US" sz="2400" smtClean="0"/>
              <a:t>N (called number)</a:t>
            </a:r>
            <a:endParaRPr lang="el-GR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l-GR" altLang="en-US" sz="2400" smtClean="0"/>
              <a:t>MSRN:</a:t>
            </a:r>
            <a:r>
              <a:rPr lang="en-US" altLang="en-US" sz="2400" smtClean="0"/>
              <a:t> </a:t>
            </a:r>
            <a:r>
              <a:rPr lang="el-GR" altLang="en-US" sz="2400" smtClean="0"/>
              <a:t>Mobile Station Routing Number </a:t>
            </a:r>
          </a:p>
          <a:p>
            <a:pPr eaLnBrk="1" hangingPunct="1">
              <a:lnSpc>
                <a:spcPct val="90000"/>
              </a:lnSpc>
            </a:pPr>
            <a:endParaRPr lang="el-GR" altLang="en-US" sz="2400" smtClean="0"/>
          </a:p>
        </p:txBody>
      </p:sp>
      <p:pic>
        <p:nvPicPr>
          <p:cNvPr id="28676" name="Picture 4" descr="ROU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1371600"/>
            <a:ext cx="62325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3820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Mobility management</a:t>
            </a:r>
            <a:endParaRPr lang="el-GR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686800" cy="48307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Location Registration</a:t>
            </a:r>
          </a:p>
          <a:p>
            <a:pPr eaLnBrk="1" hangingPunct="1"/>
            <a:r>
              <a:rPr lang="en-US" altLang="en-US" sz="2400" smtClean="0"/>
              <a:t>Call delivery</a:t>
            </a:r>
          </a:p>
          <a:p>
            <a:pPr eaLnBrk="1" hangingPunct="1"/>
            <a:r>
              <a:rPr lang="en-US" altLang="en-US" sz="2400" smtClean="0"/>
              <a:t>Handoff Management</a:t>
            </a:r>
            <a:endParaRPr lang="el-GR" altLang="en-US" sz="2400" smtClean="0"/>
          </a:p>
          <a:p>
            <a:pPr lvl="1" eaLnBrk="1" hangingPunct="1"/>
            <a:r>
              <a:rPr lang="en-US" altLang="en-US" sz="2000" smtClean="0"/>
              <a:t>Handoff is caused by:</a:t>
            </a:r>
          </a:p>
          <a:p>
            <a:pPr lvl="2" eaLnBrk="1" hangingPunct="1"/>
            <a:r>
              <a:rPr lang="en-US" altLang="en-US" sz="1800" smtClean="0"/>
              <a:t>signal strength deterioration</a:t>
            </a:r>
          </a:p>
          <a:p>
            <a:pPr lvl="2" eaLnBrk="1" hangingPunct="1"/>
            <a:r>
              <a:rPr lang="en-US" altLang="en-US" sz="1800" smtClean="0"/>
              <a:t>user mobility</a:t>
            </a:r>
            <a:endParaRPr lang="el-GR" altLang="en-US" sz="1800" smtClean="0"/>
          </a:p>
          <a:p>
            <a:pPr lvl="1" eaLnBrk="1" hangingPunct="1"/>
            <a:r>
              <a:rPr lang="en-US" altLang="en-US" sz="2000" smtClean="0"/>
              <a:t>There are two kinds of handoff:</a:t>
            </a:r>
          </a:p>
          <a:p>
            <a:pPr lvl="2" eaLnBrk="1" hangingPunct="1"/>
            <a:r>
              <a:rPr lang="en-US" altLang="en-US" sz="1800" smtClean="0"/>
              <a:t>soft handoff</a:t>
            </a:r>
          </a:p>
          <a:p>
            <a:pPr lvl="2" eaLnBrk="1" hangingPunct="1"/>
            <a:r>
              <a:rPr lang="en-US" altLang="en-US" sz="1800" smtClean="0"/>
              <a:t>hard handoff</a:t>
            </a:r>
          </a:p>
          <a:p>
            <a:pPr lvl="1" eaLnBrk="1" hangingPunct="1"/>
            <a:r>
              <a:rPr lang="en-US" altLang="en-US" sz="2000" smtClean="0"/>
              <a:t>There are three ways to handoff:</a:t>
            </a:r>
          </a:p>
          <a:p>
            <a:pPr lvl="2" eaLnBrk="1" hangingPunct="1"/>
            <a:r>
              <a:rPr lang="en-US" altLang="en-US" sz="1800" smtClean="0"/>
              <a:t>network-controlled handoff</a:t>
            </a:r>
          </a:p>
          <a:p>
            <a:pPr lvl="2" eaLnBrk="1" hangingPunct="1"/>
            <a:r>
              <a:rPr lang="en-US" altLang="en-US" sz="1800" smtClean="0"/>
              <a:t>mobile-assisted handoff</a:t>
            </a:r>
          </a:p>
          <a:p>
            <a:pPr lvl="2" eaLnBrk="1" hangingPunct="1"/>
            <a:r>
              <a:rPr lang="en-US" altLang="en-US" sz="1800" smtClean="0"/>
              <a:t>mobile-controlled handoff</a:t>
            </a:r>
            <a:endParaRPr lang="el-GR" altLang="en-US" sz="1800" smtClean="0"/>
          </a:p>
          <a:p>
            <a:pPr eaLnBrk="1" hangingPunct="1"/>
            <a:endParaRPr lang="el-GR" altLang="en-US" sz="2800" smtClean="0"/>
          </a:p>
        </p:txBody>
      </p:sp>
      <p:graphicFrame>
        <p:nvGraphicFramePr>
          <p:cNvPr id="29700" name="Object 4" descr="MOBILITY MANAGEMENT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179526"/>
              </p:ext>
            </p:extLst>
          </p:nvPr>
        </p:nvGraphicFramePr>
        <p:xfrm>
          <a:off x="4495800" y="1295400"/>
          <a:ext cx="4038600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Visio" r:id="rId3" imgW="4129984" imgH="3752077" progId="Visio.Drawing.6">
                  <p:embed/>
                </p:oleObj>
              </mc:Choice>
              <mc:Fallback>
                <p:oleObj name="Visio" r:id="rId3" imgW="4129984" imgH="3752077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295400"/>
                        <a:ext cx="4038600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077200" y="213360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signal strength</a:t>
            </a:r>
            <a:endParaRPr lang="el-GR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cases of handovers</a:t>
            </a:r>
            <a:endParaRPr lang="el-GR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24" name="Picture 4" descr="HANDOV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3914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control</a:t>
            </a:r>
            <a:endParaRPr lang="el-GR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Operator - dependent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Mobile: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Peak Tx power classes: GSM-900: 8,5,2,0.8 Watt (39,37,33,29 dBm), GSM-1800: 1,0.25,4 Watt (30,24,36 dBm)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minimum Tx power: GSM-900: 19mW, GSM-1800: 15mW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step: 2dBm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Base station: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8 classes: 320-2.5 Watt (55-34dBm)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Base station decides power control changes for both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Mobile measures signal strength, quality (BER) and reports to Base station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Goal: operate at lowest power level while maintaining acceptable signal quality</a:t>
            </a:r>
          </a:p>
          <a:p>
            <a:pPr eaLnBrk="1" hangingPunct="1">
              <a:lnSpc>
                <a:spcPct val="90000"/>
              </a:lnSpc>
            </a:pPr>
            <a:endParaRPr lang="el-GR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Network architecture</a:t>
            </a:r>
            <a:endParaRPr lang="el-GR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5124" name="Object 4" descr="NETWORK ARCHITECTUR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208363"/>
              </p:ext>
            </p:extLst>
          </p:nvPr>
        </p:nvGraphicFramePr>
        <p:xfrm>
          <a:off x="609600" y="1371600"/>
          <a:ext cx="7696200" cy="473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Visio" r:id="rId3" imgW="10847956" imgH="6679731" progId="Visio.Drawing.6">
                  <p:embed/>
                </p:oleObj>
              </mc:Choice>
              <mc:Fallback>
                <p:oleObj name="Visio" r:id="rId3" imgW="10847956" imgH="6679731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7696200" cy="473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/>
              <a:t>7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Μάθημα: </a:t>
            </a:r>
            <a:r>
              <a:rPr lang="el-GR" sz="2800" b="1" dirty="0" smtClean="0"/>
              <a:t>Ασύρματα Δίκτυα και Κινητές Επικοινωνίες</a:t>
            </a:r>
            <a:endParaRPr lang="el-GR" sz="2800" b="1" dirty="0" smtClean="0"/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/>
              <a:t>7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altLang="en-US" sz="2800" dirty="0"/>
              <a:t>Σύστημα Κινητής Τηλεφωνίας </a:t>
            </a:r>
            <a:r>
              <a:rPr lang="en-US" altLang="en-US" sz="2800" dirty="0"/>
              <a:t>GSM </a:t>
            </a:r>
            <a:endParaRPr lang="el-GR" altLang="en-US" sz="2800" smtClean="0"/>
          </a:p>
          <a:p>
            <a:r>
              <a:rPr lang="el-GR" sz="2800" b="1" smtClean="0"/>
              <a:t>Διδάσκων</a:t>
            </a:r>
            <a:r>
              <a:rPr lang="el-GR" sz="2800" b="1" dirty="0" smtClean="0"/>
              <a:t>: </a:t>
            </a:r>
            <a:r>
              <a:rPr lang="el-GR" sz="2800" dirty="0" smtClean="0"/>
              <a:t>Βασίλειος Σύρης</a:t>
            </a:r>
            <a:endParaRPr lang="el-GR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29190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Network elements</a:t>
            </a:r>
            <a:endParaRPr lang="el-GR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Mobile Station</a:t>
            </a:r>
            <a:endParaRPr lang="el-GR" altLang="en-US" smtClean="0"/>
          </a:p>
          <a:p>
            <a:pPr lvl="1" eaLnBrk="1" hangingPunct="1"/>
            <a:r>
              <a:rPr lang="en-US" altLang="ko-KR" smtClean="0">
                <a:ea typeface="Gulim" pitchFamily="34" charset="-127"/>
              </a:rPr>
              <a:t>Mobile Equipment</a:t>
            </a:r>
            <a:endParaRPr lang="el-GR" altLang="en-US" smtClean="0"/>
          </a:p>
          <a:p>
            <a:pPr lvl="2" eaLnBrk="1" hangingPunct="1"/>
            <a:r>
              <a:rPr lang="en-US" altLang="ko-KR" smtClean="0">
                <a:ea typeface="Gulim" pitchFamily="34" charset="-127"/>
              </a:rPr>
              <a:t>Identified by the International Mobile Equipment Identity (IMEI)</a:t>
            </a:r>
          </a:p>
          <a:p>
            <a:pPr lvl="1" eaLnBrk="1" hangingPunct="1"/>
            <a:r>
              <a:rPr lang="en-US" altLang="ko-KR" smtClean="0">
                <a:ea typeface="Gulim" pitchFamily="34" charset="-127"/>
              </a:rPr>
              <a:t>Subscriber Identity Module (SIM)</a:t>
            </a:r>
            <a:endParaRPr lang="el-GR" altLang="en-US" smtClean="0"/>
          </a:p>
          <a:p>
            <a:pPr lvl="2" eaLnBrk="1" hangingPunct="1"/>
            <a:r>
              <a:rPr lang="en-US" altLang="ko-KR" smtClean="0">
                <a:ea typeface="Gulim" pitchFamily="34" charset="-127"/>
              </a:rPr>
              <a:t>Contains a unique identification number called IMSI</a:t>
            </a:r>
          </a:p>
          <a:p>
            <a:pPr lvl="2" eaLnBrk="1" hangingPunct="1"/>
            <a:r>
              <a:rPr lang="en-US" altLang="ko-KR" smtClean="0">
                <a:ea typeface="Gulim" pitchFamily="34" charset="-127"/>
              </a:rPr>
              <a:t>It is removable, thus irrespective of a specific terminal</a:t>
            </a:r>
            <a:endParaRPr lang="el-GR" altLang="en-US" smtClean="0"/>
          </a:p>
          <a:p>
            <a:pPr eaLnBrk="1" hangingPunct="1"/>
            <a:endParaRPr lang="el-G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Gulim" pitchFamily="34" charset="-127"/>
              </a:rPr>
              <a:t>Base Station </a:t>
            </a:r>
            <a:r>
              <a:rPr lang="en-US" altLang="ko-KR" dirty="0" err="1" smtClean="0">
                <a:ea typeface="Gulim" pitchFamily="34" charset="-127"/>
              </a:rPr>
              <a:t>Subsystens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smtClean="0">
                <a:ea typeface="Gulim" pitchFamily="34" charset="-127"/>
              </a:rPr>
              <a:t>Base Station Subsystem (BSS)</a:t>
            </a:r>
            <a:endParaRPr lang="el-GR" altLang="en-US" sz="2800" dirty="0" smtClean="0"/>
          </a:p>
          <a:p>
            <a:pPr lvl="1" eaLnBrk="1" hangingPunct="1"/>
            <a:r>
              <a:rPr lang="en-US" altLang="ko-KR" sz="2400" dirty="0" smtClean="0">
                <a:ea typeface="Gulim" pitchFamily="34" charset="-127"/>
              </a:rPr>
              <a:t>Base Transceiver Station (BTS)</a:t>
            </a:r>
            <a:endParaRPr lang="el-GR" altLang="en-US" sz="2400" dirty="0" smtClean="0"/>
          </a:p>
          <a:p>
            <a:pPr lvl="2" eaLnBrk="1" hangingPunct="1"/>
            <a:r>
              <a:rPr lang="en-US" altLang="ko-KR" sz="2200" dirty="0" smtClean="0">
                <a:ea typeface="Gulim" pitchFamily="34" charset="-127"/>
              </a:rPr>
              <a:t>A BTS is comprised of radio transceivers, antennas, the interface to the PCM facility</a:t>
            </a:r>
          </a:p>
          <a:p>
            <a:pPr lvl="2" eaLnBrk="1" hangingPunct="1"/>
            <a:r>
              <a:rPr lang="en-US" altLang="ko-KR" sz="2200" dirty="0" smtClean="0">
                <a:ea typeface="Gulim" pitchFamily="34" charset="-127"/>
              </a:rPr>
              <a:t>BTS is the entity that connects the mobiles to a cellular network</a:t>
            </a:r>
          </a:p>
          <a:p>
            <a:pPr lvl="1" eaLnBrk="1" hangingPunct="1"/>
            <a:r>
              <a:rPr lang="en-US" altLang="ko-KR" sz="2400" dirty="0" smtClean="0">
                <a:ea typeface="Gulim" pitchFamily="34" charset="-127"/>
              </a:rPr>
              <a:t>Base Station Controller (BSC)</a:t>
            </a:r>
            <a:endParaRPr lang="el-GR" altLang="en-US" sz="2400" dirty="0" smtClean="0"/>
          </a:p>
          <a:p>
            <a:pPr lvl="2" eaLnBrk="1" hangingPunct="1"/>
            <a:r>
              <a:rPr lang="en-US" altLang="ko-KR" sz="2200" dirty="0" smtClean="0">
                <a:ea typeface="Gulim" pitchFamily="34" charset="-127"/>
              </a:rPr>
              <a:t>Its primary function is call maintenance, by deciding when to initiate a handover, changing the BTS transmitter power, etc.</a:t>
            </a:r>
          </a:p>
          <a:p>
            <a:pPr lvl="2" eaLnBrk="1" hangingPunct="1"/>
            <a:r>
              <a:rPr lang="en-US" altLang="ko-KR" sz="2200" dirty="0" smtClean="0">
                <a:ea typeface="Gulim" pitchFamily="34" charset="-127"/>
              </a:rPr>
              <a:t>A BSC is connected to a group of BTSs and manages the radio resources for them</a:t>
            </a:r>
            <a:endParaRPr lang="el-GR" altLang="en-US" sz="2200" dirty="0" smtClean="0">
              <a:ea typeface="Gulim" pitchFamily="34" charset="-127"/>
            </a:endParaRPr>
          </a:p>
          <a:p>
            <a:pPr eaLnBrk="1" hangingPunct="1"/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Network Subsystem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400" smtClean="0">
                <a:ea typeface="Gulim" pitchFamily="34" charset="-127"/>
              </a:rPr>
              <a:t>Network Subsystem</a:t>
            </a:r>
            <a:endParaRPr lang="el-GR" alt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smtClean="0">
                <a:ea typeface="Gulim" pitchFamily="34" charset="-127"/>
              </a:rPr>
              <a:t>Mobile Switching Center (MSC)</a:t>
            </a:r>
            <a:endParaRPr lang="el-GR" altLang="en-US" sz="200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1700" smtClean="0"/>
              <a:t>MSC provides functions such as registration, authentication, location updating, handovers and call routing to a roaming subscriber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smtClean="0">
                <a:ea typeface="Gulim" pitchFamily="34" charset="-127"/>
              </a:rPr>
              <a:t>Home Location Register (HLR)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700" smtClean="0"/>
              <a:t>The HLR contains all the administrative information and current location of each subscriber registered in the corresponding GSM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smtClean="0">
                <a:ea typeface="Gulim" pitchFamily="34" charset="-127"/>
              </a:rPr>
              <a:t>Visitor Location Register (VLR)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1700" smtClean="0">
                <a:ea typeface="Gulim" pitchFamily="34" charset="-127"/>
              </a:rPr>
              <a:t>Contains subscription information needed for call control, for all mobiles in the area of the associated MSC</a:t>
            </a:r>
            <a:endParaRPr lang="en-US" altLang="en-US" sz="17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smtClean="0">
                <a:ea typeface="Gulim" pitchFamily="34" charset="-127"/>
              </a:rPr>
              <a:t>Equipment Identity Register (EIR)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700" smtClean="0"/>
              <a:t>EIR is a database that contains a list of all valid mobile equipment on the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smtClean="0">
                <a:ea typeface="Gulim" pitchFamily="34" charset="-127"/>
              </a:rPr>
              <a:t>Authentication Center (AUC)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ko-KR" sz="1700" smtClean="0">
                <a:ea typeface="Gulim" pitchFamily="34" charset="-127"/>
              </a:rPr>
              <a:t>Stores the secret key held in each user</a:t>
            </a:r>
            <a:r>
              <a:rPr lang="en-US" altLang="ko-KR" sz="1700" smtClean="0">
                <a:latin typeface="Verdana" pitchFamily="34" charset="0"/>
                <a:ea typeface="Gulim" pitchFamily="34" charset="-127"/>
              </a:rPr>
              <a:t>’</a:t>
            </a:r>
            <a:r>
              <a:rPr lang="en-US" altLang="ko-KR" sz="1700" smtClean="0">
                <a:ea typeface="Gulim" pitchFamily="34" charset="-127"/>
              </a:rPr>
              <a:t>s SIM card</a:t>
            </a:r>
            <a:endParaRPr lang="el-GR" altLang="en-US" sz="1700" smtClean="0"/>
          </a:p>
          <a:p>
            <a:pPr eaLnBrk="1" hangingPunct="1">
              <a:lnSpc>
                <a:spcPct val="90000"/>
              </a:lnSpc>
            </a:pPr>
            <a:endParaRPr lang="el-GR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Application Service Centers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smtClean="0">
                <a:ea typeface="新細明體" pitchFamily="18" charset="-120"/>
              </a:rPr>
              <a:t>Application Service Centers are responsible for GSM network add-on services</a:t>
            </a:r>
          </a:p>
          <a:p>
            <a:pPr lvl="1" eaLnBrk="1" hangingPunct="1"/>
            <a:r>
              <a:rPr lang="en-US" altLang="zh-TW" sz="2000" smtClean="0">
                <a:ea typeface="新細明體" pitchFamily="18" charset="-120"/>
              </a:rPr>
              <a:t>Operation and Maintenance Center (OMC)</a:t>
            </a:r>
          </a:p>
          <a:p>
            <a:pPr lvl="2" eaLnBrk="1" hangingPunct="1"/>
            <a:r>
              <a:rPr lang="en-US" altLang="zh-TW" sz="1800" smtClean="0">
                <a:ea typeface="新細明體" pitchFamily="18" charset="-120"/>
              </a:rPr>
              <a:t>Monitoring and control the network</a:t>
            </a:r>
          </a:p>
          <a:p>
            <a:pPr lvl="2" eaLnBrk="1" hangingPunct="1"/>
            <a:r>
              <a:rPr lang="en-US" altLang="zh-TW" sz="1800" smtClean="0">
                <a:ea typeface="新細明體" pitchFamily="18" charset="-120"/>
              </a:rPr>
              <a:t>Usually connect with MSC, BSC, HLR, and other service centers</a:t>
            </a:r>
          </a:p>
          <a:p>
            <a:pPr lvl="1" eaLnBrk="1" hangingPunct="1"/>
            <a:r>
              <a:rPr lang="en-US" altLang="zh-TW" sz="2000" smtClean="0">
                <a:ea typeface="新細明體" pitchFamily="18" charset="-120"/>
              </a:rPr>
              <a:t>Short Message Service Center (SMSC)</a:t>
            </a:r>
          </a:p>
          <a:p>
            <a:pPr lvl="2" eaLnBrk="1" hangingPunct="1"/>
            <a:r>
              <a:rPr lang="en-US" altLang="zh-TW" sz="1800" smtClean="0">
                <a:ea typeface="新細明體" pitchFamily="18" charset="-120"/>
              </a:rPr>
              <a:t>provide short message services</a:t>
            </a:r>
          </a:p>
          <a:p>
            <a:pPr lvl="2" eaLnBrk="1" hangingPunct="1"/>
            <a:r>
              <a:rPr lang="en-US" altLang="zh-TW" sz="1800" smtClean="0">
                <a:ea typeface="新細明體" pitchFamily="18" charset="-120"/>
              </a:rPr>
              <a:t>usually connect to MSC</a:t>
            </a:r>
          </a:p>
          <a:p>
            <a:pPr lvl="1" eaLnBrk="1" hangingPunct="1"/>
            <a:r>
              <a:rPr lang="en-US" altLang="zh-TW" sz="2000" smtClean="0">
                <a:ea typeface="新細明體" pitchFamily="18" charset="-120"/>
              </a:rPr>
              <a:t>Unstructured Supplementary Service Data Center (USSDC)</a:t>
            </a:r>
          </a:p>
          <a:p>
            <a:pPr lvl="2" eaLnBrk="1" hangingPunct="1"/>
            <a:r>
              <a:rPr lang="en-US" altLang="zh-TW" sz="1800" smtClean="0">
                <a:ea typeface="新細明體" pitchFamily="18" charset="-120"/>
              </a:rPr>
              <a:t>provide USSD service in the form of *ID*ID*info#</a:t>
            </a:r>
          </a:p>
          <a:p>
            <a:pPr lvl="2" eaLnBrk="1" hangingPunct="1"/>
            <a:r>
              <a:rPr lang="en-US" altLang="zh-TW" sz="1800" smtClean="0">
                <a:ea typeface="新細明體" pitchFamily="18" charset="-120"/>
              </a:rPr>
              <a:t>usually connect to HLR</a:t>
            </a:r>
            <a:endParaRPr lang="el-GR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GSM functional planes</a:t>
            </a:r>
            <a:endParaRPr lang="el-GR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4" descr="GS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52054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486400" y="3581400"/>
            <a:ext cx="231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mobility and security,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HLR and VLR</a:t>
            </a:r>
            <a:endParaRPr lang="el-GR" altLang="en-US" sz="180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486400" y="419100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stable radio connections, handover</a:t>
            </a:r>
            <a:endParaRPr lang="el-GR" altLang="en-US" sz="180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486400" y="48768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coding, modulation, mux</a:t>
            </a:r>
            <a:endParaRPr lang="el-GR" altLang="en-US" sz="180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486400" y="30480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call control</a:t>
            </a:r>
            <a:endParaRPr lang="el-GR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Protocol stack</a:t>
            </a:r>
            <a:endParaRPr lang="el-GR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4" descr="PROTOCOL S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32613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16743</TotalTime>
  <Words>1033</Words>
  <Application>Microsoft Office PowerPoint</Application>
  <PresentationFormat>On-screen Show (4:3)</PresentationFormat>
  <Paragraphs>220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Default Design</vt:lpstr>
      <vt:lpstr>Θέμα του Office</vt:lpstr>
      <vt:lpstr>1_Default Design</vt:lpstr>
      <vt:lpstr>Visio</vt:lpstr>
      <vt:lpstr>Ασύρματα Δίκτυα και Κινητές Επικοινωνίες</vt:lpstr>
      <vt:lpstr>GSM frequency bands (common)</vt:lpstr>
      <vt:lpstr>Network architecture</vt:lpstr>
      <vt:lpstr>Network elements</vt:lpstr>
      <vt:lpstr>Base Station Subsystens</vt:lpstr>
      <vt:lpstr>Network Subsystem</vt:lpstr>
      <vt:lpstr>Application Service Centers</vt:lpstr>
      <vt:lpstr>GSM functional planes</vt:lpstr>
      <vt:lpstr>Protocol stack</vt:lpstr>
      <vt:lpstr>GSM FDMA</vt:lpstr>
      <vt:lpstr>GSM TDMA</vt:lpstr>
      <vt:lpstr>GSM FDMA/TDMA</vt:lpstr>
      <vt:lpstr>GSM channels</vt:lpstr>
      <vt:lpstr>GSM logical channels</vt:lpstr>
      <vt:lpstr>GSM logical channels (cont.)</vt:lpstr>
      <vt:lpstr>Traffic channels</vt:lpstr>
      <vt:lpstr>Control channels</vt:lpstr>
      <vt:lpstr>Broadcast Control Channels</vt:lpstr>
      <vt:lpstr>Common Control Channels</vt:lpstr>
      <vt:lpstr>Dedicated and Control Channels</vt:lpstr>
      <vt:lpstr>Mobile initialization</vt:lpstr>
      <vt:lpstr>Location update</vt:lpstr>
      <vt:lpstr>Call origination (MS-&gt;BSS)</vt:lpstr>
      <vt:lpstr>Call termination (BSS-&gt;MS)</vt:lpstr>
      <vt:lpstr>GSM identifiers</vt:lpstr>
      <vt:lpstr>Call routing</vt:lpstr>
      <vt:lpstr>Mobility management</vt:lpstr>
      <vt:lpstr>Three cases of handovers</vt:lpstr>
      <vt:lpstr>Power control</vt:lpstr>
      <vt:lpstr>Τέλος Ενότητας # 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vsiris</dc:creator>
  <cp:lastModifiedBy>vaggelisdouros</cp:lastModifiedBy>
  <cp:revision>153</cp:revision>
  <cp:lastPrinted>2012-11-02T14:09:09Z</cp:lastPrinted>
  <dcterms:created xsi:type="dcterms:W3CDTF">1601-01-01T00:00:00Z</dcterms:created>
  <dcterms:modified xsi:type="dcterms:W3CDTF">2015-11-26T21:11:53Z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