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</p:sldMasterIdLst>
  <p:notesMasterIdLst>
    <p:notesMasterId r:id="rId31"/>
  </p:notesMasterIdLst>
  <p:sldIdLst>
    <p:sldId id="288" r:id="rId4"/>
    <p:sldId id="256" r:id="rId5"/>
    <p:sldId id="258" r:id="rId6"/>
    <p:sldId id="272" r:id="rId7"/>
    <p:sldId id="279" r:id="rId8"/>
    <p:sldId id="273" r:id="rId9"/>
    <p:sldId id="260" r:id="rId10"/>
    <p:sldId id="283" r:id="rId11"/>
    <p:sldId id="261" r:id="rId12"/>
    <p:sldId id="284" r:id="rId13"/>
    <p:sldId id="262" r:id="rId14"/>
    <p:sldId id="285" r:id="rId15"/>
    <p:sldId id="263" r:id="rId16"/>
    <p:sldId id="265" r:id="rId17"/>
    <p:sldId id="275" r:id="rId18"/>
    <p:sldId id="276" r:id="rId19"/>
    <p:sldId id="264" r:id="rId20"/>
    <p:sldId id="282" r:id="rId21"/>
    <p:sldId id="266" r:id="rId22"/>
    <p:sldId id="270" r:id="rId23"/>
    <p:sldId id="268" r:id="rId24"/>
    <p:sldId id="269" r:id="rId25"/>
    <p:sldId id="286" r:id="rId26"/>
    <p:sldId id="287" r:id="rId27"/>
    <p:sldId id="271" r:id="rId28"/>
    <p:sldId id="280" r:id="rId29"/>
    <p:sldId id="289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16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168C6-0D83-4B54-B97D-39AFBA0F5006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0AA93-966A-406A-9A1A-70C085EA4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21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6306" indent="-16630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FF6FC-D0B7-44DF-9934-DAC486DB0F52}" type="datetimeFigureOut">
              <a:rPr lang="en-US"/>
              <a:pPr>
                <a:defRPr/>
              </a:pPr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3BDF0-E4FE-49E3-ADAC-A2E136BF99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90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814FA-3E78-45C0-808D-0F7FA00593E1}" type="datetimeFigureOut">
              <a:rPr lang="en-US"/>
              <a:pPr>
                <a:defRPr/>
              </a:pPr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C7FD0-AC1D-4E38-BDF2-DAA828366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59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60420-A109-4880-8339-AE877A700A5F}" type="datetimeFigureOut">
              <a:rPr lang="en-US"/>
              <a:pPr>
                <a:defRPr/>
              </a:pPr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830A5-37C9-4565-8238-81C31F1D7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44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19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331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7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464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97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484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373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706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7000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AABF5-DE1D-4384-B002-31BC28E4166C}" type="datetimeFigureOut">
              <a:rPr lang="en-US"/>
              <a:pPr>
                <a:defRPr/>
              </a:pPr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77985-03D5-42CD-808C-121A71618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5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0189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171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3251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51A01-D354-4E6B-82CA-286ED97493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6433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A107A-27AA-4A08-8E6A-4B572A9D23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3842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BE538-7E34-4BB0-89E6-CCE152296F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0569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2F666-4921-43A9-A20D-CBF7C76ECD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333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5557A-ADB6-4A46-B53F-E94E08A14A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9406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8F52F-78D0-4534-A6E5-6D7F9806AC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3061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257E9-1E86-427B-A8B1-0F4A2F4240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014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0B6A4-A401-475F-BCBE-FD1D1058FDF1}" type="datetimeFigureOut">
              <a:rPr lang="en-US"/>
              <a:pPr>
                <a:defRPr/>
              </a:pPr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DEC3D-063F-4B9D-A20C-6812F6D12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013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94389-33CD-4050-9975-7EA095F85D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0998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18720-74E1-412F-B3B5-EDCA7A2B5A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6906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89712-C507-4E0B-A7A3-83D4130C82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7930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25E85-8032-49D8-81A5-F9E5D58CBF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643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37BA0-6FE4-4893-B846-AC22E09208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0033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13625-B8F5-4EAA-AE09-650EAB40D9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5172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2072E-6079-4824-B0DE-A686166588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4620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3266A-AD71-424C-959C-3F79A1D82A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680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D2FE4-CB5B-42C9-9464-315BDF3947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6580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DA333-4984-42CA-B4DE-CCA083BD3E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516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0925B-57F9-4D27-9B0F-0415612904A5}" type="datetimeFigureOut">
              <a:rPr lang="en-US"/>
              <a:pPr>
                <a:defRPr/>
              </a:pPr>
              <a:t>11/26/2015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65925-22A5-4C87-B8EC-012F257BE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68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46E79-0F69-4D6B-9FDD-9393ED7AAF91}" type="datetimeFigureOut">
              <a:rPr lang="en-US"/>
              <a:pPr>
                <a:defRPr/>
              </a:pPr>
              <a:t>11/26/2015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683A3-86B3-43CE-B103-3C0E81C77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48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0E47B-180C-47F3-8F32-AA93678A79B5}" type="datetimeFigureOut">
              <a:rPr lang="en-US"/>
              <a:pPr>
                <a:defRPr/>
              </a:pPr>
              <a:t>11/26/2015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D1A7F-F0C2-47E1-B8D1-AE7D8CD1D7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1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D94F8-24A3-442F-B605-FB68282BBCE8}" type="datetimeFigureOut">
              <a:rPr lang="en-US"/>
              <a:pPr>
                <a:defRPr/>
              </a:pPr>
              <a:t>11/26/2015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66BF1-3171-4A03-B9E4-FD076CAA8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14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D1BDD-A459-4414-ADB3-8D6D132F4E60}" type="datetimeFigureOut">
              <a:rPr lang="en-US"/>
              <a:pPr>
                <a:defRPr/>
              </a:pPr>
              <a:t>11/26/2015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F7FDD-A2E5-44FA-9F99-C90A5F4EF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75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E511B-3486-4A09-B7A7-E9AF4AAE314D}" type="datetimeFigureOut">
              <a:rPr lang="en-US"/>
              <a:pPr>
                <a:defRPr/>
              </a:pPr>
              <a:t>11/26/2015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5A0B6-7B2E-4113-AC38-9C4DCBC5E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859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B2258D-9528-43E7-A2ED-3F3C50A0AE40}" type="datetimeFigureOut">
              <a:rPr lang="en-US"/>
              <a:pPr>
                <a:defRPr/>
              </a:pPr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8522949-3E0D-4D51-A013-8DDF2FDBC5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C4726A-630D-4CB4-B088-BAB00F4188E9}" type="slidenum">
              <a:rPr lang="el-GR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66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D4A66E9D-85FB-4576-A313-8039D27DA2E2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130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Αρχιτεκτονική Υπολογιστών</a:t>
            </a:r>
            <a:endParaRPr lang="en-US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/>
              <a:t># 6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n-US" sz="2800" b="1" dirty="0" smtClean="0"/>
              <a:t>RAID</a:t>
            </a:r>
            <a:endParaRPr lang="en-US" sz="2800" b="1" dirty="0"/>
          </a:p>
          <a:p>
            <a:r>
              <a:rPr lang="el-GR" sz="2800" b="1" dirty="0"/>
              <a:t>Διδάσκων: </a:t>
            </a:r>
            <a:r>
              <a:rPr lang="el-GR" sz="2800" dirty="0"/>
              <a:t>Γεώργιος Κ. Πολύζος</a:t>
            </a:r>
          </a:p>
          <a:p>
            <a:r>
              <a:rPr lang="el-GR" sz="2800" b="1" dirty="0"/>
              <a:t>Τμήμα: </a:t>
            </a:r>
            <a:r>
              <a:rPr lang="el-GR" sz="2800" dirty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30" y="5591696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263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6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9535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RAID 0 analysis (2)</a:t>
            </a:r>
          </a:p>
        </p:txBody>
      </p:sp>
      <p:sp>
        <p:nvSpPr>
          <p:cNvPr id="9219" name="Content Placeholder 7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02920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u="sng" dirty="0">
                <a:latin typeface="Arial" panose="020B0604020202020204" pitchFamily="34" charset="0"/>
                <a:cs typeface="Arial" panose="020B0604020202020204" pitchFamily="34" charset="0"/>
              </a:rPr>
              <a:t>Performance: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fragments are written to their respective disks simultaneously on the same sector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This allows smaller sections of the entire chunk of data to be read off the drive in parallel, hence good performance</a:t>
            </a:r>
            <a:endParaRPr lang="en-US" alt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0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7924800" cy="1162050"/>
          </a:xfrm>
        </p:spPr>
        <p:txBody>
          <a:bodyPr/>
          <a:lstStyle/>
          <a:p>
            <a:pPr algn="ctr" eaLnBrk="1" hangingPunct="1"/>
            <a:r>
              <a:rPr lang="en-US" alt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RAID 1</a:t>
            </a:r>
          </a:p>
        </p:txBody>
      </p:sp>
      <p:pic>
        <p:nvPicPr>
          <p:cNvPr id="8195" name="Picture 2" descr="raid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1066800"/>
            <a:ext cx="2990850" cy="4629150"/>
          </a:xfrm>
        </p:spPr>
      </p:pic>
      <p:sp>
        <p:nvSpPr>
          <p:cNvPr id="8196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800" y="1676400"/>
            <a:ext cx="5181600" cy="4572000"/>
          </a:xfrm>
        </p:spPr>
        <p:txBody>
          <a:bodyPr/>
          <a:lstStyle/>
          <a:p>
            <a:pPr marL="355600" indent="-355600" eaLnBrk="1" hangingPunct="1">
              <a:buFont typeface="Arial" charset="0"/>
              <a:buChar char="•"/>
            </a:pPr>
            <a:r>
              <a:rPr lang="en-US" altLang="en-US" sz="2600" dirty="0" smtClean="0">
                <a:latin typeface="Arial" charset="0"/>
                <a:cs typeface="Arial" charset="0"/>
              </a:rPr>
              <a:t>RAID1 is ‘data mirroring’</a:t>
            </a:r>
          </a:p>
          <a:p>
            <a:pPr marL="355600" indent="-355600" eaLnBrk="1" hangingPunct="1">
              <a:buFont typeface="Arial" charset="0"/>
              <a:buChar char="•"/>
            </a:pPr>
            <a:r>
              <a:rPr lang="en-US" altLang="en-US" sz="2600" dirty="0" smtClean="0">
                <a:latin typeface="Arial" charset="0"/>
                <a:cs typeface="Arial" charset="0"/>
              </a:rPr>
              <a:t>Two copies of the data are held on two physical disks</a:t>
            </a:r>
          </a:p>
          <a:p>
            <a:pPr marL="812800" lvl="1" indent="-355600" eaLnBrk="1" hangingPunct="1">
              <a:buFont typeface="Wingdings" pitchFamily="2" charset="2"/>
              <a:buChar char="Ø"/>
            </a:pPr>
            <a:r>
              <a:rPr lang="en-US" altLang="en-US" sz="2400" dirty="0" smtClean="0">
                <a:latin typeface="Arial" charset="0"/>
                <a:cs typeface="Arial" charset="0"/>
              </a:rPr>
              <a:t>the data is always identical</a:t>
            </a:r>
          </a:p>
          <a:p>
            <a:pPr marL="355600" indent="-355600" eaLnBrk="1" hangingPunct="1">
              <a:buFont typeface="Arial" charset="0"/>
              <a:buChar char="•"/>
            </a:pPr>
            <a:r>
              <a:rPr lang="en-US" altLang="en-US" sz="2600" dirty="0" smtClean="0">
                <a:latin typeface="Arial" charset="0"/>
                <a:cs typeface="Arial" charset="0"/>
              </a:rPr>
              <a:t>Twice as many disks are required to store the same data when compared to RAID 0</a:t>
            </a:r>
          </a:p>
          <a:p>
            <a:pPr marL="355600" indent="-355600" eaLnBrk="1" hangingPunct="1">
              <a:buFont typeface="Arial" charset="0"/>
              <a:buChar char="•"/>
            </a:pPr>
            <a:r>
              <a:rPr lang="en-US" altLang="en-US" sz="2600" dirty="0" smtClean="0">
                <a:latin typeface="Arial" charset="0"/>
                <a:cs typeface="Arial" charset="0"/>
              </a:rPr>
              <a:t>Array continues to operate so long as at least one drive is functioning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RAID 1: Disk Mirroring/Shadowing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839200" cy="5029200"/>
          </a:xfrm>
        </p:spPr>
        <p:txBody>
          <a:bodyPr/>
          <a:lstStyle/>
          <a:p>
            <a:pPr eaLnBrk="1" hangingPunct="1"/>
            <a:endParaRPr lang="en-US" altLang="en-US" b="1" dirty="0" smtClean="0"/>
          </a:p>
          <a:p>
            <a:pPr eaLnBrk="1" hangingPunct="1"/>
            <a:endParaRPr lang="en-US" altLang="en-US" b="1" dirty="0"/>
          </a:p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Each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disk is fully duplicated onto its "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shadow“</a:t>
            </a:r>
          </a:p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Very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high availability can be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achieved</a:t>
            </a:r>
          </a:p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Bandwidth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sacrifice on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write:</a:t>
            </a:r>
          </a:p>
          <a:p>
            <a:pPr lvl="1"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Logical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write = two physical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writes</a:t>
            </a:r>
          </a:p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Reads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may be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optimized</a:t>
            </a:r>
          </a:p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expensive solution: 100% capacity overhead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endParaRPr lang="en-US" dirty="0"/>
          </a:p>
        </p:txBody>
      </p:sp>
      <p:grpSp>
        <p:nvGrpSpPr>
          <p:cNvPr id="3" name="Group 2" descr="raid 1"/>
          <p:cNvGrpSpPr/>
          <p:nvPr/>
        </p:nvGrpSpPr>
        <p:grpSpPr>
          <a:xfrm>
            <a:off x="844550" y="1143000"/>
            <a:ext cx="7658100" cy="1708150"/>
            <a:chOff x="844550" y="1143000"/>
            <a:chExt cx="7658100" cy="1708150"/>
          </a:xfrm>
        </p:grpSpPr>
        <p:sp useBgFill="1">
          <p:nvSpPr>
            <p:cNvPr id="9219" name="Oval 3"/>
            <p:cNvSpPr>
              <a:spLocks noChangeArrowheads="1"/>
            </p:cNvSpPr>
            <p:nvPr/>
          </p:nvSpPr>
          <p:spPr bwMode="auto">
            <a:xfrm>
              <a:off x="6140450" y="1593850"/>
              <a:ext cx="850900" cy="2794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 useBgFill="1">
          <p:nvSpPr>
            <p:cNvPr id="9220" name="Oval 4"/>
            <p:cNvSpPr>
              <a:spLocks noChangeArrowheads="1"/>
            </p:cNvSpPr>
            <p:nvPr/>
          </p:nvSpPr>
          <p:spPr bwMode="auto">
            <a:xfrm>
              <a:off x="6140450" y="2190750"/>
              <a:ext cx="850900" cy="2794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21" name="Line 5"/>
            <p:cNvSpPr>
              <a:spLocks noChangeShapeType="1"/>
            </p:cNvSpPr>
            <p:nvPr/>
          </p:nvSpPr>
          <p:spPr bwMode="auto">
            <a:xfrm>
              <a:off x="6127750" y="1771650"/>
              <a:ext cx="0" cy="558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2" name="Line 6"/>
            <p:cNvSpPr>
              <a:spLocks noChangeShapeType="1"/>
            </p:cNvSpPr>
            <p:nvPr/>
          </p:nvSpPr>
          <p:spPr bwMode="auto">
            <a:xfrm>
              <a:off x="7004050" y="1746250"/>
              <a:ext cx="0" cy="558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9223" name="Oval 7"/>
            <p:cNvSpPr>
              <a:spLocks noChangeArrowheads="1"/>
            </p:cNvSpPr>
            <p:nvPr/>
          </p:nvSpPr>
          <p:spPr bwMode="auto">
            <a:xfrm>
              <a:off x="7296150" y="1593850"/>
              <a:ext cx="850900" cy="279400"/>
            </a:xfrm>
            <a:prstGeom prst="ellipse">
              <a:avLst/>
            </a:prstGeom>
            <a:ln w="254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 useBgFill="1">
          <p:nvSpPr>
            <p:cNvPr id="9224" name="Oval 8"/>
            <p:cNvSpPr>
              <a:spLocks noChangeArrowheads="1"/>
            </p:cNvSpPr>
            <p:nvPr/>
          </p:nvSpPr>
          <p:spPr bwMode="auto">
            <a:xfrm>
              <a:off x="7296150" y="2190750"/>
              <a:ext cx="850900" cy="279400"/>
            </a:xfrm>
            <a:prstGeom prst="ellipse">
              <a:avLst/>
            </a:prstGeom>
            <a:ln w="254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25" name="Line 9"/>
            <p:cNvSpPr>
              <a:spLocks noChangeShapeType="1"/>
            </p:cNvSpPr>
            <p:nvPr/>
          </p:nvSpPr>
          <p:spPr bwMode="auto">
            <a:xfrm>
              <a:off x="7283450" y="1771650"/>
              <a:ext cx="0" cy="55880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6" name="Line 10"/>
            <p:cNvSpPr>
              <a:spLocks noChangeShapeType="1"/>
            </p:cNvSpPr>
            <p:nvPr/>
          </p:nvSpPr>
          <p:spPr bwMode="auto">
            <a:xfrm>
              <a:off x="8159750" y="1746250"/>
              <a:ext cx="0" cy="55880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7" name="Rectangle 11"/>
            <p:cNvSpPr>
              <a:spLocks noChangeArrowheads="1"/>
            </p:cNvSpPr>
            <p:nvPr/>
          </p:nvSpPr>
          <p:spPr bwMode="auto">
            <a:xfrm>
              <a:off x="5873750" y="1339850"/>
              <a:ext cx="2628900" cy="15113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 useBgFill="1">
          <p:nvSpPr>
            <p:cNvPr id="9228" name="Oval 12"/>
            <p:cNvSpPr>
              <a:spLocks noChangeArrowheads="1"/>
            </p:cNvSpPr>
            <p:nvPr/>
          </p:nvSpPr>
          <p:spPr bwMode="auto">
            <a:xfrm>
              <a:off x="1111250" y="1568450"/>
              <a:ext cx="850900" cy="2794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 useBgFill="1">
          <p:nvSpPr>
            <p:cNvPr id="9229" name="Oval 13"/>
            <p:cNvSpPr>
              <a:spLocks noChangeArrowheads="1"/>
            </p:cNvSpPr>
            <p:nvPr/>
          </p:nvSpPr>
          <p:spPr bwMode="auto">
            <a:xfrm>
              <a:off x="1111250" y="2165350"/>
              <a:ext cx="850900" cy="2794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30" name="Line 14"/>
            <p:cNvSpPr>
              <a:spLocks noChangeShapeType="1"/>
            </p:cNvSpPr>
            <p:nvPr/>
          </p:nvSpPr>
          <p:spPr bwMode="auto">
            <a:xfrm>
              <a:off x="1098550" y="1746250"/>
              <a:ext cx="0" cy="558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1" name="Line 15"/>
            <p:cNvSpPr>
              <a:spLocks noChangeShapeType="1"/>
            </p:cNvSpPr>
            <p:nvPr/>
          </p:nvSpPr>
          <p:spPr bwMode="auto">
            <a:xfrm>
              <a:off x="1974850" y="1720850"/>
              <a:ext cx="0" cy="558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9232" name="Oval 16"/>
            <p:cNvSpPr>
              <a:spLocks noChangeArrowheads="1"/>
            </p:cNvSpPr>
            <p:nvPr/>
          </p:nvSpPr>
          <p:spPr bwMode="auto">
            <a:xfrm>
              <a:off x="2266950" y="1568450"/>
              <a:ext cx="850900" cy="279400"/>
            </a:xfrm>
            <a:prstGeom prst="ellipse">
              <a:avLst/>
            </a:prstGeom>
            <a:ln w="254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 useBgFill="1">
          <p:nvSpPr>
            <p:cNvPr id="9233" name="Oval 17"/>
            <p:cNvSpPr>
              <a:spLocks noChangeArrowheads="1"/>
            </p:cNvSpPr>
            <p:nvPr/>
          </p:nvSpPr>
          <p:spPr bwMode="auto">
            <a:xfrm>
              <a:off x="2266950" y="2165350"/>
              <a:ext cx="850900" cy="279400"/>
            </a:xfrm>
            <a:prstGeom prst="ellipse">
              <a:avLst/>
            </a:prstGeom>
            <a:ln w="254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34" name="Line 18"/>
            <p:cNvSpPr>
              <a:spLocks noChangeShapeType="1"/>
            </p:cNvSpPr>
            <p:nvPr/>
          </p:nvSpPr>
          <p:spPr bwMode="auto">
            <a:xfrm>
              <a:off x="2254250" y="1746250"/>
              <a:ext cx="0" cy="55880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5" name="Line 19"/>
            <p:cNvSpPr>
              <a:spLocks noChangeShapeType="1"/>
            </p:cNvSpPr>
            <p:nvPr/>
          </p:nvSpPr>
          <p:spPr bwMode="auto">
            <a:xfrm>
              <a:off x="3130550" y="1720850"/>
              <a:ext cx="0" cy="55880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6" name="Rectangle 20"/>
            <p:cNvSpPr>
              <a:spLocks noChangeArrowheads="1"/>
            </p:cNvSpPr>
            <p:nvPr/>
          </p:nvSpPr>
          <p:spPr bwMode="auto">
            <a:xfrm>
              <a:off x="844550" y="1314450"/>
              <a:ext cx="2628900" cy="15113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39" name="Oval 23"/>
            <p:cNvSpPr>
              <a:spLocks noChangeArrowheads="1"/>
            </p:cNvSpPr>
            <p:nvPr/>
          </p:nvSpPr>
          <p:spPr bwMode="auto">
            <a:xfrm>
              <a:off x="4032250" y="1987550"/>
              <a:ext cx="127000" cy="12700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40" name="Oval 24"/>
            <p:cNvSpPr>
              <a:spLocks noChangeArrowheads="1"/>
            </p:cNvSpPr>
            <p:nvPr/>
          </p:nvSpPr>
          <p:spPr bwMode="auto">
            <a:xfrm>
              <a:off x="4464050" y="1987550"/>
              <a:ext cx="127000" cy="12700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41" name="Oval 25"/>
            <p:cNvSpPr>
              <a:spLocks noChangeArrowheads="1"/>
            </p:cNvSpPr>
            <p:nvPr/>
          </p:nvSpPr>
          <p:spPr bwMode="auto">
            <a:xfrm>
              <a:off x="4883150" y="1987550"/>
              <a:ext cx="127000" cy="12700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42" name="Line 26"/>
            <p:cNvSpPr>
              <a:spLocks noChangeShapeType="1"/>
            </p:cNvSpPr>
            <p:nvPr/>
          </p:nvSpPr>
          <p:spPr bwMode="auto">
            <a:xfrm flipH="1">
              <a:off x="3511550" y="1416050"/>
              <a:ext cx="952500" cy="203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3" name="Rectangle 27"/>
            <p:cNvSpPr>
              <a:spLocks noChangeArrowheads="1"/>
            </p:cNvSpPr>
            <p:nvPr/>
          </p:nvSpPr>
          <p:spPr bwMode="auto">
            <a:xfrm>
              <a:off x="4306808" y="1143000"/>
              <a:ext cx="1165385" cy="705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2000" dirty="0"/>
                <a:t>recovery</a:t>
              </a:r>
            </a:p>
            <a:p>
              <a:pPr algn="ctr" eaLnBrk="1" hangingPunct="1"/>
              <a:r>
                <a:rPr lang="en-US" altLang="en-US" sz="2000" dirty="0"/>
                <a:t>group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30307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RAID 1 analysis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alt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Failure Rate: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{disk fail} = 5%, then the probability of both the drives failing in a 2 disk array is P{both fail} = (0.05)</a:t>
            </a:r>
            <a:r>
              <a:rPr lang="en-US" alt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= 0.25%.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alt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Performance: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we use independent disk controllers for each disk, then we can increase the read or write speeds by doing operations in parallel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7924800" cy="1162050"/>
          </a:xfrm>
        </p:spPr>
        <p:txBody>
          <a:bodyPr/>
          <a:lstStyle/>
          <a:p>
            <a:pPr algn="ctr" eaLnBrk="1" hangingPunct="1"/>
            <a:r>
              <a:rPr lang="en-US" alt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RAID 5</a:t>
            </a:r>
          </a:p>
        </p:txBody>
      </p:sp>
      <p:pic>
        <p:nvPicPr>
          <p:cNvPr id="11267" name="Picture 2" descr="rai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1997075"/>
            <a:ext cx="3200400" cy="3336925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800" y="1676400"/>
            <a:ext cx="4876800" cy="4953000"/>
          </a:xfrm>
        </p:spPr>
        <p:txBody>
          <a:bodyPr rtlCol="0">
            <a:normAutofit lnSpcReduction="10000"/>
          </a:bodyPr>
          <a:lstStyle/>
          <a:p>
            <a:pPr marL="355600" indent="-35560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RAID 5 is an ideal combination of good performance, good fault tolerance and high capacity and storage efficiency</a:t>
            </a:r>
          </a:p>
          <a:p>
            <a:pPr marL="355600" indent="-35560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 arrangement of parity and CRC to help rebuilding drive data in case of disk failures</a:t>
            </a:r>
          </a:p>
          <a:p>
            <a:pPr marL="355600" indent="-35560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“Distributed Parity” is the key word here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96200" cy="7366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RAID 5: High I/O Rate Parity</a:t>
            </a:r>
          </a:p>
        </p:txBody>
      </p:sp>
      <p:sp>
        <p:nvSpPr>
          <p:cNvPr id="12335" name="Rectangle 48"/>
          <p:cNvSpPr>
            <a:spLocks noChangeArrowheads="1"/>
          </p:cNvSpPr>
          <p:nvPr/>
        </p:nvSpPr>
        <p:spPr bwMode="auto">
          <a:xfrm>
            <a:off x="5980113" y="5911850"/>
            <a:ext cx="244475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.</a:t>
            </a:r>
          </a:p>
          <a:p>
            <a:pPr eaLnBrk="1" hangingPunct="1"/>
            <a:r>
              <a:rPr lang="en-US" altLang="en-US"/>
              <a:t>.</a:t>
            </a:r>
          </a:p>
          <a:p>
            <a:pPr eaLnBrk="1" hangingPunct="1"/>
            <a:r>
              <a:rPr lang="en-US" altLang="en-US"/>
              <a:t>.</a:t>
            </a:r>
          </a:p>
        </p:txBody>
      </p:sp>
      <p:sp>
        <p:nvSpPr>
          <p:cNvPr id="12338" name="Rectangle 51"/>
          <p:cNvSpPr>
            <a:spLocks noChangeArrowheads="1"/>
          </p:cNvSpPr>
          <p:nvPr/>
        </p:nvSpPr>
        <p:spPr bwMode="auto">
          <a:xfrm>
            <a:off x="7681913" y="1530350"/>
            <a:ext cx="1349375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Increasing</a:t>
            </a:r>
          </a:p>
          <a:p>
            <a:pPr algn="ctr" eaLnBrk="1" hangingPunct="1"/>
            <a:r>
              <a:rPr lang="en-US" altLang="en-US" dirty="0"/>
              <a:t>Logical</a:t>
            </a:r>
          </a:p>
          <a:p>
            <a:pPr algn="ctr" eaLnBrk="1" hangingPunct="1"/>
            <a:r>
              <a:rPr lang="en-US" altLang="en-US" dirty="0"/>
              <a:t>Disk </a:t>
            </a:r>
          </a:p>
          <a:p>
            <a:pPr algn="ctr" eaLnBrk="1" hangingPunct="1"/>
            <a:r>
              <a:rPr lang="en-US" altLang="en-US" dirty="0"/>
              <a:t>Addresses</a:t>
            </a:r>
          </a:p>
        </p:txBody>
      </p:sp>
      <p:grpSp>
        <p:nvGrpSpPr>
          <p:cNvPr id="2" name="Group 1" descr="raid 5"/>
          <p:cNvGrpSpPr/>
          <p:nvPr/>
        </p:nvGrpSpPr>
        <p:grpSpPr>
          <a:xfrm>
            <a:off x="311150" y="1206500"/>
            <a:ext cx="8485188" cy="5461000"/>
            <a:chOff x="311150" y="1206500"/>
            <a:chExt cx="8485188" cy="5461000"/>
          </a:xfrm>
        </p:grpSpPr>
        <p:sp>
          <p:nvSpPr>
            <p:cNvPr id="12296" name="Rectangle 9"/>
            <p:cNvSpPr>
              <a:spLocks noChangeArrowheads="1"/>
            </p:cNvSpPr>
            <p:nvPr/>
          </p:nvSpPr>
          <p:spPr bwMode="auto">
            <a:xfrm>
              <a:off x="469900" y="1219200"/>
              <a:ext cx="2120900" cy="317500"/>
            </a:xfrm>
            <a:prstGeom prst="rect">
              <a:avLst/>
            </a:prstGeom>
            <a:noFill/>
            <a:ln w="25400">
              <a:pattFill prst="dkUpDiag">
                <a:fgClr>
                  <a:schemeClr val="tx1"/>
                </a:fgClr>
                <a:bgClr>
                  <a:schemeClr val="bg1"/>
                </a:bgClr>
              </a:patt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97" name="Rectangle 10"/>
            <p:cNvSpPr>
              <a:spLocks noChangeArrowheads="1"/>
            </p:cNvSpPr>
            <p:nvPr/>
          </p:nvSpPr>
          <p:spPr bwMode="auto">
            <a:xfrm>
              <a:off x="379413" y="1720850"/>
              <a:ext cx="2376487" cy="341312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1" dirty="0"/>
                <a:t>1 logical</a:t>
              </a:r>
              <a:r>
                <a:rPr lang="en-US" altLang="en-US" dirty="0"/>
                <a:t> write</a:t>
              </a:r>
            </a:p>
            <a:p>
              <a:pPr eaLnBrk="1" hangingPunct="1"/>
              <a:r>
                <a:rPr lang="en-US" altLang="en-US" dirty="0"/>
                <a:t>becomes </a:t>
              </a:r>
              <a:r>
                <a:rPr lang="en-US" altLang="en-US" b="1" dirty="0"/>
                <a:t>4</a:t>
              </a:r>
            </a:p>
            <a:p>
              <a:pPr eaLnBrk="1" hangingPunct="1"/>
              <a:r>
                <a:rPr lang="en-US" altLang="en-US" b="1" dirty="0"/>
                <a:t>physical</a:t>
              </a:r>
              <a:r>
                <a:rPr lang="en-US" altLang="en-US" dirty="0"/>
                <a:t> I/</a:t>
              </a:r>
              <a:r>
                <a:rPr lang="en-US" altLang="en-US" dirty="0" err="1"/>
                <a:t>Os</a:t>
              </a:r>
              <a:endParaRPr lang="en-US" altLang="en-US" dirty="0"/>
            </a:p>
            <a:p>
              <a:pPr eaLnBrk="1" hangingPunct="1"/>
              <a:endParaRPr lang="en-US" altLang="en-US" dirty="0"/>
            </a:p>
            <a:p>
              <a:pPr eaLnBrk="1" hangingPunct="1"/>
              <a:r>
                <a:rPr lang="en-US" altLang="en-US" dirty="0"/>
                <a:t>Independent writes</a:t>
              </a:r>
            </a:p>
            <a:p>
              <a:pPr eaLnBrk="1" hangingPunct="1"/>
              <a:r>
                <a:rPr lang="en-US" altLang="en-US" dirty="0"/>
                <a:t>possible because of</a:t>
              </a:r>
            </a:p>
            <a:p>
              <a:pPr eaLnBrk="1" hangingPunct="1"/>
              <a:r>
                <a:rPr lang="en-US" altLang="en-US" dirty="0"/>
                <a:t>interleaved parity</a:t>
              </a:r>
            </a:p>
            <a:p>
              <a:pPr eaLnBrk="1" hangingPunct="1"/>
              <a:endParaRPr lang="en-US" altLang="en-US" dirty="0"/>
            </a:p>
            <a:p>
              <a:pPr eaLnBrk="1" hangingPunct="1"/>
              <a:r>
                <a:rPr lang="en-US" altLang="en-US" dirty="0"/>
                <a:t>Reed-Solomon</a:t>
              </a:r>
            </a:p>
            <a:p>
              <a:pPr eaLnBrk="1" hangingPunct="1"/>
              <a:r>
                <a:rPr lang="en-US" altLang="en-US" dirty="0"/>
                <a:t>Codes ("Q") for</a:t>
              </a:r>
            </a:p>
            <a:p>
              <a:pPr eaLnBrk="1" hangingPunct="1"/>
              <a:r>
                <a:rPr lang="en-US" altLang="en-US" dirty="0"/>
                <a:t>protection during</a:t>
              </a:r>
            </a:p>
            <a:p>
              <a:pPr eaLnBrk="1" hangingPunct="1"/>
              <a:r>
                <a:rPr lang="en-US" altLang="en-US" dirty="0"/>
                <a:t>reconstruction</a:t>
              </a:r>
            </a:p>
          </p:txBody>
        </p:sp>
        <p:sp>
          <p:nvSpPr>
            <p:cNvPr id="12298" name="Rectangle 11"/>
            <p:cNvSpPr>
              <a:spLocks noChangeArrowheads="1"/>
            </p:cNvSpPr>
            <p:nvPr/>
          </p:nvSpPr>
          <p:spPr bwMode="auto">
            <a:xfrm>
              <a:off x="2921000" y="1397000"/>
              <a:ext cx="4762500" cy="5257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99" name="Line 12"/>
            <p:cNvSpPr>
              <a:spLocks noChangeShapeType="1"/>
            </p:cNvSpPr>
            <p:nvPr/>
          </p:nvSpPr>
          <p:spPr bwMode="auto">
            <a:xfrm>
              <a:off x="444500" y="1231900"/>
              <a:ext cx="2451100" cy="139700"/>
            </a:xfrm>
            <a:prstGeom prst="line">
              <a:avLst/>
            </a:prstGeom>
            <a:noFill/>
            <a:ln w="25400">
              <a:pattFill prst="narVert">
                <a:fgClr>
                  <a:schemeClr val="tx1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0" name="Line 13"/>
            <p:cNvSpPr>
              <a:spLocks noChangeShapeType="1"/>
            </p:cNvSpPr>
            <p:nvPr/>
          </p:nvSpPr>
          <p:spPr bwMode="auto">
            <a:xfrm>
              <a:off x="2616200" y="1206500"/>
              <a:ext cx="4978400" cy="152400"/>
            </a:xfrm>
            <a:prstGeom prst="line">
              <a:avLst/>
            </a:prstGeom>
            <a:noFill/>
            <a:ln w="25400">
              <a:pattFill prst="narVert">
                <a:fgClr>
                  <a:schemeClr val="tx1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1" name="Line 14"/>
            <p:cNvSpPr>
              <a:spLocks noChangeShapeType="1"/>
            </p:cNvSpPr>
            <p:nvPr/>
          </p:nvSpPr>
          <p:spPr bwMode="auto">
            <a:xfrm>
              <a:off x="2616200" y="1536700"/>
              <a:ext cx="279400" cy="292100"/>
            </a:xfrm>
            <a:prstGeom prst="line">
              <a:avLst/>
            </a:prstGeom>
            <a:noFill/>
            <a:ln w="25400">
              <a:pattFill prst="narVert">
                <a:fgClr>
                  <a:schemeClr val="tx1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2" name="Rectangle 15"/>
            <p:cNvSpPr>
              <a:spLocks noChangeArrowheads="1"/>
            </p:cNvSpPr>
            <p:nvPr/>
          </p:nvSpPr>
          <p:spPr bwMode="auto">
            <a:xfrm>
              <a:off x="3073400" y="1549400"/>
              <a:ext cx="571500" cy="5715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/>
                <a:t>D0</a:t>
              </a:r>
            </a:p>
          </p:txBody>
        </p:sp>
        <p:sp>
          <p:nvSpPr>
            <p:cNvPr id="12303" name="Rectangle 16"/>
            <p:cNvSpPr>
              <a:spLocks noChangeArrowheads="1"/>
            </p:cNvSpPr>
            <p:nvPr/>
          </p:nvSpPr>
          <p:spPr bwMode="auto">
            <a:xfrm>
              <a:off x="3949700" y="1549400"/>
              <a:ext cx="571500" cy="5715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/>
                <a:t>D1</a:t>
              </a:r>
            </a:p>
          </p:txBody>
        </p:sp>
        <p:sp>
          <p:nvSpPr>
            <p:cNvPr id="12304" name="Rectangle 17"/>
            <p:cNvSpPr>
              <a:spLocks noChangeArrowheads="1"/>
            </p:cNvSpPr>
            <p:nvPr/>
          </p:nvSpPr>
          <p:spPr bwMode="auto">
            <a:xfrm>
              <a:off x="4851400" y="1549400"/>
              <a:ext cx="571500" cy="5715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/>
                <a:t>D2</a:t>
              </a:r>
            </a:p>
          </p:txBody>
        </p:sp>
        <p:sp>
          <p:nvSpPr>
            <p:cNvPr id="12305" name="Rectangle 18"/>
            <p:cNvSpPr>
              <a:spLocks noChangeArrowheads="1"/>
            </p:cNvSpPr>
            <p:nvPr/>
          </p:nvSpPr>
          <p:spPr bwMode="auto">
            <a:xfrm>
              <a:off x="5778500" y="1562100"/>
              <a:ext cx="571500" cy="5715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/>
                <a:t>D3</a:t>
              </a:r>
            </a:p>
          </p:txBody>
        </p:sp>
        <p:sp>
          <p:nvSpPr>
            <p:cNvPr id="12306" name="Rectangle 19" descr="10%"/>
            <p:cNvSpPr>
              <a:spLocks noChangeArrowheads="1"/>
            </p:cNvSpPr>
            <p:nvPr/>
          </p:nvSpPr>
          <p:spPr bwMode="auto">
            <a:xfrm>
              <a:off x="6731000" y="1587500"/>
              <a:ext cx="571500" cy="571500"/>
            </a:xfrm>
            <a:prstGeom prst="rect">
              <a:avLst/>
            </a:prstGeom>
            <a:pattFill prst="pct10">
              <a:fgClr>
                <a:srgbClr val="00FF00"/>
              </a:fgClr>
              <a:bgClr>
                <a:schemeClr val="bg1"/>
              </a:bgClr>
            </a:pattFill>
            <a:ln w="254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/>
                <a:t>P</a:t>
              </a:r>
            </a:p>
          </p:txBody>
        </p:sp>
        <p:sp>
          <p:nvSpPr>
            <p:cNvPr id="12307" name="Rectangle 20"/>
            <p:cNvSpPr>
              <a:spLocks noChangeArrowheads="1"/>
            </p:cNvSpPr>
            <p:nvPr/>
          </p:nvSpPr>
          <p:spPr bwMode="auto">
            <a:xfrm>
              <a:off x="3073400" y="2298700"/>
              <a:ext cx="571500" cy="5715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/>
                <a:t>D4</a:t>
              </a:r>
            </a:p>
          </p:txBody>
        </p:sp>
        <p:sp>
          <p:nvSpPr>
            <p:cNvPr id="12308" name="Rectangle 21"/>
            <p:cNvSpPr>
              <a:spLocks noChangeArrowheads="1"/>
            </p:cNvSpPr>
            <p:nvPr/>
          </p:nvSpPr>
          <p:spPr bwMode="auto">
            <a:xfrm>
              <a:off x="3949700" y="2298700"/>
              <a:ext cx="571500" cy="5715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/>
                <a:t>D5</a:t>
              </a:r>
            </a:p>
          </p:txBody>
        </p:sp>
        <p:sp>
          <p:nvSpPr>
            <p:cNvPr id="12309" name="Rectangle 22"/>
            <p:cNvSpPr>
              <a:spLocks noChangeArrowheads="1"/>
            </p:cNvSpPr>
            <p:nvPr/>
          </p:nvSpPr>
          <p:spPr bwMode="auto">
            <a:xfrm>
              <a:off x="4851400" y="2298700"/>
              <a:ext cx="571500" cy="5715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/>
                <a:t>D6</a:t>
              </a:r>
            </a:p>
          </p:txBody>
        </p:sp>
        <p:sp>
          <p:nvSpPr>
            <p:cNvPr id="12310" name="Rectangle 23" descr="10%"/>
            <p:cNvSpPr>
              <a:spLocks noChangeArrowheads="1"/>
            </p:cNvSpPr>
            <p:nvPr/>
          </p:nvSpPr>
          <p:spPr bwMode="auto">
            <a:xfrm>
              <a:off x="5778500" y="2311400"/>
              <a:ext cx="571500" cy="571500"/>
            </a:xfrm>
            <a:prstGeom prst="rect">
              <a:avLst/>
            </a:prstGeom>
            <a:pattFill prst="pct10">
              <a:fgClr>
                <a:srgbClr val="00FF00"/>
              </a:fgClr>
              <a:bgClr>
                <a:schemeClr val="bg1"/>
              </a:bgClr>
            </a:pattFill>
            <a:ln w="254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/>
                <a:t>P</a:t>
              </a:r>
            </a:p>
          </p:txBody>
        </p:sp>
        <p:sp>
          <p:nvSpPr>
            <p:cNvPr id="12311" name="Rectangle 24"/>
            <p:cNvSpPr>
              <a:spLocks noChangeArrowheads="1"/>
            </p:cNvSpPr>
            <p:nvPr/>
          </p:nvSpPr>
          <p:spPr bwMode="auto">
            <a:xfrm>
              <a:off x="6731000" y="2336800"/>
              <a:ext cx="571500" cy="5715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/>
                <a:t>D7</a:t>
              </a:r>
            </a:p>
          </p:txBody>
        </p:sp>
        <p:sp>
          <p:nvSpPr>
            <p:cNvPr id="12312" name="Rectangle 25"/>
            <p:cNvSpPr>
              <a:spLocks noChangeArrowheads="1"/>
            </p:cNvSpPr>
            <p:nvPr/>
          </p:nvSpPr>
          <p:spPr bwMode="auto">
            <a:xfrm>
              <a:off x="3073400" y="3035300"/>
              <a:ext cx="571500" cy="5715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/>
                <a:t>D8</a:t>
              </a:r>
            </a:p>
          </p:txBody>
        </p:sp>
        <p:sp>
          <p:nvSpPr>
            <p:cNvPr id="12313" name="Rectangle 26"/>
            <p:cNvSpPr>
              <a:spLocks noChangeArrowheads="1"/>
            </p:cNvSpPr>
            <p:nvPr/>
          </p:nvSpPr>
          <p:spPr bwMode="auto">
            <a:xfrm>
              <a:off x="3949700" y="3035300"/>
              <a:ext cx="571500" cy="5715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/>
                <a:t>D9</a:t>
              </a:r>
            </a:p>
          </p:txBody>
        </p:sp>
        <p:sp>
          <p:nvSpPr>
            <p:cNvPr id="12314" name="Rectangle 27" descr="10%"/>
            <p:cNvSpPr>
              <a:spLocks noChangeArrowheads="1"/>
            </p:cNvSpPr>
            <p:nvPr/>
          </p:nvSpPr>
          <p:spPr bwMode="auto">
            <a:xfrm>
              <a:off x="4851400" y="3035300"/>
              <a:ext cx="571500" cy="571500"/>
            </a:xfrm>
            <a:prstGeom prst="rect">
              <a:avLst/>
            </a:prstGeom>
            <a:pattFill prst="pct10">
              <a:fgClr>
                <a:srgbClr val="00FF00"/>
              </a:fgClr>
              <a:bgClr>
                <a:schemeClr val="bg1"/>
              </a:bgClr>
            </a:pattFill>
            <a:ln w="254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/>
                <a:t>P</a:t>
              </a:r>
            </a:p>
          </p:txBody>
        </p:sp>
        <p:sp>
          <p:nvSpPr>
            <p:cNvPr id="12315" name="Rectangle 28"/>
            <p:cNvSpPr>
              <a:spLocks noChangeArrowheads="1"/>
            </p:cNvSpPr>
            <p:nvPr/>
          </p:nvSpPr>
          <p:spPr bwMode="auto">
            <a:xfrm>
              <a:off x="5778500" y="3048000"/>
              <a:ext cx="571500" cy="5715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/>
                <a:t>D10</a:t>
              </a:r>
            </a:p>
          </p:txBody>
        </p:sp>
        <p:sp>
          <p:nvSpPr>
            <p:cNvPr id="12316" name="Rectangle 29"/>
            <p:cNvSpPr>
              <a:spLocks noChangeArrowheads="1"/>
            </p:cNvSpPr>
            <p:nvPr/>
          </p:nvSpPr>
          <p:spPr bwMode="auto">
            <a:xfrm>
              <a:off x="6731000" y="3073400"/>
              <a:ext cx="571500" cy="5715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/>
                <a:t>D11</a:t>
              </a:r>
            </a:p>
          </p:txBody>
        </p:sp>
        <p:sp>
          <p:nvSpPr>
            <p:cNvPr id="12317" name="Rectangle 30"/>
            <p:cNvSpPr>
              <a:spLocks noChangeArrowheads="1"/>
            </p:cNvSpPr>
            <p:nvPr/>
          </p:nvSpPr>
          <p:spPr bwMode="auto">
            <a:xfrm>
              <a:off x="3073400" y="3784600"/>
              <a:ext cx="571500" cy="5715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/>
                <a:t>D12</a:t>
              </a:r>
            </a:p>
          </p:txBody>
        </p:sp>
        <p:sp>
          <p:nvSpPr>
            <p:cNvPr id="12318" name="Rectangle 31" descr="10%"/>
            <p:cNvSpPr>
              <a:spLocks noChangeArrowheads="1"/>
            </p:cNvSpPr>
            <p:nvPr/>
          </p:nvSpPr>
          <p:spPr bwMode="auto">
            <a:xfrm>
              <a:off x="3949700" y="3784600"/>
              <a:ext cx="571500" cy="571500"/>
            </a:xfrm>
            <a:prstGeom prst="rect">
              <a:avLst/>
            </a:prstGeom>
            <a:pattFill prst="pct10">
              <a:fgClr>
                <a:srgbClr val="00FF00"/>
              </a:fgClr>
              <a:bgClr>
                <a:schemeClr val="bg1"/>
              </a:bgClr>
            </a:pattFill>
            <a:ln w="254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/>
                <a:t>P</a:t>
              </a:r>
            </a:p>
          </p:txBody>
        </p:sp>
        <p:sp>
          <p:nvSpPr>
            <p:cNvPr id="12319" name="Rectangle 32"/>
            <p:cNvSpPr>
              <a:spLocks noChangeArrowheads="1"/>
            </p:cNvSpPr>
            <p:nvPr/>
          </p:nvSpPr>
          <p:spPr bwMode="auto">
            <a:xfrm>
              <a:off x="4851400" y="3784600"/>
              <a:ext cx="571500" cy="5715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/>
                <a:t>D13</a:t>
              </a:r>
            </a:p>
          </p:txBody>
        </p:sp>
        <p:sp>
          <p:nvSpPr>
            <p:cNvPr id="12320" name="Rectangle 33"/>
            <p:cNvSpPr>
              <a:spLocks noChangeArrowheads="1"/>
            </p:cNvSpPr>
            <p:nvPr/>
          </p:nvSpPr>
          <p:spPr bwMode="auto">
            <a:xfrm>
              <a:off x="5778500" y="3797300"/>
              <a:ext cx="571500" cy="5715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/>
                <a:t>D14</a:t>
              </a:r>
            </a:p>
          </p:txBody>
        </p:sp>
        <p:sp>
          <p:nvSpPr>
            <p:cNvPr id="12321" name="Rectangle 34"/>
            <p:cNvSpPr>
              <a:spLocks noChangeArrowheads="1"/>
            </p:cNvSpPr>
            <p:nvPr/>
          </p:nvSpPr>
          <p:spPr bwMode="auto">
            <a:xfrm>
              <a:off x="6731000" y="3822700"/>
              <a:ext cx="571500" cy="5715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/>
                <a:t>D15</a:t>
              </a:r>
            </a:p>
          </p:txBody>
        </p:sp>
        <p:sp>
          <p:nvSpPr>
            <p:cNvPr id="12322" name="Rectangle 35" descr="10%"/>
            <p:cNvSpPr>
              <a:spLocks noChangeArrowheads="1"/>
            </p:cNvSpPr>
            <p:nvPr/>
          </p:nvSpPr>
          <p:spPr bwMode="auto">
            <a:xfrm>
              <a:off x="3073400" y="4559300"/>
              <a:ext cx="571500" cy="571500"/>
            </a:xfrm>
            <a:prstGeom prst="rect">
              <a:avLst/>
            </a:prstGeom>
            <a:pattFill prst="pct10">
              <a:fgClr>
                <a:srgbClr val="00FF00"/>
              </a:fgClr>
              <a:bgClr>
                <a:schemeClr val="bg1"/>
              </a:bgClr>
            </a:pattFill>
            <a:ln w="254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/>
                <a:t>P</a:t>
              </a:r>
            </a:p>
          </p:txBody>
        </p:sp>
        <p:sp>
          <p:nvSpPr>
            <p:cNvPr id="12323" name="Rectangle 36"/>
            <p:cNvSpPr>
              <a:spLocks noChangeArrowheads="1"/>
            </p:cNvSpPr>
            <p:nvPr/>
          </p:nvSpPr>
          <p:spPr bwMode="auto">
            <a:xfrm>
              <a:off x="3949700" y="4559300"/>
              <a:ext cx="571500" cy="5715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/>
                <a:t>D16</a:t>
              </a:r>
            </a:p>
          </p:txBody>
        </p:sp>
        <p:sp>
          <p:nvSpPr>
            <p:cNvPr id="12324" name="Rectangle 37"/>
            <p:cNvSpPr>
              <a:spLocks noChangeArrowheads="1"/>
            </p:cNvSpPr>
            <p:nvPr/>
          </p:nvSpPr>
          <p:spPr bwMode="auto">
            <a:xfrm>
              <a:off x="4851400" y="4559300"/>
              <a:ext cx="571500" cy="5715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/>
                <a:t>D17</a:t>
              </a:r>
            </a:p>
          </p:txBody>
        </p:sp>
        <p:sp>
          <p:nvSpPr>
            <p:cNvPr id="12325" name="Rectangle 38"/>
            <p:cNvSpPr>
              <a:spLocks noChangeArrowheads="1"/>
            </p:cNvSpPr>
            <p:nvPr/>
          </p:nvSpPr>
          <p:spPr bwMode="auto">
            <a:xfrm>
              <a:off x="5778500" y="4572000"/>
              <a:ext cx="571500" cy="5715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/>
                <a:t>D18</a:t>
              </a:r>
            </a:p>
          </p:txBody>
        </p:sp>
        <p:sp>
          <p:nvSpPr>
            <p:cNvPr id="12326" name="Rectangle 39"/>
            <p:cNvSpPr>
              <a:spLocks noChangeArrowheads="1"/>
            </p:cNvSpPr>
            <p:nvPr/>
          </p:nvSpPr>
          <p:spPr bwMode="auto">
            <a:xfrm>
              <a:off x="6731000" y="4597400"/>
              <a:ext cx="571500" cy="5715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/>
                <a:t>D19</a:t>
              </a:r>
            </a:p>
          </p:txBody>
        </p:sp>
        <p:sp>
          <p:nvSpPr>
            <p:cNvPr id="12327" name="Rectangle 40"/>
            <p:cNvSpPr>
              <a:spLocks noChangeArrowheads="1"/>
            </p:cNvSpPr>
            <p:nvPr/>
          </p:nvSpPr>
          <p:spPr bwMode="auto">
            <a:xfrm>
              <a:off x="3086100" y="5346700"/>
              <a:ext cx="571500" cy="5715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/>
                <a:t>D20</a:t>
              </a:r>
            </a:p>
          </p:txBody>
        </p:sp>
        <p:sp>
          <p:nvSpPr>
            <p:cNvPr id="12328" name="Rectangle 41"/>
            <p:cNvSpPr>
              <a:spLocks noChangeArrowheads="1"/>
            </p:cNvSpPr>
            <p:nvPr/>
          </p:nvSpPr>
          <p:spPr bwMode="auto">
            <a:xfrm>
              <a:off x="3962400" y="5346700"/>
              <a:ext cx="571500" cy="5715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/>
                <a:t>D21</a:t>
              </a:r>
            </a:p>
          </p:txBody>
        </p:sp>
        <p:sp>
          <p:nvSpPr>
            <p:cNvPr id="12329" name="Rectangle 42"/>
            <p:cNvSpPr>
              <a:spLocks noChangeArrowheads="1"/>
            </p:cNvSpPr>
            <p:nvPr/>
          </p:nvSpPr>
          <p:spPr bwMode="auto">
            <a:xfrm>
              <a:off x="4864100" y="5346700"/>
              <a:ext cx="571500" cy="5715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/>
                <a:t>D22</a:t>
              </a:r>
            </a:p>
          </p:txBody>
        </p:sp>
        <p:sp>
          <p:nvSpPr>
            <p:cNvPr id="12330" name="Rectangle 43"/>
            <p:cNvSpPr>
              <a:spLocks noChangeArrowheads="1"/>
            </p:cNvSpPr>
            <p:nvPr/>
          </p:nvSpPr>
          <p:spPr bwMode="auto">
            <a:xfrm>
              <a:off x="5791200" y="5359400"/>
              <a:ext cx="571500" cy="5715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/>
                <a:t>D23</a:t>
              </a:r>
            </a:p>
          </p:txBody>
        </p:sp>
        <p:sp>
          <p:nvSpPr>
            <p:cNvPr id="12331" name="Rectangle 44" descr="10%"/>
            <p:cNvSpPr>
              <a:spLocks noChangeArrowheads="1"/>
            </p:cNvSpPr>
            <p:nvPr/>
          </p:nvSpPr>
          <p:spPr bwMode="auto">
            <a:xfrm>
              <a:off x="6743700" y="5384800"/>
              <a:ext cx="571500" cy="571500"/>
            </a:xfrm>
            <a:prstGeom prst="rect">
              <a:avLst/>
            </a:prstGeom>
            <a:pattFill prst="pct10">
              <a:fgClr>
                <a:srgbClr val="00FF00"/>
              </a:fgClr>
              <a:bgClr>
                <a:schemeClr val="bg1"/>
              </a:bgClr>
            </a:pattFill>
            <a:ln w="254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/>
                <a:t>P</a:t>
              </a:r>
            </a:p>
          </p:txBody>
        </p:sp>
        <p:sp>
          <p:nvSpPr>
            <p:cNvPr id="12332" name="Rectangle 45"/>
            <p:cNvSpPr>
              <a:spLocks noChangeArrowheads="1"/>
            </p:cNvSpPr>
            <p:nvPr/>
          </p:nvSpPr>
          <p:spPr bwMode="auto">
            <a:xfrm>
              <a:off x="3275013" y="5873750"/>
              <a:ext cx="244475" cy="788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.</a:t>
              </a:r>
            </a:p>
            <a:p>
              <a:pPr eaLnBrk="1" hangingPunct="1"/>
              <a:r>
                <a:rPr lang="en-US" altLang="en-US"/>
                <a:t>.</a:t>
              </a:r>
            </a:p>
            <a:p>
              <a:pPr eaLnBrk="1" hangingPunct="1"/>
              <a:r>
                <a:rPr lang="en-US" altLang="en-US"/>
                <a:t>.</a:t>
              </a:r>
            </a:p>
          </p:txBody>
        </p:sp>
        <p:sp>
          <p:nvSpPr>
            <p:cNvPr id="12333" name="Rectangle 46"/>
            <p:cNvSpPr>
              <a:spLocks noChangeArrowheads="1"/>
            </p:cNvSpPr>
            <p:nvPr/>
          </p:nvSpPr>
          <p:spPr bwMode="auto">
            <a:xfrm>
              <a:off x="4138613" y="5848350"/>
              <a:ext cx="244475" cy="788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.</a:t>
              </a:r>
            </a:p>
            <a:p>
              <a:pPr eaLnBrk="1" hangingPunct="1"/>
              <a:r>
                <a:rPr lang="en-US" altLang="en-US"/>
                <a:t>.</a:t>
              </a:r>
            </a:p>
            <a:p>
              <a:pPr eaLnBrk="1" hangingPunct="1"/>
              <a:r>
                <a:rPr lang="en-US" altLang="en-US"/>
                <a:t>.</a:t>
              </a:r>
            </a:p>
          </p:txBody>
        </p:sp>
        <p:sp>
          <p:nvSpPr>
            <p:cNvPr id="12334" name="Rectangle 47"/>
            <p:cNvSpPr>
              <a:spLocks noChangeArrowheads="1"/>
            </p:cNvSpPr>
            <p:nvPr/>
          </p:nvSpPr>
          <p:spPr bwMode="auto">
            <a:xfrm>
              <a:off x="5053013" y="5873750"/>
              <a:ext cx="244475" cy="788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.</a:t>
              </a:r>
            </a:p>
            <a:p>
              <a:pPr eaLnBrk="1" hangingPunct="1"/>
              <a:r>
                <a:rPr lang="en-US" altLang="en-US"/>
                <a:t>.</a:t>
              </a:r>
            </a:p>
            <a:p>
              <a:pPr eaLnBrk="1" hangingPunct="1"/>
              <a:r>
                <a:rPr lang="en-US" altLang="en-US"/>
                <a:t>.</a:t>
              </a:r>
            </a:p>
          </p:txBody>
        </p:sp>
        <p:sp>
          <p:nvSpPr>
            <p:cNvPr id="12336" name="Rectangle 49"/>
            <p:cNvSpPr>
              <a:spLocks noChangeArrowheads="1"/>
            </p:cNvSpPr>
            <p:nvPr/>
          </p:nvSpPr>
          <p:spPr bwMode="auto">
            <a:xfrm>
              <a:off x="6932613" y="5873750"/>
              <a:ext cx="244475" cy="788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.</a:t>
              </a:r>
            </a:p>
            <a:p>
              <a:pPr eaLnBrk="1" hangingPunct="1"/>
              <a:r>
                <a:rPr lang="en-US" altLang="en-US"/>
                <a:t>.</a:t>
              </a:r>
            </a:p>
            <a:p>
              <a:pPr eaLnBrk="1" hangingPunct="1"/>
              <a:r>
                <a:rPr lang="en-US" altLang="en-US"/>
                <a:t>.</a:t>
              </a:r>
            </a:p>
          </p:txBody>
        </p:sp>
        <p:sp>
          <p:nvSpPr>
            <p:cNvPr id="12337" name="Rectangle 50"/>
            <p:cNvSpPr>
              <a:spLocks noChangeArrowheads="1"/>
            </p:cNvSpPr>
            <p:nvPr/>
          </p:nvSpPr>
          <p:spPr bwMode="auto">
            <a:xfrm>
              <a:off x="4500563" y="6178550"/>
              <a:ext cx="1704975" cy="322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Disk Columns</a:t>
              </a:r>
            </a:p>
          </p:txBody>
        </p:sp>
        <p:sp>
          <p:nvSpPr>
            <p:cNvPr id="12339" name="Line 52"/>
            <p:cNvSpPr>
              <a:spLocks noChangeShapeType="1"/>
            </p:cNvSpPr>
            <p:nvPr/>
          </p:nvSpPr>
          <p:spPr bwMode="auto">
            <a:xfrm>
              <a:off x="8369300" y="2870200"/>
              <a:ext cx="0" cy="11811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0" name="Rectangle 53"/>
            <p:cNvSpPr>
              <a:spLocks noChangeArrowheads="1"/>
            </p:cNvSpPr>
            <p:nvPr/>
          </p:nvSpPr>
          <p:spPr bwMode="auto">
            <a:xfrm>
              <a:off x="3022600" y="3708400"/>
              <a:ext cx="4381500" cy="762000"/>
            </a:xfrm>
            <a:prstGeom prst="rect">
              <a:avLst/>
            </a:prstGeom>
            <a:noFill/>
            <a:ln w="25400">
              <a:solidFill>
                <a:srgbClr val="FC0128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41" name="Line 54"/>
            <p:cNvSpPr>
              <a:spLocks noChangeShapeType="1"/>
            </p:cNvSpPr>
            <p:nvPr/>
          </p:nvSpPr>
          <p:spPr bwMode="auto">
            <a:xfrm>
              <a:off x="7467600" y="4114800"/>
              <a:ext cx="596900" cy="177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2" name="Rectangle 55"/>
            <p:cNvSpPr>
              <a:spLocks noChangeArrowheads="1"/>
            </p:cNvSpPr>
            <p:nvPr/>
          </p:nvSpPr>
          <p:spPr bwMode="auto">
            <a:xfrm>
              <a:off x="7961313" y="4197350"/>
              <a:ext cx="828675" cy="322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i="1"/>
                <a:t>Stripe</a:t>
              </a:r>
            </a:p>
          </p:txBody>
        </p:sp>
        <p:sp>
          <p:nvSpPr>
            <p:cNvPr id="12343" name="Line 56"/>
            <p:cNvSpPr>
              <a:spLocks noChangeShapeType="1"/>
            </p:cNvSpPr>
            <p:nvPr/>
          </p:nvSpPr>
          <p:spPr bwMode="auto">
            <a:xfrm>
              <a:off x="7327900" y="4419600"/>
              <a:ext cx="647700" cy="406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4" name="Rectangle 57"/>
            <p:cNvSpPr>
              <a:spLocks noChangeArrowheads="1"/>
            </p:cNvSpPr>
            <p:nvPr/>
          </p:nvSpPr>
          <p:spPr bwMode="auto">
            <a:xfrm>
              <a:off x="7967663" y="4730750"/>
              <a:ext cx="828675" cy="555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i="1"/>
                <a:t>Stripe</a:t>
              </a:r>
            </a:p>
            <a:p>
              <a:pPr algn="ctr" eaLnBrk="1" hangingPunct="1"/>
              <a:r>
                <a:rPr lang="en-US" altLang="en-US" i="1"/>
                <a:t>Unit</a:t>
              </a:r>
            </a:p>
          </p:txBody>
        </p:sp>
        <p:sp>
          <p:nvSpPr>
            <p:cNvPr id="12345" name="Line 58"/>
            <p:cNvSpPr>
              <a:spLocks noChangeShapeType="1"/>
            </p:cNvSpPr>
            <p:nvPr/>
          </p:nvSpPr>
          <p:spPr bwMode="auto">
            <a:xfrm>
              <a:off x="1993900" y="4699000"/>
              <a:ext cx="927100" cy="1968500"/>
            </a:xfrm>
            <a:prstGeom prst="line">
              <a:avLst/>
            </a:prstGeom>
            <a:noFill/>
            <a:ln w="25400">
              <a:pattFill prst="narVert">
                <a:fgClr>
                  <a:schemeClr val="tx1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6" name="Line 59"/>
            <p:cNvSpPr>
              <a:spLocks noChangeShapeType="1"/>
            </p:cNvSpPr>
            <p:nvPr/>
          </p:nvSpPr>
          <p:spPr bwMode="auto">
            <a:xfrm>
              <a:off x="469900" y="1549400"/>
              <a:ext cx="63500" cy="165100"/>
            </a:xfrm>
            <a:prstGeom prst="line">
              <a:avLst/>
            </a:prstGeom>
            <a:noFill/>
            <a:ln w="25400">
              <a:pattFill prst="narVert">
                <a:fgClr>
                  <a:schemeClr val="tx1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7" name="Rectangle 60"/>
            <p:cNvSpPr>
              <a:spLocks noChangeArrowheads="1"/>
            </p:cNvSpPr>
            <p:nvPr/>
          </p:nvSpPr>
          <p:spPr bwMode="auto">
            <a:xfrm>
              <a:off x="311150" y="5375275"/>
              <a:ext cx="2252663" cy="644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i="1"/>
                <a:t>Targeted for mixed</a:t>
              </a:r>
            </a:p>
            <a:p>
              <a:pPr eaLnBrk="1" hangingPunct="1"/>
              <a:r>
                <a:rPr lang="en-US" altLang="en-US" i="1"/>
                <a:t>applications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482600"/>
            <a:ext cx="8099425" cy="7366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Problems of Disk Arrays: Small Writes</a:t>
            </a:r>
          </a:p>
        </p:txBody>
      </p:sp>
      <p:grpSp>
        <p:nvGrpSpPr>
          <p:cNvPr id="2" name="Group 1" descr="small writes"/>
          <p:cNvGrpSpPr/>
          <p:nvPr/>
        </p:nvGrpSpPr>
        <p:grpSpPr>
          <a:xfrm>
            <a:off x="989013" y="2184400"/>
            <a:ext cx="7240587" cy="4457700"/>
            <a:chOff x="989013" y="2184400"/>
            <a:chExt cx="7240587" cy="4457700"/>
          </a:xfrm>
        </p:grpSpPr>
        <p:sp>
          <p:nvSpPr>
            <p:cNvPr id="13315" name="Rectangle 3"/>
            <p:cNvSpPr>
              <a:spLocks noChangeArrowheads="1"/>
            </p:cNvSpPr>
            <p:nvPr/>
          </p:nvSpPr>
          <p:spPr bwMode="auto">
            <a:xfrm>
              <a:off x="2692400" y="2184400"/>
              <a:ext cx="571500" cy="5715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/>
                <a:t>D0</a:t>
              </a:r>
            </a:p>
          </p:txBody>
        </p:sp>
        <p:sp>
          <p:nvSpPr>
            <p:cNvPr id="13316" name="Rectangle 4"/>
            <p:cNvSpPr>
              <a:spLocks noChangeArrowheads="1"/>
            </p:cNvSpPr>
            <p:nvPr/>
          </p:nvSpPr>
          <p:spPr bwMode="auto">
            <a:xfrm>
              <a:off x="3568700" y="2184400"/>
              <a:ext cx="571500" cy="5715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/>
                <a:t>D1</a:t>
              </a:r>
            </a:p>
          </p:txBody>
        </p:sp>
        <p:sp>
          <p:nvSpPr>
            <p:cNvPr id="13317" name="Rectangle 5"/>
            <p:cNvSpPr>
              <a:spLocks noChangeArrowheads="1"/>
            </p:cNvSpPr>
            <p:nvPr/>
          </p:nvSpPr>
          <p:spPr bwMode="auto">
            <a:xfrm>
              <a:off x="4470400" y="2184400"/>
              <a:ext cx="571500" cy="5715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/>
                <a:t>D2</a:t>
              </a:r>
            </a:p>
          </p:txBody>
        </p:sp>
        <p:sp>
          <p:nvSpPr>
            <p:cNvPr id="13318" name="Rectangle 6"/>
            <p:cNvSpPr>
              <a:spLocks noChangeArrowheads="1"/>
            </p:cNvSpPr>
            <p:nvPr/>
          </p:nvSpPr>
          <p:spPr bwMode="auto">
            <a:xfrm>
              <a:off x="5397500" y="2197100"/>
              <a:ext cx="571500" cy="5715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/>
                <a:t>D3</a:t>
              </a:r>
            </a:p>
          </p:txBody>
        </p:sp>
        <p:sp>
          <p:nvSpPr>
            <p:cNvPr id="13319" name="Rectangle 7" descr="10%"/>
            <p:cNvSpPr>
              <a:spLocks noChangeArrowheads="1"/>
            </p:cNvSpPr>
            <p:nvPr/>
          </p:nvSpPr>
          <p:spPr bwMode="auto">
            <a:xfrm>
              <a:off x="6350000" y="2222500"/>
              <a:ext cx="571500" cy="571500"/>
            </a:xfrm>
            <a:prstGeom prst="rect">
              <a:avLst/>
            </a:prstGeom>
            <a:pattFill prst="pct10">
              <a:fgClr>
                <a:srgbClr val="00FF00"/>
              </a:fgClr>
              <a:bgClr>
                <a:schemeClr val="bg1"/>
              </a:bgClr>
            </a:pattFill>
            <a:ln w="254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/>
                <a:t>P</a:t>
              </a:r>
            </a:p>
          </p:txBody>
        </p:sp>
        <p:sp>
          <p:nvSpPr>
            <p:cNvPr id="13320" name="Rectangle 8"/>
            <p:cNvSpPr>
              <a:spLocks noChangeArrowheads="1"/>
            </p:cNvSpPr>
            <p:nvPr/>
          </p:nvSpPr>
          <p:spPr bwMode="auto">
            <a:xfrm>
              <a:off x="1282700" y="2197100"/>
              <a:ext cx="571500" cy="571500"/>
            </a:xfrm>
            <a:prstGeom prst="rect">
              <a:avLst/>
            </a:prstGeom>
            <a:noFill/>
            <a:ln w="25400">
              <a:solidFill>
                <a:srgbClr val="FE9B0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/>
                <a:t>D0'</a:t>
              </a:r>
            </a:p>
          </p:txBody>
        </p:sp>
        <p:sp>
          <p:nvSpPr>
            <p:cNvPr id="13321" name="Oval 9"/>
            <p:cNvSpPr>
              <a:spLocks noChangeArrowheads="1"/>
            </p:cNvSpPr>
            <p:nvPr/>
          </p:nvSpPr>
          <p:spPr bwMode="auto">
            <a:xfrm>
              <a:off x="2387600" y="3771900"/>
              <a:ext cx="266700" cy="2667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22" name="Rectangle 10"/>
            <p:cNvSpPr>
              <a:spLocks noChangeArrowheads="1"/>
            </p:cNvSpPr>
            <p:nvPr/>
          </p:nvSpPr>
          <p:spPr bwMode="auto">
            <a:xfrm>
              <a:off x="2373313" y="3765550"/>
              <a:ext cx="3175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+</a:t>
              </a:r>
            </a:p>
          </p:txBody>
        </p:sp>
        <p:sp>
          <p:nvSpPr>
            <p:cNvPr id="13323" name="Line 11"/>
            <p:cNvSpPr>
              <a:spLocks noChangeShapeType="1"/>
            </p:cNvSpPr>
            <p:nvPr/>
          </p:nvSpPr>
          <p:spPr bwMode="auto">
            <a:xfrm>
              <a:off x="1600200" y="2781300"/>
              <a:ext cx="787400" cy="9779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4" name="Line 12"/>
            <p:cNvSpPr>
              <a:spLocks noChangeShapeType="1"/>
            </p:cNvSpPr>
            <p:nvPr/>
          </p:nvSpPr>
          <p:spPr bwMode="auto">
            <a:xfrm flipH="1">
              <a:off x="2578100" y="2794000"/>
              <a:ext cx="393700" cy="990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5" name="Oval 13"/>
            <p:cNvSpPr>
              <a:spLocks noChangeArrowheads="1"/>
            </p:cNvSpPr>
            <p:nvPr/>
          </p:nvSpPr>
          <p:spPr bwMode="auto">
            <a:xfrm>
              <a:off x="4318000" y="4495800"/>
              <a:ext cx="266700" cy="2667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26" name="Rectangle 14"/>
            <p:cNvSpPr>
              <a:spLocks noChangeArrowheads="1"/>
            </p:cNvSpPr>
            <p:nvPr/>
          </p:nvSpPr>
          <p:spPr bwMode="auto">
            <a:xfrm>
              <a:off x="4303713" y="4476750"/>
              <a:ext cx="3175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+</a:t>
              </a:r>
            </a:p>
          </p:txBody>
        </p:sp>
        <p:sp>
          <p:nvSpPr>
            <p:cNvPr id="13327" name="Line 15"/>
            <p:cNvSpPr>
              <a:spLocks noChangeShapeType="1"/>
            </p:cNvSpPr>
            <p:nvPr/>
          </p:nvSpPr>
          <p:spPr bwMode="auto">
            <a:xfrm>
              <a:off x="2667000" y="3975100"/>
              <a:ext cx="1663700" cy="5969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8" name="Line 16"/>
            <p:cNvSpPr>
              <a:spLocks noChangeShapeType="1"/>
            </p:cNvSpPr>
            <p:nvPr/>
          </p:nvSpPr>
          <p:spPr bwMode="auto">
            <a:xfrm flipH="1">
              <a:off x="4597400" y="2819400"/>
              <a:ext cx="2057400" cy="17145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9" name="Rectangle 17"/>
            <p:cNvSpPr>
              <a:spLocks noChangeArrowheads="1"/>
            </p:cNvSpPr>
            <p:nvPr/>
          </p:nvSpPr>
          <p:spPr bwMode="auto">
            <a:xfrm>
              <a:off x="2590800" y="6032500"/>
              <a:ext cx="571500" cy="571500"/>
            </a:xfrm>
            <a:prstGeom prst="rect">
              <a:avLst/>
            </a:prstGeom>
            <a:noFill/>
            <a:ln w="25400">
              <a:solidFill>
                <a:srgbClr val="FE9B0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u="sng"/>
                <a:t>D0'</a:t>
              </a:r>
            </a:p>
          </p:txBody>
        </p:sp>
        <p:sp>
          <p:nvSpPr>
            <p:cNvPr id="13330" name="Rectangle 18"/>
            <p:cNvSpPr>
              <a:spLocks noChangeArrowheads="1"/>
            </p:cNvSpPr>
            <p:nvPr/>
          </p:nvSpPr>
          <p:spPr bwMode="auto">
            <a:xfrm>
              <a:off x="3467100" y="6032500"/>
              <a:ext cx="571500" cy="5715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/>
                <a:t>D1</a:t>
              </a:r>
            </a:p>
          </p:txBody>
        </p:sp>
        <p:sp>
          <p:nvSpPr>
            <p:cNvPr id="13331" name="Rectangle 19"/>
            <p:cNvSpPr>
              <a:spLocks noChangeArrowheads="1"/>
            </p:cNvSpPr>
            <p:nvPr/>
          </p:nvSpPr>
          <p:spPr bwMode="auto">
            <a:xfrm>
              <a:off x="4368800" y="6032500"/>
              <a:ext cx="571500" cy="5715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/>
                <a:t>D2</a:t>
              </a:r>
            </a:p>
          </p:txBody>
        </p:sp>
        <p:sp>
          <p:nvSpPr>
            <p:cNvPr id="13332" name="Rectangle 20"/>
            <p:cNvSpPr>
              <a:spLocks noChangeArrowheads="1"/>
            </p:cNvSpPr>
            <p:nvPr/>
          </p:nvSpPr>
          <p:spPr bwMode="auto">
            <a:xfrm>
              <a:off x="5295900" y="6045200"/>
              <a:ext cx="571500" cy="5715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/>
                <a:t>D3</a:t>
              </a:r>
            </a:p>
          </p:txBody>
        </p:sp>
        <p:sp>
          <p:nvSpPr>
            <p:cNvPr id="13333" name="Rectangle 21" descr="10%"/>
            <p:cNvSpPr>
              <a:spLocks noChangeArrowheads="1"/>
            </p:cNvSpPr>
            <p:nvPr/>
          </p:nvSpPr>
          <p:spPr bwMode="auto">
            <a:xfrm>
              <a:off x="6248400" y="6070600"/>
              <a:ext cx="571500" cy="571500"/>
            </a:xfrm>
            <a:prstGeom prst="rect">
              <a:avLst/>
            </a:prstGeom>
            <a:pattFill prst="pct10">
              <a:fgClr>
                <a:srgbClr val="00FF00"/>
              </a:fgClr>
              <a:bgClr>
                <a:schemeClr val="bg1"/>
              </a:bgClr>
            </a:pattFill>
            <a:ln w="254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u="sng"/>
                <a:t>P'</a:t>
              </a:r>
            </a:p>
          </p:txBody>
        </p:sp>
        <p:sp>
          <p:nvSpPr>
            <p:cNvPr id="13334" name="Line 22"/>
            <p:cNvSpPr>
              <a:spLocks noChangeShapeType="1"/>
            </p:cNvSpPr>
            <p:nvPr/>
          </p:nvSpPr>
          <p:spPr bwMode="auto">
            <a:xfrm>
              <a:off x="4610100" y="4749800"/>
              <a:ext cx="1905000" cy="13081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5" name="Line 23"/>
            <p:cNvSpPr>
              <a:spLocks noChangeShapeType="1"/>
            </p:cNvSpPr>
            <p:nvPr/>
          </p:nvSpPr>
          <p:spPr bwMode="auto">
            <a:xfrm>
              <a:off x="1600200" y="2781300"/>
              <a:ext cx="1270000" cy="32385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6" name="Rectangle 24"/>
            <p:cNvSpPr>
              <a:spLocks noChangeArrowheads="1"/>
            </p:cNvSpPr>
            <p:nvPr/>
          </p:nvSpPr>
          <p:spPr bwMode="auto">
            <a:xfrm>
              <a:off x="989013" y="2990850"/>
              <a:ext cx="657225" cy="644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i="1"/>
                <a:t>new</a:t>
              </a:r>
            </a:p>
            <a:p>
              <a:pPr eaLnBrk="1" hangingPunct="1"/>
              <a:r>
                <a:rPr lang="en-US" altLang="en-US" i="1"/>
                <a:t>data</a:t>
              </a:r>
            </a:p>
          </p:txBody>
        </p:sp>
        <p:sp>
          <p:nvSpPr>
            <p:cNvPr id="13337" name="Rectangle 25"/>
            <p:cNvSpPr>
              <a:spLocks noChangeArrowheads="1"/>
            </p:cNvSpPr>
            <p:nvPr/>
          </p:nvSpPr>
          <p:spPr bwMode="auto">
            <a:xfrm>
              <a:off x="2881313" y="2965450"/>
              <a:ext cx="657225" cy="644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i="1"/>
                <a:t>old</a:t>
              </a:r>
            </a:p>
            <a:p>
              <a:pPr eaLnBrk="1" hangingPunct="1"/>
              <a:r>
                <a:rPr lang="en-US" altLang="en-US" i="1"/>
                <a:t>data</a:t>
              </a:r>
            </a:p>
          </p:txBody>
        </p:sp>
        <p:sp>
          <p:nvSpPr>
            <p:cNvPr id="13338" name="Rectangle 26"/>
            <p:cNvSpPr>
              <a:spLocks noChangeArrowheads="1"/>
            </p:cNvSpPr>
            <p:nvPr/>
          </p:nvSpPr>
          <p:spPr bwMode="auto">
            <a:xfrm>
              <a:off x="6297613" y="3028950"/>
              <a:ext cx="811212" cy="644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i="1"/>
                <a:t>old </a:t>
              </a:r>
            </a:p>
            <a:p>
              <a:pPr eaLnBrk="1" hangingPunct="1"/>
              <a:r>
                <a:rPr lang="en-US" altLang="en-US" i="1"/>
                <a:t>parity</a:t>
              </a:r>
            </a:p>
          </p:txBody>
        </p:sp>
        <p:sp>
          <p:nvSpPr>
            <p:cNvPr id="13339" name="Rectangle 27"/>
            <p:cNvSpPr>
              <a:spLocks noChangeArrowheads="1"/>
            </p:cNvSpPr>
            <p:nvPr/>
          </p:nvSpPr>
          <p:spPr bwMode="auto">
            <a:xfrm>
              <a:off x="4646613" y="4502150"/>
              <a:ext cx="68262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XOR</a:t>
              </a:r>
            </a:p>
          </p:txBody>
        </p:sp>
        <p:sp>
          <p:nvSpPr>
            <p:cNvPr id="13340" name="Rectangle 28"/>
            <p:cNvSpPr>
              <a:spLocks noChangeArrowheads="1"/>
            </p:cNvSpPr>
            <p:nvPr/>
          </p:nvSpPr>
          <p:spPr bwMode="auto">
            <a:xfrm>
              <a:off x="2640013" y="3689350"/>
              <a:ext cx="68262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XOR</a:t>
              </a:r>
            </a:p>
          </p:txBody>
        </p:sp>
        <p:sp>
          <p:nvSpPr>
            <p:cNvPr id="13341" name="Rectangle 29"/>
            <p:cNvSpPr>
              <a:spLocks noChangeArrowheads="1"/>
            </p:cNvSpPr>
            <p:nvPr/>
          </p:nvSpPr>
          <p:spPr bwMode="auto">
            <a:xfrm>
              <a:off x="3490913" y="3105150"/>
              <a:ext cx="1157287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(1. Read)</a:t>
              </a:r>
            </a:p>
          </p:txBody>
        </p:sp>
        <p:sp>
          <p:nvSpPr>
            <p:cNvPr id="13342" name="Rectangle 30"/>
            <p:cNvSpPr>
              <a:spLocks noChangeArrowheads="1"/>
            </p:cNvSpPr>
            <p:nvPr/>
          </p:nvSpPr>
          <p:spPr bwMode="auto">
            <a:xfrm>
              <a:off x="7072313" y="3143250"/>
              <a:ext cx="1157287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(2. Read)</a:t>
              </a:r>
            </a:p>
          </p:txBody>
        </p:sp>
        <p:sp>
          <p:nvSpPr>
            <p:cNvPr id="13343" name="Rectangle 31"/>
            <p:cNvSpPr>
              <a:spLocks noChangeArrowheads="1"/>
            </p:cNvSpPr>
            <p:nvPr/>
          </p:nvSpPr>
          <p:spPr bwMode="auto">
            <a:xfrm>
              <a:off x="2805113" y="5416550"/>
              <a:ext cx="1166812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(3. Write)</a:t>
              </a:r>
            </a:p>
          </p:txBody>
        </p:sp>
        <p:sp>
          <p:nvSpPr>
            <p:cNvPr id="13344" name="Rectangle 32"/>
            <p:cNvSpPr>
              <a:spLocks noChangeArrowheads="1"/>
            </p:cNvSpPr>
            <p:nvPr/>
          </p:nvSpPr>
          <p:spPr bwMode="auto">
            <a:xfrm>
              <a:off x="6132513" y="5441950"/>
              <a:ext cx="1166812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(4. Write)</a:t>
              </a:r>
            </a:p>
          </p:txBody>
        </p:sp>
      </p:grpSp>
      <p:sp>
        <p:nvSpPr>
          <p:cNvPr id="13345" name="Rectangle 33"/>
          <p:cNvSpPr>
            <a:spLocks noChangeArrowheads="1"/>
          </p:cNvSpPr>
          <p:nvPr/>
        </p:nvSpPr>
        <p:spPr bwMode="auto">
          <a:xfrm>
            <a:off x="938213" y="1371600"/>
            <a:ext cx="34909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i="1" dirty="0"/>
              <a:t>RAID-5: Small Write Algorithm</a:t>
            </a:r>
          </a:p>
        </p:txBody>
      </p:sp>
      <p:sp>
        <p:nvSpPr>
          <p:cNvPr id="13346" name="Rectangle 34"/>
          <p:cNvSpPr>
            <a:spLocks noChangeArrowheads="1"/>
          </p:cNvSpPr>
          <p:nvPr/>
        </p:nvSpPr>
        <p:spPr bwMode="auto">
          <a:xfrm>
            <a:off x="1293813" y="1752600"/>
            <a:ext cx="61896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1 Logical Write = 2 Physical Reads + 2  Physical Writes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RAID 5 analysis (1)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MTBF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is slightly better than RAID 0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because failure of one disk is not quite a harm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We need more time if 2 or more disks fail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Performance is also as good as RAID 0, if not better. 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 can read and write parallel blocks of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RAID 5 analysis (2)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One of the drawbacks is that the write involves heavy parity calculations by the RAID controller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Write operations are slower compared to RAID 0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Pretty useful for general purpose uses where ‘read’s’ are more frequent the ‘write’s’</a:t>
            </a:r>
          </a:p>
        </p:txBody>
      </p:sp>
    </p:spTree>
    <p:extLst>
      <p:ext uri="{BB962C8B-B14F-4D97-AF65-F5344CB8AC3E}">
        <p14:creationId xmlns:p14="http://schemas.microsoft.com/office/powerpoint/2010/main" val="44237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924800" cy="1162050"/>
          </a:xfrm>
        </p:spPr>
        <p:txBody>
          <a:bodyPr/>
          <a:lstStyle/>
          <a:p>
            <a:pPr algn="ctr" eaLnBrk="1" hangingPunct="1"/>
            <a:r>
              <a:rPr lang="en-US" alt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RAID 10</a:t>
            </a:r>
          </a:p>
        </p:txBody>
      </p:sp>
      <p:pic>
        <p:nvPicPr>
          <p:cNvPr id="15363" name="Picture 3" descr="raid 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2209800"/>
            <a:ext cx="3581400" cy="4105275"/>
          </a:xfrm>
        </p:spPr>
      </p:pic>
      <p:sp>
        <p:nvSpPr>
          <p:cNvPr id="15364" name="Text Placeholder 2"/>
          <p:cNvSpPr>
            <a:spLocks noGrp="1"/>
          </p:cNvSpPr>
          <p:nvPr>
            <p:ph type="body" sz="half" idx="2"/>
          </p:nvPr>
        </p:nvSpPr>
        <p:spPr>
          <a:xfrm>
            <a:off x="304800" y="1676400"/>
            <a:ext cx="5181600" cy="4572000"/>
          </a:xfrm>
        </p:spPr>
        <p:txBody>
          <a:bodyPr anchor="ctr"/>
          <a:lstStyle/>
          <a:p>
            <a:pPr marL="514350" indent="-514350" eaLnBrk="1" hangingPunct="1">
              <a:buFont typeface="Arial" charset="0"/>
              <a:buChar char="•"/>
            </a:pPr>
            <a:r>
              <a:rPr lang="en-US" altLang="en-US" sz="3200" dirty="0" smtClean="0">
                <a:latin typeface="Arial" charset="0"/>
                <a:cs typeface="Arial" charset="0"/>
              </a:rPr>
              <a:t>Combines RAID 1 and RAID 0</a:t>
            </a:r>
          </a:p>
          <a:p>
            <a:pPr marL="514350" indent="-514350" eaLnBrk="1" hangingPunct="1">
              <a:buFont typeface="Arial" charset="0"/>
              <a:buChar char="•"/>
            </a:pPr>
            <a:r>
              <a:rPr lang="en-US" altLang="en-US" sz="3200" dirty="0" smtClean="0">
                <a:latin typeface="Arial" charset="0"/>
                <a:cs typeface="Arial" charset="0"/>
              </a:rPr>
              <a:t>both - good performance and good failover handling</a:t>
            </a:r>
          </a:p>
          <a:p>
            <a:pPr marL="514350" indent="-514350" eaLnBrk="1" hangingPunct="1">
              <a:buFont typeface="Arial" charset="0"/>
              <a:buChar char="•"/>
            </a:pPr>
            <a:r>
              <a:rPr lang="en-US" altLang="en-US" sz="3200" dirty="0" smtClean="0">
                <a:latin typeface="Arial" charset="0"/>
                <a:cs typeface="Arial" charset="0"/>
              </a:rPr>
              <a:t>called ‘Nested RAID’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28800"/>
            <a:ext cx="8077200" cy="18288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RAID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edundant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rray of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ndependent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isks</a:t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David A. Patterson, Garth Gibson, and Randy H.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Katz, </a:t>
            </a:r>
            <a:b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700" b="1" i="1" dirty="0">
                <a:latin typeface="Arial" panose="020B0604020202020204" pitchFamily="34" charset="0"/>
                <a:cs typeface="Arial" panose="020B0604020202020204" pitchFamily="34" charset="0"/>
              </a:rPr>
              <a:t>Case for Redundant Arrays of Inexpensive Disks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(RAID)</a:t>
            </a:r>
            <a:b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Proc. 1988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ACM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SIGMOD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international conference on m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anagement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, Chicago,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IL, USA, pp. 109-116, June 1988. </a:t>
            </a: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=10.1145/50202.50214</a:t>
            </a:r>
            <a:b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doi.acm.org/10.1145/50202.50214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990600" y="5486400"/>
            <a:ext cx="7854950" cy="1752600"/>
          </a:xfrm>
          <a:ln>
            <a:solidFill>
              <a:schemeClr val="accent1"/>
            </a:solidFill>
          </a:ln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1800" dirty="0" smtClean="0"/>
          </a:p>
          <a:p>
            <a:pPr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slides by…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en-US" alt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Rakshith</a:t>
            </a:r>
            <a:r>
              <a:rPr lang="en-US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Venkatesh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John </a:t>
            </a:r>
            <a:r>
              <a:rPr lang="en-US" alt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Kubiatowicz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,and 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Anthony D. Joseph</a:t>
            </a:r>
          </a:p>
          <a:p>
            <a:pPr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924800" cy="6858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RAID 6+</a:t>
            </a:r>
          </a:p>
        </p:txBody>
      </p:sp>
      <p:pic>
        <p:nvPicPr>
          <p:cNvPr id="16387" name="Picture 2" descr="raid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990600"/>
            <a:ext cx="5111750" cy="314166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810000"/>
            <a:ext cx="8153400" cy="24384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RAID 6: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seen as the best way to guarantee data integrity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uses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double parity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esser MTBF compared to RAID5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drawback: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longer write time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Implementations (1)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0292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altLang="en-US" sz="35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Software based RAID: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Software implementations are provided by many Operating Systems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A software layer sits above the disk device drivers and provides an abstraction layer between the logical drives (</a:t>
            </a:r>
            <a:r>
              <a:rPr lang="en-US" alt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RAIDs</a:t>
            </a:r>
            <a:r>
              <a:rPr lang="en-US" alt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) and physical drives</a:t>
            </a:r>
            <a:endParaRPr lang="en-US" altLang="en-US" sz="35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Server's processor is used to run the RAID software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Used for simpler configurations like RAID0 and RAID1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28600" y="514350"/>
            <a:ext cx="8458200" cy="62865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Implementations (2)</a:t>
            </a:r>
          </a:p>
        </p:txBody>
      </p:sp>
      <p:sp>
        <p:nvSpPr>
          <p:cNvPr id="16388" name="Content Placeholder 2"/>
          <p:cNvSpPr>
            <a:spLocks noGrp="1"/>
          </p:cNvSpPr>
          <p:nvPr>
            <p:ph idx="1"/>
          </p:nvPr>
        </p:nvSpPr>
        <p:spPr>
          <a:xfrm>
            <a:off x="3575050" y="1676400"/>
            <a:ext cx="5111750" cy="48006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altLang="en-US" sz="35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Hardware based RAID: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hardware implementation of RAID requires (at least) a special-purpose RAID controller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on a desktop system this may be built into the motherboard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the processor is </a:t>
            </a:r>
            <a:r>
              <a:rPr lang="en-US" altLang="en-US" sz="3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alt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used for RAID calculations</a:t>
            </a:r>
            <a:endParaRPr lang="en-US" altLang="en-US" sz="3500" dirty="0" smtClean="0"/>
          </a:p>
        </p:txBody>
      </p:sp>
      <p:sp>
        <p:nvSpPr>
          <p:cNvPr id="18436" name="Text Placeholder 3" descr="implementations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pic>
        <p:nvPicPr>
          <p:cNvPr id="18437" name="Picture 2" descr="implement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28575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228600" y="5181600"/>
            <a:ext cx="3581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charset="0"/>
                <a:cs typeface="Arial" charset="0"/>
              </a:rPr>
              <a:t>A PCI-bus-based,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charset="0"/>
                <a:cs typeface="Arial" charset="0"/>
              </a:rPr>
              <a:t>IDE/ATA hard disk RAID controller, supporting levels 0, 1, and 01.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availabi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7115556" cy="521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05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Orthogonal Ra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7456837" cy="5474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49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Road ahead… (1)</a:t>
            </a:r>
          </a:p>
        </p:txBody>
      </p:sp>
      <p:sp>
        <p:nvSpPr>
          <p:cNvPr id="18435" name="Content Placeholder 5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expanded use of RAID-6 and other dual-parity schemes is a virtual certainty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RAID vendors to support "fast rebuild" features that can restore hundreds of gigabytes in just an hour or so!!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Striping (of data) would extend across RAID groups -- not just across drives within a group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Hot Spares!!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Road ahead… (2)</a:t>
            </a:r>
          </a:p>
        </p:txBody>
      </p:sp>
      <p:sp>
        <p:nvSpPr>
          <p:cNvPr id="18435" name="Content Placeholder 5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Improved disk diagnostic features should offer more reliable predictions of impending drive failures, allowing the rebuild process to begin before an actual fault occurs</a:t>
            </a:r>
          </a:p>
        </p:txBody>
      </p:sp>
    </p:spTree>
    <p:extLst>
      <p:ext uri="{BB962C8B-B14F-4D97-AF65-F5344CB8AC3E}">
        <p14:creationId xmlns:p14="http://schemas.microsoft.com/office/powerpoint/2010/main" val="231034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 </a:t>
            </a:r>
            <a:r>
              <a:rPr lang="fr-FR" dirty="0"/>
              <a:t>6</a:t>
            </a:r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8" name="Υπότιτλος 2"/>
          <p:cNvSpPr>
            <a:spLocks noGrp="1"/>
          </p:cNvSpPr>
          <p:nvPr>
            <p:ph type="subTitle" idx="1"/>
          </p:nvPr>
        </p:nvSpPr>
        <p:spPr>
          <a:xfrm>
            <a:off x="1295400" y="3505200"/>
            <a:ext cx="6400800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Μάθημα: Αρχιτεκτονική Υπολογιστών</a:t>
            </a:r>
          </a:p>
          <a:p>
            <a:r>
              <a:rPr lang="el-GR" sz="2800" b="1" dirty="0" smtClean="0"/>
              <a:t>Ενότητα </a:t>
            </a:r>
            <a:r>
              <a:rPr lang="en-US" sz="2800" b="1" dirty="0" smtClean="0"/>
              <a:t># </a:t>
            </a:r>
            <a:r>
              <a:rPr lang="en-US" sz="2800" b="1" dirty="0"/>
              <a:t>6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n-US" sz="2800" b="1" dirty="0" smtClean="0"/>
              <a:t>RAID</a:t>
            </a:r>
            <a:endParaRPr lang="en-US" sz="2800" b="1" dirty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Γεώργιος Κ. Πολύζος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</p:spTree>
    <p:extLst>
      <p:ext uri="{BB962C8B-B14F-4D97-AF65-F5344CB8AC3E}">
        <p14:creationId xmlns:p14="http://schemas.microsoft.com/office/powerpoint/2010/main" val="213890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RAID?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 rtlCol="0"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Stands for Redundant Array of Independent Disks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enables greater levels of</a:t>
            </a:r>
            <a:endParaRPr lang="en-US" sz="4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370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370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reliability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By concurrent use of two or more ‘</a:t>
            </a:r>
            <a:r>
              <a:rPr lang="en-US" sz="4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hard disk drives’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Through:</a:t>
            </a:r>
          </a:p>
          <a:p>
            <a:pPr marL="674370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Mirroring</a:t>
            </a:r>
          </a:p>
          <a:p>
            <a:pPr marL="674370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Stripping (of data) and </a:t>
            </a:r>
          </a:p>
          <a:p>
            <a:pPr marL="674370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Error correction techniques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Array Reliability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06400" y="1812925"/>
            <a:ext cx="8528050" cy="263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500" tIns="25400" rIns="63500" bIns="254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  Reliability of N disks = Reliability of 1 Disk ÷ N</a:t>
            </a:r>
            <a:br>
              <a:rPr lang="en-US" altLang="en-US" sz="2400" dirty="0"/>
            </a:br>
            <a:endParaRPr lang="en-US" altLang="en-US" sz="2400" dirty="0"/>
          </a:p>
          <a:p>
            <a:pPr lvl="1" eaLnBrk="1" hangingPunct="1"/>
            <a:r>
              <a:rPr lang="en-US" altLang="en-US" sz="2400" dirty="0"/>
              <a:t>	50,000 Hours ÷ 70 disks = 700 hours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   	Disk system MTTF: Drops from 6 years  to 1 month!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• Arrays (without redundancy) too unreliable to be useful!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703263" y="4632325"/>
            <a:ext cx="7324122" cy="73981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8000"/>
              </a:lnSpc>
            </a:pPr>
            <a:r>
              <a:rPr lang="en-US" altLang="en-US" sz="2400" dirty="0"/>
              <a:t>Hot spares support reconstruction in parallel with </a:t>
            </a:r>
          </a:p>
          <a:p>
            <a:pPr eaLnBrk="1" hangingPunct="1">
              <a:lnSpc>
                <a:spcPct val="88000"/>
              </a:lnSpc>
            </a:pPr>
            <a:r>
              <a:rPr lang="en-US" altLang="en-US" sz="2400" dirty="0"/>
              <a:t>access: very high media availability can be achieved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RAID Basics (1)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01600" y="1193800"/>
            <a:ext cx="9042400" cy="49276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Levels of RAID (those in RED are actually used):</a:t>
            </a:r>
          </a:p>
          <a:p>
            <a:pPr lvl="1"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RAID 0: striping with no parity (just bandwidth)</a:t>
            </a:r>
          </a:p>
          <a:p>
            <a:pPr lvl="1"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RAID 1: Mirroring (simple, fast, but requires 2x storage)</a:t>
            </a:r>
          </a:p>
          <a:p>
            <a:pPr lvl="2" eaLnBrk="1" hangingPunct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Reads faster, writes slower (why?)</a:t>
            </a:r>
          </a:p>
          <a:p>
            <a:pPr lvl="1"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RAID 2: bit interleaving with error-correcting codes (ECC)</a:t>
            </a:r>
          </a:p>
          <a:p>
            <a:pPr lvl="1"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Dedicated parity disk (RAID level 3), byte-level striping</a:t>
            </a:r>
          </a:p>
          <a:p>
            <a:pPr lvl="2"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Dedicated parity disk is write bottleneck, since every write also writes parity</a:t>
            </a:r>
          </a:p>
        </p:txBody>
      </p:sp>
    </p:spTree>
    <p:extLst>
      <p:ext uri="{BB962C8B-B14F-4D97-AF65-F5344CB8AC3E}">
        <p14:creationId xmlns:p14="http://schemas.microsoft.com/office/powerpoint/2010/main" val="148040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RAID Basics (2)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01600" y="1193800"/>
            <a:ext cx="9042400" cy="49276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RAID 4:dedicated parity disk, block-level striping</a:t>
            </a:r>
          </a:p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RAID 5: Rotating parity disk, block-level striping</a:t>
            </a:r>
          </a:p>
          <a:p>
            <a:pPr lvl="1"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most popular; rotating disk spreads out parity load</a:t>
            </a:r>
          </a:p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RAID 6: RAID 5 with two parity blocks (tolerates two failures)</a:t>
            </a:r>
          </a:p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RAID 10: Combines RAID 1 and RAID 0</a:t>
            </a:r>
          </a:p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RAID 6 for today’s drive sizes…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RAID 0 (1)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30707" y="1600200"/>
            <a:ext cx="6034632" cy="4525963"/>
          </a:xfrm>
        </p:spPr>
        <p:txBody>
          <a:bodyPr/>
          <a:lstStyle/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Splits data among two or more disks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Provides good performance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Lack of data redundancy</a:t>
            </a:r>
          </a:p>
          <a:p>
            <a:pPr marL="971550" lvl="2" indent="-51435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there is no fail over support</a:t>
            </a:r>
          </a:p>
          <a:p>
            <a:pPr marL="971550" lvl="3" indent="-51435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with this configuration</a:t>
            </a:r>
            <a:endParaRPr lang="en-US" sz="2800" dirty="0"/>
          </a:p>
        </p:txBody>
      </p:sp>
      <p:pic>
        <p:nvPicPr>
          <p:cNvPr id="6" name="Picture 6" descr="ra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25" y="1371600"/>
            <a:ext cx="311467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77200" cy="1162050"/>
          </a:xfrm>
        </p:spPr>
        <p:txBody>
          <a:bodyPr/>
          <a:lstStyle/>
          <a:p>
            <a:pPr algn="ctr" eaLnBrk="1" hangingPunct="1"/>
            <a:r>
              <a:rPr lang="en-US" alt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RAID 0 (2)</a:t>
            </a:r>
          </a:p>
        </p:txBody>
      </p:sp>
      <p:pic>
        <p:nvPicPr>
          <p:cNvPr id="6147" name="Picture 6" descr="raid 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03925" y="1371600"/>
            <a:ext cx="3114675" cy="4648200"/>
          </a:xfrm>
        </p:spPr>
      </p:pic>
      <p:sp>
        <p:nvSpPr>
          <p:cNvPr id="8195" name="Text Placeholder 11"/>
          <p:cNvSpPr>
            <a:spLocks noGrp="1"/>
          </p:cNvSpPr>
          <p:nvPr>
            <p:ph type="body" sz="half" idx="2"/>
          </p:nvPr>
        </p:nvSpPr>
        <p:spPr>
          <a:xfrm>
            <a:off x="304800" y="1447800"/>
            <a:ext cx="5715000" cy="5029200"/>
          </a:xfrm>
        </p:spPr>
        <p:txBody>
          <a:bodyPr rtlCol="0">
            <a:no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 the diagram to the right</a:t>
            </a:r>
          </a:p>
          <a:p>
            <a:pPr marL="800100" lvl="1" indent="-34290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odd blocks are written to disk 0</a:t>
            </a:r>
          </a:p>
          <a:p>
            <a:pPr marL="800100" lvl="1" indent="-34290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even blocks to disk 1 such that A1, A2, A3, A4, … would be the order of blocks read if read sequentially from the beginning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Used in </a:t>
            </a:r>
            <a:r>
              <a:rPr lang="en-US" altLang="en-US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read only </a:t>
            </a:r>
            <a:r>
              <a:rPr lang="en-US" alt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NFS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systems and gaming systems</a:t>
            </a:r>
          </a:p>
        </p:txBody>
      </p:sp>
    </p:spTree>
    <p:extLst>
      <p:ext uri="{BB962C8B-B14F-4D97-AF65-F5344CB8AC3E}">
        <p14:creationId xmlns:p14="http://schemas.microsoft.com/office/powerpoint/2010/main" val="388543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6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9535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RAID 0 analysis (1)</a:t>
            </a:r>
          </a:p>
        </p:txBody>
      </p:sp>
      <p:sp>
        <p:nvSpPr>
          <p:cNvPr id="9219" name="Content Placeholder 7"/>
          <p:cNvSpPr>
            <a:spLocks noGrp="1"/>
          </p:cNvSpPr>
          <p:nvPr>
            <p:ph idx="1"/>
          </p:nvPr>
        </p:nvSpPr>
        <p:spPr>
          <a:xfrm>
            <a:off x="457200" y="1676400"/>
            <a:ext cx="8686800" cy="50292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alt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Failure Rate: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MTBF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of RAID0 is roughly proportional to the number of disks in the array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{disk fail} = 5%, then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{(at least) one fails} = 1 –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{none fails} 	= 1 – (1-0.05)</a:t>
            </a:r>
            <a:r>
              <a:rPr lang="en-US" alt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= 9.75%		[</a:t>
            </a:r>
            <a:r>
              <a:rPr lang="en-US" alt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independent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!]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627</TotalTime>
  <Words>1158</Words>
  <Application>Microsoft Office PowerPoint</Application>
  <PresentationFormat>On-screen Show (4:3)</PresentationFormat>
  <Paragraphs>247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Office Theme</vt:lpstr>
      <vt:lpstr>Θέμα του Office</vt:lpstr>
      <vt:lpstr>Default Design</vt:lpstr>
      <vt:lpstr>Αρχιτεκτονική Υπολογιστών</vt:lpstr>
      <vt:lpstr>RAID Redundant Array of Independent Disks   David A. Patterson, Garth Gibson, and Randy H. Katz,  A Case for Redundant Arrays of Inexpensive Disks (RAID) Proc. 1988 ACM SIGMOD international conference on management of data, Chicago, IL, USA, pp. 109-116, June 1988. DOI=10.1145/50202.50214 http://doi.acm.org/10.1145/50202.50214</vt:lpstr>
      <vt:lpstr>What is RAID?</vt:lpstr>
      <vt:lpstr>Array Reliability</vt:lpstr>
      <vt:lpstr>RAID Basics (1)</vt:lpstr>
      <vt:lpstr>RAID Basics (2)</vt:lpstr>
      <vt:lpstr>RAID 0 (1)</vt:lpstr>
      <vt:lpstr>RAID 0 (2)</vt:lpstr>
      <vt:lpstr>RAID 0 analysis (1)</vt:lpstr>
      <vt:lpstr>RAID 0 analysis (2)</vt:lpstr>
      <vt:lpstr>RAID 1</vt:lpstr>
      <vt:lpstr>RAID 1: Disk Mirroring/Shadowing</vt:lpstr>
      <vt:lpstr>RAID 1 analysis</vt:lpstr>
      <vt:lpstr>RAID 5</vt:lpstr>
      <vt:lpstr>RAID 5: High I/O Rate Parity</vt:lpstr>
      <vt:lpstr>Problems of Disk Arrays: Small Writes</vt:lpstr>
      <vt:lpstr>RAID 5 analysis (1)</vt:lpstr>
      <vt:lpstr>RAID 5 analysis (2)</vt:lpstr>
      <vt:lpstr>RAID 10</vt:lpstr>
      <vt:lpstr>RAID 6+</vt:lpstr>
      <vt:lpstr>Implementations (1)</vt:lpstr>
      <vt:lpstr>Implementations (2)</vt:lpstr>
      <vt:lpstr> </vt:lpstr>
      <vt:lpstr> </vt:lpstr>
      <vt:lpstr>Road ahead… (1)</vt:lpstr>
      <vt:lpstr>Road ahead… (2)</vt:lpstr>
      <vt:lpstr>Τέλος Ενότητας # 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RAID Redundant Array of Independent Disks</dc:title>
  <dc:creator>Guest</dc:creator>
  <cp:lastModifiedBy>vaggelisdouros</cp:lastModifiedBy>
  <cp:revision>306</cp:revision>
  <dcterms:created xsi:type="dcterms:W3CDTF">2008-10-28T00:14:06Z</dcterms:created>
  <dcterms:modified xsi:type="dcterms:W3CDTF">2015-11-26T00:15:07Z</dcterms:modified>
</cp:coreProperties>
</file>