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50" r:id="rId10"/>
    <p:sldId id="449" r:id="rId11"/>
    <p:sldId id="454" r:id="rId12"/>
    <p:sldId id="447" r:id="rId13"/>
    <p:sldId id="437" r:id="rId14"/>
    <p:sldId id="451" r:id="rId15"/>
    <p:sldId id="438" r:id="rId16"/>
    <p:sldId id="439" r:id="rId17"/>
    <p:sldId id="452" r:id="rId18"/>
    <p:sldId id="440" r:id="rId19"/>
    <p:sldId id="453" r:id="rId20"/>
    <p:sldId id="448" r:id="rId21"/>
    <p:sldId id="441" r:id="rId22"/>
    <p:sldId id="457" r:id="rId23"/>
    <p:sldId id="455" r:id="rId24"/>
    <p:sldId id="442" r:id="rId25"/>
    <p:sldId id="443" r:id="rId26"/>
    <p:sldId id="456" r:id="rId27"/>
    <p:sldId id="458" r:id="rId28"/>
    <p:sldId id="445" r:id="rId29"/>
    <p:sldId id="459" r:id="rId30"/>
    <p:sldId id="446" r:id="rId31"/>
    <p:sldId id="354" r:id="rId32"/>
  </p:sldIdLst>
  <p:sldSz cx="9144000" cy="6858000" type="screen4x3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3" Type="http://schemas.openxmlformats.org/officeDocument/2006/relationships/slide" Target="slides/slide14.xml"/><Relationship Id="rId7" Type="http://schemas.openxmlformats.org/officeDocument/2006/relationships/slide" Target="slides/slide23.xml"/><Relationship Id="rId2" Type="http://schemas.openxmlformats.org/officeDocument/2006/relationships/slide" Target="slides/slide12.xml"/><Relationship Id="rId1" Type="http://schemas.openxmlformats.org/officeDocument/2006/relationships/slide" Target="slides/slide7.xml"/><Relationship Id="rId6" Type="http://schemas.openxmlformats.org/officeDocument/2006/relationships/slide" Target="slides/slide20.xml"/><Relationship Id="rId5" Type="http://schemas.openxmlformats.org/officeDocument/2006/relationships/slide" Target="slides/slide17.xml"/><Relationship Id="rId10" Type="http://schemas.openxmlformats.org/officeDocument/2006/relationships/slide" Target="slides/slide29.xml"/><Relationship Id="rId4" Type="http://schemas.openxmlformats.org/officeDocument/2006/relationships/slide" Target="slides/slide15.xml"/><Relationship Id="rId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[DECORATIVE]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[DECORATIVE]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20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Υπηρεσίες καλύτερης προσπάθειας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Καλύτερη προσπάθεια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Πόσο καλή είναι η καλύτερη προσπάθεια;</a:t>
            </a:r>
          </a:p>
          <a:p>
            <a:pPr lvl="1"/>
            <a:r>
              <a:rPr lang="el-GR" dirty="0" smtClean="0"/>
              <a:t>Τα περισσότερα πακέτα φτάνουν</a:t>
            </a:r>
          </a:p>
          <a:p>
            <a:pPr lvl="1"/>
            <a:r>
              <a:rPr lang="el-GR" dirty="0" smtClean="0"/>
              <a:t>Πολύ σπάνια φτάνουν χαλασμένα</a:t>
            </a:r>
          </a:p>
          <a:p>
            <a:pPr lvl="2"/>
            <a:r>
              <a:rPr lang="el-GR" dirty="0" smtClean="0"/>
              <a:t>Το</a:t>
            </a:r>
            <a:r>
              <a:rPr lang="en-US" dirty="0" smtClean="0"/>
              <a:t> Ethernet </a:t>
            </a:r>
            <a:r>
              <a:rPr lang="el-GR" dirty="0" smtClean="0"/>
              <a:t>πετάει τα χαλασμένα πακέτα</a:t>
            </a:r>
          </a:p>
          <a:p>
            <a:pPr lvl="1"/>
            <a:r>
              <a:rPr lang="el-GR" dirty="0" smtClean="0"/>
              <a:t>Ενίοτε φτάνουν εκτός σειράς</a:t>
            </a:r>
          </a:p>
          <a:p>
            <a:pPr lvl="1"/>
            <a:r>
              <a:rPr lang="el-GR" dirty="0" smtClean="0"/>
              <a:t>Η καθυστέρηση όμως είναι απρόβλεπτη</a:t>
            </a:r>
          </a:p>
          <a:p>
            <a:pPr lvl="2"/>
            <a:r>
              <a:rPr lang="el-GR" dirty="0" smtClean="0"/>
              <a:t>Η διαταραχή της, ακόμα περισσότερο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10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Αντιμετώπιση </a:t>
            </a:r>
            <a:r>
              <a:rPr lang="el-GR" altLang="el-GR" dirty="0"/>
              <a:t>της </a:t>
            </a:r>
            <a:r>
              <a:rPr lang="el-GR" altLang="el-GR" dirty="0" smtClean="0"/>
              <a:t>καθυστέρησης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20:</a:t>
            </a:r>
            <a:r>
              <a:rPr lang="en-US" dirty="0" smtClean="0"/>
              <a:t> </a:t>
            </a:r>
            <a:r>
              <a:rPr lang="el-GR" dirty="0" smtClean="0"/>
              <a:t>Υπηρεσίες </a:t>
            </a:r>
            <a:r>
              <a:rPr lang="el-GR" dirty="0"/>
              <a:t>καλύτερης </a:t>
            </a:r>
            <a:r>
              <a:rPr lang="el-GR" dirty="0" smtClean="0"/>
              <a:t>προσπάθειας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0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Εξάλειψη διαταραχής</a:t>
            </a:r>
            <a:endParaRPr lang="en-GB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Αναπαραγωγή μέσων με σταθερό ρυθμό</a:t>
            </a:r>
          </a:p>
          <a:p>
            <a:pPr lvl="1"/>
            <a:r>
              <a:rPr lang="el-GR" altLang="el-GR" dirty="0" smtClean="0"/>
              <a:t>Τα πακέτα δεν έχουν σταθερή καθυστέρηση</a:t>
            </a:r>
          </a:p>
          <a:p>
            <a:r>
              <a:rPr lang="el-GR" altLang="el-GR" dirty="0"/>
              <a:t>Επικεφαλίδες τμημάτων</a:t>
            </a:r>
            <a:endParaRPr lang="en-US" altLang="el-GR" dirty="0"/>
          </a:p>
          <a:p>
            <a:pPr lvl="1"/>
            <a:r>
              <a:rPr lang="el-GR" altLang="el-GR" dirty="0"/>
              <a:t>Αριθμός σειράς: αυξάνεται σε κάθε τμήμα</a:t>
            </a:r>
            <a:endParaRPr lang="en-GB" altLang="el-GR" dirty="0"/>
          </a:p>
          <a:p>
            <a:pPr lvl="1"/>
            <a:r>
              <a:rPr lang="el-GR" altLang="el-GR" dirty="0"/>
              <a:t>Χρονοσφραγίδα: ώρα παραγωγής τμήματος</a:t>
            </a:r>
            <a:endParaRPr lang="en-GB" altLang="el-GR" dirty="0"/>
          </a:p>
          <a:p>
            <a:pPr eaLnBrk="1" hangingPunct="1"/>
            <a:r>
              <a:rPr lang="el-GR" altLang="el-GR" dirty="0" smtClean="0"/>
              <a:t>Καθυστερημένη αναπαραγωγή τμημάτων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Λήψη τμημάτων πριν την αναπαραγωγή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Σταθερή ή δυναμική καθυστέρηση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5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Σταθερή καθυστέρηση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Σταθερή καθυστέρηση αναπαραγωγής</a:t>
            </a:r>
            <a:endParaRPr lang="en-US" altLang="el-GR" dirty="0"/>
          </a:p>
          <a:p>
            <a:pPr lvl="1"/>
            <a:r>
              <a:rPr lang="el-GR" altLang="el-GR" dirty="0"/>
              <a:t>Το τμήμα φέρει τη χρονοσφραγίδα </a:t>
            </a:r>
            <a:r>
              <a:rPr lang="en-US" altLang="el-GR" dirty="0"/>
              <a:t>t</a:t>
            </a:r>
          </a:p>
          <a:p>
            <a:pPr lvl="1"/>
            <a:r>
              <a:rPr lang="el-GR" altLang="el-GR" dirty="0"/>
              <a:t>Αναπαράγεται τη χρονική στιγμή </a:t>
            </a:r>
            <a:r>
              <a:rPr lang="en-US" altLang="el-GR" dirty="0"/>
              <a:t>t</a:t>
            </a:r>
            <a:r>
              <a:rPr lang="el-GR" altLang="el-GR" dirty="0"/>
              <a:t>+</a:t>
            </a:r>
            <a:r>
              <a:rPr lang="en-US" altLang="el-GR" dirty="0"/>
              <a:t>d</a:t>
            </a:r>
          </a:p>
          <a:p>
            <a:pPr lvl="1"/>
            <a:r>
              <a:rPr lang="el-GR" altLang="el-GR" dirty="0" smtClean="0"/>
              <a:t>Υπόθεση: καθυστέρηση μικρότερη </a:t>
            </a:r>
            <a:r>
              <a:rPr lang="el-GR" altLang="el-GR" dirty="0"/>
              <a:t>από </a:t>
            </a:r>
            <a:r>
              <a:rPr lang="en-US" altLang="el-GR" dirty="0" smtClean="0"/>
              <a:t>d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Αλλιώς το πακέτο χάνει την προθεσμία του</a:t>
            </a:r>
          </a:p>
          <a:p>
            <a:pPr lvl="1"/>
            <a:r>
              <a:rPr lang="el-GR" altLang="el-GR" dirty="0" smtClean="0"/>
              <a:t>Δεν </a:t>
            </a:r>
            <a:r>
              <a:rPr lang="el-GR" altLang="el-GR" dirty="0"/>
              <a:t>επηρεάζεται από </a:t>
            </a:r>
            <a:r>
              <a:rPr lang="el-GR" altLang="el-GR" dirty="0" smtClean="0"/>
              <a:t>απώλεια πακέτων</a:t>
            </a:r>
          </a:p>
          <a:p>
            <a:pPr lvl="2"/>
            <a:r>
              <a:rPr lang="el-GR" altLang="el-GR" dirty="0" smtClean="0"/>
              <a:t>Πάλι αφήνουμε κενό στην αναπαραγωγή</a:t>
            </a:r>
          </a:p>
          <a:p>
            <a:pPr lvl="1"/>
            <a:r>
              <a:rPr lang="el-GR" altLang="el-GR" dirty="0" smtClean="0"/>
              <a:t>Πόσο μεγάλο όμως πρέπει να είναι το </a:t>
            </a:r>
            <a:r>
              <a:rPr lang="en-US" altLang="el-GR" dirty="0" smtClean="0"/>
              <a:t>d</a:t>
            </a:r>
            <a:r>
              <a:rPr lang="el-GR" altLang="el-GR" dirty="0" smtClean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86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Σταθερή καθυστέρηση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GB" altLang="el-GR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89040"/>
            <a:ext cx="8382000" cy="261176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Αριστερή γραμμή</a:t>
            </a:r>
            <a:r>
              <a:rPr lang="en-US" altLang="el-GR" dirty="0" smtClean="0"/>
              <a:t>: </a:t>
            </a:r>
            <a:r>
              <a:rPr lang="el-GR" altLang="el-GR" dirty="0" smtClean="0"/>
              <a:t>μικρό </a:t>
            </a:r>
            <a:r>
              <a:rPr lang="en-US" altLang="el-GR" dirty="0" smtClean="0"/>
              <a:t>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Αυξημένη απώλεια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βελτιωμένη αλληλεπίδραση</a:t>
            </a:r>
          </a:p>
          <a:p>
            <a:r>
              <a:rPr lang="el-GR" altLang="el-GR" dirty="0" smtClean="0"/>
              <a:t>Δεξιά γραμμή: μεγάλο </a:t>
            </a:r>
            <a:r>
              <a:rPr lang="en-US" altLang="el-GR" dirty="0" smtClean="0"/>
              <a:t>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Μειωμένη απώλεια</a:t>
            </a:r>
            <a:r>
              <a:rPr lang="en-US" altLang="el-GR" dirty="0" smtClean="0"/>
              <a:t> </a:t>
            </a:r>
            <a:r>
              <a:rPr lang="el-GR" altLang="el-GR" dirty="0" smtClean="0"/>
              <a:t>/ χειρότερη αλληλεπίδραση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17754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49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Δυναμική καθυστέρηση (1 από 4)</a:t>
            </a:r>
            <a:endParaRPr lang="en-GB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Προσαρμοστική αναπαραγωγή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Δυναμικός συμβιβασμός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Καθυστέρηση έναντι απώλειας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Προσαρμογή στην αρχή κάθε περιόδου ομιλίας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Αλγόριθμος προσαρμογής καθυστέρησης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t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= χρονοσφραγίδα πακέτου </a:t>
            </a:r>
            <a:r>
              <a:rPr lang="en-US" altLang="el-GR" dirty="0" smtClean="0"/>
              <a:t>i</a:t>
            </a:r>
            <a:endParaRPr lang="en-GB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r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= χρονική στιγμή που λαμβάνεται</a:t>
            </a:r>
            <a:endParaRPr lang="en-GB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p</a:t>
            </a:r>
            <a:r>
              <a:rPr lang="en-US" altLang="el-GR" baseline="-25000" dirty="0" smtClean="0"/>
              <a:t>i</a:t>
            </a:r>
            <a:r>
              <a:rPr lang="en-US" altLang="el-GR" dirty="0" smtClean="0"/>
              <a:t> </a:t>
            </a:r>
            <a:r>
              <a:rPr lang="el-GR" altLang="el-GR" dirty="0" smtClean="0"/>
              <a:t>= χρονική στιγμή που αναπαράγεται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r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-</a:t>
            </a:r>
            <a:r>
              <a:rPr lang="en-US" altLang="el-GR" dirty="0" smtClean="0"/>
              <a:t>t</a:t>
            </a:r>
            <a:r>
              <a:rPr lang="en-US" altLang="el-GR" baseline="-25000" dirty="0" smtClean="0"/>
              <a:t>i</a:t>
            </a:r>
            <a:r>
              <a:rPr lang="el-GR" altLang="el-GR" baseline="-25000" dirty="0" smtClean="0"/>
              <a:t> </a:t>
            </a:r>
            <a:r>
              <a:rPr lang="el-GR" altLang="el-GR" dirty="0" smtClean="0"/>
              <a:t>= καθυστέρηση μετάδοσης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66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Δυναμική καθυστέρηση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Εκτίμηση μέσης καθυστέρησης </a:t>
            </a:r>
            <a:r>
              <a:rPr lang="en-US" altLang="el-GR" dirty="0"/>
              <a:t>d</a:t>
            </a:r>
            <a:r>
              <a:rPr lang="en-US" altLang="el-GR" baseline="-25000" dirty="0"/>
              <a:t>i</a:t>
            </a:r>
          </a:p>
          <a:p>
            <a:pPr lvl="1">
              <a:lnSpc>
                <a:spcPct val="90000"/>
              </a:lnSpc>
            </a:pPr>
            <a:endParaRPr lang="en-US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Σταθερά εξομάλυνσης α στο διάστημα [0,1]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Μεγάλο α</a:t>
            </a:r>
            <a:r>
              <a:rPr lang="en-US" altLang="el-GR" dirty="0"/>
              <a:t>: </a:t>
            </a:r>
            <a:r>
              <a:rPr lang="el-GR" altLang="el-GR" dirty="0"/>
              <a:t>βαθμιαίες μεταβολές του </a:t>
            </a:r>
            <a:r>
              <a:rPr lang="en-US" altLang="el-GR" dirty="0"/>
              <a:t>d</a:t>
            </a:r>
            <a:r>
              <a:rPr lang="en-US" altLang="el-GR" baseline="-25000" dirty="0"/>
              <a:t>i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Μικρό α</a:t>
            </a:r>
            <a:r>
              <a:rPr lang="en-US" altLang="el-GR" dirty="0"/>
              <a:t>:</a:t>
            </a:r>
            <a:r>
              <a:rPr lang="el-GR" altLang="el-GR" dirty="0"/>
              <a:t> έντονες μεταβολές του </a:t>
            </a:r>
            <a:r>
              <a:rPr lang="en-US" altLang="el-GR" dirty="0" smtClean="0"/>
              <a:t>d</a:t>
            </a:r>
            <a:r>
              <a:rPr lang="en-US" altLang="el-GR" baseline="-25000" dirty="0" smtClean="0"/>
              <a:t>i</a:t>
            </a:r>
            <a:endParaRPr lang="el-GR" altLang="el-GR" baseline="-25000" dirty="0" smtClean="0"/>
          </a:p>
          <a:p>
            <a:pPr>
              <a:lnSpc>
                <a:spcPct val="90000"/>
              </a:lnSpc>
            </a:pPr>
            <a:r>
              <a:rPr lang="el-GR" altLang="el-GR" dirty="0"/>
              <a:t>Εκτίμηση </a:t>
            </a:r>
            <a:r>
              <a:rPr lang="el-GR" altLang="el-GR" dirty="0" smtClean="0"/>
              <a:t>διακύμανσης </a:t>
            </a:r>
            <a:r>
              <a:rPr lang="el-GR" altLang="el-GR" dirty="0"/>
              <a:t>καθυστέρησης </a:t>
            </a:r>
            <a:r>
              <a:rPr lang="en-US" altLang="el-GR" dirty="0"/>
              <a:t>v</a:t>
            </a:r>
            <a:r>
              <a:rPr lang="en-US" altLang="el-GR" baseline="-25000" dirty="0"/>
              <a:t>i</a:t>
            </a:r>
          </a:p>
          <a:p>
            <a:pPr lvl="1">
              <a:lnSpc>
                <a:spcPct val="90000"/>
              </a:lnSpc>
            </a:pP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σταθερά β λειτουργεί όπως η α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643148"/>
              </p:ext>
            </p:extLst>
          </p:nvPr>
        </p:nvGraphicFramePr>
        <p:xfrm>
          <a:off x="2339752" y="2204864"/>
          <a:ext cx="31492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574640" imgH="228600" progId="Equation.3">
                  <p:embed/>
                </p:oleObj>
              </mc:Choice>
              <mc:Fallback>
                <p:oleObj name="Equation" r:id="rId3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04864"/>
                        <a:ext cx="314928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71078"/>
              </p:ext>
            </p:extLst>
          </p:nvPr>
        </p:nvGraphicFramePr>
        <p:xfrm>
          <a:off x="2123728" y="5013176"/>
          <a:ext cx="368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841400" imgH="228600" progId="Equation.3">
                  <p:embed/>
                </p:oleObj>
              </mc:Choice>
              <mc:Fallback>
                <p:oleObj name="Equation" r:id="rId5" imgW="184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013176"/>
                        <a:ext cx="3682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32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Δυναμική καθυστέρηση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Υπολογισμός </a:t>
            </a:r>
            <a:r>
              <a:rPr lang="en-US" altLang="el-GR" dirty="0" smtClean="0"/>
              <a:t>d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v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για κάθε πακέτο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Προσαρμογή στην αρχή περιόδου ομιλίας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θέλουμε διακοπές στον ήχο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Χρόνος αναπαραγωγής πρώτου πακέτου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γ</a:t>
            </a:r>
            <a:r>
              <a:rPr lang="en-US" altLang="el-GR" dirty="0" smtClean="0"/>
              <a:t>:</a:t>
            </a:r>
            <a:r>
              <a:rPr lang="el-GR" altLang="el-GR" dirty="0" smtClean="0"/>
              <a:t> μικρή θετική σταθερά</a:t>
            </a:r>
            <a:r>
              <a:rPr lang="en-US" altLang="el-GR" dirty="0" smtClean="0"/>
              <a:t> (</a:t>
            </a:r>
            <a:r>
              <a:rPr lang="el-GR" altLang="el-GR" dirty="0" smtClean="0"/>
              <a:t>γ = 4</a:t>
            </a:r>
            <a:r>
              <a:rPr lang="en-US" altLang="el-GR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Καθυστέρηση συν γ επί διακύμανση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Τα περισσότερα πακέτα φτάνουν εγκαίρως</a:t>
            </a:r>
            <a:endParaRPr lang="en-US" altLang="el-GR" dirty="0" smtClean="0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86089"/>
              </p:ext>
            </p:extLst>
          </p:nvPr>
        </p:nvGraphicFramePr>
        <p:xfrm>
          <a:off x="1475656" y="3861048"/>
          <a:ext cx="152352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3" imgW="761760" imgH="241200" progId="Equation.3">
                  <p:embed/>
                </p:oleObj>
              </mc:Choice>
              <mc:Fallback>
                <p:oleObj name="Equation" r:id="rId3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861048"/>
                        <a:ext cx="1523520" cy="48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55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Δυναμική καθυστέρηση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Χρόνος αναπαραγωγής επόμενων </a:t>
            </a:r>
            <a:r>
              <a:rPr lang="el-GR" altLang="el-GR" dirty="0" smtClean="0"/>
              <a:t>πακέτων</a:t>
            </a:r>
          </a:p>
          <a:p>
            <a:pPr lvl="1">
              <a:lnSpc>
                <a:spcPct val="90000"/>
              </a:lnSpc>
            </a:pP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Σταθερή καθυστέρηση στη συνέχεια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Αναγνώριση </a:t>
            </a:r>
            <a:r>
              <a:rPr lang="el-GR" altLang="el-GR" dirty="0"/>
              <a:t>αρχής περιόδου ομιλίας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Χωρίς απώλειες: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Αύξηση </a:t>
            </a:r>
            <a:r>
              <a:rPr lang="el-GR" altLang="el-GR" dirty="0"/>
              <a:t>χρονοσφραγίδας &gt; 20 </a:t>
            </a:r>
            <a:r>
              <a:rPr lang="en-US" altLang="el-GR" dirty="0"/>
              <a:t>ms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Με απώλειες: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Αύξηση </a:t>
            </a:r>
            <a:r>
              <a:rPr lang="el-GR" altLang="el-GR" dirty="0"/>
              <a:t>αριθμού σειράς &gt; 1</a:t>
            </a:r>
            <a:endParaRPr lang="en-GB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316245"/>
              </p:ext>
            </p:extLst>
          </p:nvPr>
        </p:nvGraphicFramePr>
        <p:xfrm>
          <a:off x="1259632" y="2204864"/>
          <a:ext cx="139680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3" imgW="698400" imgH="241200" progId="Equation.3">
                  <p:embed/>
                </p:oleObj>
              </mc:Choice>
              <mc:Fallback>
                <p:oleObj name="Equation" r:id="rId3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04864"/>
                        <a:ext cx="1396800" cy="48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65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Αντιμετώπιση </a:t>
            </a:r>
            <a:r>
              <a:rPr lang="el-GR" altLang="el-GR" dirty="0"/>
              <a:t>της απώλειας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20:</a:t>
            </a:r>
            <a:r>
              <a:rPr lang="en-US" dirty="0" smtClean="0"/>
              <a:t> </a:t>
            </a:r>
            <a:r>
              <a:rPr lang="el-GR" dirty="0" smtClean="0"/>
              <a:t>Υπηρεσίες </a:t>
            </a:r>
            <a:r>
              <a:rPr lang="el-GR" dirty="0"/>
              <a:t>καλύτερης </a:t>
            </a:r>
            <a:r>
              <a:rPr lang="el-GR" dirty="0" smtClean="0"/>
              <a:t>προσπάθειας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0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Έννοια της απώλειας</a:t>
            </a:r>
            <a:endParaRPr lang="en-GB" altLang="el-GR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Ευρεία έννοια απώλειας</a:t>
            </a:r>
          </a:p>
          <a:p>
            <a:pPr lvl="1" eaLnBrk="1" hangingPunct="1"/>
            <a:r>
              <a:rPr lang="el-GR" altLang="el-GR" dirty="0" smtClean="0"/>
              <a:t>Πακέτα που δεν φτάνουν στον παραλήπτη</a:t>
            </a:r>
          </a:p>
          <a:p>
            <a:pPr lvl="2"/>
            <a:r>
              <a:rPr lang="el-GR" altLang="el-GR" dirty="0" smtClean="0"/>
              <a:t>Καταστράφηκαν στη μετάδοση</a:t>
            </a:r>
          </a:p>
          <a:p>
            <a:pPr lvl="2"/>
            <a:r>
              <a:rPr lang="el-GR" altLang="el-GR" dirty="0" smtClean="0"/>
              <a:t>Απορρίφθηκαν λόγω φόρτου</a:t>
            </a:r>
          </a:p>
          <a:p>
            <a:pPr lvl="1" eaLnBrk="1" hangingPunct="1"/>
            <a:r>
              <a:rPr lang="el-GR" altLang="el-GR" dirty="0" smtClean="0"/>
              <a:t>Πακέτα που φτάνουν πολύ αργά</a:t>
            </a:r>
          </a:p>
          <a:p>
            <a:pPr lvl="2"/>
            <a:r>
              <a:rPr lang="el-GR" altLang="el-GR" dirty="0" smtClean="0"/>
              <a:t>Μετά το χρόνο αναπαραγωγής</a:t>
            </a:r>
          </a:p>
          <a:p>
            <a:pPr lvl="2"/>
            <a:r>
              <a:rPr lang="el-GR" altLang="el-GR" dirty="0" smtClean="0"/>
              <a:t>Δεν μπορούμε να τα περιμένουμε</a:t>
            </a:r>
          </a:p>
          <a:p>
            <a:pPr lvl="1"/>
            <a:r>
              <a:rPr lang="el-GR" altLang="el-GR" dirty="0" smtClean="0"/>
              <a:t>Πώς μπορούμε να κρύψουμε τις απώλειες;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79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Πρόσθια διόρθωση λαθών </a:t>
            </a:r>
            <a:r>
              <a:rPr lang="el-GR" altLang="el-GR" dirty="0" smtClean="0"/>
              <a:t>(1 από 3</a:t>
            </a:r>
            <a:r>
              <a:rPr lang="en-US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Πρόσθια διόρθωση λαθών (</a:t>
            </a:r>
            <a:r>
              <a:rPr lang="en-US" altLang="el-GR" dirty="0"/>
              <a:t>FEC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 smtClean="0"/>
              <a:t>Εναλλακτική λύση στις αναμεταδόσεις</a:t>
            </a:r>
          </a:p>
          <a:p>
            <a:pPr lvl="2"/>
            <a:r>
              <a:rPr lang="el-GR" altLang="el-GR" dirty="0" smtClean="0"/>
              <a:t>Οι αναμεταδόσεις καθυστερούν πολύ</a:t>
            </a:r>
          </a:p>
          <a:p>
            <a:pPr lvl="2"/>
            <a:r>
              <a:rPr lang="el-GR" altLang="el-GR" dirty="0" smtClean="0"/>
              <a:t>Η καθυστέρηση γίνεται ακόμη πιο απρόβλεπτη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Προσθήκη πλεονασμού στην </a:t>
            </a:r>
            <a:r>
              <a:rPr lang="el-GR" altLang="el-GR" dirty="0"/>
              <a:t>αρχική ροή</a:t>
            </a:r>
          </a:p>
          <a:p>
            <a:pPr lvl="2"/>
            <a:r>
              <a:rPr lang="el-GR" altLang="el-GR" dirty="0"/>
              <a:t>Αύξηση του ρυθμού μετάδοσης της </a:t>
            </a:r>
            <a:r>
              <a:rPr lang="el-GR" altLang="el-GR" dirty="0" smtClean="0"/>
              <a:t>ροής</a:t>
            </a:r>
            <a:endParaRPr lang="el-GR" altLang="el-GR" dirty="0"/>
          </a:p>
          <a:p>
            <a:pPr lvl="2"/>
            <a:r>
              <a:rPr lang="el-GR" altLang="el-GR" dirty="0"/>
              <a:t>Πλήρης ή μερική ανακατασκευή </a:t>
            </a:r>
            <a:r>
              <a:rPr lang="el-GR" altLang="el-GR" dirty="0" smtClean="0"/>
              <a:t>χαμένων</a:t>
            </a:r>
          </a:p>
          <a:p>
            <a:pPr lvl="2"/>
            <a:r>
              <a:rPr lang="el-GR" altLang="el-GR" dirty="0" smtClean="0"/>
              <a:t>Πάει χαμένη όταν δεν έχουμε απώλειες!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099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Πρόσθια διόρθωση λαθών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Απλός μηχανισμός </a:t>
            </a:r>
            <a:r>
              <a:rPr lang="en-US" altLang="el-GR" dirty="0"/>
              <a:t>FEC</a:t>
            </a:r>
            <a:r>
              <a:rPr lang="el-GR" altLang="el-GR" dirty="0"/>
              <a:t> </a:t>
            </a:r>
          </a:p>
          <a:p>
            <a:pPr lvl="1"/>
            <a:r>
              <a:rPr lang="el-GR" altLang="el-GR" dirty="0"/>
              <a:t>Κάθε </a:t>
            </a:r>
            <a:r>
              <a:rPr lang="en-US" altLang="el-GR" dirty="0"/>
              <a:t>n </a:t>
            </a:r>
            <a:r>
              <a:rPr lang="el-GR" altLang="el-GR" dirty="0"/>
              <a:t>τμήματα, ένα </a:t>
            </a:r>
            <a:r>
              <a:rPr lang="el-GR" altLang="el-GR" dirty="0" smtClean="0"/>
              <a:t>πλεονάζον τμήμα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Περιέχει το </a:t>
            </a:r>
            <a:r>
              <a:rPr lang="en-US" altLang="el-GR" dirty="0"/>
              <a:t>XOR</a:t>
            </a:r>
            <a:r>
              <a:rPr lang="el-GR" altLang="el-GR" dirty="0"/>
              <a:t> των αρχικών</a:t>
            </a:r>
          </a:p>
          <a:p>
            <a:pPr lvl="1"/>
            <a:r>
              <a:rPr lang="el-GR" altLang="el-GR" dirty="0"/>
              <a:t>Διόρθωση μίας απώλειας </a:t>
            </a:r>
            <a:r>
              <a:rPr lang="el-GR" altLang="el-GR" dirty="0" smtClean="0"/>
              <a:t>στα </a:t>
            </a:r>
            <a:r>
              <a:rPr lang="en-US" altLang="el-GR" dirty="0" smtClean="0"/>
              <a:t>n</a:t>
            </a:r>
            <a:r>
              <a:rPr lang="el-GR" altLang="el-GR" dirty="0" smtClean="0"/>
              <a:t> τμήματα</a:t>
            </a:r>
          </a:p>
          <a:p>
            <a:pPr lvl="2"/>
            <a:r>
              <a:rPr lang="en-US" altLang="el-GR" dirty="0" smtClean="0"/>
              <a:t>XOR</a:t>
            </a:r>
            <a:r>
              <a:rPr lang="el-GR" altLang="el-GR" dirty="0" smtClean="0"/>
              <a:t> </a:t>
            </a:r>
            <a:r>
              <a:rPr lang="el-GR" altLang="el-GR" dirty="0"/>
              <a:t>των </a:t>
            </a:r>
            <a:r>
              <a:rPr lang="en-US" altLang="el-GR" dirty="0"/>
              <a:t>n </a:t>
            </a:r>
            <a:r>
              <a:rPr lang="el-GR" altLang="el-GR" dirty="0"/>
              <a:t>ληφθέντων</a:t>
            </a:r>
            <a:endParaRPr lang="en-US" altLang="el-GR" dirty="0"/>
          </a:p>
          <a:p>
            <a:pPr lvl="1"/>
            <a:r>
              <a:rPr lang="el-GR" altLang="el-GR" dirty="0"/>
              <a:t>Καθυστέρηση αναπαραγωγής</a:t>
            </a:r>
            <a:r>
              <a:rPr lang="en-US" altLang="el-GR" dirty="0"/>
              <a:t> </a:t>
            </a:r>
            <a:r>
              <a:rPr lang="el-GR" altLang="el-GR" dirty="0" smtClean="0"/>
              <a:t>στην </a:t>
            </a:r>
            <a:r>
              <a:rPr lang="el-GR" altLang="el-GR" dirty="0"/>
              <a:t>ανάκτηση</a:t>
            </a:r>
          </a:p>
          <a:p>
            <a:pPr lvl="2"/>
            <a:r>
              <a:rPr lang="el-GR" altLang="el-GR" dirty="0" smtClean="0"/>
              <a:t>Πρέπει να λάβουμε όλα τα πακέτα</a:t>
            </a:r>
          </a:p>
          <a:p>
            <a:pPr lvl="1"/>
            <a:r>
              <a:rPr lang="en-US" dirty="0" smtClean="0"/>
              <a:t>n: </a:t>
            </a:r>
            <a:r>
              <a:rPr lang="el-GR" dirty="0" smtClean="0"/>
              <a:t>συμβιβασμός τριών παραγόντων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00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Πρόσθια διόρθωση λαθών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24944"/>
            <a:ext cx="8382000" cy="3475856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Επιβάρυνση: </a:t>
            </a:r>
            <a:r>
              <a:rPr lang="en-US" altLang="el-GR" dirty="0" smtClean="0"/>
              <a:t>1/(n+1)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Συμφέρει το μεγάλο </a:t>
            </a:r>
            <a:r>
              <a:rPr lang="en-US" altLang="el-GR" dirty="0" smtClean="0"/>
              <a:t>n</a:t>
            </a:r>
          </a:p>
          <a:p>
            <a:r>
              <a:rPr lang="el-GR" altLang="el-GR" dirty="0" smtClean="0"/>
              <a:t>Μέγιστη καθυστέρηση: </a:t>
            </a:r>
            <a:r>
              <a:rPr lang="en-US" altLang="el-GR" dirty="0" smtClean="0"/>
              <a:t>n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Πρέπει να τα λάβουμε αν χάσουμε το πρώτο!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Συμφέρει το μικρό </a:t>
            </a:r>
            <a:r>
              <a:rPr lang="en-US" altLang="el-GR" dirty="0" smtClean="0"/>
              <a:t>n</a:t>
            </a:r>
            <a:endParaRPr lang="el-GR" altLang="el-GR" dirty="0" smtClean="0"/>
          </a:p>
          <a:p>
            <a:r>
              <a:rPr lang="el-GR" altLang="el-GR" dirty="0" smtClean="0"/>
              <a:t>Ανάκαμψη: 1 σφάλμα ανά </a:t>
            </a:r>
            <a:r>
              <a:rPr lang="en-US" altLang="el-GR" dirty="0" smtClean="0"/>
              <a:t>n </a:t>
            </a:r>
            <a:r>
              <a:rPr lang="el-GR" altLang="el-GR" dirty="0" smtClean="0"/>
              <a:t>τμήματα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707380" cy="14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78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Πλεονάζουσα ροή (1 από 2)</a:t>
            </a:r>
            <a:endParaRPr lang="en-GB" altLang="el-GR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64" y="1320944"/>
            <a:ext cx="347472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4864"/>
            <a:ext cx="8382000" cy="28083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Αποστολή ροής χαμηλότερης ποιότητας</a:t>
            </a:r>
          </a:p>
          <a:p>
            <a:pPr lvl="1" eaLnBrk="1" hangingPunct="1"/>
            <a:r>
              <a:rPr lang="el-GR" altLang="el-GR" dirty="0" smtClean="0"/>
              <a:t>Αρχική: </a:t>
            </a:r>
            <a:r>
              <a:rPr lang="en-US" altLang="el-GR" dirty="0" smtClean="0"/>
              <a:t>G.711</a:t>
            </a:r>
            <a:r>
              <a:rPr lang="el-GR" altLang="el-GR" dirty="0" smtClean="0"/>
              <a:t> στα 64 </a:t>
            </a:r>
            <a:r>
              <a:rPr lang="en-US" altLang="el-GR" dirty="0" smtClean="0"/>
              <a:t>Kbps</a:t>
            </a:r>
            <a:endParaRPr lang="en-US" altLang="el-GR" dirty="0"/>
          </a:p>
          <a:p>
            <a:pPr lvl="1" eaLnBrk="1" hangingPunct="1"/>
            <a:r>
              <a:rPr lang="el-GR" altLang="el-GR" dirty="0" smtClean="0"/>
              <a:t>Πλεονάζουσα: </a:t>
            </a:r>
            <a:r>
              <a:rPr lang="en-US" altLang="el-GR" dirty="0" smtClean="0"/>
              <a:t>G.729 </a:t>
            </a:r>
            <a:r>
              <a:rPr lang="el-GR" altLang="el-GR" dirty="0" smtClean="0"/>
              <a:t>στα </a:t>
            </a:r>
            <a:r>
              <a:rPr lang="en-US" altLang="el-GR" dirty="0" smtClean="0"/>
              <a:t>8 Kbps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Πακέτο </a:t>
            </a:r>
            <a:r>
              <a:rPr lang="en-US" altLang="el-GR" dirty="0" smtClean="0"/>
              <a:t>i</a:t>
            </a:r>
            <a:r>
              <a:rPr lang="el-GR" altLang="el-GR" dirty="0" smtClean="0"/>
              <a:t>: i αρχικής / </a:t>
            </a:r>
            <a:r>
              <a:rPr lang="en-US" altLang="el-GR" dirty="0" smtClean="0"/>
              <a:t>i</a:t>
            </a:r>
            <a:r>
              <a:rPr lang="el-GR" altLang="el-GR" dirty="0" smtClean="0"/>
              <a:t>-1 πλεονάζουσας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Κάλυψη μίας απώλειας από το πλεονάζον τμήμα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57192"/>
            <a:ext cx="477012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Πλεονάζουσα ροή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Μεταβαλλόμενη ποιότητα αναπαραγωγής</a:t>
            </a:r>
            <a:endParaRPr lang="en-US" altLang="el-GR" dirty="0"/>
          </a:p>
          <a:p>
            <a:pPr lvl="1"/>
            <a:r>
              <a:rPr lang="el-GR" altLang="el-GR" dirty="0"/>
              <a:t>Καλή </a:t>
            </a:r>
            <a:r>
              <a:rPr lang="el-GR" altLang="el-GR" dirty="0" smtClean="0"/>
              <a:t>ποιότητα </a:t>
            </a:r>
            <a:r>
              <a:rPr lang="el-GR" altLang="el-GR" dirty="0"/>
              <a:t>για περιστασιακή απώλεια</a:t>
            </a:r>
          </a:p>
          <a:p>
            <a:pPr lvl="1"/>
            <a:r>
              <a:rPr lang="el-GR" altLang="el-GR" dirty="0"/>
              <a:t>Μικρή καθυστέρηση αναπαραγωγής </a:t>
            </a:r>
            <a:r>
              <a:rPr lang="el-GR" altLang="el-GR" dirty="0" smtClean="0"/>
              <a:t>(1 πακέτο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Αύξηση ρυθμού μετάδοσης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Ανάλογα με ποιότητα πλεονάζουσας ροής</a:t>
            </a:r>
            <a:endParaRPr lang="en-US" altLang="el-GR" dirty="0"/>
          </a:p>
          <a:p>
            <a:pPr lvl="1"/>
            <a:r>
              <a:rPr lang="el-GR" altLang="el-GR" dirty="0"/>
              <a:t>Πρόσθετα τμήματα για </a:t>
            </a:r>
            <a:r>
              <a:rPr lang="el-GR" altLang="el-GR" dirty="0" smtClean="0"/>
              <a:t>συνεχόμενες απώλειες</a:t>
            </a:r>
          </a:p>
          <a:p>
            <a:pPr lvl="2"/>
            <a:r>
              <a:rPr lang="el-GR" altLang="el-GR" dirty="0" smtClean="0"/>
              <a:t>Προηγούμενο και προ-προηγούμενο</a:t>
            </a:r>
          </a:p>
          <a:p>
            <a:pPr lvl="2"/>
            <a:r>
              <a:rPr lang="el-GR" altLang="el-GR" dirty="0" smtClean="0"/>
              <a:t>Αντιμετωπίζει δύο συνεχόμενες απώλειες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275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Εναλλαγή (1 από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Εναλλαγή (</a:t>
            </a:r>
            <a:r>
              <a:rPr lang="en-US" altLang="el-GR" dirty="0"/>
              <a:t>interleaving</a:t>
            </a:r>
            <a:r>
              <a:rPr lang="el-GR" altLang="el-GR" dirty="0"/>
              <a:t>) τμημάτων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Διάσπαση τμημάτων ήχου σε μονάδες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Αναδιάταξη μονάδων πριν την αποστολή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Συνεχόμενες </a:t>
            </a:r>
            <a:r>
              <a:rPr lang="el-GR" altLang="el-GR" dirty="0"/>
              <a:t>μονάδες μεταδίδονται με </a:t>
            </a:r>
            <a:r>
              <a:rPr lang="el-GR" altLang="el-GR" dirty="0" smtClean="0"/>
              <a:t>απόσταση</a:t>
            </a:r>
            <a:endParaRPr lang="el-GR" alt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92" y="1268760"/>
            <a:ext cx="5059680" cy="26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212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Εναλλαγή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n-GB" altLang="el-GR" dirty="0" smtClean="0"/>
          </a:p>
        </p:txBody>
      </p:sp>
      <p:sp>
        <p:nvSpPr>
          <p:cNvPr id="819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3933056"/>
            <a:ext cx="8382000" cy="2467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Εναλλαγή (</a:t>
            </a:r>
            <a:r>
              <a:rPr lang="en-US" altLang="el-GR" dirty="0"/>
              <a:t>interleaving</a:t>
            </a:r>
            <a:r>
              <a:rPr lang="el-GR" altLang="el-GR" dirty="0"/>
              <a:t>) τμημάτων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Αντίστροφη </a:t>
            </a:r>
            <a:r>
              <a:rPr lang="el-GR" altLang="el-GR" dirty="0"/>
              <a:t>αναδιάταξη στον παραλήπτη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αυξάνεται ο ρυθμός </a:t>
            </a:r>
            <a:r>
              <a:rPr lang="el-GR" altLang="el-GR" dirty="0" smtClean="0"/>
              <a:t>μετάδοσης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Ούτε μειώνονται τα χαμένα πακέτα!</a:t>
            </a:r>
            <a:endParaRPr lang="el-GR" altLang="el-GR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059680" cy="26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79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Εναλλαγή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Γιατί να κάνουμε εναλλαγή;</a:t>
            </a:r>
          </a:p>
          <a:p>
            <a:pPr lvl="1"/>
            <a:r>
              <a:rPr lang="el-GR" altLang="el-GR" dirty="0" smtClean="0"/>
              <a:t>Μείωση </a:t>
            </a:r>
            <a:r>
              <a:rPr lang="el-GR" altLang="el-GR" dirty="0"/>
              <a:t>επιπτώσεων από απώλεια πακέτων</a:t>
            </a:r>
          </a:p>
          <a:p>
            <a:pPr lvl="1"/>
            <a:r>
              <a:rPr lang="el-GR" altLang="el-GR" dirty="0"/>
              <a:t>Η ίδια η </a:t>
            </a:r>
            <a:r>
              <a:rPr lang="el-GR" altLang="el-GR" dirty="0" smtClean="0"/>
              <a:t>εναλλαγή δεν </a:t>
            </a:r>
            <a:r>
              <a:rPr lang="el-GR" altLang="el-GR" dirty="0"/>
              <a:t>καταπολεμά των απώλεια</a:t>
            </a:r>
          </a:p>
          <a:p>
            <a:pPr lvl="1"/>
            <a:r>
              <a:rPr lang="el-GR" altLang="el-GR" dirty="0"/>
              <a:t>Μετατροπή μεγάλων κενών σε μικρά</a:t>
            </a:r>
          </a:p>
          <a:p>
            <a:pPr lvl="2"/>
            <a:r>
              <a:rPr lang="el-GR" altLang="el-GR" dirty="0"/>
              <a:t>Συνδυασμός με πρόσθια </a:t>
            </a:r>
            <a:r>
              <a:rPr lang="el-GR" altLang="el-GR" dirty="0" smtClean="0"/>
              <a:t>διόρθωση</a:t>
            </a:r>
          </a:p>
          <a:p>
            <a:pPr lvl="1"/>
            <a:r>
              <a:rPr lang="el-GR" altLang="el-GR" dirty="0" smtClean="0"/>
              <a:t>Αλλά: αύξηση καθυστέρησης!</a:t>
            </a:r>
          </a:p>
          <a:p>
            <a:pPr lvl="2"/>
            <a:r>
              <a:rPr lang="el-GR" altLang="el-GR" dirty="0" smtClean="0"/>
              <a:t>Καθυστέρηση για δημιουργία πακέτων</a:t>
            </a:r>
            <a:endParaRPr lang="el-GR" altLang="el-GR" dirty="0"/>
          </a:p>
          <a:p>
            <a:pPr lvl="2"/>
            <a:r>
              <a:rPr lang="el-GR" altLang="el-GR" dirty="0" smtClean="0"/>
              <a:t>Καθυστέρηση για συναρμολόγηση πακέτων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243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Εναλλαγή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altLang="el-GR" dirty="0" smtClean="0"/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0"/>
            <a:ext cx="8382000" cy="3352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Κυλιόμενη εναλλαγή</a:t>
            </a:r>
          </a:p>
          <a:p>
            <a:pPr lvl="1" eaLnBrk="1" hangingPunct="1"/>
            <a:r>
              <a:rPr lang="el-GR" altLang="el-GR" dirty="0" smtClean="0"/>
              <a:t>Στην κανονική χρησιμοποιούμε μπλοκ </a:t>
            </a:r>
            <a:r>
              <a:rPr lang="en-US" altLang="el-GR" dirty="0" smtClean="0"/>
              <a:t>N </a:t>
            </a:r>
            <a:r>
              <a:rPr lang="el-GR" altLang="el-GR" dirty="0" smtClean="0"/>
              <a:t>πακέτων</a:t>
            </a:r>
          </a:p>
          <a:p>
            <a:pPr lvl="1" eaLnBrk="1" hangingPunct="1"/>
            <a:r>
              <a:rPr lang="el-GR" altLang="el-GR" dirty="0" smtClean="0"/>
              <a:t>Στην κυλιόμενη δεν περιμένουμε το μπλοκ</a:t>
            </a:r>
          </a:p>
          <a:p>
            <a:pPr lvl="1" eaLnBrk="1" hangingPunct="1"/>
            <a:r>
              <a:rPr lang="el-GR" altLang="el-GR" dirty="0" smtClean="0"/>
              <a:t>Τα τεμάχια μπαίνουν στα </a:t>
            </a:r>
            <a:r>
              <a:rPr lang="en-US" altLang="el-GR" dirty="0" smtClean="0"/>
              <a:t>n</a:t>
            </a:r>
            <a:r>
              <a:rPr lang="el-GR" altLang="el-GR" dirty="0" smtClean="0"/>
              <a:t> επόμενα πακέτα</a:t>
            </a:r>
          </a:p>
          <a:p>
            <a:pPr lvl="2" eaLnBrk="1" hangingPunct="1"/>
            <a:r>
              <a:rPr lang="en-US" altLang="el-GR" dirty="0" smtClean="0"/>
              <a:t>N-1</a:t>
            </a:r>
            <a:r>
              <a:rPr lang="el-GR" altLang="el-GR" dirty="0" smtClean="0"/>
              <a:t> χρόνοι καθυστέρησης στον κωδικοποιητή</a:t>
            </a:r>
          </a:p>
          <a:p>
            <a:pPr lvl="2" eaLnBrk="1" hangingPunct="1"/>
            <a:r>
              <a:rPr lang="el-GR" altLang="el-GR" dirty="0" smtClean="0"/>
              <a:t>Χωρίς άλλη καθυστέρηση στον αποκωδικοποιητή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0596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38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#20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/>
              <a:t>Ενότητα </a:t>
            </a:r>
            <a:r>
              <a:rPr lang="en-US" b="1" dirty="0"/>
              <a:t># 20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Υπηρεσίες καλύτερης προσπάθειας</a:t>
            </a:r>
            <a:endParaRPr lang="en-US" dirty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την έννοια της καλύτερης προσπάθειας στο διαδίκτυο.</a:t>
            </a:r>
          </a:p>
          <a:p>
            <a:r>
              <a:rPr lang="el-GR" altLang="el-GR" dirty="0" smtClean="0"/>
              <a:t>Κατανόηση των βασικών τεχνικών αντιμετώπισης της καθυστέρησης και της διαταραχής της.</a:t>
            </a:r>
            <a:endParaRPr lang="el-GR" altLang="el-GR" dirty="0"/>
          </a:p>
          <a:p>
            <a:r>
              <a:rPr lang="el-GR" altLang="el-GR" dirty="0" smtClean="0"/>
              <a:t>Εισαγωγή στις τεχνικές αντιμετώπισης της απώλειας χαμηλής καθυστέρησης.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Τι σημαίνει καλύτερη προσπάθεια</a:t>
            </a:r>
          </a:p>
          <a:p>
            <a:r>
              <a:rPr lang="el-GR" altLang="el-GR" dirty="0"/>
              <a:t>Αντιμετώπιση της καθυστέρησης</a:t>
            </a:r>
          </a:p>
          <a:p>
            <a:r>
              <a:rPr lang="el-GR" altLang="el-GR" dirty="0"/>
              <a:t>Αντιμετώπιση της απώλειας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Τι σημαίνει καλύτερη </a:t>
            </a:r>
            <a:r>
              <a:rPr lang="el-GR" altLang="el-GR" dirty="0" smtClean="0"/>
              <a:t>προσπάθεια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20:</a:t>
            </a:r>
            <a:r>
              <a:rPr lang="en-US" dirty="0" smtClean="0"/>
              <a:t> </a:t>
            </a:r>
            <a:r>
              <a:rPr lang="el-GR" dirty="0" smtClean="0"/>
              <a:t>Υπηρεσίες </a:t>
            </a:r>
            <a:r>
              <a:rPr lang="el-GR" dirty="0"/>
              <a:t>καλύτερης </a:t>
            </a:r>
            <a:r>
              <a:rPr lang="el-GR" dirty="0" smtClean="0"/>
              <a:t>προσπάθειας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εφαρμογής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2)</a:t>
            </a:r>
            <a:endParaRPr lang="en-GB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Εφαρμογή </a:t>
            </a:r>
            <a:r>
              <a:rPr lang="en-US" altLang="el-GR" dirty="0" smtClean="0"/>
              <a:t>VoIP: Voice over IP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Χαρακτηριστική εφαρμογή μέσων</a:t>
            </a:r>
          </a:p>
          <a:p>
            <a:r>
              <a:rPr lang="el-GR" altLang="el-GR" dirty="0" smtClean="0"/>
              <a:t>Εναλλασσόμενες περίοδοι ομιλίας και σιωπής</a:t>
            </a:r>
          </a:p>
          <a:p>
            <a:pPr lvl="1"/>
            <a:r>
              <a:rPr lang="el-GR" altLang="el-GR" dirty="0" smtClean="0"/>
              <a:t>Ο ομιλητής δεν μιλάει συνέχεια</a:t>
            </a:r>
          </a:p>
          <a:p>
            <a:pPr lvl="1"/>
            <a:r>
              <a:rPr lang="el-GR" altLang="el-GR" dirty="0" smtClean="0"/>
              <a:t>Μεταδίδουμε μόνο σε περιόδους ομιλίας</a:t>
            </a:r>
          </a:p>
          <a:p>
            <a:r>
              <a:rPr lang="el-GR" altLang="el-GR" dirty="0" smtClean="0"/>
              <a:t>Δείγματα ήχου (8 </a:t>
            </a:r>
            <a:r>
              <a:rPr lang="en-US" altLang="el-GR" dirty="0" smtClean="0"/>
              <a:t>Kbytes</a:t>
            </a:r>
            <a:r>
              <a:rPr lang="el-GR" altLang="el-GR" dirty="0" smtClean="0"/>
              <a:t> / </a:t>
            </a:r>
            <a:r>
              <a:rPr lang="en-US" altLang="el-GR" dirty="0" smtClean="0"/>
              <a:t>sec</a:t>
            </a:r>
            <a:r>
              <a:rPr lang="el-GR" altLang="el-GR" dirty="0" smtClean="0"/>
              <a:t>) στην ομιλία</a:t>
            </a:r>
          </a:p>
          <a:p>
            <a:pPr lvl="1"/>
            <a:r>
              <a:rPr lang="el-GR" altLang="el-GR" dirty="0" smtClean="0"/>
              <a:t>Κωδικοποίηση </a:t>
            </a:r>
            <a:r>
              <a:rPr lang="en-US" altLang="el-GR" dirty="0" smtClean="0"/>
              <a:t>PCM </a:t>
            </a:r>
            <a:r>
              <a:rPr lang="el-GR" altLang="el-GR" dirty="0" smtClean="0"/>
              <a:t>στα </a:t>
            </a:r>
            <a:r>
              <a:rPr lang="en-US" altLang="el-GR" dirty="0" smtClean="0"/>
              <a:t>64 Kbps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87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Παράδειγμα εφαρμογής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Πακέτο </a:t>
            </a:r>
            <a:r>
              <a:rPr lang="en-US" altLang="el-GR" dirty="0"/>
              <a:t>UDP/IP</a:t>
            </a:r>
            <a:r>
              <a:rPr lang="el-GR" altLang="el-GR" dirty="0"/>
              <a:t> με δεδομένα </a:t>
            </a:r>
            <a:r>
              <a:rPr lang="en-US" altLang="el-GR" dirty="0"/>
              <a:t>/</a:t>
            </a:r>
            <a:r>
              <a:rPr lang="el-GR" altLang="el-GR" dirty="0"/>
              <a:t> επικεφαλίδα</a:t>
            </a:r>
          </a:p>
          <a:p>
            <a:pPr lvl="1"/>
            <a:r>
              <a:rPr lang="el-GR" altLang="el-GR" dirty="0" smtClean="0"/>
              <a:t>Τεμαχισμός δεδομένων σε πακέτα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20 </a:t>
            </a:r>
            <a:r>
              <a:rPr lang="en-US" altLang="el-GR" dirty="0" smtClean="0"/>
              <a:t>byte </a:t>
            </a:r>
            <a:r>
              <a:rPr lang="el-GR" altLang="el-GR" dirty="0" smtClean="0"/>
              <a:t>επικεφαλίδα </a:t>
            </a:r>
            <a:r>
              <a:rPr lang="en-US" altLang="el-GR" dirty="0" smtClean="0"/>
              <a:t>IP</a:t>
            </a:r>
          </a:p>
          <a:p>
            <a:pPr lvl="1"/>
            <a:r>
              <a:rPr lang="en-US" altLang="el-GR" dirty="0" smtClean="0"/>
              <a:t>8 byte </a:t>
            </a:r>
            <a:r>
              <a:rPr lang="el-GR" altLang="el-GR" dirty="0" smtClean="0"/>
              <a:t>επικεφαλίδα </a:t>
            </a:r>
            <a:r>
              <a:rPr lang="en-US" altLang="el-GR" dirty="0" smtClean="0"/>
              <a:t>UDP</a:t>
            </a:r>
            <a:endParaRPr lang="el-GR" altLang="el-GR" dirty="0" smtClean="0"/>
          </a:p>
          <a:p>
            <a:r>
              <a:rPr lang="el-GR" altLang="el-GR" dirty="0" smtClean="0"/>
              <a:t>Έστω 160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δεδομένα ανά 20 </a:t>
            </a:r>
            <a:r>
              <a:rPr lang="en-US" altLang="el-GR" dirty="0" smtClean="0"/>
              <a:t>ms</a:t>
            </a:r>
          </a:p>
          <a:p>
            <a:pPr lvl="1"/>
            <a:r>
              <a:rPr lang="el-GR" altLang="el-GR" dirty="0" smtClean="0"/>
              <a:t>Επιβάρυνση </a:t>
            </a:r>
            <a:r>
              <a:rPr lang="el-GR" altLang="el-GR" dirty="0"/>
              <a:t>20% χωρίς συμπίεση </a:t>
            </a:r>
            <a:r>
              <a:rPr lang="el-GR" altLang="el-GR" dirty="0" smtClean="0"/>
              <a:t>κεφαλίδων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Μικρότερο διάστημα -&gt; μεγαλύτερη επιβάρυνση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442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Καλύτερη προσπάθεια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Υπηρεσία καλύτερης προσπάθειας (</a:t>
            </a:r>
            <a:r>
              <a:rPr lang="en-US" altLang="el-GR" dirty="0"/>
              <a:t>IP)</a:t>
            </a:r>
            <a:endParaRPr lang="el-GR" altLang="el-GR" dirty="0"/>
          </a:p>
          <a:p>
            <a:pPr lvl="1"/>
            <a:r>
              <a:rPr lang="el-GR" altLang="el-GR" dirty="0"/>
              <a:t>Σε κάθε κόμβο το πακέτο </a:t>
            </a:r>
            <a:r>
              <a:rPr lang="el-GR" altLang="el-GR" dirty="0" smtClean="0"/>
              <a:t>μπαίνει σε ουρά </a:t>
            </a:r>
            <a:endParaRPr lang="el-GR" altLang="el-GR" dirty="0"/>
          </a:p>
          <a:p>
            <a:pPr lvl="1"/>
            <a:r>
              <a:rPr lang="el-GR" altLang="el-GR" dirty="0"/>
              <a:t>Το μήκος της ουράς είναι </a:t>
            </a:r>
            <a:r>
              <a:rPr lang="el-GR" altLang="el-GR" dirty="0" smtClean="0"/>
              <a:t>μεταβλητό</a:t>
            </a:r>
          </a:p>
          <a:p>
            <a:pPr lvl="2"/>
            <a:r>
              <a:rPr lang="el-GR" altLang="el-GR" dirty="0" smtClean="0"/>
              <a:t>Η </a:t>
            </a:r>
            <a:r>
              <a:rPr lang="el-GR" altLang="el-GR" dirty="0"/>
              <a:t>καθυστέρηση κάθε πακέτου είναι μεταβλητή</a:t>
            </a:r>
          </a:p>
          <a:p>
            <a:pPr lvl="1"/>
            <a:r>
              <a:rPr lang="el-GR" altLang="el-GR" dirty="0"/>
              <a:t>Η ουρά μπορεί να γεμίσει λόγω υπερφόρτωσης</a:t>
            </a:r>
          </a:p>
          <a:p>
            <a:pPr lvl="2"/>
            <a:r>
              <a:rPr lang="el-GR" altLang="el-GR" dirty="0"/>
              <a:t>Το πακέτο απορρίπτεται και δεν φτάνει </a:t>
            </a:r>
            <a:r>
              <a:rPr lang="el-GR" altLang="el-GR" dirty="0" smtClean="0"/>
              <a:t>ποτέ</a:t>
            </a:r>
          </a:p>
          <a:p>
            <a:pPr lvl="1"/>
            <a:r>
              <a:rPr lang="el-GR" altLang="el-GR" dirty="0" smtClean="0"/>
              <a:t>Το πακέτο μπορεί να φτάσει με λάθος σειρά</a:t>
            </a:r>
          </a:p>
          <a:p>
            <a:pPr lvl="2"/>
            <a:r>
              <a:rPr lang="el-GR" altLang="el-GR" dirty="0" smtClean="0"/>
              <a:t>Λόγω δυναμικής δρομολόγησης πακέτων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689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9/9/2014 9:14:41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051C53A-5BB5-44AA-B82E-16B3B3F4274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1178</Words>
  <Application>Microsoft Office PowerPoint</Application>
  <PresentationFormat>On-screen Show (4:3)</PresentationFormat>
  <Paragraphs>232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Θέμα του Office</vt:lpstr>
      <vt:lpstr>Equation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Τι σημαίνει καλύτερη προσπάθεια</vt:lpstr>
      <vt:lpstr>Παράδειγμα εφαρμογής (1 από 2)</vt:lpstr>
      <vt:lpstr>Παράδειγμα εφαρμογής (2 από 2)</vt:lpstr>
      <vt:lpstr>Καλύτερη προσπάθεια (1 από 2)</vt:lpstr>
      <vt:lpstr>Καλύτερη προσπάθεια (2 από 2)</vt:lpstr>
      <vt:lpstr>Αντιμετώπιση της καθυστέρησης</vt:lpstr>
      <vt:lpstr>Εξάλειψη διαταραχής</vt:lpstr>
      <vt:lpstr>Σταθερή καθυστέρηση (1 από 2)</vt:lpstr>
      <vt:lpstr>Σταθερή καθυστέρηση (2 από 2)</vt:lpstr>
      <vt:lpstr>Δυναμική καθυστέρηση (1 από 4)</vt:lpstr>
      <vt:lpstr>Δυναμική καθυστέρηση (2 από 4)</vt:lpstr>
      <vt:lpstr>Δυναμική καθυστέρηση (3 από 4)</vt:lpstr>
      <vt:lpstr>Δυναμική καθυστέρηση (4 από 4)</vt:lpstr>
      <vt:lpstr>Αντιμετώπιση της απώλειας</vt:lpstr>
      <vt:lpstr>Έννοια της απώλειας</vt:lpstr>
      <vt:lpstr>Πρόσθια διόρθωση λαθών (1 από 3)</vt:lpstr>
      <vt:lpstr>Πρόσθια διόρθωση λαθών (2 από 3)</vt:lpstr>
      <vt:lpstr>Πρόσθια διόρθωση λαθών (3 από 3)</vt:lpstr>
      <vt:lpstr>Πλεονάζουσα ροή (1 από 2)</vt:lpstr>
      <vt:lpstr>Πλεονάζουσα ροή (2 από 2)</vt:lpstr>
      <vt:lpstr>Εναλλαγή (1 από 4)</vt:lpstr>
      <vt:lpstr>Εναλλαγή (2 από 4)</vt:lpstr>
      <vt:lpstr>Εναλλαγή (3 από 4)</vt:lpstr>
      <vt:lpstr>Εναλλαγή (4 από 4)</vt:lpstr>
      <vt:lpstr>Τέλος Ενότητας #20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Υπηρεσίες καλύτερης προσπάθειας</dc:title>
  <dc:subject>Κινητά και Διάχυτα Συστήματα</dc:subject>
  <dc:creator>Γεώργιος Ξυλωμένος</dc:creator>
  <cp:keywords>Υπηρεσίες καλύτερης προσπάθειας; εξομάλυνση διαταραχής; πρόσθια διόρθωση λαθών</cp:keywords>
  <cp:lastModifiedBy>George Xylomenos</cp:lastModifiedBy>
  <cp:revision>344</cp:revision>
  <cp:lastPrinted>2014-02-16T13:16:25Z</cp:lastPrinted>
  <dcterms:created xsi:type="dcterms:W3CDTF">2012-09-06T09:03:05Z</dcterms:created>
  <dcterms:modified xsi:type="dcterms:W3CDTF">2015-03-30T13:45:42Z</dcterms:modified>
</cp:coreProperties>
</file>