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2"/>
  </p:notesMasterIdLst>
  <p:sldIdLst>
    <p:sldId id="256" r:id="rId3"/>
    <p:sldId id="259" r:id="rId4"/>
    <p:sldId id="257" r:id="rId5"/>
    <p:sldId id="589" r:id="rId6"/>
    <p:sldId id="590" r:id="rId7"/>
    <p:sldId id="538" r:id="rId8"/>
    <p:sldId id="759" r:id="rId9"/>
    <p:sldId id="788" r:id="rId10"/>
    <p:sldId id="760" r:id="rId11"/>
    <p:sldId id="761" r:id="rId12"/>
    <p:sldId id="762" r:id="rId13"/>
    <p:sldId id="789" r:id="rId14"/>
    <p:sldId id="763" r:id="rId15"/>
    <p:sldId id="790" r:id="rId16"/>
    <p:sldId id="785" r:id="rId17"/>
    <p:sldId id="764" r:id="rId18"/>
    <p:sldId id="791" r:id="rId19"/>
    <p:sldId id="765" r:id="rId20"/>
    <p:sldId id="792" r:id="rId21"/>
    <p:sldId id="766" r:id="rId22"/>
    <p:sldId id="767" r:id="rId23"/>
    <p:sldId id="793" r:id="rId24"/>
    <p:sldId id="768" r:id="rId25"/>
    <p:sldId id="769" r:id="rId26"/>
    <p:sldId id="770" r:id="rId27"/>
    <p:sldId id="794" r:id="rId28"/>
    <p:sldId id="786" r:id="rId29"/>
    <p:sldId id="771" r:id="rId30"/>
    <p:sldId id="772" r:id="rId31"/>
    <p:sldId id="795" r:id="rId32"/>
    <p:sldId id="773" r:id="rId33"/>
    <p:sldId id="796" r:id="rId34"/>
    <p:sldId id="774" r:id="rId35"/>
    <p:sldId id="797" r:id="rId36"/>
    <p:sldId id="775" r:id="rId37"/>
    <p:sldId id="776" r:id="rId38"/>
    <p:sldId id="798" r:id="rId39"/>
    <p:sldId id="777" r:id="rId40"/>
    <p:sldId id="778" r:id="rId41"/>
    <p:sldId id="787" r:id="rId42"/>
    <p:sldId id="779" r:id="rId43"/>
    <p:sldId id="799" r:id="rId44"/>
    <p:sldId id="780" r:id="rId45"/>
    <p:sldId id="781" r:id="rId46"/>
    <p:sldId id="782" r:id="rId47"/>
    <p:sldId id="783" r:id="rId48"/>
    <p:sldId id="784" r:id="rId49"/>
    <p:sldId id="800" r:id="rId50"/>
    <p:sldId id="354" r:id="rId51"/>
  </p:sldIdLst>
  <p:sldSz cx="9144000" cy="6858000" type="screen4x3"/>
  <p:notesSz cx="6858000" cy="9144000"/>
  <p:custDataLst>
    <p:tags r:id="rId5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29.xml"/><Relationship Id="rId18" Type="http://schemas.openxmlformats.org/officeDocument/2006/relationships/slide" Target="slides/slide38.xml"/><Relationship Id="rId3" Type="http://schemas.openxmlformats.org/officeDocument/2006/relationships/slide" Target="slides/slide10.xml"/><Relationship Id="rId21" Type="http://schemas.openxmlformats.org/officeDocument/2006/relationships/slide" Target="slides/slide43.xml"/><Relationship Id="rId7" Type="http://schemas.openxmlformats.org/officeDocument/2006/relationships/slide" Target="slides/slide18.xml"/><Relationship Id="rId12" Type="http://schemas.openxmlformats.org/officeDocument/2006/relationships/slide" Target="slides/slide28.xml"/><Relationship Id="rId17" Type="http://schemas.openxmlformats.org/officeDocument/2006/relationships/slide" Target="slides/slide36.xml"/><Relationship Id="rId2" Type="http://schemas.openxmlformats.org/officeDocument/2006/relationships/slide" Target="slides/slide9.xml"/><Relationship Id="rId16" Type="http://schemas.openxmlformats.org/officeDocument/2006/relationships/slide" Target="slides/slide35.xml"/><Relationship Id="rId20" Type="http://schemas.openxmlformats.org/officeDocument/2006/relationships/slide" Target="slides/slide41.xml"/><Relationship Id="rId1" Type="http://schemas.openxmlformats.org/officeDocument/2006/relationships/slide" Target="slides/slide7.xml"/><Relationship Id="rId6" Type="http://schemas.openxmlformats.org/officeDocument/2006/relationships/slide" Target="slides/slide16.xml"/><Relationship Id="rId11" Type="http://schemas.openxmlformats.org/officeDocument/2006/relationships/slide" Target="slides/slide25.xml"/><Relationship Id="rId24" Type="http://schemas.openxmlformats.org/officeDocument/2006/relationships/slide" Target="slides/slide47.xml"/><Relationship Id="rId5" Type="http://schemas.openxmlformats.org/officeDocument/2006/relationships/slide" Target="slides/slide13.xml"/><Relationship Id="rId15" Type="http://schemas.openxmlformats.org/officeDocument/2006/relationships/slide" Target="slides/slide33.xml"/><Relationship Id="rId23" Type="http://schemas.openxmlformats.org/officeDocument/2006/relationships/slide" Target="slides/slide46.xml"/><Relationship Id="rId10" Type="http://schemas.openxmlformats.org/officeDocument/2006/relationships/slide" Target="slides/slide24.xml"/><Relationship Id="rId19" Type="http://schemas.openxmlformats.org/officeDocument/2006/relationships/slide" Target="slides/slide39.xml"/><Relationship Id="rId4" Type="http://schemas.openxmlformats.org/officeDocument/2006/relationships/slide" Target="slides/slide11.xml"/><Relationship Id="rId9" Type="http://schemas.openxmlformats.org/officeDocument/2006/relationships/slide" Target="slides/slide21.xml"/><Relationship Id="rId14" Type="http://schemas.openxmlformats.org/officeDocument/2006/relationships/slide" Target="slides/slide31.xml"/><Relationship Id="rId22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EF999-81E9-4763-9397-868F320AAF30}" type="slidenum">
              <a:rPr lang="en-US" altLang="el-GR" sz="1300" smtClean="0"/>
              <a:pPr eaLnBrk="1" hangingPunct="1"/>
              <a:t>9</a:t>
            </a:fld>
            <a:endParaRPr lang="en-US" altLang="el-GR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5" name="Picture 4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Εκλογή αρχηγού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Κατηγορίες διεργασιών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err="1" smtClean="0"/>
              <a:t>Εκκινητές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Initiators)</a:t>
            </a:r>
          </a:p>
          <a:p>
            <a:pPr lvl="1"/>
            <a:r>
              <a:rPr lang="el-GR" altLang="el-GR" dirty="0" smtClean="0"/>
              <a:t>Ξεκινούν την εκτέλεση του αλγορίθμου αυτόματα</a:t>
            </a:r>
          </a:p>
          <a:p>
            <a:pPr lvl="1"/>
            <a:r>
              <a:rPr lang="el-GR" altLang="el-GR" dirty="0" smtClean="0"/>
              <a:t>Πιθανόν με την ικανοποίηση μίας συνθήκης</a:t>
            </a:r>
          </a:p>
          <a:p>
            <a:pPr lvl="1"/>
            <a:r>
              <a:rPr lang="el-GR" altLang="el-GR" dirty="0" smtClean="0"/>
              <a:t>Πρώτο γεγονός: αποστολή ενός μηνύματος</a:t>
            </a:r>
          </a:p>
          <a:p>
            <a:r>
              <a:rPr lang="el-GR" altLang="el-GR" dirty="0" smtClean="0"/>
              <a:t>Μη-</a:t>
            </a:r>
            <a:r>
              <a:rPr lang="el-GR" altLang="el-GR" dirty="0" err="1" smtClean="0"/>
              <a:t>εκκινητές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Non-initiators)</a:t>
            </a:r>
          </a:p>
          <a:p>
            <a:pPr lvl="1"/>
            <a:r>
              <a:rPr lang="el-GR" altLang="el-GR" dirty="0" smtClean="0"/>
              <a:t>Απλά συμμετέχουν στον αλγόριθμο</a:t>
            </a:r>
          </a:p>
          <a:p>
            <a:pPr lvl="1"/>
            <a:r>
              <a:rPr lang="el-GR" altLang="el-GR" dirty="0" smtClean="0"/>
              <a:t>Ξεκινάνε την εκτέλεση όταν λάβουν ένα μήνυμα</a:t>
            </a:r>
          </a:p>
          <a:p>
            <a:pPr lvl="1"/>
            <a:r>
              <a:rPr lang="el-GR" altLang="el-GR" dirty="0" smtClean="0"/>
              <a:t>Πρώτο γεγονός: λήψη ενός μηνύματος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Υποθέσεις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Μοναδικό αναγνωριστικό (id) </a:t>
            </a:r>
            <a:r>
              <a:rPr lang="el-GR" altLang="el-GR" dirty="0" smtClean="0"/>
              <a:t>ανά διεργασία</a:t>
            </a:r>
            <a:endParaRPr lang="el-GR" altLang="el-GR" dirty="0"/>
          </a:p>
          <a:p>
            <a:pPr lvl="1"/>
            <a:r>
              <a:rPr lang="el-GR" altLang="el-GR" dirty="0"/>
              <a:t>Γνωστό στην διεργασία που το κατέχει</a:t>
            </a:r>
          </a:p>
          <a:p>
            <a:pPr lvl="1"/>
            <a:r>
              <a:rPr lang="el-GR" altLang="el-GR" dirty="0"/>
              <a:t>Μεταδίδεται στις άλλες διεργασίες</a:t>
            </a:r>
          </a:p>
          <a:p>
            <a:pPr lvl="1"/>
            <a:r>
              <a:rPr lang="el-GR" altLang="el-GR" dirty="0" smtClean="0"/>
              <a:t>Αποστολή </a:t>
            </a:r>
            <a:r>
              <a:rPr lang="el-GR" altLang="el-GR" dirty="0"/>
              <a:t>μηνυμάτων σε </a:t>
            </a:r>
            <a:r>
              <a:rPr lang="el-GR" altLang="el-GR" dirty="0" smtClean="0"/>
              <a:t>διεργασία</a:t>
            </a:r>
          </a:p>
          <a:p>
            <a:pPr lvl="2"/>
            <a:r>
              <a:rPr lang="el-GR" altLang="el-GR" dirty="0" smtClean="0"/>
              <a:t>Αν γνωρίζουμε το αναγνωριστικό</a:t>
            </a:r>
            <a:endParaRPr lang="en-US" altLang="el-GR" dirty="0"/>
          </a:p>
          <a:p>
            <a:pPr eaLnBrk="1" hangingPunct="1"/>
            <a:r>
              <a:rPr lang="el-GR" altLang="el-GR" dirty="0" smtClean="0"/>
              <a:t>Αναγνωριστικά: στοιχεία συνόλου </a:t>
            </a:r>
            <a:r>
              <a:rPr lang="el-GR" altLang="el-GR" dirty="0" smtClean="0">
                <a:sym typeface="Zed"/>
              </a:rPr>
              <a:t>Π</a:t>
            </a:r>
            <a:endParaRPr lang="en-US" altLang="el-GR" dirty="0" smtClean="0">
              <a:sym typeface="Zed"/>
            </a:endParaRPr>
          </a:p>
          <a:p>
            <a:pPr lvl="1"/>
            <a:r>
              <a:rPr lang="el-GR" altLang="el-GR" dirty="0" smtClean="0">
                <a:sym typeface="Zed"/>
              </a:rPr>
              <a:t>Διατεταγμένο σύνολο</a:t>
            </a:r>
          </a:p>
          <a:p>
            <a:pPr lvl="1"/>
            <a:r>
              <a:rPr lang="el-GR" altLang="el-GR" dirty="0">
                <a:sym typeface="Zed"/>
              </a:rPr>
              <a:t>Ε</a:t>
            </a:r>
            <a:r>
              <a:rPr lang="el-GR" altLang="el-GR" dirty="0" smtClean="0">
                <a:sym typeface="Zed"/>
              </a:rPr>
              <a:t>πιτρέπει συγκρίσεις (π.χ. &lt;&gt;, &gt;, &lt;)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9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Κατηγορίες </a:t>
            </a:r>
            <a:r>
              <a:rPr lang="el-GR" altLang="el-GR" dirty="0" smtClean="0"/>
              <a:t>αλγορίθμων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l-GR" dirty="0" err="1" smtClean="0"/>
              <a:t>Extrema</a:t>
            </a:r>
            <a:r>
              <a:rPr lang="el-GR" altLang="el-GR" dirty="0" smtClean="0"/>
              <a:t> </a:t>
            </a:r>
            <a:r>
              <a:rPr lang="el-GR" altLang="el-GR" dirty="0"/>
              <a:t>– </a:t>
            </a:r>
            <a:r>
              <a:rPr lang="en-US" altLang="el-GR" dirty="0"/>
              <a:t>finding </a:t>
            </a:r>
            <a:r>
              <a:rPr lang="el-GR" altLang="el-GR" dirty="0"/>
              <a:t>αλγόριθμοι</a:t>
            </a:r>
          </a:p>
          <a:p>
            <a:pPr lvl="1"/>
            <a:r>
              <a:rPr lang="el-GR" altLang="el-GR" dirty="0"/>
              <a:t>Αρχηγός: </a:t>
            </a:r>
            <a:r>
              <a:rPr lang="el-GR" altLang="el-GR" dirty="0" smtClean="0"/>
              <a:t>διεργασία </a:t>
            </a:r>
            <a:r>
              <a:rPr lang="el-GR" altLang="el-GR" dirty="0"/>
              <a:t>με </a:t>
            </a:r>
            <a:r>
              <a:rPr lang="el-GR" altLang="el-GR" dirty="0" smtClean="0"/>
              <a:t>μεγαλύτερο </a:t>
            </a:r>
            <a:r>
              <a:rPr lang="el-GR" altLang="el-GR" dirty="0"/>
              <a:t>(μικρότερο) </a:t>
            </a:r>
            <a:r>
              <a:rPr lang="en-US" altLang="el-GR" dirty="0"/>
              <a:t>id </a:t>
            </a:r>
            <a:endParaRPr lang="el-GR" altLang="el-GR" dirty="0"/>
          </a:p>
          <a:p>
            <a:pPr lvl="1"/>
            <a:r>
              <a:rPr lang="el-GR" altLang="el-GR" dirty="0" smtClean="0"/>
              <a:t>Αλγόριθμοι σύγκρισης (όλοι που θα δούμε) </a:t>
            </a:r>
          </a:p>
          <a:p>
            <a:pPr lvl="1"/>
            <a:r>
              <a:rPr lang="el-GR" altLang="el-GR" dirty="0" smtClean="0"/>
              <a:t>Εύρεση </a:t>
            </a:r>
            <a:r>
              <a:rPr lang="el-GR" altLang="el-GR" dirty="0"/>
              <a:t>μεγαλύτερου </a:t>
            </a:r>
            <a:r>
              <a:rPr lang="en-US" altLang="el-GR" dirty="0"/>
              <a:t>id ~ </a:t>
            </a:r>
            <a:r>
              <a:rPr lang="el-GR" altLang="el-GR" dirty="0"/>
              <a:t>εύρεση μικρότερου </a:t>
            </a:r>
            <a:r>
              <a:rPr lang="en-US" altLang="el-GR" dirty="0"/>
              <a:t>id </a:t>
            </a:r>
            <a:endParaRPr lang="el-GR" altLang="el-GR" dirty="0"/>
          </a:p>
          <a:p>
            <a:r>
              <a:rPr lang="en-US" altLang="el-GR" dirty="0" smtClean="0"/>
              <a:t>Preference</a:t>
            </a:r>
            <a:r>
              <a:rPr lang="el-GR" altLang="el-GR" dirty="0" smtClean="0"/>
              <a:t> </a:t>
            </a:r>
            <a:r>
              <a:rPr lang="el-GR" altLang="el-GR" dirty="0"/>
              <a:t>– </a:t>
            </a:r>
            <a:r>
              <a:rPr lang="en-US" altLang="el-GR" dirty="0"/>
              <a:t>based </a:t>
            </a:r>
            <a:r>
              <a:rPr lang="el-GR" altLang="el-GR" dirty="0"/>
              <a:t>αλγόριθμοι</a:t>
            </a:r>
          </a:p>
          <a:p>
            <a:pPr lvl="1"/>
            <a:r>
              <a:rPr lang="el-GR" altLang="el-GR" dirty="0"/>
              <a:t>Η εκλογή βασίζεται σε προτιμήσεις</a:t>
            </a:r>
          </a:p>
          <a:p>
            <a:pPr lvl="2"/>
            <a:r>
              <a:rPr lang="el-GR" altLang="el-GR" dirty="0"/>
              <a:t>Παράδειγμα: η πιο αξιόπιστη διεργασία</a:t>
            </a:r>
          </a:p>
          <a:p>
            <a:r>
              <a:rPr lang="en-US" altLang="el-GR" dirty="0"/>
              <a:t>Probabilistic </a:t>
            </a:r>
            <a:r>
              <a:rPr lang="el-GR" altLang="el-GR" dirty="0"/>
              <a:t>αλγόριθμοι</a:t>
            </a:r>
          </a:p>
          <a:p>
            <a:pPr lvl="1"/>
            <a:r>
              <a:rPr lang="el-GR" altLang="el-GR" dirty="0"/>
              <a:t>Δεν θεωρούν γνωστά τα </a:t>
            </a:r>
            <a:r>
              <a:rPr lang="el-GR" altLang="el-GR" dirty="0" smtClean="0"/>
              <a:t>αναγνωριστικά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578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Τοπολογίες (1 από 2)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Δένδρο αυθαίρετου βαθμού</a:t>
            </a:r>
          </a:p>
          <a:p>
            <a:pPr lvl="1"/>
            <a:r>
              <a:rPr lang="el-GR" altLang="el-GR" dirty="0" smtClean="0"/>
              <a:t>Αλγόριθμος δένδρου</a:t>
            </a:r>
            <a:endParaRPr lang="en-US" altLang="el-GR" dirty="0" smtClean="0"/>
          </a:p>
          <a:p>
            <a:r>
              <a:rPr lang="el-GR" altLang="el-GR" dirty="0" smtClean="0"/>
              <a:t>Δακτύλιος μίας κατεύθυνσης</a:t>
            </a:r>
          </a:p>
          <a:p>
            <a:pPr lvl="1"/>
            <a:r>
              <a:rPr lang="el-GR" altLang="el-GR" dirty="0" smtClean="0"/>
              <a:t>Αλγόριθμοι </a:t>
            </a:r>
            <a:r>
              <a:rPr lang="en-US" altLang="el-GR" dirty="0" err="1" smtClean="0"/>
              <a:t>LeLann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Chang &amp; Roberts</a:t>
            </a:r>
          </a:p>
          <a:p>
            <a:r>
              <a:rPr lang="el-GR" altLang="el-GR" dirty="0" smtClean="0"/>
              <a:t>Ισχυρά συνδεδεμένος γράφος</a:t>
            </a:r>
          </a:p>
          <a:p>
            <a:pPr lvl="1"/>
            <a:r>
              <a:rPr lang="el-GR" altLang="el-GR" dirty="0" smtClean="0"/>
              <a:t>Καθένας μπορεί να μιλήσει με κάθε άλλον</a:t>
            </a:r>
          </a:p>
          <a:p>
            <a:pPr lvl="2"/>
            <a:r>
              <a:rPr lang="el-GR" altLang="el-GR" dirty="0" smtClean="0"/>
              <a:t>Απευθείας επικοινωνία όλων των κόμβων</a:t>
            </a:r>
          </a:p>
          <a:p>
            <a:pPr lvl="1"/>
            <a:r>
              <a:rPr lang="el-GR" altLang="el-GR" dirty="0" smtClean="0"/>
              <a:t>Αλγόριθμος </a:t>
            </a:r>
            <a:r>
              <a:rPr lang="en-US" altLang="el-GR" dirty="0" smtClean="0"/>
              <a:t>Garcia Molina (Bully)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4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Τοπολογίες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Αλγόριθμοι </a:t>
            </a:r>
            <a:r>
              <a:rPr lang="el-GR" altLang="el-GR" dirty="0"/>
              <a:t>δακτυλίου ή δένδρου</a:t>
            </a:r>
          </a:p>
          <a:p>
            <a:pPr lvl="1"/>
            <a:r>
              <a:rPr lang="el-GR" altLang="el-GR" dirty="0"/>
              <a:t>Εφαρμόζονται σε οποιαδήποτε </a:t>
            </a:r>
            <a:r>
              <a:rPr lang="el-GR" altLang="el-GR" dirty="0" smtClean="0"/>
              <a:t>τοπολογία</a:t>
            </a:r>
            <a:endParaRPr lang="el-GR" altLang="el-GR" dirty="0"/>
          </a:p>
          <a:p>
            <a:pPr lvl="1"/>
            <a:r>
              <a:rPr lang="el-GR" altLang="el-GR" dirty="0" smtClean="0"/>
              <a:t>Βρίσκουμε </a:t>
            </a:r>
            <a:r>
              <a:rPr lang="el-GR" altLang="el-GR" dirty="0" err="1" smtClean="0"/>
              <a:t>επικαλυπτικό</a:t>
            </a:r>
            <a:r>
              <a:rPr lang="el-GR" altLang="el-GR" dirty="0" smtClean="0"/>
              <a:t> δακτύλιο </a:t>
            </a:r>
            <a:r>
              <a:rPr lang="el-GR" altLang="el-GR" dirty="0"/>
              <a:t>ή </a:t>
            </a:r>
            <a:r>
              <a:rPr lang="el-GR" altLang="el-GR" dirty="0" smtClean="0"/>
              <a:t>δένδρο</a:t>
            </a:r>
          </a:p>
          <a:p>
            <a:pPr lvl="2"/>
            <a:r>
              <a:rPr lang="el-GR" altLang="el-GR" dirty="0" smtClean="0"/>
              <a:t>Ανάλογα με το τι είναι πιο απλό για την εφαρμογή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Παράδειγμα: δακτύλιος </a:t>
            </a:r>
            <a:r>
              <a:rPr lang="en-US" altLang="el-GR" dirty="0" smtClean="0"/>
              <a:t>Chord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Διαφορετικές υποθέσεις για κάθε αλγόριθμο</a:t>
            </a:r>
            <a:endParaRPr lang="el-GR" altLang="el-GR" dirty="0"/>
          </a:p>
          <a:p>
            <a:pPr lvl="2"/>
            <a:r>
              <a:rPr lang="el-GR" altLang="el-GR" dirty="0" smtClean="0"/>
              <a:t>Παράδειγμα: στο δακτύλιο ξέρουμε μόνο τον επόμενο</a:t>
            </a:r>
          </a:p>
          <a:p>
            <a:pPr lvl="2"/>
            <a:r>
              <a:rPr lang="el-GR" altLang="el-GR" dirty="0" smtClean="0"/>
              <a:t>Παράδειγμα: στο δένδρο ξέρουμε τα παιδιά μας</a:t>
            </a:r>
            <a:endParaRPr lang="el-GR" altLang="el-GR" dirty="0"/>
          </a:p>
          <a:p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695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Τοπολογία δένδρου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Εκλογή αρχηγού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6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Μοντέλο δένδρου (1 από 2)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Δίκτυα με τοπολογία δένδρου </a:t>
            </a:r>
          </a:p>
          <a:p>
            <a:pPr lvl="1"/>
            <a:r>
              <a:rPr lang="el-GR" altLang="el-GR" dirty="0" smtClean="0"/>
              <a:t>Ή επικαλυπτικό δένδρο πάνω σε δίκτυο</a:t>
            </a:r>
          </a:p>
          <a:p>
            <a:r>
              <a:rPr lang="el-GR" altLang="el-GR" dirty="0" smtClean="0"/>
              <a:t>Γνωρίζουμε τα αναγνωριστικά των γειτόνων</a:t>
            </a:r>
          </a:p>
          <a:p>
            <a:pPr lvl="1"/>
            <a:r>
              <a:rPr lang="el-GR" altLang="el-GR" dirty="0" smtClean="0"/>
              <a:t>Δεν γνωρίζουμε τα αναγνωριστικά των άλλων</a:t>
            </a:r>
          </a:p>
          <a:p>
            <a:pPr lvl="1"/>
            <a:r>
              <a:rPr lang="el-GR" altLang="el-GR" dirty="0" smtClean="0"/>
              <a:t>Δεν γνωρίζουμε το πλήθος των άλλων</a:t>
            </a:r>
          </a:p>
          <a:p>
            <a:r>
              <a:rPr lang="el-GR" altLang="el-GR" dirty="0" smtClean="0"/>
              <a:t>Αρχηγός: διεργασία με </a:t>
            </a:r>
            <a:r>
              <a:rPr lang="en-US" altLang="el-GR" dirty="0" smtClean="0"/>
              <a:t>min</a:t>
            </a:r>
            <a:r>
              <a:rPr lang="el-GR" altLang="el-GR" dirty="0" smtClean="0"/>
              <a:t> αναγνωριστικό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Απλή αλλαγή για </a:t>
            </a:r>
            <a:r>
              <a:rPr lang="en-US" altLang="el-GR" dirty="0" smtClean="0"/>
              <a:t>max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2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δένδρου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Εκκινητές</a:t>
            </a:r>
          </a:p>
          <a:p>
            <a:pPr lvl="1"/>
            <a:r>
              <a:rPr lang="el-GR" altLang="el-GR" dirty="0"/>
              <a:t>Τουλάχιστον </a:t>
            </a:r>
            <a:r>
              <a:rPr lang="el-GR" altLang="el-GR" dirty="0" smtClean="0"/>
              <a:t>τα φύλλα </a:t>
            </a:r>
            <a:r>
              <a:rPr lang="el-GR" altLang="el-GR" dirty="0"/>
              <a:t>του δένδρου</a:t>
            </a:r>
          </a:p>
          <a:p>
            <a:pPr lvl="2"/>
            <a:r>
              <a:rPr lang="el-GR" altLang="el-GR" dirty="0"/>
              <a:t>Απαιτείται πρόσθετη φάση «ξυπνήματος»</a:t>
            </a:r>
          </a:p>
          <a:p>
            <a:pPr lvl="2"/>
            <a:r>
              <a:rPr lang="el-GR" altLang="el-GR" dirty="0"/>
              <a:t>Εξασφάλιση ότι </a:t>
            </a:r>
            <a:r>
              <a:rPr lang="el-GR" altLang="el-GR" dirty="0" smtClean="0"/>
              <a:t>τα </a:t>
            </a:r>
            <a:r>
              <a:rPr lang="el-GR" altLang="el-GR" dirty="0"/>
              <a:t>φύλλα έχουν γίνει </a:t>
            </a:r>
            <a:r>
              <a:rPr lang="el-GR" altLang="el-GR" dirty="0" smtClean="0"/>
              <a:t>εκκινητές</a:t>
            </a:r>
          </a:p>
          <a:p>
            <a:pPr lvl="2"/>
            <a:r>
              <a:rPr lang="el-GR" altLang="el-GR" dirty="0" smtClean="0"/>
              <a:t>Μπορεί να είναι και άλλοι κόμβοι βέβαια</a:t>
            </a:r>
            <a:endParaRPr lang="el-GR" altLang="el-GR" dirty="0"/>
          </a:p>
          <a:p>
            <a:r>
              <a:rPr lang="el-GR" altLang="el-GR" dirty="0"/>
              <a:t>Μη εκκινητές</a:t>
            </a:r>
          </a:p>
          <a:p>
            <a:pPr lvl="1"/>
            <a:r>
              <a:rPr lang="el-GR" altLang="el-GR" dirty="0"/>
              <a:t>Όλες οι υπόλοιπες  διεργασίες στο δένδρο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2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έναρξης (1 από 3)</a:t>
            </a:r>
            <a:endParaRPr lang="el-GR" altLang="el-GR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Κάνει όλες τις διεργασίες εκκινητές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Κάθε 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διεργασία–εκκινητής</a:t>
            </a:r>
            <a:endParaRPr lang="el-GR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Στέλνει ένα μήνυμα &lt;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wake_up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&gt; σε κάθε γείτονά της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Περιμένει να λάβει μηνύματα &lt;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wake_up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&gt; από όλους τους γείτονές της (προκειμένου να βεβαιωθεί ότι έχουν εγερθεί ή "ξυπνήσει")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Αρχίζει την εκτέλεση του αλγορίθμου εκλογής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71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έναρξης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Κάθε 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διεργασία–μη εκκινητής</a:t>
            </a: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Όταν λάβει μήνυμα &lt;wake_up&gt;</a:t>
            </a: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Γίνεται εκκινητής</a:t>
            </a: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Ενεργεί ανάλογα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192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έναρξης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4177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αλγορίθμου έναρξης</a:t>
            </a:r>
          </a:p>
          <a:p>
            <a:pPr lvl="1" eaLnBrk="1" hangingPunct="1"/>
            <a:r>
              <a:rPr lang="el-GR" altLang="el-GR" dirty="0" smtClean="0"/>
              <a:t>Ο εκκινητής είναι η διεργασία 2</a:t>
            </a:r>
          </a:p>
          <a:p>
            <a:pPr lvl="1" eaLnBrk="1" hangingPunct="1"/>
            <a:r>
              <a:rPr lang="el-GR" altLang="el-GR" dirty="0" smtClean="0"/>
              <a:t>Τα μηνύματα είναι αριθμημένα σε φάσεις</a:t>
            </a:r>
          </a:p>
        </p:txBody>
      </p:sp>
      <p:pic>
        <p:nvPicPr>
          <p:cNvPr id="13317" name="Picture 7" descr="Παράδειγμα αλγόριθμου εκκίνησης σε τοπολογία δένδρ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89040"/>
            <a:ext cx="39751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1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Αλγόριθμος εκλογής (1 από 6)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l-GR" dirty="0" smtClean="0"/>
              <a:t>Αλγόριθμος όλων των διεργασιών</a:t>
            </a:r>
            <a:endParaRPr lang="en-US" dirty="0" smtClean="0"/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Κάθε διεργασία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Περιμένει να λάβει μηνύματα &lt;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tok,id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&gt; από όλους τους γείτονές της, εκτός (το πολύ) από έναν, έστω τον p</a:t>
            </a:r>
            <a:r>
              <a:rPr lang="el-GR" baseline="-25000" dirty="0" smtClean="0">
                <a:latin typeface="Courier New" pitchFamily="49" charset="0"/>
                <a:ea typeface="+mn-ea"/>
                <a:cs typeface="Courier New" pitchFamily="49" charset="0"/>
              </a:rPr>
              <a:t>0</a:t>
            </a:r>
            <a:endParaRPr lang="el-GR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Για κάθε μήνυμα &lt;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tok,id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&gt; που λαμβάνει</a:t>
            </a:r>
          </a:p>
          <a:p>
            <a:pPr lvl="2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Εντοπίζει το μικρότερο αναγνωριστικό, έστω u</a:t>
            </a:r>
            <a:r>
              <a:rPr lang="el-GR" baseline="-25000" dirty="0" smtClean="0">
                <a:latin typeface="Courier New" pitchFamily="49" charset="0"/>
                <a:ea typeface="+mn-ea"/>
                <a:cs typeface="Courier New" pitchFamily="49" charset="0"/>
              </a:rPr>
              <a:t>p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,ανάμεσα σε αυτά που έχει λάβει και στο δικό 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95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Παρατήρηση: </a:t>
            </a:r>
            <a:r>
              <a:rPr lang="el-GR" dirty="0" smtClean="0"/>
              <a:t>η </a:t>
            </a:r>
            <a:r>
              <a:rPr lang="el-GR" dirty="0"/>
              <a:t>συνθήκη ισχύει στα φύλλα</a:t>
            </a:r>
          </a:p>
          <a:p>
            <a:pPr lvl="1">
              <a:defRPr/>
            </a:pPr>
            <a:r>
              <a:rPr lang="el-GR" dirty="0"/>
              <a:t>Έχουν μόνο έναν </a:t>
            </a:r>
            <a:r>
              <a:rPr lang="el-GR" dirty="0" smtClean="0"/>
              <a:t>γείτονα!</a:t>
            </a:r>
            <a:endParaRPr lang="el-GR" dirty="0"/>
          </a:p>
          <a:p>
            <a:pPr lvl="1">
              <a:defRPr/>
            </a:pPr>
            <a:r>
              <a:rPr lang="el-GR" dirty="0"/>
              <a:t>Άρα ξεκινάνε άμεσα τον </a:t>
            </a:r>
            <a:r>
              <a:rPr lang="el-GR" dirty="0" smtClean="0"/>
              <a:t>αλγόριθμο</a:t>
            </a:r>
          </a:p>
          <a:p>
            <a:pPr lvl="2">
              <a:defRPr/>
            </a:pPr>
            <a:r>
              <a:rPr lang="el-GR" dirty="0" smtClean="0"/>
              <a:t>Γι’αυτό τα κάνουμε όλα εκκινητές</a:t>
            </a:r>
          </a:p>
          <a:p>
            <a:pPr lvl="2">
              <a:defRPr/>
            </a:pPr>
            <a:r>
              <a:rPr lang="el-GR" dirty="0" smtClean="0"/>
              <a:t>Αυτό διασφαλίζει ο αλγόριθμος έναρξης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Κάθε </a:t>
            </a:r>
            <a:r>
              <a:rPr lang="el-GR" dirty="0"/>
              <a:t>διεργασία προτείνει έναν αρχηγό</a:t>
            </a:r>
          </a:p>
          <a:p>
            <a:pPr lvl="1">
              <a:defRPr/>
            </a:pPr>
            <a:r>
              <a:rPr lang="el-GR" dirty="0"/>
              <a:t>Ο αρχηγός θα </a:t>
            </a:r>
            <a:r>
              <a:rPr lang="el-GR" dirty="0" smtClean="0"/>
              <a:t>οριστικοποιηθεί αργότερα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26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Όταν ικανοποιηθεί η συνθήκη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		Στέλνει μήνυμα &lt;</a:t>
            </a:r>
            <a:r>
              <a:rPr lang="el-GR" dirty="0" err="1" smtClean="0">
                <a:latin typeface="Courier New" pitchFamily="49" charset="0"/>
                <a:cs typeface="Courier New" pitchFamily="49" charset="0"/>
              </a:rPr>
              <a:t>tok,u</a:t>
            </a:r>
            <a:r>
              <a:rPr lang="el-GR" baseline="-250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&gt; στον p</a:t>
            </a:r>
            <a:r>
              <a:rPr lang="el-GR" baseline="-25000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l-G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		Περιμένει μήνυμα &lt;</a:t>
            </a:r>
            <a:r>
              <a:rPr lang="el-GR" dirty="0" err="1" smtClean="0">
                <a:latin typeface="Courier New" pitchFamily="49" charset="0"/>
                <a:cs typeface="Courier New" pitchFamily="49" charset="0"/>
              </a:rPr>
              <a:t>tok,id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&gt; από τον p</a:t>
            </a:r>
            <a:r>
              <a:rPr lang="el-GR" baseline="-25000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l-G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		Όταν λάβει μήνυμα &lt;</a:t>
            </a:r>
            <a:r>
              <a:rPr lang="el-GR" dirty="0" err="1" smtClean="0">
                <a:latin typeface="Courier New" pitchFamily="49" charset="0"/>
                <a:cs typeface="Courier New" pitchFamily="49" charset="0"/>
              </a:rPr>
              <a:t>tok,id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&gt; από τον p</a:t>
            </a:r>
            <a:r>
              <a:rPr lang="el-GR" baseline="-25000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l-G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			Εντοπίζει 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και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 πάλι το μικρότερο 			αναγνωριστικό, έστω u</a:t>
            </a:r>
            <a:r>
              <a:rPr lang="el-GR" baseline="-250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, από αυτά που		έχει λάβει και το δικό της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			Αν αυτό είναι το δικό της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				Ανακηρύσσεται αρχηγός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			Στέλνει σε όλους τους γείτονές της, 		εκτός του p</a:t>
            </a:r>
            <a:r>
              <a:rPr lang="el-GR" baseline="-250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, μήνυμα &lt;tok,u</a:t>
            </a:r>
            <a:r>
              <a:rPr lang="el-GR" baseline="-250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5622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l-GR" altLang="el-GR" dirty="0" smtClean="0"/>
              <a:t>Παράδειγμα</a:t>
            </a:r>
          </a:p>
          <a:p>
            <a:pPr lvl="1" eaLnBrk="1" hangingPunct="1"/>
            <a:r>
              <a:rPr lang="el-GR" altLang="el-GR" dirty="0" smtClean="0"/>
              <a:t>δ</a:t>
            </a:r>
            <a:r>
              <a:rPr lang="de-DE" altLang="el-GR" dirty="0" smtClean="0"/>
              <a:t>. </a:t>
            </a:r>
            <a:r>
              <a:rPr lang="el-GR" altLang="el-GR" dirty="0" smtClean="0"/>
              <a:t>4, </a:t>
            </a:r>
            <a:r>
              <a:rPr lang="de-DE" altLang="el-GR" dirty="0" smtClean="0"/>
              <a:t>5, 8, 10</a:t>
            </a:r>
            <a:r>
              <a:rPr lang="el-GR" altLang="el-GR" dirty="0" smtClean="0"/>
              <a:t>, 11</a:t>
            </a:r>
            <a:r>
              <a:rPr lang="de-DE" altLang="el-GR" dirty="0" smtClean="0"/>
              <a:t>: </a:t>
            </a:r>
            <a:r>
              <a:rPr lang="el-GR" altLang="el-GR" dirty="0" smtClean="0"/>
              <a:t>στέλνουν</a:t>
            </a:r>
            <a:r>
              <a:rPr lang="de-DE" altLang="el-GR" dirty="0" smtClean="0"/>
              <a:t> &lt;</a:t>
            </a:r>
            <a:r>
              <a:rPr lang="de-DE" altLang="el-GR" dirty="0" err="1" smtClean="0"/>
              <a:t>tok</a:t>
            </a:r>
            <a:r>
              <a:rPr lang="de-DE" altLang="el-GR" dirty="0" smtClean="0"/>
              <a:t>, min </a:t>
            </a:r>
            <a:r>
              <a:rPr lang="de-DE" altLang="el-GR" dirty="0" err="1" smtClean="0"/>
              <a:t>id</a:t>
            </a:r>
            <a:r>
              <a:rPr lang="de-DE" altLang="el-GR" dirty="0" smtClean="0"/>
              <a:t>&gt;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</a:t>
            </a:r>
            <a:r>
              <a:rPr lang="de-DE" altLang="el-GR" dirty="0" smtClean="0"/>
              <a:t>. 3, 9: </a:t>
            </a:r>
            <a:r>
              <a:rPr lang="el-GR" altLang="el-GR" dirty="0" smtClean="0"/>
              <a:t>στέλνουν</a:t>
            </a:r>
            <a:r>
              <a:rPr lang="de-DE" altLang="el-GR" dirty="0" smtClean="0"/>
              <a:t> &lt;</a:t>
            </a:r>
            <a:r>
              <a:rPr lang="de-DE" altLang="el-GR" dirty="0" err="1" smtClean="0"/>
              <a:t>tok</a:t>
            </a:r>
            <a:r>
              <a:rPr lang="de-DE" altLang="el-GR" dirty="0" smtClean="0"/>
              <a:t>, min </a:t>
            </a:r>
            <a:r>
              <a:rPr lang="de-DE" altLang="el-GR" dirty="0" err="1" smtClean="0"/>
              <a:t>id</a:t>
            </a:r>
            <a:r>
              <a:rPr lang="de-DE" altLang="el-GR" dirty="0" smtClean="0"/>
              <a:t>&gt;</a:t>
            </a:r>
            <a:r>
              <a:rPr lang="el-GR" altLang="el-GR" dirty="0" smtClean="0"/>
              <a:t>, δ</a:t>
            </a:r>
            <a:r>
              <a:rPr lang="de-DE" altLang="el-GR" dirty="0" smtClean="0"/>
              <a:t>. 2,7: </a:t>
            </a:r>
            <a:r>
              <a:rPr lang="el-GR" altLang="el-GR" dirty="0" smtClean="0"/>
              <a:t>στέλνουν</a:t>
            </a:r>
            <a:r>
              <a:rPr lang="de-DE" altLang="el-GR" dirty="0" smtClean="0"/>
              <a:t> &lt;</a:t>
            </a:r>
            <a:r>
              <a:rPr lang="de-DE" altLang="el-GR" dirty="0" err="1" smtClean="0"/>
              <a:t>tok</a:t>
            </a:r>
            <a:r>
              <a:rPr lang="de-DE" altLang="el-GR" dirty="0" smtClean="0"/>
              <a:t>, min </a:t>
            </a:r>
            <a:r>
              <a:rPr lang="de-DE" altLang="el-GR" dirty="0" err="1" smtClean="0"/>
              <a:t>id</a:t>
            </a:r>
            <a:r>
              <a:rPr lang="de-DE" altLang="el-GR" dirty="0" smtClean="0"/>
              <a:t>&gt;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</a:t>
            </a:r>
            <a:r>
              <a:rPr lang="de-DE" altLang="el-GR" dirty="0" smtClean="0"/>
              <a:t>. 1: </a:t>
            </a:r>
            <a:r>
              <a:rPr lang="el-GR" altLang="el-GR" dirty="0" smtClean="0"/>
              <a:t>στέλνει </a:t>
            </a:r>
            <a:r>
              <a:rPr lang="de-DE" altLang="el-GR" dirty="0" smtClean="0"/>
              <a:t>&lt;</a:t>
            </a:r>
            <a:r>
              <a:rPr lang="de-DE" altLang="el-GR" dirty="0" err="1" smtClean="0"/>
              <a:t>tok</a:t>
            </a:r>
            <a:r>
              <a:rPr lang="de-DE" altLang="el-GR" dirty="0" smtClean="0"/>
              <a:t>, min </a:t>
            </a:r>
            <a:r>
              <a:rPr lang="de-DE" altLang="el-GR" dirty="0" err="1" smtClean="0"/>
              <a:t>id</a:t>
            </a:r>
            <a:r>
              <a:rPr lang="de-DE" altLang="el-GR" dirty="0" smtClean="0"/>
              <a:t>&gt;  </a:t>
            </a:r>
            <a:r>
              <a:rPr lang="el-GR" altLang="el-GR" dirty="0" smtClean="0"/>
              <a:t>(=1) , δ</a:t>
            </a:r>
            <a:r>
              <a:rPr lang="en-GB" altLang="el-GR" dirty="0" smtClean="0"/>
              <a:t>. </a:t>
            </a:r>
            <a:r>
              <a:rPr lang="en-US" altLang="el-GR" dirty="0" smtClean="0"/>
              <a:t>6</a:t>
            </a:r>
            <a:r>
              <a:rPr lang="el-GR" altLang="el-GR" dirty="0" smtClean="0"/>
              <a:t>: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στέλνει </a:t>
            </a:r>
            <a:r>
              <a:rPr lang="de-DE" altLang="el-GR" dirty="0" smtClean="0"/>
              <a:t>&lt;</a:t>
            </a:r>
            <a:r>
              <a:rPr lang="de-DE" altLang="el-GR" dirty="0" err="1" smtClean="0"/>
              <a:t>tok</a:t>
            </a:r>
            <a:r>
              <a:rPr lang="de-DE" altLang="el-GR" dirty="0" smtClean="0"/>
              <a:t>,</a:t>
            </a:r>
            <a:r>
              <a:rPr lang="el-GR" altLang="el-GR" dirty="0" smtClean="0"/>
              <a:t> </a:t>
            </a:r>
            <a:r>
              <a:rPr lang="de-DE" altLang="el-GR" dirty="0" smtClean="0"/>
              <a:t>min </a:t>
            </a:r>
            <a:r>
              <a:rPr lang="de-DE" altLang="el-GR" dirty="0" err="1" smtClean="0"/>
              <a:t>id</a:t>
            </a:r>
            <a:r>
              <a:rPr lang="de-DE" altLang="el-GR" dirty="0" smtClean="0"/>
              <a:t>&gt;</a:t>
            </a:r>
            <a:r>
              <a:rPr lang="el-GR" altLang="el-GR" dirty="0" smtClean="0"/>
              <a:t> (=</a:t>
            </a:r>
            <a:r>
              <a:rPr lang="en-US" altLang="el-GR" dirty="0" smtClean="0"/>
              <a:t>6</a:t>
            </a:r>
            <a:r>
              <a:rPr lang="el-GR" altLang="el-GR" dirty="0" smtClean="0"/>
              <a:t>) </a:t>
            </a:r>
          </a:p>
          <a:p>
            <a:pPr lvl="1" eaLnBrk="1" hangingPunct="1"/>
            <a:r>
              <a:rPr lang="el-GR" altLang="el-GR" dirty="0" smtClean="0"/>
              <a:t>δ</a:t>
            </a:r>
            <a:r>
              <a:rPr lang="en-GB" altLang="el-GR" dirty="0" smtClean="0"/>
              <a:t>. </a:t>
            </a:r>
            <a:r>
              <a:rPr lang="en-US" altLang="el-GR" dirty="0" smtClean="0"/>
              <a:t>1</a:t>
            </a:r>
            <a:r>
              <a:rPr lang="el-GR" altLang="el-GR" dirty="0" smtClean="0"/>
              <a:t>: αποφασίζει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ότι είναι αρχηγός</a:t>
            </a:r>
          </a:p>
          <a:p>
            <a:pPr lvl="1" eaLnBrk="1" hangingPunct="1"/>
            <a:r>
              <a:rPr lang="el-GR" altLang="el-GR" dirty="0" smtClean="0"/>
              <a:t>δ</a:t>
            </a:r>
            <a:r>
              <a:rPr lang="en-GB" altLang="el-GR" dirty="0" smtClean="0"/>
              <a:t>. </a:t>
            </a:r>
            <a:r>
              <a:rPr lang="en-US" altLang="el-GR" dirty="0" smtClean="0"/>
              <a:t>6, 7, 9, 1, 2, 3 : </a:t>
            </a:r>
            <a:r>
              <a:rPr lang="el-GR" altLang="el-GR" dirty="0" smtClean="0"/>
              <a:t>στέλνουν</a:t>
            </a:r>
            <a:r>
              <a:rPr lang="en-US" altLang="el-GR" dirty="0" smtClean="0"/>
              <a:t> &lt;</a:t>
            </a:r>
            <a:r>
              <a:rPr lang="en-US" altLang="el-GR" dirty="0" err="1" smtClean="0"/>
              <a:t>tok</a:t>
            </a:r>
            <a:r>
              <a:rPr lang="en-US" altLang="el-GR" dirty="0" smtClean="0"/>
              <a:t>, 1&gt;</a:t>
            </a:r>
            <a:r>
              <a:rPr lang="el-GR" altLang="el-GR" dirty="0" smtClean="0"/>
              <a:t> στους απογόνους</a:t>
            </a:r>
            <a:endParaRPr lang="en-US" altLang="el-GR" dirty="0" smtClean="0"/>
          </a:p>
        </p:txBody>
      </p:sp>
      <p:pic>
        <p:nvPicPr>
          <p:cNvPr id="16389" name="Picture 7" descr="Παράδειγμα αλγόριθμου έναρξης σε τοπολογία δένδρ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75100"/>
            <a:ext cx="39751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27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Έναρξη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Κάθε κόμβος στέλνει/λαμβάνει ένα </a:t>
            </a:r>
            <a:r>
              <a:rPr lang="en-US" altLang="el-GR" dirty="0" smtClean="0"/>
              <a:t>wakeup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Για κάθε γείτονα</a:t>
            </a:r>
          </a:p>
          <a:p>
            <a:pPr lvl="1"/>
            <a:r>
              <a:rPr lang="el-GR" altLang="el-GR" dirty="0" smtClean="0"/>
              <a:t>Σε κάθε ζεύξη έχουμε δύο ακριβώς μηνύματα</a:t>
            </a:r>
          </a:p>
          <a:p>
            <a:pPr lvl="1"/>
            <a:r>
              <a:rPr lang="el-GR" altLang="el-GR" dirty="0" smtClean="0"/>
              <a:t>Συνολικά </a:t>
            </a:r>
            <a:r>
              <a:rPr lang="en-US" altLang="el-GR" dirty="0" smtClean="0"/>
              <a:t>2N – 2 </a:t>
            </a:r>
            <a:r>
              <a:rPr lang="el-GR" altLang="el-GR" dirty="0" smtClean="0"/>
              <a:t>μηνύματα</a:t>
            </a:r>
          </a:p>
          <a:p>
            <a:r>
              <a:rPr lang="el-GR" altLang="el-GR" dirty="0" smtClean="0"/>
              <a:t>Εκλογή</a:t>
            </a:r>
          </a:p>
          <a:p>
            <a:pPr lvl="1"/>
            <a:r>
              <a:rPr lang="el-GR" altLang="el-GR" dirty="0" smtClean="0"/>
              <a:t>Ακριβώς όπως και στην έναρξη</a:t>
            </a:r>
          </a:p>
          <a:p>
            <a:pPr lvl="1"/>
            <a:r>
              <a:rPr lang="el-GR" altLang="el-GR" dirty="0" smtClean="0"/>
              <a:t>Δύο μηνύματα ανά ζεύξη, άρα </a:t>
            </a:r>
            <a:r>
              <a:rPr lang="en-US" altLang="el-GR" dirty="0" smtClean="0"/>
              <a:t>2N – 2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50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Ξύπνημα</a:t>
            </a:r>
            <a:r>
              <a:rPr lang="en-US" altLang="el-GR" dirty="0" smtClean="0"/>
              <a:t> </a:t>
            </a:r>
            <a:r>
              <a:rPr lang="el-GR" altLang="el-GR" dirty="0"/>
              <a:t>και εκλογή</a:t>
            </a:r>
          </a:p>
          <a:p>
            <a:pPr lvl="1"/>
            <a:r>
              <a:rPr lang="el-GR" altLang="el-GR" dirty="0"/>
              <a:t>4Ν </a:t>
            </a:r>
            <a:r>
              <a:rPr lang="en-US" altLang="el-GR" dirty="0"/>
              <a:t>– </a:t>
            </a:r>
            <a:r>
              <a:rPr lang="el-GR" altLang="el-GR" dirty="0"/>
              <a:t>4 μηνύματα ~ Ο(Ν)</a:t>
            </a:r>
            <a:endParaRPr lang="en-US" altLang="el-GR" dirty="0"/>
          </a:p>
          <a:p>
            <a:r>
              <a:rPr lang="el-GR" altLang="el-GR" dirty="0"/>
              <a:t>Βελτιώσεις</a:t>
            </a:r>
          </a:p>
          <a:p>
            <a:pPr lvl="1"/>
            <a:r>
              <a:rPr lang="el-GR" altLang="el-GR" dirty="0" smtClean="0"/>
              <a:t>Μη εκκινητές</a:t>
            </a:r>
            <a:r>
              <a:rPr lang="el-GR" altLang="el-GR" dirty="0"/>
              <a:t>:</a:t>
            </a:r>
            <a:r>
              <a:rPr lang="el-GR" altLang="el-GR" dirty="0" smtClean="0"/>
              <a:t> </a:t>
            </a:r>
            <a:r>
              <a:rPr lang="el-GR" altLang="el-GR" dirty="0"/>
              <a:t>δεν απαντούν </a:t>
            </a:r>
            <a:r>
              <a:rPr lang="el-GR" altLang="el-GR" dirty="0" smtClean="0"/>
              <a:t>στο ξύπνημα</a:t>
            </a:r>
            <a:endParaRPr lang="el-GR" altLang="el-GR" dirty="0"/>
          </a:p>
          <a:p>
            <a:pPr lvl="1"/>
            <a:r>
              <a:rPr lang="el-GR" altLang="el-GR" dirty="0" smtClean="0"/>
              <a:t>Φύλλα: </a:t>
            </a:r>
            <a:r>
              <a:rPr lang="el-GR" altLang="el-GR" dirty="0"/>
              <a:t>συνδυάζουν </a:t>
            </a:r>
            <a:r>
              <a:rPr lang="en-US" altLang="el-GR" dirty="0" smtClean="0"/>
              <a:t>&lt;</a:t>
            </a:r>
            <a:r>
              <a:rPr lang="en-US" altLang="el-GR" dirty="0"/>
              <a:t>wakeup&gt; </a:t>
            </a:r>
            <a:r>
              <a:rPr lang="el-GR" altLang="el-GR" dirty="0"/>
              <a:t>με </a:t>
            </a:r>
            <a:r>
              <a:rPr lang="el-GR" altLang="el-GR" dirty="0" smtClean="0"/>
              <a:t>πρώτο </a:t>
            </a:r>
            <a:r>
              <a:rPr lang="en-US" altLang="el-GR" dirty="0"/>
              <a:t>&lt;</a:t>
            </a:r>
            <a:r>
              <a:rPr lang="en-US" altLang="el-GR" dirty="0" err="1"/>
              <a:t>tok,id</a:t>
            </a:r>
            <a:r>
              <a:rPr lang="en-US" altLang="el-GR" dirty="0"/>
              <a:t>&gt;</a:t>
            </a:r>
          </a:p>
          <a:p>
            <a:pPr lvl="1"/>
            <a:r>
              <a:rPr lang="en-US" altLang="el-GR" dirty="0"/>
              <a:t>3N – 4 + k (k:</a:t>
            </a:r>
            <a:r>
              <a:rPr lang="el-GR" altLang="el-GR" dirty="0"/>
              <a:t> εκκινητές που δεν είναι φύλλα</a:t>
            </a:r>
            <a:r>
              <a:rPr lang="el-GR" altLang="el-GR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105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Εκλογή αρχηγού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Τοπολογία δακτυλίου</a:t>
            </a:r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6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Μοντέλο δακτυλίου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Οργάνωση διεργασιών σε δακτύλιο</a:t>
            </a:r>
          </a:p>
          <a:p>
            <a:pPr lvl="1"/>
            <a:r>
              <a:rPr lang="el-GR" altLang="el-GR" dirty="0" smtClean="0"/>
              <a:t>Επικοινωνία προς μία κατεύθυνση</a:t>
            </a:r>
          </a:p>
          <a:p>
            <a:pPr lvl="1"/>
            <a:r>
              <a:rPr lang="en-US" altLang="el-GR" dirty="0" smtClean="0"/>
              <a:t>FIFO </a:t>
            </a:r>
            <a:r>
              <a:rPr lang="el-GR" altLang="el-GR" dirty="0" smtClean="0"/>
              <a:t>κανάλια επικοινωνίας </a:t>
            </a:r>
          </a:p>
          <a:p>
            <a:r>
              <a:rPr lang="el-GR" altLang="el-GR" dirty="0" smtClean="0"/>
              <a:t>Κάθε διεργασία </a:t>
            </a:r>
          </a:p>
          <a:p>
            <a:pPr lvl="1"/>
            <a:r>
              <a:rPr lang="el-GR" altLang="el-GR" dirty="0" smtClean="0"/>
              <a:t>Γνωρίζει μόνο το δικό της αναγνωριστικό</a:t>
            </a:r>
          </a:p>
          <a:p>
            <a:pPr lvl="1"/>
            <a:r>
              <a:rPr lang="el-GR" altLang="el-GR" dirty="0" smtClean="0"/>
              <a:t>Στέλνει μηνύματα στην επόμενή της</a:t>
            </a:r>
          </a:p>
          <a:p>
            <a:pPr lvl="1"/>
            <a:r>
              <a:rPr lang="el-GR" altLang="el-GR" dirty="0" smtClean="0"/>
              <a:t>Λαμβάνει μηνύματα από την προηγούμενή της</a:t>
            </a:r>
          </a:p>
          <a:p>
            <a:r>
              <a:rPr lang="el-GR" altLang="el-GR" dirty="0" smtClean="0"/>
              <a:t>Αρχηγός: διεργασία με </a:t>
            </a:r>
            <a:r>
              <a:rPr lang="en-US" altLang="el-GR" dirty="0" smtClean="0"/>
              <a:t>min </a:t>
            </a:r>
            <a:r>
              <a:rPr lang="el-GR" altLang="el-GR" dirty="0" smtClean="0"/>
              <a:t>αναγνωριστικό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7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err="1" smtClean="0"/>
              <a:t>LeLann</a:t>
            </a:r>
            <a:r>
              <a:rPr lang="en-US" altLang="el-GR" dirty="0" smtClean="0"/>
              <a:t> (</a:t>
            </a:r>
            <a:r>
              <a:rPr lang="el-GR" altLang="el-GR" dirty="0" smtClean="0"/>
              <a:t>1 από 4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Εκκινητές</a:t>
            </a:r>
          </a:p>
          <a:p>
            <a:pPr lvl="1" eaLnBrk="1" hangingPunct="1"/>
            <a:r>
              <a:rPr lang="el-GR" altLang="el-GR" dirty="0"/>
              <a:t>Σ</a:t>
            </a:r>
            <a:r>
              <a:rPr lang="el-GR" altLang="el-GR" dirty="0" smtClean="0"/>
              <a:t>ύνολο υποψήφιων για αρχηγία</a:t>
            </a:r>
          </a:p>
          <a:p>
            <a:pPr lvl="1" eaLnBrk="1" hangingPunct="1"/>
            <a:r>
              <a:rPr lang="el-GR" altLang="el-GR" dirty="0" smtClean="0"/>
              <a:t>Υποσύνολο διεργασιών δακτυλίου</a:t>
            </a:r>
          </a:p>
          <a:p>
            <a:pPr lvl="1" eaLnBrk="1" hangingPunct="1"/>
            <a:r>
              <a:rPr lang="el-GR" altLang="el-GR" dirty="0" smtClean="0"/>
              <a:t>Ξεκινούν στέλνοντας &lt;</a:t>
            </a:r>
            <a:r>
              <a:rPr lang="en-US" altLang="el-GR" dirty="0" err="1" smtClean="0"/>
              <a:t>tok</a:t>
            </a:r>
            <a:r>
              <a:rPr lang="el-GR" altLang="el-GR" dirty="0" smtClean="0"/>
              <a:t>, </a:t>
            </a:r>
            <a:r>
              <a:rPr lang="en-US" altLang="el-GR" dirty="0" smtClean="0"/>
              <a:t>id</a:t>
            </a:r>
            <a:r>
              <a:rPr lang="el-GR" altLang="el-GR" dirty="0" smtClean="0"/>
              <a:t>&gt;</a:t>
            </a:r>
          </a:p>
          <a:p>
            <a:pPr lvl="2" eaLnBrk="1" hangingPunct="1"/>
            <a:r>
              <a:rPr lang="el-GR" altLang="el-GR" dirty="0" smtClean="0"/>
              <a:t>Μετά λαμβάνουν άλλα μηνύματα</a:t>
            </a:r>
          </a:p>
          <a:p>
            <a:pPr lvl="1" eaLnBrk="1" hangingPunct="1"/>
            <a:r>
              <a:rPr lang="el-GR" altLang="el-GR" dirty="0" smtClean="0"/>
              <a:t>Ο αλγόριθμος τελειώνει από τον αρχηγό</a:t>
            </a:r>
          </a:p>
          <a:p>
            <a:pPr lvl="2" eaLnBrk="1" hangingPunct="1"/>
            <a:r>
              <a:rPr lang="el-GR" altLang="el-GR" dirty="0" smtClean="0"/>
              <a:t>Ενημερώνει όλες τις άλλες διεργασίες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16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Μη εκκινητές</a:t>
            </a:r>
          </a:p>
          <a:p>
            <a:pPr lvl="1"/>
            <a:r>
              <a:rPr lang="el-GR" altLang="el-GR" dirty="0" smtClean="0"/>
              <a:t>Υπόλοιπες διεργασίες</a:t>
            </a:r>
            <a:endParaRPr lang="el-GR" altLang="el-GR" dirty="0"/>
          </a:p>
          <a:p>
            <a:r>
              <a:rPr lang="el-GR" altLang="el-GR" dirty="0"/>
              <a:t>Αλγόριθμος μη εκκινητή</a:t>
            </a:r>
          </a:p>
          <a:p>
            <a:pPr lvl="1">
              <a:buFontTx/>
              <a:buNone/>
            </a:pPr>
            <a:r>
              <a:rPr lang="el-GR" altLang="el-GR" dirty="0">
                <a:latin typeface="Courier New" pitchFamily="49" charset="0"/>
                <a:cs typeface="Courier New" pitchFamily="49" charset="0"/>
              </a:rPr>
              <a:t>Κάθε διεργασία p που δεν είναι </a:t>
            </a:r>
            <a:r>
              <a:rPr lang="en-GB" altLang="el-GR" dirty="0" err="1">
                <a:latin typeface="Courier New" pitchFamily="49" charset="0"/>
                <a:cs typeface="Courier New" pitchFamily="49" charset="0"/>
              </a:rPr>
              <a:t>εκκινητής</a:t>
            </a:r>
            <a:endParaRPr lang="el-GR" altLang="el-GR" dirty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</a:pPr>
            <a:r>
              <a:rPr lang="el-GR" altLang="el-GR" dirty="0">
                <a:latin typeface="Courier New" pitchFamily="49" charset="0"/>
                <a:cs typeface="Courier New" pitchFamily="49" charset="0"/>
              </a:rPr>
              <a:t>	Για κάθε μήνυμα &lt;tok,id&gt; που λαμβάνει</a:t>
            </a:r>
          </a:p>
          <a:p>
            <a:pPr lvl="1">
              <a:buFontTx/>
              <a:buNone/>
            </a:pPr>
            <a:r>
              <a:rPr lang="el-GR" altLang="el-GR" dirty="0">
                <a:latin typeface="Courier New" pitchFamily="49" charset="0"/>
                <a:cs typeface="Courier New" pitchFamily="49" charset="0"/>
              </a:rPr>
              <a:t>		Προωθεί το </a:t>
            </a: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μήνυμα</a:t>
            </a:r>
            <a:endParaRPr lang="el-GR" altLang="el-G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3464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l-GR" dirty="0" smtClean="0"/>
              <a:t>Αλγόριθμος </a:t>
            </a:r>
            <a:r>
              <a:rPr lang="el-GR" dirty="0" err="1" smtClean="0"/>
              <a:t>εκκινητή</a:t>
            </a:r>
            <a:endParaRPr lang="el-GR" dirty="0" smtClean="0"/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Κάθε διεργασία p που είναι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εκκινητής</a:t>
            </a:r>
            <a:endParaRPr lang="el-GR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Στέλνει ένα μήνυμα &lt;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tok,id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&gt; με το δικό της αναγνωριστικό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Για κάθε μήνυμα &lt;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tok,id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&gt; που λαμβάνει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Αν το id που έλαβε δεν είναι το δικό της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	Προσθέτει το μήνυμα σε μια λίστα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	Προωθεί το μήνυμα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2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4 </a:t>
            </a:r>
            <a:r>
              <a:rPr lang="el-GR" altLang="el-GR" dirty="0"/>
              <a:t>από 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cs typeface="Courier New" pitchFamily="49" charset="0"/>
              </a:rPr>
              <a:t>Διαφορετικά (έλαβε το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της)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Βρίσκει μικρότερο 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id στη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λίστα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Αν 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αυτό το id είναι το δικό της</a:t>
            </a: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		Ανακηρύσσεται αρχηγός</a:t>
            </a: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		Ενημερώνει τις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υπόλοιπες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016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</a:t>
            </a:r>
            <a:r>
              <a:rPr lang="en-US" altLang="el-GR" dirty="0" smtClean="0"/>
              <a:t>Chang</a:t>
            </a:r>
            <a:r>
              <a:rPr lang="el-GR" altLang="el-GR" dirty="0" smtClean="0"/>
              <a:t>&amp;</a:t>
            </a:r>
            <a:r>
              <a:rPr lang="en-US" altLang="el-GR" dirty="0" smtClean="0"/>
              <a:t>Roberts</a:t>
            </a:r>
            <a:r>
              <a:rPr lang="el-GR" altLang="el-GR" dirty="0" smtClean="0"/>
              <a:t> (1 απο 7)</a:t>
            </a:r>
            <a:endParaRPr lang="el-GR" altLang="el-GR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Βελτίωση του αλγορίθμου του </a:t>
            </a:r>
            <a:r>
              <a:rPr lang="en-US" altLang="el-GR" dirty="0" err="1" smtClean="0"/>
              <a:t>LeLann</a:t>
            </a:r>
            <a:endParaRPr lang="el-GR" altLang="el-GR" dirty="0" smtClean="0"/>
          </a:p>
          <a:p>
            <a:r>
              <a:rPr lang="el-GR" altLang="el-GR" dirty="0" smtClean="0"/>
              <a:t>Εκκινητής: δεν προωθεί μηνύματα με &gt; </a:t>
            </a:r>
            <a:r>
              <a:rPr lang="en-US" altLang="el-GR" dirty="0" smtClean="0"/>
              <a:t>id</a:t>
            </a:r>
            <a:endParaRPr lang="el-GR" altLang="el-GR" dirty="0" smtClean="0"/>
          </a:p>
          <a:p>
            <a:r>
              <a:rPr lang="el-GR" altLang="el-GR" dirty="0" smtClean="0"/>
              <a:t>Κάθε εκκινητής με αναγνωριστικό 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Αφαιρεί το μήνυμα &lt;</a:t>
            </a:r>
            <a:r>
              <a:rPr lang="en-US" altLang="el-GR" dirty="0" err="1" smtClean="0"/>
              <a:t>tok</a:t>
            </a:r>
            <a:r>
              <a:rPr lang="el-GR" altLang="el-GR" dirty="0" smtClean="0"/>
              <a:t>, </a:t>
            </a:r>
            <a:r>
              <a:rPr lang="en-US" altLang="el-GR" dirty="0" smtClean="0"/>
              <a:t>q</a:t>
            </a:r>
            <a:r>
              <a:rPr lang="el-GR" altLang="el-GR" dirty="0" smtClean="0"/>
              <a:t>&gt;, όταν </a:t>
            </a:r>
            <a:r>
              <a:rPr lang="en-US" altLang="el-GR" dirty="0" smtClean="0"/>
              <a:t>q</a:t>
            </a:r>
            <a:r>
              <a:rPr lang="el-GR" altLang="el-GR" dirty="0" smtClean="0"/>
              <a:t> &gt; 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r>
              <a:rPr lang="el-GR" altLang="el-GR" dirty="0"/>
              <a:t>Κάθε εκκινητής</a:t>
            </a:r>
            <a:r>
              <a:rPr lang="en-US" altLang="el-GR" dirty="0"/>
              <a:t> p </a:t>
            </a:r>
            <a:endParaRPr lang="el-GR" altLang="el-GR" dirty="0"/>
          </a:p>
          <a:p>
            <a:pPr lvl="1"/>
            <a:r>
              <a:rPr lang="el-GR" altLang="el-GR" dirty="0"/>
              <a:t>Είναι χαμένος όταν </a:t>
            </a:r>
            <a:r>
              <a:rPr lang="el-GR" altLang="el-GR" dirty="0" smtClean="0"/>
              <a:t>λάβει </a:t>
            </a:r>
            <a:r>
              <a:rPr lang="el-GR" altLang="el-GR" dirty="0"/>
              <a:t>&lt;</a:t>
            </a:r>
            <a:r>
              <a:rPr lang="en-US" altLang="el-GR" dirty="0" err="1"/>
              <a:t>tok</a:t>
            </a:r>
            <a:r>
              <a:rPr lang="el-GR" altLang="el-GR" dirty="0"/>
              <a:t>, </a:t>
            </a:r>
            <a:r>
              <a:rPr lang="en-US" altLang="el-GR" dirty="0"/>
              <a:t>q</a:t>
            </a:r>
            <a:r>
              <a:rPr lang="el-GR" altLang="el-GR" dirty="0"/>
              <a:t>&gt; και </a:t>
            </a:r>
            <a:r>
              <a:rPr lang="en-US" altLang="el-GR" dirty="0"/>
              <a:t>q</a:t>
            </a:r>
            <a:r>
              <a:rPr lang="el-GR" altLang="el-GR" dirty="0"/>
              <a:t> &lt; </a:t>
            </a:r>
            <a:r>
              <a:rPr lang="en-US" altLang="el-GR" dirty="0"/>
              <a:t>p</a:t>
            </a:r>
            <a:endParaRPr lang="el-GR" altLang="el-GR" dirty="0"/>
          </a:p>
          <a:p>
            <a:pPr lvl="1"/>
            <a:r>
              <a:rPr lang="el-GR" altLang="el-GR" dirty="0"/>
              <a:t>Είναι αρχηγός όταν λάβει &lt;</a:t>
            </a:r>
            <a:r>
              <a:rPr lang="en-US" altLang="el-GR" dirty="0" err="1"/>
              <a:t>tok</a:t>
            </a:r>
            <a:r>
              <a:rPr lang="el-GR" altLang="el-GR" dirty="0"/>
              <a:t>, </a:t>
            </a:r>
            <a:r>
              <a:rPr lang="en-US" altLang="el-GR" dirty="0"/>
              <a:t>q</a:t>
            </a:r>
            <a:r>
              <a:rPr lang="el-GR" altLang="el-GR" dirty="0"/>
              <a:t>&gt; όπου </a:t>
            </a:r>
            <a:r>
              <a:rPr lang="en-US" altLang="el-GR" dirty="0"/>
              <a:t>q </a:t>
            </a:r>
            <a:r>
              <a:rPr lang="el-GR" altLang="el-GR" dirty="0"/>
              <a:t>= </a:t>
            </a:r>
            <a:r>
              <a:rPr lang="en-US" altLang="el-GR" dirty="0"/>
              <a:t>p</a:t>
            </a:r>
            <a:endParaRPr lang="el-GR" altLang="el-GR" dirty="0"/>
          </a:p>
          <a:p>
            <a:pPr lvl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2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απο 7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Επιβιώνει </a:t>
            </a:r>
            <a:r>
              <a:rPr lang="el-GR" altLang="el-GR" dirty="0"/>
              <a:t>μόνο το μήνυμα του νέου αρχηγού</a:t>
            </a:r>
          </a:p>
          <a:p>
            <a:pPr lvl="1"/>
            <a:r>
              <a:rPr lang="el-GR" altLang="el-GR" dirty="0"/>
              <a:t>Όλα τα υπόλοιπα μηνύματα αφαιρούνται</a:t>
            </a:r>
          </a:p>
          <a:p>
            <a:pPr lvl="1"/>
            <a:r>
              <a:rPr lang="el-GR" altLang="el-GR" dirty="0"/>
              <a:t>Δεν απαιτείται λίστα </a:t>
            </a:r>
            <a:r>
              <a:rPr lang="en-US" altLang="el-GR" dirty="0"/>
              <a:t>id </a:t>
            </a:r>
            <a:r>
              <a:rPr lang="el-GR" altLang="el-GR" dirty="0"/>
              <a:t>σε κάθε </a:t>
            </a:r>
            <a:r>
              <a:rPr lang="el-GR" altLang="el-GR" dirty="0" smtClean="0"/>
              <a:t>εκκινητή</a:t>
            </a: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Κάθε διεργασία p που δεν είναι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εκκινητής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Για κάθε μήνυμα &lt;tok,id&gt; που λαμβάνει</a:t>
            </a:r>
          </a:p>
          <a:p>
            <a:pPr lvl="1">
              <a:buFontTx/>
              <a:buNone/>
              <a:defRPr/>
            </a:pPr>
            <a:r>
              <a:rPr lang="el-GR" dirty="0">
                <a:latin typeface="Courier New" pitchFamily="49" charset="0"/>
                <a:cs typeface="Courier New" pitchFamily="49" charset="0"/>
              </a:rPr>
              <a:t>		Προωθεί το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μήνυμα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610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απο 7</a:t>
            </a:r>
            <a:r>
              <a:rPr lang="el-GR" altLang="el-GR" dirty="0" smtClean="0"/>
              <a:t>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Κάθε διεργασία p που είναι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εκκινητής</a:t>
            </a:r>
            <a:endParaRPr lang="el-GR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Στέλνει ένα μήνυμα &lt;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tok,id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&gt;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Για κάθε μήνυμα &lt;</a:t>
            </a:r>
            <a:r>
              <a:rPr lang="el-GR" dirty="0" err="1" smtClean="0">
                <a:latin typeface="Courier New" pitchFamily="49" charset="0"/>
                <a:ea typeface="+mn-ea"/>
                <a:cs typeface="Courier New" pitchFamily="49" charset="0"/>
              </a:rPr>
              <a:t>tok,id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&gt; που λαμβάνει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Αν το id είναι &lt; από το δικό της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	Προωθεί το μήνυμα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Αν το id είναι το δικό της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	Ανακηρύσσεται αρχηγός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	Ενημερώνει τις υπόλοιπες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απο </a:t>
            </a:r>
            <a:r>
              <a:rPr lang="el-GR" altLang="el-GR" dirty="0" smtClean="0"/>
              <a:t>7)</a:t>
            </a:r>
          </a:p>
        </p:txBody>
      </p:sp>
      <p:pic>
        <p:nvPicPr>
          <p:cNvPr id="23557" name="Picture 7" descr="Παράδεγμα αλγόριθμου Chang &amp; Rober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30765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</a:t>
            </a:r>
          </a:p>
          <a:p>
            <a:pPr lvl="1" eaLnBrk="1" hangingPunct="1"/>
            <a:r>
              <a:rPr lang="en-US" altLang="el-GR" dirty="0" smtClean="0"/>
              <a:t> </a:t>
            </a:r>
            <a:r>
              <a:rPr lang="el-GR" altLang="el-GR" dirty="0"/>
              <a:t>Σ</a:t>
            </a:r>
            <a:r>
              <a:rPr lang="el-GR" altLang="el-GR" dirty="0" smtClean="0"/>
              <a:t>κιασμένοι κόμβοι: </a:t>
            </a:r>
            <a:r>
              <a:rPr lang="en-US" altLang="el-GR" dirty="0" smtClean="0"/>
              <a:t>initiators</a:t>
            </a:r>
          </a:p>
          <a:p>
            <a:pPr lvl="1" eaLnBrk="1" hangingPunct="1"/>
            <a:r>
              <a:rPr lang="en-US" altLang="el-GR" dirty="0" smtClean="0"/>
              <a:t> </a:t>
            </a:r>
            <a:r>
              <a:rPr lang="el-GR" altLang="el-GR" dirty="0" smtClean="0"/>
              <a:t>Μηνύματα με σειρά εμφάνισης</a:t>
            </a:r>
          </a:p>
          <a:p>
            <a:pPr lvl="1" eaLnBrk="1" hangingPunct="1"/>
            <a:r>
              <a:rPr lang="el-GR" altLang="el-GR" dirty="0" smtClean="0"/>
              <a:t>Μόνο το 1 κάνει τον κύκλο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8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απο </a:t>
            </a:r>
            <a:r>
              <a:rPr lang="el-GR" altLang="el-GR" dirty="0" smtClean="0"/>
              <a:t>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Πολυπλοκότητα: </a:t>
            </a:r>
            <a:r>
              <a:rPr lang="en-US" altLang="el-GR" dirty="0"/>
              <a:t>O(</a:t>
            </a:r>
            <a:r>
              <a:rPr lang="en-US" altLang="el-GR" dirty="0" err="1"/>
              <a:t>NlogN</a:t>
            </a:r>
            <a:r>
              <a:rPr lang="en-US" altLang="el-GR" dirty="0"/>
              <a:t>)</a:t>
            </a:r>
            <a:r>
              <a:rPr lang="el-GR" altLang="el-GR" dirty="0"/>
              <a:t> </a:t>
            </a:r>
            <a:r>
              <a:rPr lang="el-GR" altLang="el-GR" dirty="0" smtClean="0"/>
              <a:t>μέσος όρος</a:t>
            </a:r>
            <a:endParaRPr lang="el-GR" altLang="el-GR" dirty="0"/>
          </a:p>
          <a:p>
            <a:pPr lvl="1"/>
            <a:r>
              <a:rPr lang="en-US" altLang="el-GR" dirty="0"/>
              <a:t>O(N)</a:t>
            </a:r>
            <a:r>
              <a:rPr lang="el-GR" altLang="el-GR" dirty="0"/>
              <a:t> στην </a:t>
            </a:r>
            <a:r>
              <a:rPr lang="el-GR" altLang="el-GR" dirty="0" smtClean="0"/>
              <a:t>καλύτερη περίπτωση</a:t>
            </a:r>
          </a:p>
          <a:p>
            <a:pPr lvl="1"/>
            <a:r>
              <a:rPr lang="en-US" altLang="el-GR" dirty="0" smtClean="0"/>
              <a:t>O</a:t>
            </a:r>
            <a:r>
              <a:rPr lang="en-US" altLang="el-GR" dirty="0"/>
              <a:t>(N</a:t>
            </a:r>
            <a:r>
              <a:rPr lang="en-US" altLang="el-GR" baseline="30000" dirty="0"/>
              <a:t>2</a:t>
            </a:r>
            <a:r>
              <a:rPr lang="en-US" altLang="el-GR" dirty="0"/>
              <a:t>)</a:t>
            </a:r>
            <a:r>
              <a:rPr lang="el-GR" altLang="el-GR" dirty="0"/>
              <a:t> στη χειρότερη </a:t>
            </a:r>
            <a:r>
              <a:rPr lang="el-GR" altLang="el-GR" dirty="0" smtClean="0"/>
              <a:t>περίπτωση</a:t>
            </a:r>
          </a:p>
          <a:p>
            <a:pPr lvl="2"/>
            <a:r>
              <a:rPr lang="el-GR" altLang="el-GR" dirty="0" smtClean="0"/>
              <a:t>Εξαρτάται από τη διάταξη των διεργασιών</a:t>
            </a:r>
            <a:endParaRPr lang="en-US" altLang="el-GR" dirty="0"/>
          </a:p>
          <a:p>
            <a:pPr lvl="1"/>
            <a:r>
              <a:rPr lang="el-GR" altLang="el-GR" dirty="0"/>
              <a:t>Ο αλγόριθμος του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l-GR" altLang="el-GR" dirty="0"/>
              <a:t>είναι </a:t>
            </a:r>
            <a:r>
              <a:rPr lang="en-US" altLang="el-GR" dirty="0" smtClean="0"/>
              <a:t>O</a:t>
            </a:r>
            <a:r>
              <a:rPr lang="en-US" altLang="el-GR" dirty="0"/>
              <a:t>(N</a:t>
            </a:r>
            <a:r>
              <a:rPr lang="en-US" altLang="el-GR" baseline="30000" dirty="0"/>
              <a:t>2</a:t>
            </a:r>
            <a:r>
              <a:rPr lang="en-US" altLang="el-GR" dirty="0"/>
              <a:t>)</a:t>
            </a:r>
          </a:p>
          <a:p>
            <a:pPr lvl="2"/>
            <a:r>
              <a:rPr lang="el-GR" altLang="el-GR" dirty="0"/>
              <a:t>Κάθε κόμβος προωθεί </a:t>
            </a:r>
            <a:r>
              <a:rPr lang="el-GR" altLang="el-GR" dirty="0" smtClean="0"/>
              <a:t>όλα τα μηνύματα</a:t>
            </a:r>
            <a:endParaRPr lang="el-GR" altLang="el-GR" dirty="0"/>
          </a:p>
          <a:p>
            <a:pPr lvl="2"/>
            <a:r>
              <a:rPr lang="el-GR" altLang="el-GR" dirty="0"/>
              <a:t>Αν όλοι είναι εκκινητές, </a:t>
            </a:r>
            <a:r>
              <a:rPr lang="en-US" altLang="el-GR" dirty="0" err="1" smtClean="0"/>
              <a:t>NxN</a:t>
            </a:r>
            <a:r>
              <a:rPr lang="el-GR" altLang="el-GR" dirty="0" smtClean="0"/>
              <a:t> μηνύματα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9948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(6 </a:t>
            </a:r>
            <a:r>
              <a:rPr lang="el-GR" altLang="el-GR" dirty="0"/>
              <a:t>απο </a:t>
            </a:r>
            <a:r>
              <a:rPr lang="el-GR" altLang="el-GR" dirty="0" smtClean="0"/>
              <a:t>7)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77748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Καλύτερη περίπτωση:</a:t>
            </a:r>
            <a:r>
              <a:rPr lang="en-US" altLang="el-GR" dirty="0" smtClean="0"/>
              <a:t> O(N)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Όλες οι διεργασίες του δακτυλίου είναι </a:t>
            </a:r>
            <a:r>
              <a:rPr lang="en-US" altLang="el-GR" dirty="0" smtClean="0"/>
              <a:t>initiators</a:t>
            </a:r>
            <a:endParaRPr lang="el-GR" altLang="el-GR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Σε φθίνουσα σειρά ως προς τη φορά του δακτυλίου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Όλα τα μηνύματα κάνουν ένα </a:t>
            </a:r>
            <a:r>
              <a:rPr lang="en-US" altLang="el-GR" dirty="0" smtClean="0"/>
              <a:t>hop </a:t>
            </a:r>
            <a:r>
              <a:rPr lang="el-GR" altLang="el-GR" dirty="0" smtClean="0"/>
              <a:t>πλην ενός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Συνολικά </a:t>
            </a:r>
            <a:r>
              <a:rPr lang="en-US" altLang="el-GR" dirty="0" smtClean="0"/>
              <a:t>n+n-1 </a:t>
            </a:r>
            <a:r>
              <a:rPr lang="el-GR" altLang="el-GR" dirty="0" smtClean="0"/>
              <a:t>μηνύματα</a:t>
            </a:r>
          </a:p>
        </p:txBody>
      </p:sp>
      <p:pic>
        <p:nvPicPr>
          <p:cNvPr id="6" name="Picture 7" descr="Χειρότερη περίπτωση αλγόριθμου Chang &amp; Rober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41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(7 </a:t>
            </a:r>
            <a:r>
              <a:rPr lang="el-GR" altLang="el-GR" dirty="0"/>
              <a:t>απο </a:t>
            </a:r>
            <a:r>
              <a:rPr lang="el-GR" altLang="el-GR" dirty="0" smtClean="0"/>
              <a:t>7)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281363"/>
          </a:xfrm>
        </p:spPr>
        <p:txBody>
          <a:bodyPr/>
          <a:lstStyle/>
          <a:p>
            <a:pPr eaLnBrk="1" hangingPunct="1"/>
            <a:r>
              <a:rPr lang="el-GR" altLang="el-GR" smtClean="0"/>
              <a:t>Χειρότερη περίπτωση</a:t>
            </a:r>
            <a:r>
              <a:rPr lang="en-US" altLang="el-GR" smtClean="0"/>
              <a:t>: O(N</a:t>
            </a:r>
            <a:r>
              <a:rPr lang="en-US" altLang="el-GR" baseline="30000" smtClean="0"/>
              <a:t>2</a:t>
            </a:r>
            <a:r>
              <a:rPr lang="en-US" altLang="el-GR" smtClean="0"/>
              <a:t>)</a:t>
            </a:r>
            <a:endParaRPr lang="el-GR" altLang="el-GR" smtClean="0"/>
          </a:p>
          <a:p>
            <a:pPr lvl="1" eaLnBrk="1" hangingPunct="1"/>
            <a:r>
              <a:rPr lang="el-GR" altLang="el-GR" smtClean="0"/>
              <a:t>Σε αύξουσα σειρά ως προς τη φορά του δακτυλίου</a:t>
            </a:r>
          </a:p>
          <a:p>
            <a:pPr lvl="1" eaLnBrk="1" hangingPunct="1"/>
            <a:r>
              <a:rPr lang="en-US" altLang="el-GR" smtClean="0"/>
              <a:t>T</a:t>
            </a:r>
            <a:r>
              <a:rPr lang="el-GR" altLang="el-GR" smtClean="0"/>
              <a:t>ο μήνυμα της διεργασίας </a:t>
            </a:r>
            <a:r>
              <a:rPr lang="en-US" altLang="el-GR" smtClean="0"/>
              <a:t>i</a:t>
            </a:r>
            <a:r>
              <a:rPr lang="el-GR" altLang="el-GR" smtClean="0"/>
              <a:t> εκτελεί Ν – i </a:t>
            </a:r>
            <a:r>
              <a:rPr lang="en-US" altLang="el-GR" smtClean="0"/>
              <a:t>hops</a:t>
            </a:r>
            <a:endParaRPr lang="el-GR" altLang="el-GR" smtClean="0"/>
          </a:p>
          <a:p>
            <a:pPr lvl="1" eaLnBrk="1" hangingPunct="1"/>
            <a:r>
              <a:rPr lang="el-GR" altLang="el-GR" smtClean="0"/>
              <a:t>Συνολικά </a:t>
            </a:r>
            <a:r>
              <a:rPr lang="en-US" altLang="el-GR" smtClean="0"/>
              <a:t>1+2+...+n=n(n+1)/2</a:t>
            </a:r>
            <a:r>
              <a:rPr lang="el-GR" altLang="el-GR" smtClean="0"/>
              <a:t> μηνύματα</a:t>
            </a:r>
          </a:p>
        </p:txBody>
      </p:sp>
      <p:pic>
        <p:nvPicPr>
          <p:cNvPr id="6" name="Picture 7" descr="Καλύτερη περίπτωση αλγόριθμου Chang &amp; Rober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46525"/>
            <a:ext cx="3074987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49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ανάγκης και των εφαρμογών εκλογής αρχηγού.</a:t>
            </a:r>
          </a:p>
          <a:p>
            <a:r>
              <a:rPr lang="el-GR" altLang="el-GR" dirty="0" smtClean="0"/>
              <a:t>Εξοικείωση με τις βασικές κατηγορίες αλγορίθμων εκλογής αρχηγού.</a:t>
            </a:r>
          </a:p>
          <a:p>
            <a:r>
              <a:rPr lang="el-GR" altLang="el-GR" dirty="0" smtClean="0"/>
              <a:t>Κατανόηση των περιπτώσεων που εφαρμόζεται κάθε κατηγορία αλγορίθμων.</a:t>
            </a:r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Τοπολογία ισχυρά συνδεδεμένου γράφου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Εκλογή αρχηγού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6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Μοντέλο γράφου (1 από 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Garcia-Molina</a:t>
            </a:r>
          </a:p>
          <a:p>
            <a:pPr lvl="1"/>
            <a:r>
              <a:rPr lang="el-GR" altLang="el-GR" dirty="0" smtClean="0"/>
              <a:t>Λέγεται και αλγόριθμος εξαναγκασμού </a:t>
            </a:r>
            <a:r>
              <a:rPr lang="el-GR" altLang="el-GR" dirty="0"/>
              <a:t>(</a:t>
            </a:r>
            <a:r>
              <a:rPr lang="en-US" altLang="el-GR" dirty="0"/>
              <a:t>bully)</a:t>
            </a:r>
          </a:p>
          <a:p>
            <a:pPr eaLnBrk="1" hangingPunct="1"/>
            <a:r>
              <a:rPr lang="el-GR" altLang="el-GR" dirty="0" smtClean="0"/>
              <a:t>Μοντέλο</a:t>
            </a:r>
          </a:p>
          <a:p>
            <a:pPr lvl="1" eaLnBrk="1" hangingPunct="1"/>
            <a:r>
              <a:rPr lang="el-GR" altLang="el-GR" dirty="0" smtClean="0"/>
              <a:t>Κάθε διεργασία έχει αναγνωριστικό (</a:t>
            </a:r>
            <a:r>
              <a:rPr lang="en-US" altLang="el-GR" dirty="0" smtClean="0"/>
              <a:t>id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Κάθε διεργασία γνωρίζει τα </a:t>
            </a:r>
            <a:r>
              <a:rPr lang="en-US" altLang="el-GR" dirty="0" smtClean="0"/>
              <a:t>id</a:t>
            </a:r>
            <a:r>
              <a:rPr lang="el-GR" altLang="el-GR" dirty="0" smtClean="0"/>
              <a:t> όλων των άλλων</a:t>
            </a:r>
          </a:p>
          <a:p>
            <a:pPr lvl="1" eaLnBrk="1" hangingPunct="1"/>
            <a:r>
              <a:rPr lang="el-GR" altLang="el-GR" dirty="0" smtClean="0"/>
              <a:t>Αρχηγός η διεργασία με τ</a:t>
            </a:r>
            <a:r>
              <a:rPr lang="en-US" altLang="el-GR" dirty="0" smtClean="0"/>
              <a:t>o </a:t>
            </a:r>
            <a:r>
              <a:rPr lang="el-GR" altLang="el-GR" dirty="0" smtClean="0"/>
              <a:t>μέγιστο </a:t>
            </a:r>
            <a:r>
              <a:rPr lang="en-US" altLang="el-GR" dirty="0" smtClean="0"/>
              <a:t>id</a:t>
            </a:r>
          </a:p>
          <a:p>
            <a:pPr lvl="1" eaLnBrk="1" hangingPunct="1"/>
            <a:r>
              <a:rPr lang="el-GR" altLang="el-GR" dirty="0" smtClean="0"/>
              <a:t>Μια πεσμένη διεργασία μπορεί να επανέρχεται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83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γράφου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Εκκινητής: ξεκινάει την </a:t>
            </a:r>
            <a:r>
              <a:rPr lang="el-GR" altLang="el-GR" dirty="0" smtClean="0"/>
              <a:t>εκτέλεση</a:t>
            </a:r>
            <a:endParaRPr lang="el-GR" altLang="el-GR" dirty="0"/>
          </a:p>
          <a:p>
            <a:pPr lvl="1"/>
            <a:r>
              <a:rPr lang="el-GR" altLang="el-GR" dirty="0"/>
              <a:t>Διεργασία που διαπιστώνει </a:t>
            </a:r>
            <a:r>
              <a:rPr lang="el-GR" altLang="el-GR" dirty="0" smtClean="0"/>
              <a:t>έλλειψη </a:t>
            </a:r>
            <a:r>
              <a:rPr lang="el-GR" altLang="el-GR" dirty="0"/>
              <a:t>αρχηγού</a:t>
            </a:r>
          </a:p>
          <a:p>
            <a:pPr lvl="2"/>
            <a:r>
              <a:rPr lang="el-GR" altLang="el-GR" dirty="0"/>
              <a:t>Παρατηρεί ότι ο τρέχων αρχηγός δεν απαντά</a:t>
            </a:r>
          </a:p>
          <a:p>
            <a:pPr lvl="1"/>
            <a:r>
              <a:rPr lang="el-GR" altLang="el-GR" dirty="0"/>
              <a:t>Διεργασία που επανέρχεται</a:t>
            </a:r>
          </a:p>
          <a:p>
            <a:pPr lvl="2"/>
            <a:r>
              <a:rPr lang="el-GR" altLang="el-GR" dirty="0"/>
              <a:t>Δεν έχει σημασία αν υπάρχει ήδη αρχηγός</a:t>
            </a:r>
          </a:p>
          <a:p>
            <a:pPr lvl="2"/>
            <a:r>
              <a:rPr lang="el-GR" altLang="el-GR" dirty="0"/>
              <a:t>Ίσως πρέπει να γίνει αυτή αρχηγός</a:t>
            </a:r>
            <a:r>
              <a:rPr lang="el-GR" altLang="el-GR" dirty="0" smtClean="0"/>
              <a:t>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9396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Garcia-Molina (1 </a:t>
            </a:r>
            <a:r>
              <a:rPr lang="el-GR" altLang="el-GR" dirty="0" smtClean="0"/>
              <a:t>από 6)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Αν μια διεργασία p είναι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εκκινητής</a:t>
            </a:r>
            <a:endParaRPr lang="el-GR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Αν η p έχει το μεγαλύτερο αναγνωριστικό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Αυτοανακηρύσσεται αρχηγός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Γνωστοποιεί το αναγνωριστικό της σε όλες 	τις</a:t>
            </a:r>
            <a:r>
              <a:rPr lang="el-G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διεργασίες με μικρότερο αναγνωριστικό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Διαφορετικά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Στέλνει σε όλες τις διεργασίες με 	μεγαλύτερο αναγνωριστικό μήνυμα &lt;election&gt;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Περιμένει για κάποιο συγκεκριμένο χρονικό  	διάστημα μήνυμα &lt;ΟΚ&gt; από κάποια από αυτές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59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sz="2200" dirty="0">
                <a:latin typeface="Courier New" pitchFamily="49" charset="0"/>
                <a:cs typeface="Courier New" pitchFamily="49" charset="0"/>
              </a:rPr>
              <a:t> Αν η p λάβει κάποιο μήνυμα &lt;ΟΚ&gt;</a:t>
            </a:r>
          </a:p>
          <a:p>
            <a:pPr lvl="1">
              <a:buFontTx/>
              <a:buNone/>
            </a:pP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		Περιμένει (για κάποιο</a:t>
            </a:r>
            <a:r>
              <a:rPr lang="el-GR" altLang="el-GR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χρονικό διάστημα) να 	λάβει το αναγνωριστικό</a:t>
            </a:r>
            <a:r>
              <a:rPr lang="en-US" altLang="el-GR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του αρχηγού </a:t>
            </a:r>
          </a:p>
          <a:p>
            <a:pPr lvl="1">
              <a:buFontTx/>
              <a:buNone/>
            </a:pP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		Αν το χρονικό διάστημα εξαντληθεί</a:t>
            </a:r>
          </a:p>
          <a:p>
            <a:pPr lvl="1">
              <a:buFontTx/>
              <a:buNone/>
            </a:pP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altLang="el-GR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Ξαναστέλνει μήνυμα &lt;election&gt;</a:t>
            </a:r>
          </a:p>
          <a:p>
            <a:pPr>
              <a:buFontTx/>
              <a:buNone/>
            </a:pPr>
            <a:r>
              <a:rPr lang="el-GR" altLang="el-GR" sz="2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Αν </a:t>
            </a:r>
            <a:r>
              <a:rPr lang="el-GR" altLang="el-GR" sz="2200" dirty="0">
                <a:latin typeface="Courier New" pitchFamily="49" charset="0"/>
                <a:cs typeface="Courier New" pitchFamily="49" charset="0"/>
              </a:rPr>
              <a:t>το χρονικό διάστημα εξαντληθεί 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και η p δεν λάβει </a:t>
            </a:r>
            <a:r>
              <a:rPr lang="el-GR" altLang="el-GR" sz="2200" dirty="0">
                <a:latin typeface="Courier New" pitchFamily="49" charset="0"/>
                <a:cs typeface="Courier New" pitchFamily="49" charset="0"/>
              </a:rPr>
              <a:t>κάποιο μήνυμα &lt;OK&gt;</a:t>
            </a:r>
          </a:p>
          <a:p>
            <a:pPr lvl="1">
              <a:buFontTx/>
              <a:buNone/>
            </a:pP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		Ανακηρύσσεται αρχηγός (οι διεργασίες </a:t>
            </a:r>
            <a:r>
              <a:rPr lang="en-US" altLang="el-GR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με μεγαλύτερο </a:t>
            </a:r>
            <a:r>
              <a:rPr lang="en-US" altLang="el-GR" sz="2200" dirty="0" smtClean="0">
                <a:latin typeface="Courier New" pitchFamily="49" charset="0"/>
                <a:cs typeface="Courier New" pitchFamily="49" charset="0"/>
              </a:rPr>
              <a:t>id 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έχουν αποτύχει)</a:t>
            </a:r>
          </a:p>
          <a:p>
            <a:pPr lvl="1">
              <a:buFontTx/>
              <a:buNone/>
            </a:pP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		Γνωστοποιεί στις διεργασίες με 		</a:t>
            </a:r>
            <a:r>
              <a:rPr lang="en-US" altLang="el-GR" sz="2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μικρότερο </a:t>
            </a:r>
            <a:r>
              <a:rPr lang="en-US" altLang="el-GR" sz="2200" dirty="0" smtClean="0">
                <a:latin typeface="Courier New" pitchFamily="49" charset="0"/>
                <a:cs typeface="Courier New" pitchFamily="49" charset="0"/>
              </a:rPr>
              <a:t>id </a:t>
            </a:r>
            <a:r>
              <a:rPr lang="el-GR" altLang="el-GR" sz="2200" dirty="0" smtClean="0">
                <a:latin typeface="Courier New" pitchFamily="49" charset="0"/>
                <a:cs typeface="Courier New" pitchFamily="49" charset="0"/>
              </a:rPr>
              <a:t>ότι είναι ο αρχηγός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7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buFontTx/>
              <a:buNone/>
            </a:pP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Αν η p λάβει &lt;election&gt; από διεργασία p’</a:t>
            </a:r>
          </a:p>
          <a:p>
            <a:pPr lvl="1">
              <a:buFontTx/>
              <a:buNone/>
            </a:pP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		Αν έχει μεγαλύτερο αναγνωριστικό από p’</a:t>
            </a:r>
          </a:p>
          <a:p>
            <a:pPr lvl="1">
              <a:buFontTx/>
              <a:buNone/>
            </a:pP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			Στέλνει ένα μήνυμα &lt;ΟΚ&gt; στην p’</a:t>
            </a:r>
          </a:p>
          <a:p>
            <a:pPr lvl="1">
              <a:buFontTx/>
              <a:buNone/>
            </a:pP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Αν μια διεργασία p δεν είναι </a:t>
            </a:r>
            <a:r>
              <a:rPr lang="en-GB" altLang="el-GR" dirty="0" err="1" smtClean="0">
                <a:latin typeface="Courier New" pitchFamily="49" charset="0"/>
                <a:cs typeface="Courier New" pitchFamily="49" charset="0"/>
              </a:rPr>
              <a:t>εκκινητής</a:t>
            </a:r>
            <a:endParaRPr lang="el-GR" altLang="el-G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</a:pP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	Αν λάβει &lt;election&gt; από διεργασία p’</a:t>
            </a:r>
          </a:p>
          <a:p>
            <a:pPr lvl="1">
              <a:buFontTx/>
              <a:buNone/>
            </a:pP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		Αν έχει μεγαλύτερο αναγνωριστικό από p’</a:t>
            </a:r>
          </a:p>
          <a:p>
            <a:pPr lvl="1">
              <a:buFontTx/>
              <a:buNone/>
            </a:pP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			Στέλνει απάντηση &lt;ΟΚ&gt; στην p’</a:t>
            </a:r>
          </a:p>
          <a:p>
            <a:pPr lvl="1">
              <a:buFontTx/>
              <a:buNone/>
            </a:pPr>
            <a:r>
              <a:rPr lang="el-GR" altLang="el-GR" dirty="0" smtClean="0">
                <a:latin typeface="Courier New" pitchFamily="49" charset="0"/>
                <a:cs typeface="Courier New" pitchFamily="49" charset="0"/>
              </a:rPr>
              <a:t>			Αναλαμβάνει το ρόλο του </a:t>
            </a:r>
            <a:r>
              <a:rPr lang="en-GB" altLang="el-GR" dirty="0" err="1" smtClean="0">
                <a:latin typeface="Courier New" pitchFamily="49" charset="0"/>
                <a:cs typeface="Courier New" pitchFamily="49" charset="0"/>
              </a:rPr>
              <a:t>εκκινητή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1069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90487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Παράδειγμα:</a:t>
            </a:r>
            <a:r>
              <a:rPr lang="el-GR" altLang="el-GR" dirty="0"/>
              <a:t> </a:t>
            </a:r>
            <a:r>
              <a:rPr lang="el-GR" altLang="el-GR" dirty="0" smtClean="0"/>
              <a:t>Εκκινητής η 4, αρχηγός η 6</a:t>
            </a:r>
          </a:p>
        </p:txBody>
      </p:sp>
      <p:pic>
        <p:nvPicPr>
          <p:cNvPr id="30725" name="Picture 8" descr="Παράδειγμα αλγόριθμου Garcia-Molina (βήματα α-δ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8"/>
          <a:stretch>
            <a:fillRect/>
          </a:stretch>
        </p:blipFill>
        <p:spPr bwMode="auto">
          <a:xfrm>
            <a:off x="827088" y="2278063"/>
            <a:ext cx="42497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Παράδειγμα αλγόριθμου Garcia-Molina (βήμα ε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2"/>
          <a:stretch>
            <a:fillRect/>
          </a:stretch>
        </p:blipFill>
        <p:spPr bwMode="auto">
          <a:xfrm>
            <a:off x="4643438" y="3162300"/>
            <a:ext cx="424973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73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(συνέχεια) </a:t>
            </a:r>
          </a:p>
          <a:p>
            <a:pPr lvl="1" eaLnBrk="1" hangingPunct="1"/>
            <a:r>
              <a:rPr lang="el-GR" altLang="el-GR" dirty="0" smtClean="0"/>
              <a:t>δ. 7: ο πρώην αρχηγός που αποτυγχάνει</a:t>
            </a:r>
          </a:p>
          <a:p>
            <a:pPr lvl="1" eaLnBrk="1" hangingPunct="1"/>
            <a:r>
              <a:rPr lang="el-GR" altLang="el-GR" dirty="0" smtClean="0"/>
              <a:t>δ. 4: ανακαλύπτει την έλλειψη αρχηγού</a:t>
            </a:r>
          </a:p>
          <a:p>
            <a:pPr lvl="2" eaLnBrk="1" hangingPunct="1"/>
            <a:r>
              <a:rPr lang="el-GR" altLang="el-GR" dirty="0" smtClean="0"/>
              <a:t>Στέλνει </a:t>
            </a:r>
            <a:r>
              <a:rPr lang="en-US" altLang="el-GR" dirty="0" smtClean="0"/>
              <a:t>&lt;election&gt;</a:t>
            </a:r>
            <a:r>
              <a:rPr lang="el-GR" altLang="el-GR" dirty="0" smtClean="0"/>
              <a:t> στις δ. με μεγαλύτερο </a:t>
            </a:r>
            <a:r>
              <a:rPr lang="en-US" altLang="el-GR" dirty="0" smtClean="0"/>
              <a:t>id</a:t>
            </a:r>
          </a:p>
          <a:p>
            <a:pPr lvl="2" eaLnBrk="1" hangingPunct="1"/>
            <a:r>
              <a:rPr lang="el-GR" altLang="el-GR" dirty="0" smtClean="0"/>
              <a:t>Δηλαδή: 5, 6, 7</a:t>
            </a:r>
          </a:p>
          <a:p>
            <a:pPr lvl="1" eaLnBrk="1" hangingPunct="1"/>
            <a:r>
              <a:rPr lang="el-GR" altLang="el-GR" dirty="0" smtClean="0"/>
              <a:t>δ. 5, 6: απαντάνε &lt;ΟΚ&gt; στην 4</a:t>
            </a:r>
          </a:p>
          <a:p>
            <a:pPr lvl="1"/>
            <a:r>
              <a:rPr lang="el-GR" altLang="el-GR" dirty="0" smtClean="0"/>
              <a:t>δ. 7: έχει αποτύχει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0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6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Παράδειγμα (συνέχεια) </a:t>
            </a:r>
          </a:p>
          <a:p>
            <a:pPr lvl="1"/>
            <a:r>
              <a:rPr lang="el-GR" altLang="el-GR" dirty="0" smtClean="0"/>
              <a:t>δ</a:t>
            </a:r>
            <a:r>
              <a:rPr lang="el-GR" altLang="el-GR" dirty="0"/>
              <a:t>. 4: σταματάει και περιμένει να </a:t>
            </a:r>
            <a:r>
              <a:rPr lang="el-GR" altLang="el-GR" dirty="0" smtClean="0"/>
              <a:t>ενημερωθεί</a:t>
            </a:r>
            <a:endParaRPr lang="el-GR" altLang="el-GR" dirty="0"/>
          </a:p>
          <a:p>
            <a:pPr lvl="1"/>
            <a:r>
              <a:rPr lang="el-GR" altLang="el-GR" dirty="0"/>
              <a:t>δ. 6: στέλνει </a:t>
            </a:r>
            <a:r>
              <a:rPr lang="en-US" altLang="el-GR" dirty="0"/>
              <a:t>&lt;election&gt;</a:t>
            </a:r>
            <a:r>
              <a:rPr lang="el-GR" altLang="el-GR" dirty="0"/>
              <a:t> στην 7 και </a:t>
            </a:r>
            <a:r>
              <a:rPr lang="en-US" altLang="el-GR" dirty="0"/>
              <a:t>&lt;</a:t>
            </a:r>
            <a:r>
              <a:rPr lang="el-GR" altLang="el-GR" dirty="0"/>
              <a:t>ΟΚ</a:t>
            </a:r>
            <a:r>
              <a:rPr lang="en-US" altLang="el-GR" dirty="0"/>
              <a:t>&gt;</a:t>
            </a:r>
            <a:r>
              <a:rPr lang="el-GR" altLang="el-GR" dirty="0"/>
              <a:t> στην 5</a:t>
            </a:r>
          </a:p>
          <a:p>
            <a:pPr lvl="1"/>
            <a:r>
              <a:rPr lang="el-GR" altLang="el-GR" dirty="0"/>
              <a:t>δ. 6: δεν λαμβάνει &lt;ΟΚ&gt; από την 7</a:t>
            </a:r>
          </a:p>
          <a:p>
            <a:pPr lvl="1"/>
            <a:r>
              <a:rPr lang="el-GR" altLang="el-GR" dirty="0"/>
              <a:t>δ. 6: ανακηρύσσεται αρχηγός</a:t>
            </a:r>
          </a:p>
          <a:p>
            <a:pPr lvl="1"/>
            <a:r>
              <a:rPr lang="el-GR" altLang="el-GR" dirty="0"/>
              <a:t>δ. 6: ενημερώνει </a:t>
            </a:r>
            <a:r>
              <a:rPr lang="el-GR" altLang="el-GR" dirty="0" smtClean="0"/>
              <a:t>ότι </a:t>
            </a:r>
            <a:r>
              <a:rPr lang="el-GR" altLang="el-GR" dirty="0"/>
              <a:t>είναι ο νέος </a:t>
            </a:r>
            <a:r>
              <a:rPr lang="el-GR" altLang="el-GR" dirty="0" smtClean="0"/>
              <a:t>αρχηγός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7273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#8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Εκλογή αρχηγού 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Τοπολογία δένδρου</a:t>
            </a:r>
          </a:p>
          <a:p>
            <a:r>
              <a:rPr lang="el-GR" altLang="el-GR" dirty="0"/>
              <a:t>Τοπολογία δακτυλίου</a:t>
            </a:r>
          </a:p>
          <a:p>
            <a:r>
              <a:rPr lang="el-GR" altLang="el-GR" dirty="0" smtClean="0"/>
              <a:t>Τοπολογία ισχυρά συνδεδεμένου γράφου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Εκλογή αρχηγού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πρόβλημα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Επιλογή μίας διεργασίας από ένα σύνολο</a:t>
            </a:r>
          </a:p>
          <a:p>
            <a:pPr lvl="1"/>
            <a:r>
              <a:rPr lang="el-GR" altLang="el-GR" dirty="0" smtClean="0"/>
              <a:t>Η διεργασία αυτή θα είναι ο αρχηγός (</a:t>
            </a:r>
            <a:r>
              <a:rPr lang="en-US" altLang="el-GR" dirty="0" smtClean="0"/>
              <a:t>leader)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Δεν αρκεί να αυτοανακηρυχθεί αρχηγός</a:t>
            </a:r>
          </a:p>
          <a:p>
            <a:pPr lvl="2"/>
            <a:r>
              <a:rPr lang="el-GR" altLang="el-GR" dirty="0" smtClean="0"/>
              <a:t>Πρέπει να συμφωνήσουν όλες στην ταυτότητά της</a:t>
            </a:r>
          </a:p>
          <a:p>
            <a:pPr lvl="1" eaLnBrk="1" hangingPunct="1"/>
            <a:r>
              <a:rPr lang="el-GR" altLang="el-GR" dirty="0" smtClean="0"/>
              <a:t>Εκτέλεση ενός αλγορίθμου εκλογής</a:t>
            </a:r>
          </a:p>
          <a:p>
            <a:pPr lvl="2" eaLnBrk="1" hangingPunct="1"/>
            <a:r>
              <a:rPr lang="el-GR" altLang="el-GR" dirty="0" smtClean="0"/>
              <a:t>Ο αλγόριθμος ξεκινάει από οποιαδήποτε διεργασία</a:t>
            </a:r>
          </a:p>
          <a:p>
            <a:pPr lvl="2" eaLnBrk="1" hangingPunct="1"/>
            <a:r>
              <a:rPr lang="el-GR" altLang="el-GR" dirty="0" smtClean="0"/>
              <a:t>Συνήθως διεργασία που είδε ότι ο αρχηγός δεν απαντά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6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Σε τι </a:t>
            </a:r>
            <a:r>
              <a:rPr lang="el-GR" altLang="el-GR" dirty="0"/>
              <a:t>χρειάζεται ο αρχηγός;</a:t>
            </a:r>
          </a:p>
          <a:p>
            <a:pPr lvl="1"/>
            <a:r>
              <a:rPr lang="el-GR" altLang="el-GR" dirty="0"/>
              <a:t>Εκτέλεση συγκεντρωτικών αλγορίθμων </a:t>
            </a:r>
          </a:p>
          <a:p>
            <a:pPr lvl="2"/>
            <a:r>
              <a:rPr lang="el-GR" altLang="el-GR" dirty="0"/>
              <a:t>Ανίχνευση αδιεξόδων</a:t>
            </a:r>
          </a:p>
          <a:p>
            <a:pPr lvl="1"/>
            <a:r>
              <a:rPr lang="el-GR" altLang="el-GR" dirty="0"/>
              <a:t>Αρχικοποίηση κατανεμημένων αλγορίθμων </a:t>
            </a:r>
          </a:p>
          <a:p>
            <a:pPr lvl="2"/>
            <a:r>
              <a:rPr lang="el-GR" altLang="el-GR" dirty="0"/>
              <a:t>Έκδοση κουπονιού</a:t>
            </a:r>
          </a:p>
          <a:p>
            <a:pPr lvl="1"/>
            <a:r>
              <a:rPr lang="el-GR" altLang="el-GR" dirty="0"/>
              <a:t>Συντονισμός διεργασιών</a:t>
            </a:r>
          </a:p>
          <a:p>
            <a:pPr lvl="2"/>
            <a:r>
              <a:rPr lang="el-GR" altLang="el-GR" dirty="0"/>
              <a:t>Αναπαραγωγή </a:t>
            </a:r>
            <a:r>
              <a:rPr lang="el-GR" altLang="el-GR" dirty="0" smtClean="0"/>
              <a:t>αντιγράφων</a:t>
            </a:r>
          </a:p>
          <a:p>
            <a:pPr lvl="1"/>
            <a:r>
              <a:rPr lang="el-GR" altLang="el-GR" dirty="0" smtClean="0"/>
              <a:t>Γενικά όπου μία διεργασία έχει ειδικό ρόλο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98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Αλγόριθμοι εκλογής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Είσοδος – αρχική κατάσταση</a:t>
            </a:r>
          </a:p>
          <a:p>
            <a:pPr lvl="1" eaLnBrk="1" hangingPunct="1"/>
            <a:r>
              <a:rPr lang="el-GR" altLang="el-GR" dirty="0" smtClean="0"/>
              <a:t>Αυθαίρετο μη κενό σύνολο διεργασιών</a:t>
            </a:r>
          </a:p>
          <a:p>
            <a:pPr eaLnBrk="1" hangingPunct="1"/>
            <a:r>
              <a:rPr lang="el-GR" altLang="el-GR" dirty="0" smtClean="0"/>
              <a:t>Κάθε διεργασία εκτελεί τον ίδιο αλγόριθμο</a:t>
            </a:r>
          </a:p>
          <a:p>
            <a:pPr lvl="1" eaLnBrk="1" hangingPunct="1"/>
            <a:r>
              <a:rPr lang="el-GR" altLang="el-GR" dirty="0" smtClean="0"/>
              <a:t>Αρκεί τελικά ο αρχηγός να γνωρίζει ότι εκλέχτηκε</a:t>
            </a:r>
          </a:p>
          <a:p>
            <a:pPr eaLnBrk="1" hangingPunct="1"/>
            <a:r>
              <a:rPr lang="el-GR" altLang="el-GR" dirty="0" smtClean="0"/>
              <a:t>Ενημέρωση των άλλων διεργασιών για αρχηγό </a:t>
            </a:r>
          </a:p>
          <a:p>
            <a:pPr eaLnBrk="1" hangingPunct="1"/>
            <a:r>
              <a:rPr lang="el-GR" altLang="el-GR" dirty="0" smtClean="0"/>
              <a:t>Τελική κατάσταση</a:t>
            </a:r>
          </a:p>
          <a:p>
            <a:pPr lvl="1" eaLnBrk="1" hangingPunct="1"/>
            <a:r>
              <a:rPr lang="el-GR" altLang="el-GR" dirty="0" smtClean="0"/>
              <a:t>Μία και μόνο μία διεργασία είναι ο αρχηγός (</a:t>
            </a:r>
            <a:r>
              <a:rPr lang="en-US" altLang="el-GR" dirty="0" smtClean="0"/>
              <a:t>leader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Οι άλλες είναι στην κατάσταση του χαμένου (</a:t>
            </a:r>
            <a:r>
              <a:rPr lang="en-US" altLang="el-GR" dirty="0" smtClean="0"/>
              <a:t>lost</a:t>
            </a:r>
            <a:r>
              <a:rPr lang="el-GR" altLang="el-GR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88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5/4/2014 1:09:00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FFAAFFE-03A6-49C1-A771-9C163869AD7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1791</Words>
  <Application>Microsoft Office PowerPoint</Application>
  <PresentationFormat>On-screen Show (4:3)</PresentationFormat>
  <Paragraphs>381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Το πρόβλημα</vt:lpstr>
      <vt:lpstr>Εφαρμογές</vt:lpstr>
      <vt:lpstr>Αλγόριθμοι εκλογής</vt:lpstr>
      <vt:lpstr>Κατηγορίες διεργασιών</vt:lpstr>
      <vt:lpstr>Υποθέσεις</vt:lpstr>
      <vt:lpstr>Κατηγορίες αλγορίθμων</vt:lpstr>
      <vt:lpstr>Τοπολογίες (1 από 2)</vt:lpstr>
      <vt:lpstr>Τοπολογίες (2 από 2)</vt:lpstr>
      <vt:lpstr>Τοπολογία δένδρου</vt:lpstr>
      <vt:lpstr>Μοντέλο δένδρου (1 από 2)</vt:lpstr>
      <vt:lpstr>Μοντέλο δένδρου (2 από 2)</vt:lpstr>
      <vt:lpstr>Αλγόριθμος έναρξης (1 από 3)</vt:lpstr>
      <vt:lpstr>Αλγόριθμος έναρξης (2 από 3)</vt:lpstr>
      <vt:lpstr>Αλγόριθμος έναρξης (3 από 3)</vt:lpstr>
      <vt:lpstr>Αλγόριθμος εκλογής (1 από 6)</vt:lpstr>
      <vt:lpstr>Αλγόριθμος εκλογής (2 από 6)</vt:lpstr>
      <vt:lpstr>Αλγόριθμος εκλογής (3 από 6)</vt:lpstr>
      <vt:lpstr>Αλγόριθμος εκλογής (4 από 6)</vt:lpstr>
      <vt:lpstr>Αλγόριθμος εκλογής (5 από 6)</vt:lpstr>
      <vt:lpstr>Αλγόριθμος εκλογής (6 από 6)</vt:lpstr>
      <vt:lpstr>Τοπολογία δακτυλίου</vt:lpstr>
      <vt:lpstr>Μοντέλο δακτυλίου</vt:lpstr>
      <vt:lpstr>Αλγόριθμος LeLann (1 από 4)</vt:lpstr>
      <vt:lpstr>Αλγόριθμος LeLann (2 από 4)</vt:lpstr>
      <vt:lpstr>Αλγόριθμος LeLann (3 από 4)</vt:lpstr>
      <vt:lpstr>Αλγόριθμος LeLann (4 από 4)</vt:lpstr>
      <vt:lpstr>Αλγόριθμος Chang&amp;Roberts (1 απο 7)</vt:lpstr>
      <vt:lpstr>Αλγόριθμος Chang&amp;Roberts (2 απο 7)</vt:lpstr>
      <vt:lpstr>Αλγόριθμος Chang&amp;Roberts (3 απο 7)</vt:lpstr>
      <vt:lpstr>Αλγόριθμος Chang&amp;Roberts (4 απο 7)</vt:lpstr>
      <vt:lpstr>Αλγόριθμος Chang&amp;Roberts (5 απο 7)</vt:lpstr>
      <vt:lpstr>Αλγόριθμος Chang&amp;Roberts (6 απο 7)</vt:lpstr>
      <vt:lpstr>Αλγόριθμος Chang&amp;Roberts (7 απο 7)</vt:lpstr>
      <vt:lpstr>Τοπολογία ισχυρά συνδεδεμένου γράφου</vt:lpstr>
      <vt:lpstr>Μοντέλο γράφου (1 από 2)</vt:lpstr>
      <vt:lpstr>Μοντέλο γράφου (2 από 2)</vt:lpstr>
      <vt:lpstr>Αλγόριθμος Garcia-Molina (1 από 6)</vt:lpstr>
      <vt:lpstr>Αλγόριθμος Garcia-Molina (2 από 6)</vt:lpstr>
      <vt:lpstr>Αλγόριθμος Garcia-Molina (3 από 6)</vt:lpstr>
      <vt:lpstr>Αλγόριθμος Garcia-Molina (4 από 6)</vt:lpstr>
      <vt:lpstr>Αλγόριθμος Garcia-Molina (5 από 6)</vt:lpstr>
      <vt:lpstr>Αλγόριθμος Garcia-Molina (6 από 6)</vt:lpstr>
      <vt:lpstr>Τέλος Ενότητας #8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Εκλογή αρχηγού</dc:title>
  <dc:subject>Εκλογή αρχηγού</dc:subject>
  <dc:creator>Γεώργιος Ξυλωμένος</dc:creator>
  <cp:keywords>Εκλογή αρχηγού</cp:keywords>
  <cp:lastModifiedBy>George Xylomenos</cp:lastModifiedBy>
  <cp:revision>334</cp:revision>
  <cp:lastPrinted>2014-02-16T13:16:25Z</cp:lastPrinted>
  <dcterms:created xsi:type="dcterms:W3CDTF">2012-09-06T09:03:05Z</dcterms:created>
  <dcterms:modified xsi:type="dcterms:W3CDTF">2015-03-29T21:11:06Z</dcterms:modified>
</cp:coreProperties>
</file>