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notesSlides/notesSlide6.xml" ContentType="application/vnd.openxmlformats-officedocument.presentationml.notesSlide+xml"/>
  <Override PartName="/ppt/media/image11.jpg" ContentType="image/jpg"/>
  <Override PartName="/ppt/media/image21.jpg" ContentType="image/jpg"/>
  <Override PartName="/ppt/media/image26.jpg" ContentType="image/jpg"/>
  <Override PartName="/ppt/media/image27.jpg" ContentType="image/jpg"/>
  <Override PartName="/ppt/notesSlides/notesSlide7.xml" ContentType="application/vnd.openxmlformats-officedocument.presentationml.notesSlide+xml"/>
  <Override PartName="/ppt/media/image29.jpg" ContentType="image/jpg"/>
  <Override PartName="/ppt/notesSlides/notesSlide8.xml" ContentType="application/vnd.openxmlformats-officedocument.presentationml.notesSlide+xml"/>
  <Override PartName="/ppt/media/image30.jpg" ContentType="image/jpg"/>
  <Override PartName="/ppt/media/image31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8"/>
  </p:notesMasterIdLst>
  <p:sldIdLst>
    <p:sldId id="256" r:id="rId3"/>
    <p:sldId id="259" r:id="rId4"/>
    <p:sldId id="257" r:id="rId5"/>
    <p:sldId id="262" r:id="rId6"/>
    <p:sldId id="492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32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33" r:id="rId30"/>
    <p:sldId id="516" r:id="rId31"/>
    <p:sldId id="517" r:id="rId32"/>
    <p:sldId id="518" r:id="rId33"/>
    <p:sldId id="519" r:id="rId34"/>
    <p:sldId id="520" r:id="rId35"/>
    <p:sldId id="521" r:id="rId36"/>
    <p:sldId id="522" r:id="rId37"/>
    <p:sldId id="523" r:id="rId38"/>
    <p:sldId id="524" r:id="rId39"/>
    <p:sldId id="534" r:id="rId40"/>
    <p:sldId id="526" r:id="rId41"/>
    <p:sldId id="527" r:id="rId42"/>
    <p:sldId id="528" r:id="rId43"/>
    <p:sldId id="529" r:id="rId44"/>
    <p:sldId id="530" r:id="rId45"/>
    <p:sldId id="531" r:id="rId46"/>
    <p:sldId id="354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8" autoAdjust="0"/>
    <p:restoredTop sz="99822" autoAdjust="0"/>
  </p:normalViewPr>
  <p:slideViewPr>
    <p:cSldViewPr>
      <p:cViewPr>
        <p:scale>
          <a:sx n="81" d="100"/>
          <a:sy n="81" d="100"/>
        </p:scale>
        <p:origin x="-1170" y="12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14/10/2015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BEE-5F75-420A-B9CB-93477BB03C44}" type="datetimeFigureOut">
              <a:rPr lang="en-US"/>
              <a:pPr>
                <a:defRPr/>
              </a:pPr>
              <a:t>10/14/2015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16A0-A7A7-4DB0-A1EE-164565CF8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4629" y="454666"/>
            <a:ext cx="52127" cy="58158"/>
          </a:xfrm>
          <a:custGeom>
            <a:avLst/>
            <a:gdLst/>
            <a:ahLst/>
            <a:cxnLst/>
            <a:rect l="l" t="t" r="r" b="b"/>
            <a:pathLst>
              <a:path w="60959" h="64134">
                <a:moveTo>
                  <a:pt x="0" y="0"/>
                </a:moveTo>
                <a:lnTo>
                  <a:pt x="0" y="64007"/>
                </a:lnTo>
                <a:lnTo>
                  <a:pt x="60959" y="64007"/>
                </a:lnTo>
                <a:lnTo>
                  <a:pt x="60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22326" y="454666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5" y="64007"/>
                </a:lnTo>
                <a:lnTo>
                  <a:pt x="63245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37658" y="454666"/>
            <a:ext cx="53756" cy="58158"/>
          </a:xfrm>
          <a:custGeom>
            <a:avLst/>
            <a:gdLst/>
            <a:ahLst/>
            <a:cxnLst/>
            <a:rect l="l" t="t" r="r" b="b"/>
            <a:pathLst>
              <a:path w="62864" h="64134">
                <a:moveTo>
                  <a:pt x="0" y="0"/>
                </a:move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51035" y="454666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5" y="64007"/>
                </a:lnTo>
                <a:lnTo>
                  <a:pt x="63245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3433" y="454666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6" y="64007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2889" y="454666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3433" y="768373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6" y="64007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92889" y="768373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3433" y="896203"/>
            <a:ext cx="54299" cy="57582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0"/>
                </a:moveTo>
                <a:lnTo>
                  <a:pt x="0" y="63246"/>
                </a:lnTo>
                <a:lnTo>
                  <a:pt x="63246" y="63246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92889" y="896203"/>
            <a:ext cx="54842" cy="57582"/>
          </a:xfrm>
          <a:custGeom>
            <a:avLst/>
            <a:gdLst/>
            <a:ahLst/>
            <a:cxnLst/>
            <a:rect l="l" t="t" r="r" b="b"/>
            <a:pathLst>
              <a:path w="64134" h="63500">
                <a:moveTo>
                  <a:pt x="0" y="0"/>
                </a:moveTo>
                <a:lnTo>
                  <a:pt x="0" y="63246"/>
                </a:lnTo>
                <a:lnTo>
                  <a:pt x="64008" y="63246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49309" y="768373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6" y="64007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30068" y="768373"/>
            <a:ext cx="53756" cy="58158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0" y="0"/>
                </a:moveTo>
                <a:lnTo>
                  <a:pt x="0" y="64007"/>
                </a:lnTo>
                <a:lnTo>
                  <a:pt x="62484" y="64007"/>
                </a:lnTo>
                <a:lnTo>
                  <a:pt x="62484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263338" y="768373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13433" y="649524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8"/>
                </a:lnTo>
                <a:lnTo>
                  <a:pt x="63246" y="64008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92889" y="649524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49309" y="649524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8"/>
                </a:lnTo>
                <a:lnTo>
                  <a:pt x="63246" y="64008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30068" y="649524"/>
            <a:ext cx="53756" cy="58158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0" y="0"/>
                </a:move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263338" y="649524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13433" y="1023345"/>
            <a:ext cx="54299" cy="57006"/>
          </a:xfrm>
          <a:custGeom>
            <a:avLst/>
            <a:gdLst/>
            <a:ahLst/>
            <a:cxnLst/>
            <a:rect l="l" t="t" r="r" b="b"/>
            <a:pathLst>
              <a:path w="63500" h="62865">
                <a:moveTo>
                  <a:pt x="0" y="0"/>
                </a:moveTo>
                <a:lnTo>
                  <a:pt x="0" y="62483"/>
                </a:lnTo>
                <a:lnTo>
                  <a:pt x="63246" y="62483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92889" y="1023345"/>
            <a:ext cx="54842" cy="57006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0" y="0"/>
                </a:moveTo>
                <a:lnTo>
                  <a:pt x="0" y="62483"/>
                </a:lnTo>
                <a:lnTo>
                  <a:pt x="64008" y="62483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550545" y="316470"/>
            <a:ext cx="931233" cy="777355"/>
          </a:xfrm>
          <a:custGeom>
            <a:avLst/>
            <a:gdLst/>
            <a:ahLst/>
            <a:cxnLst/>
            <a:rect l="l" t="t" r="r" b="b"/>
            <a:pathLst>
              <a:path w="1089025" h="857250">
                <a:moveTo>
                  <a:pt x="1088897" y="857250"/>
                </a:moveTo>
                <a:lnTo>
                  <a:pt x="1088897" y="0"/>
                </a:lnTo>
                <a:lnTo>
                  <a:pt x="0" y="0"/>
                </a:lnTo>
                <a:lnTo>
                  <a:pt x="78485" y="21335"/>
                </a:lnTo>
                <a:lnTo>
                  <a:pt x="152399" y="45719"/>
                </a:lnTo>
                <a:lnTo>
                  <a:pt x="202469" y="63228"/>
                </a:lnTo>
                <a:lnTo>
                  <a:pt x="250660" y="81714"/>
                </a:lnTo>
                <a:lnTo>
                  <a:pt x="297011" y="101280"/>
                </a:lnTo>
                <a:lnTo>
                  <a:pt x="341561" y="122032"/>
                </a:lnTo>
                <a:lnTo>
                  <a:pt x="384348" y="144076"/>
                </a:lnTo>
                <a:lnTo>
                  <a:pt x="425412" y="167515"/>
                </a:lnTo>
                <a:lnTo>
                  <a:pt x="464790" y="192455"/>
                </a:lnTo>
                <a:lnTo>
                  <a:pt x="502522" y="219002"/>
                </a:lnTo>
                <a:lnTo>
                  <a:pt x="538647" y="247259"/>
                </a:lnTo>
                <a:lnTo>
                  <a:pt x="573202" y="277332"/>
                </a:lnTo>
                <a:lnTo>
                  <a:pt x="606228" y="309326"/>
                </a:lnTo>
                <a:lnTo>
                  <a:pt x="637762" y="343345"/>
                </a:lnTo>
                <a:lnTo>
                  <a:pt x="667843" y="379496"/>
                </a:lnTo>
                <a:lnTo>
                  <a:pt x="696510" y="417882"/>
                </a:lnTo>
                <a:lnTo>
                  <a:pt x="723802" y="458609"/>
                </a:lnTo>
                <a:lnTo>
                  <a:pt x="749757" y="501781"/>
                </a:lnTo>
                <a:lnTo>
                  <a:pt x="774414" y="547504"/>
                </a:lnTo>
                <a:lnTo>
                  <a:pt x="797813" y="595883"/>
                </a:lnTo>
                <a:lnTo>
                  <a:pt x="828293" y="665987"/>
                </a:lnTo>
                <a:lnTo>
                  <a:pt x="855725" y="742949"/>
                </a:lnTo>
                <a:lnTo>
                  <a:pt x="880871" y="822959"/>
                </a:lnTo>
                <a:lnTo>
                  <a:pt x="890790" y="857250"/>
                </a:lnTo>
                <a:lnTo>
                  <a:pt x="1088897" y="857250"/>
                </a:lnTo>
                <a:close/>
              </a:path>
            </a:pathLst>
          </a:custGeom>
          <a:solidFill>
            <a:srgbClr val="98A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312266" y="1093825"/>
            <a:ext cx="169414" cy="777355"/>
          </a:xfrm>
          <a:custGeom>
            <a:avLst/>
            <a:gdLst/>
            <a:ahLst/>
            <a:cxnLst/>
            <a:rect l="l" t="t" r="r" b="b"/>
            <a:pathLst>
              <a:path w="198120" h="857250">
                <a:moveTo>
                  <a:pt x="198106" y="857249"/>
                </a:moveTo>
                <a:lnTo>
                  <a:pt x="198106" y="0"/>
                </a:lnTo>
                <a:lnTo>
                  <a:pt x="0" y="0"/>
                </a:lnTo>
                <a:lnTo>
                  <a:pt x="4150" y="14349"/>
                </a:lnTo>
                <a:lnTo>
                  <a:pt x="17038" y="63181"/>
                </a:lnTo>
                <a:lnTo>
                  <a:pt x="28860" y="112195"/>
                </a:lnTo>
                <a:lnTo>
                  <a:pt x="39730" y="161380"/>
                </a:lnTo>
                <a:lnTo>
                  <a:pt x="49764" y="210726"/>
                </a:lnTo>
                <a:lnTo>
                  <a:pt x="59077" y="260221"/>
                </a:lnTo>
                <a:lnTo>
                  <a:pt x="67785" y="309855"/>
                </a:lnTo>
                <a:lnTo>
                  <a:pt x="91426" y="459485"/>
                </a:lnTo>
                <a:lnTo>
                  <a:pt x="106666" y="578357"/>
                </a:lnTo>
                <a:lnTo>
                  <a:pt x="121144" y="704849"/>
                </a:lnTo>
                <a:lnTo>
                  <a:pt x="134860" y="838199"/>
                </a:lnTo>
                <a:lnTo>
                  <a:pt x="136508" y="857249"/>
                </a:lnTo>
                <a:lnTo>
                  <a:pt x="198106" y="857249"/>
                </a:lnTo>
                <a:close/>
              </a:path>
            </a:pathLst>
          </a:custGeom>
          <a:solidFill>
            <a:srgbClr val="98A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3D7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30620" y="1820277"/>
            <a:ext cx="331117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9329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125" y="1820278"/>
            <a:ext cx="3311714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9329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21770" y="6176921"/>
            <a:ext cx="699917" cy="16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 i="0">
                <a:solidFill>
                  <a:srgbClr val="253D75"/>
                </a:solidFill>
                <a:latin typeface="Calibri"/>
                <a:cs typeface="Calibri"/>
              </a:defRPr>
            </a:lvl1pPr>
          </a:lstStyle>
          <a:p>
            <a:pPr marL="11132">
              <a:lnSpc>
                <a:spcPts val="1087"/>
              </a:lnSpc>
            </a:pPr>
            <a:r>
              <a:rPr lang="el-GR" spc="-4" smtClean="0"/>
              <a:t>Σάνδρ</a:t>
            </a:r>
            <a:r>
              <a:rPr lang="el-GR" smtClean="0"/>
              <a:t>α</a:t>
            </a:r>
            <a:r>
              <a:rPr lang="el-GR" spc="-18" smtClean="0"/>
              <a:t> </a:t>
            </a:r>
            <a:r>
              <a:rPr lang="el-GR" spc="-35" smtClean="0"/>
              <a:t>Κ</a:t>
            </a:r>
            <a:r>
              <a:rPr lang="el-GR" spc="-4" smtClean="0"/>
              <a:t>οέν</a:t>
            </a:r>
            <a:endParaRPr lang="el-GR" spc="-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52502">
              <a:lnSpc>
                <a:spcPts val="1087"/>
              </a:lnSpc>
            </a:pPr>
            <a:fld id="{81D60167-4931-47E6-BA6A-407CBD079E47}" type="slidenum">
              <a:rPr lang="el-GR" spc="-4" smtClean="0"/>
              <a:pPr marL="152502">
                <a:lnSpc>
                  <a:spcPts val="1087"/>
                </a:lnSpc>
              </a:pPr>
              <a:t>‹#›</a:t>
            </a:fld>
            <a:endParaRPr lang="el-GR" spc="-4" dirty="0"/>
          </a:p>
        </p:txBody>
      </p:sp>
    </p:spTree>
    <p:extLst>
      <p:ext uri="{BB962C8B-B14F-4D97-AF65-F5344CB8AC3E}">
        <p14:creationId xmlns:p14="http://schemas.microsoft.com/office/powerpoint/2010/main" val="276991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21770" y="6176921"/>
            <a:ext cx="699917" cy="16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 i="0">
                <a:solidFill>
                  <a:srgbClr val="253D75"/>
                </a:solidFill>
                <a:latin typeface="Calibri"/>
                <a:cs typeface="Calibri"/>
              </a:defRPr>
            </a:lvl1pPr>
          </a:lstStyle>
          <a:p>
            <a:pPr marL="11132">
              <a:lnSpc>
                <a:spcPts val="1087"/>
              </a:lnSpc>
            </a:pPr>
            <a:r>
              <a:rPr lang="el-GR" spc="-4" smtClean="0"/>
              <a:t>Σάνδρ</a:t>
            </a:r>
            <a:r>
              <a:rPr lang="el-GR" smtClean="0"/>
              <a:t>α</a:t>
            </a:r>
            <a:r>
              <a:rPr lang="el-GR" spc="-18" smtClean="0"/>
              <a:t> </a:t>
            </a:r>
            <a:r>
              <a:rPr lang="el-GR" spc="-35" smtClean="0"/>
              <a:t>Κ</a:t>
            </a:r>
            <a:r>
              <a:rPr lang="el-GR" spc="-4" smtClean="0"/>
              <a:t>οέν</a:t>
            </a:r>
            <a:endParaRPr lang="el-GR" spc="-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52502">
              <a:lnSpc>
                <a:spcPts val="1087"/>
              </a:lnSpc>
            </a:pPr>
            <a:fld id="{81D60167-4931-47E6-BA6A-407CBD079E47}" type="slidenum">
              <a:rPr lang="el-GR" spc="-4" smtClean="0"/>
              <a:pPr marL="152502">
                <a:lnSpc>
                  <a:spcPts val="1087"/>
                </a:lnSpc>
              </a:pPr>
              <a:t>‹#›</a:t>
            </a:fld>
            <a:endParaRPr lang="el-GR" spc="-4" dirty="0"/>
          </a:p>
        </p:txBody>
      </p:sp>
    </p:spTree>
    <p:extLst>
      <p:ext uri="{BB962C8B-B14F-4D97-AF65-F5344CB8AC3E}">
        <p14:creationId xmlns:p14="http://schemas.microsoft.com/office/powerpoint/2010/main" val="38258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run.gr/meletes/annual-e-commerce-survey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run.gr/meletes/annual-e-commerce-survey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run.gr/meletes/annual-e-commerce-survey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run.gr/" TargetMode="External"/><Relationship Id="rId2" Type="http://schemas.openxmlformats.org/officeDocument/2006/relationships/hyperlink" Target="mailto:akaragianaki@aueb.gr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Καινοτομία και Επιχειρηματικότητα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Βασικές </a:t>
            </a:r>
            <a:r>
              <a:rPr lang="el-GR" sz="2400" dirty="0" smtClean="0"/>
              <a:t>αρχές</a:t>
            </a:r>
            <a:r>
              <a:rPr lang="en-US" sz="2400" dirty="0" smtClean="0"/>
              <a:t> Logistics</a:t>
            </a:r>
          </a:p>
          <a:p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 </a:t>
            </a:r>
            <a:endParaRPr lang="el-GR" sz="2400" dirty="0" smtClean="0"/>
          </a:p>
          <a:p>
            <a:r>
              <a:rPr lang="el-GR" sz="2400" b="1" dirty="0" smtClean="0"/>
              <a:t>Τμήμα</a:t>
            </a:r>
            <a:r>
              <a:rPr lang="el-GR" sz="2400" b="1" dirty="0" smtClean="0"/>
              <a:t>: </a:t>
            </a:r>
            <a:r>
              <a:rPr lang="el-GR" sz="2400" dirty="0"/>
              <a:t>Μ</a:t>
            </a:r>
            <a:r>
              <a:rPr lang="el-GR" sz="2400" dirty="0" smtClean="0"/>
              <a:t>εταπτυχιακό </a:t>
            </a:r>
            <a:r>
              <a:rPr lang="el-GR" sz="2400" dirty="0"/>
              <a:t>Πρόγραμμα </a:t>
            </a:r>
            <a:r>
              <a:rPr lang="el-GR" sz="2400" dirty="0" smtClean="0"/>
              <a:t>Σπουδών</a:t>
            </a:r>
            <a:r>
              <a:rPr lang="en-US" sz="2400" dirty="0" smtClean="0"/>
              <a:t> </a:t>
            </a:r>
            <a:r>
              <a:rPr lang="el-GR" sz="2400" dirty="0"/>
              <a:t>Πληροφορικής</a:t>
            </a:r>
          </a:p>
          <a:p>
            <a:endParaRPr lang="el-GR" sz="2400" dirty="0" smtClean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85800" y="1765385"/>
            <a:ext cx="7799451" cy="468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Logistic</a:t>
            </a:r>
            <a:r>
              <a:rPr lang="en-US" dirty="0"/>
              <a:t>s</a:t>
            </a:r>
            <a:r>
              <a:rPr lang="en-US" spc="35" dirty="0"/>
              <a:t> </a:t>
            </a:r>
            <a:r>
              <a:rPr lang="en-US" dirty="0"/>
              <a:t>cost</a:t>
            </a:r>
            <a:r>
              <a:rPr lang="en-US" spc="5" dirty="0"/>
              <a:t> </a:t>
            </a:r>
            <a:r>
              <a:rPr lang="en-US" dirty="0"/>
              <a:t>vs.</a:t>
            </a:r>
            <a:r>
              <a:rPr lang="en-US" spc="-25" dirty="0"/>
              <a:t> </a:t>
            </a:r>
            <a:r>
              <a:rPr lang="en-US" dirty="0"/>
              <a:t>c</a:t>
            </a:r>
            <a:r>
              <a:rPr lang="en-US" spc="5" dirty="0"/>
              <a:t>u</a:t>
            </a:r>
            <a:r>
              <a:rPr lang="en-US" spc="-10" dirty="0"/>
              <a:t>stome</a:t>
            </a:r>
            <a:r>
              <a:rPr lang="en-US" spc="-5" dirty="0"/>
              <a:t>r</a:t>
            </a:r>
            <a:r>
              <a:rPr lang="en-US" spc="-10" dirty="0"/>
              <a:t> servi</a:t>
            </a:r>
            <a:r>
              <a:rPr lang="en-US" spc="5" dirty="0"/>
              <a:t>c</a:t>
            </a:r>
            <a:r>
              <a:rPr lang="en-US" spc="-5" dirty="0"/>
              <a:t>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140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52256"/>
              </p:ext>
            </p:extLst>
          </p:nvPr>
        </p:nvGraphicFramePr>
        <p:xfrm>
          <a:off x="1017231" y="1934503"/>
          <a:ext cx="7096798" cy="43028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53957"/>
                <a:gridCol w="4442841"/>
              </a:tblGrid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/>
                        <a:t>Ma</a:t>
                      </a:r>
                      <a:r>
                        <a:rPr sz="1800" spc="-10" dirty="0"/>
                        <a:t>j</a:t>
                      </a:r>
                      <a:r>
                        <a:rPr sz="1800" dirty="0"/>
                        <a:t>or</a:t>
                      </a:r>
                      <a:r>
                        <a:rPr sz="1800" spc="-15" dirty="0"/>
                        <a:t> </a:t>
                      </a:r>
                      <a:r>
                        <a:rPr sz="1800" spc="-5" dirty="0"/>
                        <a:t>Com</a:t>
                      </a:r>
                      <a:r>
                        <a:rPr sz="1800" spc="5" dirty="0"/>
                        <a:t>p</a:t>
                      </a:r>
                      <a:r>
                        <a:rPr sz="1800" dirty="0"/>
                        <a:t>o</a:t>
                      </a:r>
                      <a:r>
                        <a:rPr sz="1800" spc="5" dirty="0"/>
                        <a:t>n</a:t>
                      </a:r>
                      <a:r>
                        <a:rPr sz="1800" dirty="0"/>
                        <a:t>e</a:t>
                      </a:r>
                      <a:r>
                        <a:rPr sz="1800" spc="-20" dirty="0"/>
                        <a:t>n</a:t>
                      </a:r>
                      <a:r>
                        <a:rPr sz="1800" dirty="0"/>
                        <a:t>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/>
                        <a:t>Iss</a:t>
                      </a:r>
                      <a:r>
                        <a:rPr sz="1800" spc="5" dirty="0"/>
                        <a:t>u</a:t>
                      </a:r>
                      <a:r>
                        <a:rPr sz="1800" dirty="0"/>
                        <a:t>e</a:t>
                      </a:r>
                      <a:r>
                        <a:rPr sz="1800" spc="-15" dirty="0"/>
                        <a:t>s</a:t>
                      </a:r>
                      <a:r>
                        <a:rPr sz="1800" spc="-5" dirty="0"/>
                        <a:t>/</a:t>
                      </a:r>
                      <a:r>
                        <a:rPr sz="1800" dirty="0"/>
                        <a:t>D</a:t>
                      </a:r>
                      <a:r>
                        <a:rPr sz="1800" spc="-10" dirty="0"/>
                        <a:t>e</a:t>
                      </a:r>
                      <a:r>
                        <a:rPr sz="1800" spc="-5" dirty="0"/>
                        <a:t>c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s</a:t>
                      </a:r>
                      <a:r>
                        <a:rPr sz="1800" spc="-10" dirty="0"/>
                        <a:t>ion</a:t>
                      </a:r>
                      <a:r>
                        <a:rPr sz="1800" dirty="0"/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1887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u="heavy" spc="-10" dirty="0"/>
                        <a:t>P</a:t>
                      </a:r>
                      <a:r>
                        <a:rPr sz="1800" u="heavy" spc="-30" dirty="0"/>
                        <a:t>r</a:t>
                      </a:r>
                      <a:r>
                        <a:rPr sz="1800" u="heavy" spc="-5" dirty="0"/>
                        <a:t>o</a:t>
                      </a:r>
                      <a:r>
                        <a:rPr sz="1800" u="heavy" spc="-10" dirty="0"/>
                        <a:t>c</a:t>
                      </a:r>
                      <a:r>
                        <a:rPr sz="1800" u="heavy" spc="-5" dirty="0"/>
                        <a:t>u</a:t>
                      </a:r>
                      <a:r>
                        <a:rPr sz="1800" u="heavy" spc="-30" dirty="0"/>
                        <a:t>r</a:t>
                      </a:r>
                      <a:r>
                        <a:rPr sz="1800" u="heavy" dirty="0"/>
                        <a:t>eme</a:t>
                      </a:r>
                      <a:r>
                        <a:rPr sz="1800" u="heavy" spc="-10" dirty="0"/>
                        <a:t>n</a:t>
                      </a:r>
                      <a:r>
                        <a:rPr sz="1800" u="heavy" dirty="0"/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14071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/>
                        <a:t>Deg</a:t>
                      </a:r>
                      <a:r>
                        <a:rPr sz="1800" spc="-30" dirty="0"/>
                        <a:t>r</a:t>
                      </a:r>
                      <a:r>
                        <a:rPr sz="1800" dirty="0"/>
                        <a:t>ee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 ce</a:t>
                      </a:r>
                      <a:r>
                        <a:rPr sz="1800" spc="-15" dirty="0"/>
                        <a:t>n</a:t>
                      </a:r>
                      <a:r>
                        <a:rPr sz="1800" dirty="0"/>
                        <a:t>t</a:t>
                      </a:r>
                      <a:r>
                        <a:rPr sz="1800" spc="-45" dirty="0"/>
                        <a:t>r</a:t>
                      </a:r>
                      <a:r>
                        <a:rPr sz="1800" dirty="0"/>
                        <a:t>a</a:t>
                      </a:r>
                      <a:r>
                        <a:rPr sz="1800" spc="-5" dirty="0"/>
                        <a:t>l</a:t>
                      </a:r>
                      <a:r>
                        <a:rPr sz="1800" spc="-10" dirty="0"/>
                        <a:t>i</a:t>
                      </a:r>
                      <a:r>
                        <a:rPr sz="1800" spc="-30" dirty="0"/>
                        <a:t>z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 Su</a:t>
                      </a:r>
                      <a:r>
                        <a:rPr sz="1800" dirty="0"/>
                        <a:t>p</a:t>
                      </a:r>
                      <a:r>
                        <a:rPr sz="1800" spc="-5" dirty="0"/>
                        <a:t>pl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er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cha</a:t>
                      </a:r>
                      <a:r>
                        <a:rPr sz="1800" spc="-45" dirty="0"/>
                        <a:t>r</a:t>
                      </a:r>
                      <a:r>
                        <a:rPr sz="1800" dirty="0"/>
                        <a:t>ac</a:t>
                      </a:r>
                      <a:r>
                        <a:rPr sz="1800" spc="-35" dirty="0"/>
                        <a:t>t</a:t>
                      </a:r>
                      <a:r>
                        <a:rPr sz="1800" dirty="0"/>
                        <a:t>er</a:t>
                      </a:r>
                      <a:r>
                        <a:rPr sz="1800" spc="-10" dirty="0"/>
                        <a:t>i</a:t>
                      </a:r>
                      <a:r>
                        <a:rPr sz="1800" spc="-20" dirty="0"/>
                        <a:t>s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ic</a:t>
                      </a:r>
                      <a:r>
                        <a:rPr sz="1800" dirty="0"/>
                        <a:t>s Mu</a:t>
                      </a:r>
                      <a:r>
                        <a:rPr sz="1800" spc="-10" dirty="0"/>
                        <a:t>l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pl</a:t>
                      </a:r>
                      <a:r>
                        <a:rPr sz="1800" dirty="0"/>
                        <a:t>e</a:t>
                      </a:r>
                      <a:r>
                        <a:rPr sz="1800" spc="15" dirty="0"/>
                        <a:t> </a:t>
                      </a:r>
                      <a:r>
                        <a:rPr sz="1800" spc="-10" dirty="0"/>
                        <a:t>v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.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sin</a:t>
                      </a:r>
                      <a:r>
                        <a:rPr sz="1800" dirty="0"/>
                        <a:t>g</a:t>
                      </a:r>
                      <a:r>
                        <a:rPr sz="1800" spc="-5" dirty="0"/>
                        <a:t>l</a:t>
                      </a:r>
                      <a:r>
                        <a:rPr sz="1800" dirty="0"/>
                        <a:t>e</a:t>
                      </a:r>
                      <a:r>
                        <a:rPr sz="1800" spc="15" dirty="0"/>
                        <a:t> </a:t>
                      </a:r>
                      <a:r>
                        <a:rPr sz="1800" spc="-5" dirty="0"/>
                        <a:t>so</a:t>
                      </a:r>
                      <a:r>
                        <a:rPr sz="1800" dirty="0"/>
                        <a:t>u</a:t>
                      </a:r>
                      <a:r>
                        <a:rPr sz="1800" spc="-30" dirty="0"/>
                        <a:t>r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ing Deg</a:t>
                      </a:r>
                      <a:r>
                        <a:rPr sz="1800" spc="-25" dirty="0"/>
                        <a:t>r</a:t>
                      </a:r>
                      <a:r>
                        <a:rPr sz="1800" dirty="0"/>
                        <a:t>ee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 bac</a:t>
                      </a:r>
                      <a:r>
                        <a:rPr sz="1800" spc="-10" dirty="0"/>
                        <a:t>k</a:t>
                      </a:r>
                      <a:r>
                        <a:rPr sz="1800" spc="-30" dirty="0"/>
                        <a:t>w</a:t>
                      </a:r>
                      <a:r>
                        <a:rPr sz="1800" dirty="0"/>
                        <a:t>a</a:t>
                      </a:r>
                      <a:r>
                        <a:rPr sz="1800" spc="-30" dirty="0"/>
                        <a:t>r</a:t>
                      </a:r>
                      <a:r>
                        <a:rPr sz="1800" dirty="0"/>
                        <a:t>d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i</a:t>
                      </a:r>
                      <a:r>
                        <a:rPr sz="1800" spc="-10" dirty="0"/>
                        <a:t>n</a:t>
                      </a:r>
                      <a:r>
                        <a:rPr sz="1800" spc="-30" dirty="0"/>
                        <a:t>t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g</a:t>
                      </a:r>
                      <a:r>
                        <a:rPr sz="1800" spc="-40" dirty="0"/>
                        <a:t>r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u="heavy" spc="-5" dirty="0"/>
                        <a:t>O</a:t>
                      </a:r>
                      <a:r>
                        <a:rPr sz="1800" u="heavy" spc="-35" dirty="0"/>
                        <a:t>r</a:t>
                      </a:r>
                      <a:r>
                        <a:rPr sz="1800" u="heavy" spc="-5" dirty="0"/>
                        <a:t>de</a:t>
                      </a:r>
                      <a:r>
                        <a:rPr sz="1800" u="heavy" dirty="0"/>
                        <a:t>r </a:t>
                      </a:r>
                      <a:r>
                        <a:rPr sz="1800" u="heavy" spc="-10" dirty="0"/>
                        <a:t>P</a:t>
                      </a:r>
                      <a:r>
                        <a:rPr sz="1800" u="heavy" spc="-30" dirty="0"/>
                        <a:t>r</a:t>
                      </a:r>
                      <a:r>
                        <a:rPr sz="1800" u="heavy" spc="-5" dirty="0"/>
                        <a:t>o</a:t>
                      </a:r>
                      <a:r>
                        <a:rPr sz="1800" u="heavy" spc="-10" dirty="0"/>
                        <a:t>c</a:t>
                      </a:r>
                      <a:r>
                        <a:rPr sz="1800" u="heavy" dirty="0"/>
                        <a:t>es</a:t>
                      </a:r>
                      <a:r>
                        <a:rPr sz="1800" u="heavy" spc="-5" dirty="0"/>
                        <a:t>sing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2290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/>
                        <a:t>O</a:t>
                      </a:r>
                      <a:r>
                        <a:rPr sz="1800" spc="-35" dirty="0"/>
                        <a:t>r</a:t>
                      </a:r>
                      <a:r>
                        <a:rPr sz="1800" spc="-5" dirty="0"/>
                        <a:t>de</a:t>
                      </a:r>
                      <a:r>
                        <a:rPr sz="1800" dirty="0"/>
                        <a:t>r </a:t>
                      </a:r>
                      <a:r>
                        <a:rPr sz="1800" spc="-10" dirty="0"/>
                        <a:t>c</a:t>
                      </a:r>
                      <a:r>
                        <a:rPr sz="1800" spc="-25" dirty="0"/>
                        <a:t>y</a:t>
                      </a:r>
                      <a:r>
                        <a:rPr sz="1800" spc="-10" dirty="0"/>
                        <a:t>cl</a:t>
                      </a:r>
                      <a:r>
                        <a:rPr sz="1800" dirty="0"/>
                        <a:t>e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de</a:t>
                      </a:r>
                      <a:r>
                        <a:rPr sz="1800" spc="5" dirty="0"/>
                        <a:t>s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gn I</a:t>
                      </a:r>
                      <a:r>
                        <a:rPr sz="1800" spc="-10" dirty="0"/>
                        <a:t>n</a:t>
                      </a:r>
                      <a:r>
                        <a:rPr sz="1800" spc="-35" dirty="0"/>
                        <a:t>f</a:t>
                      </a:r>
                      <a:r>
                        <a:rPr sz="1800" spc="-5" dirty="0"/>
                        <a:t>orm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n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fl</a:t>
                      </a:r>
                      <a:r>
                        <a:rPr sz="1800" spc="-20" dirty="0"/>
                        <a:t>o</a:t>
                      </a:r>
                      <a:r>
                        <a:rPr sz="1800" spc="-15" dirty="0"/>
                        <a:t>w</a:t>
                      </a:r>
                      <a:r>
                        <a:rPr sz="1800" dirty="0"/>
                        <a:t>s </a:t>
                      </a:r>
                      <a:r>
                        <a:rPr sz="1800" spc="-5" dirty="0"/>
                        <a:t>Deg</a:t>
                      </a:r>
                      <a:r>
                        <a:rPr sz="1800" spc="-25" dirty="0"/>
                        <a:t>r</a:t>
                      </a:r>
                      <a:r>
                        <a:rPr sz="1800" dirty="0"/>
                        <a:t>ee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 </a:t>
                      </a:r>
                      <a:r>
                        <a:rPr sz="1800" spc="5" dirty="0"/>
                        <a:t>a</a:t>
                      </a:r>
                      <a:r>
                        <a:rPr sz="1800" spc="-5" dirty="0"/>
                        <a:t>u</a:t>
                      </a:r>
                      <a:r>
                        <a:rPr sz="1800" spc="-15" dirty="0"/>
                        <a:t>t</a:t>
                      </a:r>
                      <a:r>
                        <a:rPr sz="1800" spc="-5" dirty="0"/>
                        <a:t>om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u="heavy" dirty="0"/>
                        <a:t>I</a:t>
                      </a:r>
                      <a:r>
                        <a:rPr sz="1800" u="heavy" spc="-20" dirty="0"/>
                        <a:t>n</a:t>
                      </a:r>
                      <a:r>
                        <a:rPr sz="1800" u="heavy" spc="-10" dirty="0"/>
                        <a:t>v</a:t>
                      </a:r>
                      <a:r>
                        <a:rPr sz="1800" u="heavy" dirty="0"/>
                        <a:t>e</a:t>
                      </a:r>
                      <a:r>
                        <a:rPr sz="1800" u="heavy" spc="-10" dirty="0"/>
                        <a:t>n</a:t>
                      </a:r>
                      <a:r>
                        <a:rPr sz="1800" u="heavy" spc="-15" dirty="0"/>
                        <a:t>t</a:t>
                      </a:r>
                      <a:r>
                        <a:rPr sz="1800" u="heavy" spc="-5" dirty="0"/>
                        <a:t>o</a:t>
                      </a:r>
                      <a:r>
                        <a:rPr sz="1800" u="heavy" spc="5" dirty="0"/>
                        <a:t>r</a:t>
                      </a:r>
                      <a:r>
                        <a:rPr sz="1800" u="heavy" dirty="0"/>
                        <a:t>y</a:t>
                      </a:r>
                      <a:r>
                        <a:rPr sz="1800" u="heavy" spc="-35" dirty="0"/>
                        <a:t> </a:t>
                      </a:r>
                      <a:r>
                        <a:rPr sz="1800" u="heavy" spc="-45" dirty="0"/>
                        <a:t>P</a:t>
                      </a:r>
                      <a:r>
                        <a:rPr sz="1800" u="heavy" spc="-5" dirty="0"/>
                        <a:t>o</a:t>
                      </a:r>
                      <a:r>
                        <a:rPr sz="1800" u="heavy" spc="-10" dirty="0"/>
                        <a:t>l</a:t>
                      </a:r>
                      <a:r>
                        <a:rPr sz="1800" u="heavy" spc="-5" dirty="0"/>
                        <a:t>i</a:t>
                      </a:r>
                      <a:r>
                        <a:rPr sz="1800" u="heavy" spc="-10" dirty="0"/>
                        <a:t>c</a:t>
                      </a:r>
                      <a:r>
                        <a:rPr sz="1800" u="heavy" dirty="0"/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16459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/>
                        <a:t>C</a:t>
                      </a:r>
                      <a:r>
                        <a:rPr sz="1800" spc="-15" dirty="0"/>
                        <a:t>o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-40" dirty="0"/>
                        <a:t>r</a:t>
                      </a:r>
                      <a:r>
                        <a:rPr sz="1800" dirty="0"/>
                        <a:t>a</a:t>
                      </a:r>
                      <a:r>
                        <a:rPr sz="1800" spc="-5" dirty="0"/>
                        <a:t>g</a:t>
                      </a:r>
                      <a:r>
                        <a:rPr sz="1800" dirty="0"/>
                        <a:t>e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l</a:t>
                      </a:r>
                      <a:r>
                        <a:rPr sz="1800" spc="-10" dirty="0"/>
                        <a:t>ev</a:t>
                      </a:r>
                      <a:r>
                        <a:rPr sz="1800" dirty="0"/>
                        <a:t>el </a:t>
                      </a:r>
                      <a:r>
                        <a:rPr sz="1800" spc="-25" dirty="0"/>
                        <a:t>F</a:t>
                      </a:r>
                      <a:r>
                        <a:rPr sz="1800" spc="-5" dirty="0"/>
                        <a:t>orm/Lo</a:t>
                      </a:r>
                      <a:r>
                        <a:rPr sz="1800" spc="-20" dirty="0"/>
                        <a:t>c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n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 i</a:t>
                      </a:r>
                      <a:r>
                        <a:rPr sz="1800" spc="-25" dirty="0"/>
                        <a:t>n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-10" dirty="0"/>
                        <a:t>n</a:t>
                      </a:r>
                      <a:r>
                        <a:rPr sz="1800" spc="-15" dirty="0"/>
                        <a:t>t</a:t>
                      </a:r>
                      <a:r>
                        <a:rPr sz="1800" spc="-5" dirty="0"/>
                        <a:t>or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18877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u="heavy" spc="-110" dirty="0"/>
                        <a:t>T</a:t>
                      </a:r>
                      <a:r>
                        <a:rPr sz="1800" u="heavy" spc="-40" dirty="0"/>
                        <a:t>r</a:t>
                      </a:r>
                      <a:r>
                        <a:rPr sz="1800" u="heavy" dirty="0"/>
                        <a:t>an</a:t>
                      </a:r>
                      <a:r>
                        <a:rPr sz="1800" u="heavy" spc="5" dirty="0"/>
                        <a:t>s</a:t>
                      </a:r>
                      <a:r>
                        <a:rPr sz="1800" u="heavy" spc="-5" dirty="0"/>
                        <a:t>por</a:t>
                      </a:r>
                      <a:r>
                        <a:rPr sz="1800" u="heavy" dirty="0"/>
                        <a:t>t</a:t>
                      </a:r>
                      <a:r>
                        <a:rPr sz="1800" u="heavy" spc="-15" dirty="0"/>
                        <a:t> </a:t>
                      </a:r>
                      <a:r>
                        <a:rPr sz="1800" u="heavy" spc="-45" dirty="0"/>
                        <a:t>P</a:t>
                      </a:r>
                      <a:r>
                        <a:rPr sz="1800" u="heavy" spc="-5" dirty="0"/>
                        <a:t>o</a:t>
                      </a:r>
                      <a:r>
                        <a:rPr sz="1800" u="heavy" spc="-10" dirty="0"/>
                        <a:t>l</a:t>
                      </a:r>
                      <a:r>
                        <a:rPr sz="1800" u="heavy" spc="-5" dirty="0"/>
                        <a:t>i</a:t>
                      </a:r>
                      <a:r>
                        <a:rPr sz="1800" u="heavy" spc="-10" dirty="0"/>
                        <a:t>c</a:t>
                      </a:r>
                      <a:r>
                        <a:rPr sz="1800" u="heavy" dirty="0"/>
                        <a:t>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1989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/>
                        <a:t>F</a:t>
                      </a:r>
                      <a:r>
                        <a:rPr sz="1800" spc="-30" dirty="0"/>
                        <a:t>r</a:t>
                      </a:r>
                      <a:r>
                        <a:rPr sz="1800" dirty="0"/>
                        <a:t>eq</a:t>
                      </a:r>
                      <a:r>
                        <a:rPr sz="1800" spc="-5" dirty="0"/>
                        <a:t>u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nc</a:t>
                      </a:r>
                      <a:r>
                        <a:rPr sz="1800" dirty="0"/>
                        <a:t>y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 del</a:t>
                      </a:r>
                      <a:r>
                        <a:rPr sz="1800" spc="-10" dirty="0"/>
                        <a:t>iv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y </a:t>
                      </a:r>
                      <a:r>
                        <a:rPr sz="1800" spc="-5" dirty="0"/>
                        <a:t>O</a:t>
                      </a:r>
                      <a:r>
                        <a:rPr sz="1800" spc="-35" dirty="0"/>
                        <a:t>r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 </a:t>
                      </a:r>
                      <a:r>
                        <a:rPr sz="1800" spc="-20" dirty="0"/>
                        <a:t>c</a:t>
                      </a:r>
                      <a:r>
                        <a:rPr sz="1800" spc="-5" dirty="0"/>
                        <a:t>omm</a:t>
                      </a:r>
                      <a:r>
                        <a:rPr sz="1800" dirty="0"/>
                        <a:t>u</a:t>
                      </a:r>
                      <a:r>
                        <a:rPr sz="1800" spc="-5" dirty="0"/>
                        <a:t>ni</a:t>
                      </a:r>
                      <a:r>
                        <a:rPr sz="1800" spc="-20" dirty="0"/>
                        <a:t>c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 </a:t>
                      </a:r>
                      <a:r>
                        <a:rPr sz="1800" dirty="0"/>
                        <a:t>I</a:t>
                      </a:r>
                      <a:r>
                        <a:rPr sz="1800" spc="-20" dirty="0"/>
                        <a:t>n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-10" dirty="0"/>
                        <a:t>n</a:t>
                      </a:r>
                      <a:r>
                        <a:rPr sz="1800" spc="-15" dirty="0"/>
                        <a:t>t</a:t>
                      </a:r>
                      <a:r>
                        <a:rPr sz="1800" spc="-5" dirty="0"/>
                        <a:t>o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y</a:t>
                      </a:r>
                      <a:r>
                        <a:rPr sz="1800" spc="-35" dirty="0"/>
                        <a:t> </a:t>
                      </a:r>
                      <a:r>
                        <a:rPr sz="1800" spc="-20" dirty="0"/>
                        <a:t>c</a:t>
                      </a:r>
                      <a:r>
                        <a:rPr sz="1800" spc="-15" dirty="0"/>
                        <a:t>o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-40" dirty="0"/>
                        <a:t>r</a:t>
                      </a:r>
                      <a:r>
                        <a:rPr sz="1800" dirty="0"/>
                        <a:t>a</a:t>
                      </a:r>
                      <a:r>
                        <a:rPr sz="1800" spc="-5" dirty="0"/>
                        <a:t>g</a:t>
                      </a:r>
                      <a:r>
                        <a:rPr sz="1800" dirty="0"/>
                        <a:t>e l</a:t>
                      </a:r>
                      <a:r>
                        <a:rPr sz="1800" spc="-10" dirty="0"/>
                        <a:t>ev</a:t>
                      </a:r>
                      <a:r>
                        <a:rPr sz="1800" dirty="0"/>
                        <a:t>els </a:t>
                      </a:r>
                      <a:r>
                        <a:rPr sz="1800" spc="-5" dirty="0"/>
                        <a:t>O</a:t>
                      </a:r>
                      <a:r>
                        <a:rPr sz="1800" spc="-35" dirty="0"/>
                        <a:t>r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 </a:t>
                      </a:r>
                      <a:r>
                        <a:rPr sz="1800" spc="-5" dirty="0"/>
                        <a:t>selectio</a:t>
                      </a:r>
                      <a:r>
                        <a:rPr sz="1800" dirty="0"/>
                        <a:t>n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m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thods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Key</a:t>
            </a:r>
            <a:r>
              <a:rPr lang="en-US" spc="-30" dirty="0"/>
              <a:t> </a:t>
            </a:r>
            <a:r>
              <a:rPr lang="en-US" spc="-5" dirty="0"/>
              <a:t>Decision</a:t>
            </a:r>
            <a:r>
              <a:rPr lang="en-US" dirty="0"/>
              <a:t>s</a:t>
            </a:r>
            <a:r>
              <a:rPr lang="en-US" spc="15" dirty="0"/>
              <a:t> </a:t>
            </a:r>
            <a:r>
              <a:rPr lang="en-US" spc="-5" dirty="0"/>
              <a:t>fo</a:t>
            </a:r>
            <a:r>
              <a:rPr lang="en-US" dirty="0"/>
              <a:t>r</a:t>
            </a:r>
            <a:r>
              <a:rPr lang="en-US" spc="5" dirty="0"/>
              <a:t> </a:t>
            </a:r>
            <a:r>
              <a:rPr lang="en-US" spc="-5" dirty="0"/>
              <a:t>L</a:t>
            </a:r>
            <a:r>
              <a:rPr lang="en-US" spc="-15" dirty="0"/>
              <a:t>o</a:t>
            </a:r>
            <a:r>
              <a:rPr lang="en-US" dirty="0"/>
              <a:t>gis</a:t>
            </a:r>
            <a:r>
              <a:rPr lang="en-US" spc="-15" dirty="0"/>
              <a:t>t</a:t>
            </a:r>
            <a:r>
              <a:rPr lang="en-US" dirty="0"/>
              <a:t>ics</a:t>
            </a:r>
            <a:r>
              <a:rPr lang="en-US" spc="15" dirty="0"/>
              <a:t> </a:t>
            </a:r>
            <a:r>
              <a:rPr lang="en-US" spc="-5" dirty="0"/>
              <a:t>Design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425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39208"/>
              </p:ext>
            </p:extLst>
          </p:nvPr>
        </p:nvGraphicFramePr>
        <p:xfrm>
          <a:off x="971600" y="1856788"/>
          <a:ext cx="7274305" cy="46685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0340"/>
                <a:gridCol w="4553965"/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/>
                        <a:t>M</a:t>
                      </a:r>
                      <a:r>
                        <a:rPr sz="1800" spc="-5" dirty="0"/>
                        <a:t>ajo</a:t>
                      </a:r>
                      <a:r>
                        <a:rPr sz="1800" dirty="0"/>
                        <a:t>r</a:t>
                      </a:r>
                      <a:r>
                        <a:rPr sz="1800" spc="-15" dirty="0"/>
                        <a:t> 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ompon</a:t>
                      </a:r>
                      <a:r>
                        <a:rPr sz="1800" spc="5" dirty="0"/>
                        <a:t>e</a:t>
                      </a:r>
                      <a:r>
                        <a:rPr sz="1800" spc="-20" dirty="0"/>
                        <a:t>n</a:t>
                      </a:r>
                      <a:r>
                        <a:rPr sz="1800" dirty="0"/>
                        <a:t>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/>
                        <a:t>Issu</a:t>
                      </a:r>
                      <a:r>
                        <a:rPr sz="1800" spc="5" dirty="0"/>
                        <a:t>e</a:t>
                      </a:r>
                      <a:r>
                        <a:rPr sz="1800" spc="-15" dirty="0"/>
                        <a:t>s</a:t>
                      </a:r>
                      <a:r>
                        <a:rPr sz="1800" spc="-10" dirty="0"/>
                        <a:t>/</a:t>
                      </a:r>
                      <a:r>
                        <a:rPr sz="1800" spc="-5" dirty="0"/>
                        <a:t>Dec</a:t>
                      </a:r>
                      <a:r>
                        <a:rPr sz="1800" spc="-15" dirty="0"/>
                        <a:t>i</a:t>
                      </a:r>
                      <a:r>
                        <a:rPr sz="1800" dirty="0"/>
                        <a:t>s</a:t>
                      </a:r>
                      <a:r>
                        <a:rPr sz="1800" spc="-15" dirty="0"/>
                        <a:t>i</a:t>
                      </a:r>
                      <a:r>
                        <a:rPr sz="1800" spc="-10" dirty="0"/>
                        <a:t>on</a:t>
                      </a:r>
                      <a:r>
                        <a:rPr sz="1800" dirty="0"/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18871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u="heavy" spc="-5" dirty="0"/>
                        <a:t>Cu</a:t>
                      </a:r>
                      <a:r>
                        <a:rPr sz="1800" u="heavy" spc="-25" dirty="0"/>
                        <a:t>s</a:t>
                      </a:r>
                      <a:r>
                        <a:rPr sz="1800" u="heavy" spc="-20" dirty="0"/>
                        <a:t>t</a:t>
                      </a:r>
                      <a:r>
                        <a:rPr sz="1800" u="heavy" spc="-5" dirty="0"/>
                        <a:t>ome</a:t>
                      </a:r>
                      <a:r>
                        <a:rPr sz="1800" u="heavy" dirty="0"/>
                        <a:t>r</a:t>
                      </a:r>
                      <a:r>
                        <a:rPr sz="1800" u="heavy" spc="-15" dirty="0"/>
                        <a:t> </a:t>
                      </a:r>
                      <a:r>
                        <a:rPr sz="1800" u="heavy" spc="-5" dirty="0"/>
                        <a:t>Se</a:t>
                      </a:r>
                      <a:r>
                        <a:rPr sz="1800" u="heavy" spc="10" dirty="0"/>
                        <a:t>r</a:t>
                      </a:r>
                      <a:r>
                        <a:rPr sz="1800" u="heavy" dirty="0"/>
                        <a:t>vi</a:t>
                      </a:r>
                      <a:r>
                        <a:rPr sz="1800" u="heavy" spc="-15" dirty="0"/>
                        <a:t>c</a:t>
                      </a:r>
                      <a:r>
                        <a:rPr sz="1800" u="heavy" dirty="0"/>
                        <a:t>e</a:t>
                      </a:r>
                      <a:r>
                        <a:rPr sz="1800" u="heavy" spc="10" dirty="0"/>
                        <a:t> </a:t>
                      </a:r>
                      <a:r>
                        <a:rPr sz="1800" u="heavy" spc="-45" dirty="0"/>
                        <a:t>P</a:t>
                      </a:r>
                      <a:r>
                        <a:rPr sz="1800" u="heavy" spc="-5" dirty="0"/>
                        <a:t>o</a:t>
                      </a:r>
                      <a:r>
                        <a:rPr sz="1800" u="heavy" spc="-10" dirty="0"/>
                        <a:t>lic</a:t>
                      </a:r>
                      <a:r>
                        <a:rPr sz="1800" u="heavy" dirty="0"/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2100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/>
                        <a:t>F</a:t>
                      </a:r>
                      <a:r>
                        <a:rPr sz="1800" spc="-30" dirty="0"/>
                        <a:t>r</a:t>
                      </a:r>
                      <a:r>
                        <a:rPr sz="1800" dirty="0"/>
                        <a:t>equency</a:t>
                      </a:r>
                      <a:r>
                        <a:rPr sz="1800" spc="-5" dirty="0"/>
                        <a:t> o</a:t>
                      </a:r>
                      <a:r>
                        <a:rPr sz="1800" dirty="0"/>
                        <a:t>f </a:t>
                      </a:r>
                      <a:r>
                        <a:rPr sz="1800" spc="-5" dirty="0"/>
                        <a:t>del</a:t>
                      </a:r>
                      <a:r>
                        <a:rPr sz="1800" spc="-10" dirty="0"/>
                        <a:t>i</a:t>
                      </a:r>
                      <a:r>
                        <a:rPr sz="1800" spc="-15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y </a:t>
                      </a:r>
                      <a:r>
                        <a:rPr sz="1800" spc="-5" dirty="0"/>
                        <a:t>O</a:t>
                      </a:r>
                      <a:r>
                        <a:rPr sz="1800" spc="-35" dirty="0"/>
                        <a:t>r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 </a:t>
                      </a:r>
                      <a:r>
                        <a:rPr sz="1800" spc="-20" dirty="0"/>
                        <a:t>c</a:t>
                      </a:r>
                      <a:r>
                        <a:rPr sz="1800" spc="-5" dirty="0"/>
                        <a:t>omm</a:t>
                      </a:r>
                      <a:r>
                        <a:rPr sz="1800" dirty="0"/>
                        <a:t>u</a:t>
                      </a:r>
                      <a:r>
                        <a:rPr sz="1800" spc="-5" dirty="0"/>
                        <a:t>ni</a:t>
                      </a:r>
                      <a:r>
                        <a:rPr sz="1800" spc="-20" dirty="0"/>
                        <a:t>c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 </a:t>
                      </a:r>
                      <a:r>
                        <a:rPr sz="1800" dirty="0"/>
                        <a:t>I</a:t>
                      </a:r>
                      <a:r>
                        <a:rPr sz="1800" spc="-20" dirty="0"/>
                        <a:t>n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-10" dirty="0"/>
                        <a:t>n</a:t>
                      </a:r>
                      <a:r>
                        <a:rPr sz="1800" spc="-15" dirty="0"/>
                        <a:t>t</a:t>
                      </a:r>
                      <a:r>
                        <a:rPr sz="1800" spc="-5" dirty="0"/>
                        <a:t>o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y</a:t>
                      </a:r>
                      <a:r>
                        <a:rPr sz="1800" spc="-35" dirty="0"/>
                        <a:t> </a:t>
                      </a:r>
                      <a:r>
                        <a:rPr sz="1800" spc="-20" dirty="0"/>
                        <a:t>c</a:t>
                      </a:r>
                      <a:r>
                        <a:rPr sz="1800" spc="-15" dirty="0"/>
                        <a:t>o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-40" dirty="0"/>
                        <a:t>r</a:t>
                      </a:r>
                      <a:r>
                        <a:rPr sz="1800" dirty="0"/>
                        <a:t>a</a:t>
                      </a:r>
                      <a:r>
                        <a:rPr sz="1800" spc="-5" dirty="0"/>
                        <a:t>g</a:t>
                      </a:r>
                      <a:r>
                        <a:rPr sz="1800" dirty="0"/>
                        <a:t>e l</a:t>
                      </a:r>
                      <a:r>
                        <a:rPr sz="1800" spc="-10" dirty="0"/>
                        <a:t>ev</a:t>
                      </a:r>
                      <a:r>
                        <a:rPr sz="1800" dirty="0"/>
                        <a:t>els </a:t>
                      </a:r>
                      <a:r>
                        <a:rPr sz="1800" spc="-5" dirty="0"/>
                        <a:t>O</a:t>
                      </a:r>
                      <a:r>
                        <a:rPr sz="1800" spc="-35" dirty="0"/>
                        <a:t>r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 </a:t>
                      </a:r>
                      <a:r>
                        <a:rPr sz="1800" spc="-5" dirty="0"/>
                        <a:t>selectio</a:t>
                      </a:r>
                      <a:r>
                        <a:rPr sz="1800" dirty="0"/>
                        <a:t>n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m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thods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1089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u="heavy" spc="-50" dirty="0"/>
                        <a:t>F</a:t>
                      </a:r>
                      <a:r>
                        <a:rPr sz="1800" u="heavy" dirty="0"/>
                        <a:t>ac</a:t>
                      </a:r>
                      <a:r>
                        <a:rPr sz="1800" u="heavy" spc="-10" dirty="0"/>
                        <a:t>i</a:t>
                      </a:r>
                      <a:r>
                        <a:rPr sz="1800" u="heavy" spc="-5" dirty="0"/>
                        <a:t>li</a:t>
                      </a:r>
                      <a:r>
                        <a:rPr sz="1800" u="heavy" dirty="0"/>
                        <a:t>t</a:t>
                      </a:r>
                      <a:r>
                        <a:rPr sz="1800" u="heavy" spc="-10" dirty="0"/>
                        <a:t>i</a:t>
                      </a:r>
                      <a:r>
                        <a:rPr sz="1800" u="heavy" dirty="0"/>
                        <a:t>es</a:t>
                      </a:r>
                      <a:r>
                        <a:rPr sz="1800" u="heavy" spc="5" dirty="0"/>
                        <a:t> </a:t>
                      </a:r>
                      <a:r>
                        <a:rPr sz="1800" u="heavy" dirty="0"/>
                        <a:t>N</a:t>
                      </a:r>
                      <a:r>
                        <a:rPr sz="1800" u="heavy" spc="-5" dirty="0"/>
                        <a:t>e</a:t>
                      </a:r>
                      <a:r>
                        <a:rPr sz="1800" u="heavy" dirty="0"/>
                        <a:t>t</a:t>
                      </a:r>
                      <a:r>
                        <a:rPr sz="1800" u="heavy" spc="-20" dirty="0"/>
                        <a:t>w</a:t>
                      </a:r>
                      <a:r>
                        <a:rPr sz="1800" u="heavy" spc="-5" dirty="0"/>
                        <a:t>ork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2229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/>
                        <a:t>Deg</a:t>
                      </a:r>
                      <a:r>
                        <a:rPr sz="1800" spc="-25" dirty="0"/>
                        <a:t>r</a:t>
                      </a:r>
                      <a:r>
                        <a:rPr sz="1800" dirty="0"/>
                        <a:t>ee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 ce</a:t>
                      </a:r>
                      <a:r>
                        <a:rPr sz="1800" spc="-10" dirty="0"/>
                        <a:t>n</a:t>
                      </a:r>
                      <a:r>
                        <a:rPr sz="1800" dirty="0"/>
                        <a:t>t</a:t>
                      </a:r>
                      <a:r>
                        <a:rPr sz="1800" spc="-45" dirty="0"/>
                        <a:t>r</a:t>
                      </a:r>
                      <a:r>
                        <a:rPr sz="1800" dirty="0"/>
                        <a:t>al</a:t>
                      </a:r>
                      <a:r>
                        <a:rPr sz="1800" spc="-10" dirty="0"/>
                        <a:t>i</a:t>
                      </a:r>
                      <a:r>
                        <a:rPr sz="1800" spc="-30" dirty="0"/>
                        <a:t>z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 </a:t>
                      </a:r>
                      <a:r>
                        <a:rPr sz="1800" dirty="0"/>
                        <a:t>Num</a:t>
                      </a:r>
                      <a:r>
                        <a:rPr sz="1800" spc="-5" dirty="0"/>
                        <a:t>b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5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echelons </a:t>
                      </a:r>
                      <a:r>
                        <a:rPr sz="1800" spc="-25" dirty="0"/>
                        <a:t>F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r</a:t>
                      </a:r>
                      <a:r>
                        <a:rPr sz="1800" spc="-15" dirty="0"/>
                        <a:t> </a:t>
                      </a:r>
                      <a:r>
                        <a:rPr sz="1800" dirty="0"/>
                        <a:t>ea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h:</a:t>
                      </a:r>
                      <a:endParaRPr sz="1800" dirty="0"/>
                    </a:p>
                    <a:p>
                      <a:pPr marL="85725" marR="2630805">
                        <a:lnSpc>
                          <a:spcPct val="100000"/>
                        </a:lnSpc>
                      </a:pPr>
                      <a:r>
                        <a:rPr sz="1800" dirty="0"/>
                        <a:t>Num</a:t>
                      </a:r>
                      <a:r>
                        <a:rPr sz="1800" spc="-5" dirty="0"/>
                        <a:t>b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5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</a:t>
                      </a:r>
                      <a:r>
                        <a:rPr sz="1800" spc="10" dirty="0"/>
                        <a:t> </a:t>
                      </a:r>
                      <a:r>
                        <a:rPr sz="1800" spc="-35" dirty="0"/>
                        <a:t>f</a:t>
                      </a:r>
                      <a:r>
                        <a:rPr sz="1800" dirty="0"/>
                        <a:t>ac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li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es </a:t>
                      </a:r>
                      <a:r>
                        <a:rPr sz="1800" spc="-5" dirty="0"/>
                        <a:t>Lo</a:t>
                      </a:r>
                      <a:r>
                        <a:rPr sz="1800" spc="-20" dirty="0"/>
                        <a:t>c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</a:t>
                      </a:r>
                      <a:endParaRPr sz="1800" dirty="0"/>
                    </a:p>
                    <a:p>
                      <a:pPr marL="85725" marR="3829050">
                        <a:lnSpc>
                          <a:spcPct val="100000"/>
                        </a:lnSpc>
                      </a:pPr>
                      <a:r>
                        <a:rPr sz="1800" spc="-5" dirty="0"/>
                        <a:t>S</a:t>
                      </a:r>
                      <a:r>
                        <a:rPr sz="1800" spc="-20" dirty="0"/>
                        <a:t>c</a:t>
                      </a:r>
                      <a:r>
                        <a:rPr sz="1800" dirty="0"/>
                        <a:t>ale </a:t>
                      </a:r>
                      <a:r>
                        <a:rPr sz="1800" spc="-5" dirty="0"/>
                        <a:t>L</a:t>
                      </a:r>
                      <a:r>
                        <a:rPr sz="1800" spc="-35" dirty="0"/>
                        <a:t>a</a:t>
                      </a:r>
                      <a:r>
                        <a:rPr sz="1800" spc="-25" dirty="0"/>
                        <a:t>y</a:t>
                      </a:r>
                      <a:r>
                        <a:rPr sz="1800" spc="-5" dirty="0"/>
                        <a:t>out</a:t>
                      </a:r>
                      <a:endParaRPr sz="1800" dirty="0"/>
                    </a:p>
                    <a:p>
                      <a:pPr marL="85725" marR="1624965">
                        <a:lnSpc>
                          <a:spcPct val="100000"/>
                        </a:lnSpc>
                      </a:pPr>
                      <a:r>
                        <a:rPr sz="1800" spc="-10" dirty="0"/>
                        <a:t>P</a:t>
                      </a:r>
                      <a:r>
                        <a:rPr sz="1800" spc="-30" dirty="0"/>
                        <a:t>r</a:t>
                      </a:r>
                      <a:r>
                        <a:rPr sz="1800" spc="-5" dirty="0"/>
                        <a:t>oduct/p</a:t>
                      </a:r>
                      <a:r>
                        <a:rPr sz="1800" spc="-25" dirty="0"/>
                        <a:t>r</a:t>
                      </a:r>
                      <a:r>
                        <a:rPr sz="1800" spc="-5" dirty="0"/>
                        <a:t>o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s</a:t>
                      </a:r>
                      <a:r>
                        <a:rPr sz="1800" dirty="0"/>
                        <a:t>s 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pec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al</a:t>
                      </a:r>
                      <a:r>
                        <a:rPr sz="1800" spc="-10" dirty="0"/>
                        <a:t>i</a:t>
                      </a:r>
                      <a:r>
                        <a:rPr sz="1800" spc="-30" dirty="0"/>
                        <a:t>z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 Lin</a:t>
                      </a:r>
                      <a:r>
                        <a:rPr sz="1800" spc="-15" dirty="0"/>
                        <a:t>k</a:t>
                      </a:r>
                      <a:r>
                        <a:rPr sz="1800" dirty="0"/>
                        <a:t>s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be</a:t>
                      </a:r>
                      <a:r>
                        <a:rPr sz="1800" dirty="0"/>
                        <a:t>t</a:t>
                      </a:r>
                      <a:r>
                        <a:rPr sz="1800" spc="-20" dirty="0"/>
                        <a:t>w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n</a:t>
                      </a:r>
                      <a:r>
                        <a:rPr sz="1800" spc="10" dirty="0"/>
                        <a:t> </a:t>
                      </a:r>
                      <a:r>
                        <a:rPr sz="1800" spc="-35" dirty="0"/>
                        <a:t>f</a:t>
                      </a:r>
                      <a:r>
                        <a:rPr sz="1800" dirty="0"/>
                        <a:t>ac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li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s</a:t>
                      </a:r>
                      <a:r>
                        <a:rPr sz="1800" dirty="0"/>
                        <a:t>: I</a:t>
                      </a:r>
                      <a:r>
                        <a:rPr sz="1800" spc="-10" dirty="0"/>
                        <a:t>n</a:t>
                      </a:r>
                      <a:r>
                        <a:rPr sz="1800" spc="-35" dirty="0"/>
                        <a:t>f</a:t>
                      </a:r>
                      <a:r>
                        <a:rPr sz="1800" spc="-5" dirty="0"/>
                        <a:t>orm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n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fl</a:t>
                      </a:r>
                      <a:r>
                        <a:rPr sz="1800" spc="-20" dirty="0"/>
                        <a:t>o</a:t>
                      </a:r>
                      <a:r>
                        <a:rPr sz="1800" spc="-15" dirty="0"/>
                        <a:t>w</a:t>
                      </a:r>
                      <a:r>
                        <a:rPr sz="1800" dirty="0"/>
                        <a:t>s</a:t>
                      </a: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/>
                        <a:t>Sou</a:t>
                      </a:r>
                      <a:r>
                        <a:rPr sz="1800" spc="-30" dirty="0"/>
                        <a:t>r</a:t>
                      </a:r>
                      <a:r>
                        <a:rPr sz="1800" spc="-10" dirty="0"/>
                        <a:t>ci</a:t>
                      </a:r>
                      <a:r>
                        <a:rPr sz="1800" spc="-5" dirty="0"/>
                        <a:t>n</a:t>
                      </a:r>
                      <a:r>
                        <a:rPr sz="1800" dirty="0"/>
                        <a:t>g</a:t>
                      </a:r>
                      <a:r>
                        <a:rPr sz="1800" spc="5" dirty="0"/>
                        <a:t> </a:t>
                      </a:r>
                      <a:r>
                        <a:rPr sz="1800" spc="-45" dirty="0"/>
                        <a:t>P</a:t>
                      </a:r>
                      <a:r>
                        <a:rPr sz="1800" spc="-15" dirty="0"/>
                        <a:t>a</a:t>
                      </a:r>
                      <a:r>
                        <a:rPr sz="1800" spc="-30" dirty="0"/>
                        <a:t>tt</a:t>
                      </a:r>
                      <a:r>
                        <a:rPr sz="1800" dirty="0"/>
                        <a:t>erns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Key</a:t>
            </a:r>
            <a:r>
              <a:rPr lang="en-US" spc="-30" dirty="0"/>
              <a:t> </a:t>
            </a:r>
            <a:r>
              <a:rPr lang="en-US" spc="-5" dirty="0"/>
              <a:t>Decision</a:t>
            </a:r>
            <a:r>
              <a:rPr lang="en-US" dirty="0"/>
              <a:t>s</a:t>
            </a:r>
            <a:r>
              <a:rPr lang="en-US" spc="15" dirty="0"/>
              <a:t> </a:t>
            </a:r>
            <a:r>
              <a:rPr lang="en-US" spc="-5" dirty="0"/>
              <a:t>fo</a:t>
            </a:r>
            <a:r>
              <a:rPr lang="en-US" dirty="0"/>
              <a:t>r</a:t>
            </a:r>
            <a:r>
              <a:rPr lang="en-US" spc="5" dirty="0"/>
              <a:t> </a:t>
            </a:r>
            <a:r>
              <a:rPr lang="en-US" spc="-5" dirty="0"/>
              <a:t>L</a:t>
            </a:r>
            <a:r>
              <a:rPr lang="en-US" spc="-15" dirty="0"/>
              <a:t>o</a:t>
            </a:r>
            <a:r>
              <a:rPr lang="en-US" dirty="0"/>
              <a:t>gis</a:t>
            </a:r>
            <a:r>
              <a:rPr lang="en-US" spc="-15" dirty="0"/>
              <a:t>t</a:t>
            </a:r>
            <a:r>
              <a:rPr lang="en-US" dirty="0"/>
              <a:t>ics</a:t>
            </a:r>
            <a:r>
              <a:rPr lang="en-US" spc="15" dirty="0"/>
              <a:t> </a:t>
            </a:r>
            <a:r>
              <a:rPr lang="en-US" spc="-5" dirty="0"/>
              <a:t>Design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313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16506"/>
            <a:ext cx="8229600" cy="1059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Cas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Study:</a:t>
            </a:r>
            <a:endParaRPr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2400" spc="-5" dirty="0"/>
              <a:t>C</a:t>
            </a:r>
            <a:r>
              <a:rPr sz="2400" dirty="0"/>
              <a:t>arbon</a:t>
            </a:r>
            <a:r>
              <a:rPr sz="2400" spc="-35" dirty="0"/>
              <a:t> </a:t>
            </a:r>
            <a:r>
              <a:rPr sz="2400" spc="-5" dirty="0"/>
              <a:t>fib</a:t>
            </a:r>
            <a:r>
              <a:rPr sz="2400" spc="-35" dirty="0"/>
              <a:t>r</a:t>
            </a:r>
            <a:r>
              <a:rPr sz="2400" spc="-5" dirty="0"/>
              <a:t>e</a:t>
            </a:r>
            <a:r>
              <a:rPr sz="2400" spc="15" dirty="0"/>
              <a:t> </a:t>
            </a:r>
            <a:r>
              <a:rPr sz="2400" dirty="0"/>
              <a:t>&amp;</a:t>
            </a:r>
            <a:r>
              <a:rPr sz="2400" spc="-10" dirty="0"/>
              <a:t> </a:t>
            </a:r>
            <a:r>
              <a:rPr sz="2400" spc="-80" dirty="0"/>
              <a:t>k</a:t>
            </a:r>
            <a:r>
              <a:rPr sz="2400" spc="-5" dirty="0"/>
              <a:t>e</a:t>
            </a:r>
            <a:r>
              <a:rPr sz="2400" spc="-20" dirty="0"/>
              <a:t>v</a:t>
            </a:r>
            <a:r>
              <a:rPr sz="2400" dirty="0"/>
              <a:t>lar</a:t>
            </a:r>
            <a:r>
              <a:rPr sz="2400" spc="-10" dirty="0"/>
              <a:t> </a:t>
            </a:r>
            <a:r>
              <a:rPr sz="2400" spc="-5" dirty="0"/>
              <a:t>spide</a:t>
            </a:r>
            <a:r>
              <a:rPr sz="2400" spc="5" dirty="0"/>
              <a:t>r</a:t>
            </a:r>
            <a:r>
              <a:rPr sz="2400" spc="-5" dirty="0"/>
              <a:t>-</a:t>
            </a:r>
            <a:r>
              <a:rPr sz="2400" dirty="0"/>
              <a:t>li</a:t>
            </a:r>
            <a:r>
              <a:rPr sz="2400" spc="-75" dirty="0"/>
              <a:t>k</a:t>
            </a:r>
            <a:r>
              <a:rPr sz="2400" spc="-5" dirty="0"/>
              <a:t>e</a:t>
            </a:r>
            <a:r>
              <a:rPr sz="2400" spc="-10" dirty="0"/>
              <a:t> </a:t>
            </a:r>
            <a:r>
              <a:rPr sz="2400" spc="-5" dirty="0"/>
              <a:t>open </a:t>
            </a:r>
            <a:r>
              <a:rPr sz="2400" dirty="0"/>
              <a:t>l</a:t>
            </a:r>
            <a:r>
              <a:rPr sz="2400" spc="-25" dirty="0"/>
              <a:t>a</a:t>
            </a:r>
            <a:r>
              <a:rPr sz="2400" spc="-40" dirty="0"/>
              <a:t>t</a:t>
            </a:r>
            <a:r>
              <a:rPr sz="2400" spc="-5" dirty="0"/>
              <a:t>tice</a:t>
            </a:r>
            <a:r>
              <a:rPr sz="2400" spc="-30" dirty="0"/>
              <a:t> </a:t>
            </a:r>
            <a:r>
              <a:rPr sz="2400" dirty="0"/>
              <a:t>tube</a:t>
            </a:r>
            <a:r>
              <a:rPr sz="2400" spc="-5" dirty="0"/>
              <a:t> d</a:t>
            </a:r>
            <a:r>
              <a:rPr sz="2400" spc="5" dirty="0"/>
              <a:t>e</a:t>
            </a:r>
            <a:r>
              <a:rPr sz="2400" spc="-5" dirty="0"/>
              <a:t>sign</a:t>
            </a:r>
            <a:endParaRPr sz="2400" dirty="0"/>
          </a:p>
        </p:txBody>
      </p:sp>
      <p:sp>
        <p:nvSpPr>
          <p:cNvPr id="5" name="object 5"/>
          <p:cNvSpPr/>
          <p:nvPr/>
        </p:nvSpPr>
        <p:spPr>
          <a:xfrm>
            <a:off x="4932040" y="2522220"/>
            <a:ext cx="3124199" cy="148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46164" y="4581128"/>
            <a:ext cx="20574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u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: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J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f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Sk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nne</a:t>
            </a:r>
            <a:r>
              <a:rPr sz="1600" b="1" spc="-130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LBS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41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tabLst>
                <a:tab pos="355600" algn="l"/>
              </a:tabLst>
            </a:pPr>
            <a:r>
              <a:rPr lang="en-US" sz="2800" spc="-5" dirty="0">
                <a:cs typeface="Calibri"/>
              </a:rPr>
              <a:t>What </a:t>
            </a:r>
            <a:r>
              <a:rPr lang="en-US" sz="2800" dirty="0">
                <a:cs typeface="Calibri"/>
              </a:rPr>
              <a:t>is ‘</a:t>
            </a:r>
            <a:r>
              <a:rPr lang="en-US" sz="2800" spc="-15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t’?</a:t>
            </a:r>
            <a:endParaRPr lang="en-US" sz="2800" dirty="0">
              <a:cs typeface="Calibri"/>
            </a:endParaRPr>
          </a:p>
          <a:p>
            <a:pPr marL="355600">
              <a:spcBef>
                <a:spcPts val="675"/>
              </a:spcBef>
              <a:buFont typeface="Calibri"/>
              <a:buChar char="•"/>
              <a:tabLst>
                <a:tab pos="355600" algn="l"/>
              </a:tabLst>
            </a:pPr>
            <a:r>
              <a:rPr lang="en-US" sz="2800" spc="-10" dirty="0">
                <a:cs typeface="Calibri"/>
              </a:rPr>
              <a:t>Ce</a:t>
            </a:r>
            <a:r>
              <a:rPr lang="en-US" sz="2800" spc="-15" dirty="0">
                <a:cs typeface="Calibri"/>
              </a:rPr>
              <a:t>r</a:t>
            </a:r>
            <a:r>
              <a:rPr lang="en-US" sz="2800" dirty="0">
                <a:cs typeface="Calibri"/>
              </a:rPr>
              <a:t>tai</a:t>
            </a:r>
            <a:r>
              <a:rPr lang="en-US" sz="2800" spc="-15" dirty="0">
                <a:cs typeface="Calibri"/>
              </a:rPr>
              <a:t>n</a:t>
            </a:r>
            <a:r>
              <a:rPr lang="en-US" sz="2800" spc="-5" dirty="0">
                <a:cs typeface="Calibri"/>
              </a:rPr>
              <a:t>l</a:t>
            </a:r>
            <a:r>
              <a:rPr lang="en-US" sz="2800" spc="-20" dirty="0">
                <a:cs typeface="Calibri"/>
              </a:rPr>
              <a:t>y</a:t>
            </a:r>
            <a:r>
              <a:rPr lang="en-US" sz="2800" spc="-5" dirty="0">
                <a:cs typeface="Calibri"/>
              </a:rPr>
              <a:t>,</a:t>
            </a:r>
            <a:r>
              <a:rPr lang="en-US" sz="280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to get </a:t>
            </a:r>
            <a:r>
              <a:rPr lang="en-US" sz="2800" spc="-10" dirty="0">
                <a:cs typeface="Calibri"/>
              </a:rPr>
              <a:t>bik</a:t>
            </a:r>
            <a:r>
              <a:rPr lang="en-US" sz="2800" spc="-15" dirty="0">
                <a:cs typeface="Calibri"/>
              </a:rPr>
              <a:t>e</a:t>
            </a:r>
            <a:r>
              <a:rPr lang="en-US" sz="2800" spc="-5" dirty="0">
                <a:cs typeface="Calibri"/>
              </a:rPr>
              <a:t>s</a:t>
            </a:r>
            <a:r>
              <a:rPr lang="en-US" sz="2800" spc="1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i</a:t>
            </a:r>
            <a:r>
              <a:rPr lang="en-US" sz="2800" spc="-15" dirty="0">
                <a:cs typeface="Calibri"/>
              </a:rPr>
              <a:t>n</a:t>
            </a:r>
            <a:r>
              <a:rPr lang="en-US" sz="2800" spc="-5" dirty="0">
                <a:cs typeface="Calibri"/>
              </a:rPr>
              <a:t>to</a:t>
            </a:r>
            <a:r>
              <a:rPr lang="en-US" sz="2800" spc="2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the </a:t>
            </a:r>
            <a:r>
              <a:rPr lang="en-US" sz="2800" spc="-15" dirty="0">
                <a:cs typeface="Calibri"/>
              </a:rPr>
              <a:t>h</a:t>
            </a:r>
            <a:r>
              <a:rPr lang="en-US" sz="2800" spc="-5" dirty="0">
                <a:cs typeface="Calibri"/>
              </a:rPr>
              <a:t>ands</a:t>
            </a:r>
            <a:r>
              <a:rPr lang="en-US" sz="2800" spc="2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of</a:t>
            </a:r>
            <a:endParaRPr lang="en-US" sz="2800" dirty="0">
              <a:cs typeface="Calibri"/>
            </a:endParaRPr>
          </a:p>
          <a:p>
            <a:pPr marR="1961514" algn="ctr">
              <a:lnSpc>
                <a:spcPct val="100000"/>
              </a:lnSpc>
            </a:pPr>
            <a:r>
              <a:rPr lang="en-US" sz="2800" spc="-10" dirty="0">
                <a:cs typeface="Calibri"/>
              </a:rPr>
              <a:t>ser</a:t>
            </a:r>
            <a:r>
              <a:rPr lang="en-US" sz="2800" spc="-15" dirty="0">
                <a:cs typeface="Calibri"/>
              </a:rPr>
              <a:t>i</a:t>
            </a:r>
            <a:r>
              <a:rPr lang="en-US" sz="2800" spc="-10" dirty="0">
                <a:cs typeface="Calibri"/>
              </a:rPr>
              <a:t>ou</a:t>
            </a:r>
            <a:r>
              <a:rPr lang="en-US" sz="2800" spc="-5" dirty="0">
                <a:cs typeface="Calibri"/>
              </a:rPr>
              <a:t>s</a:t>
            </a:r>
            <a:r>
              <a:rPr lang="en-US" sz="2800" spc="1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mounta</a:t>
            </a:r>
            <a:r>
              <a:rPr lang="en-US" sz="2800" spc="-25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n</a:t>
            </a:r>
            <a:r>
              <a:rPr lang="en-US" sz="2800" spc="3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b</a:t>
            </a:r>
            <a:r>
              <a:rPr lang="en-US" sz="2800" spc="-15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kers.</a:t>
            </a:r>
            <a:endParaRPr lang="en-US" sz="2800" dirty="0">
              <a:cs typeface="Calibri"/>
            </a:endParaRPr>
          </a:p>
          <a:p>
            <a:pPr marL="355600">
              <a:spcBef>
                <a:spcPts val="670"/>
              </a:spcBef>
              <a:tabLst>
                <a:tab pos="355600" algn="l"/>
              </a:tabLst>
            </a:pPr>
            <a:r>
              <a:rPr lang="en-US" sz="2800" spc="-5" dirty="0">
                <a:cs typeface="Calibri"/>
              </a:rPr>
              <a:t>But what</a:t>
            </a:r>
            <a:r>
              <a:rPr lang="en-US" sz="2800" spc="1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a</a:t>
            </a:r>
            <a:r>
              <a:rPr lang="en-US" sz="2800" dirty="0">
                <a:cs typeface="Calibri"/>
              </a:rPr>
              <a:t>c</a:t>
            </a:r>
            <a:r>
              <a:rPr lang="en-US" sz="2800" spc="-5" dirty="0">
                <a:cs typeface="Calibri"/>
              </a:rPr>
              <a:t>ti</a:t>
            </a:r>
            <a:r>
              <a:rPr lang="en-US" sz="2800" spc="-20" dirty="0">
                <a:cs typeface="Calibri"/>
              </a:rPr>
              <a:t>v</a:t>
            </a:r>
            <a:r>
              <a:rPr lang="en-US" sz="2800" dirty="0">
                <a:cs typeface="Calibri"/>
              </a:rPr>
              <a:t>it</a:t>
            </a:r>
            <a:r>
              <a:rPr lang="en-US" sz="2800" spc="-15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es shou</a:t>
            </a:r>
            <a:r>
              <a:rPr lang="en-US" sz="2800" spc="-20" dirty="0">
                <a:cs typeface="Calibri"/>
              </a:rPr>
              <a:t>l</a:t>
            </a:r>
            <a:r>
              <a:rPr lang="en-US" sz="2800" spc="-5" dirty="0">
                <a:cs typeface="Calibri"/>
              </a:rPr>
              <a:t>d</a:t>
            </a:r>
            <a:r>
              <a:rPr lang="en-US" sz="2800" spc="4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the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‘b</a:t>
            </a:r>
            <a:r>
              <a:rPr lang="en-US" sz="2800" spc="-20" dirty="0">
                <a:cs typeface="Calibri"/>
              </a:rPr>
              <a:t>u</a:t>
            </a:r>
            <a:r>
              <a:rPr lang="en-US" sz="2800" spc="-5" dirty="0">
                <a:cs typeface="Calibri"/>
              </a:rPr>
              <a:t>si</a:t>
            </a:r>
            <a:r>
              <a:rPr lang="en-US" sz="2800" spc="-20" dirty="0">
                <a:cs typeface="Calibri"/>
              </a:rPr>
              <a:t>n</a:t>
            </a:r>
            <a:r>
              <a:rPr lang="en-US" sz="2800" spc="-5" dirty="0">
                <a:cs typeface="Calibri"/>
              </a:rPr>
              <a:t>es</a:t>
            </a:r>
            <a:r>
              <a:rPr lang="en-US" sz="2800" dirty="0">
                <a:cs typeface="Calibri"/>
              </a:rPr>
              <a:t>s</a:t>
            </a:r>
            <a:r>
              <a:rPr lang="en-US" sz="2800" spc="-5" dirty="0">
                <a:cs typeface="Calibri"/>
              </a:rPr>
              <a:t>’:</a:t>
            </a:r>
            <a:endParaRPr lang="en-US" sz="2800" dirty="0">
              <a:cs typeface="Calibri"/>
            </a:endParaRPr>
          </a:p>
          <a:p>
            <a:pPr marL="756285" lvl="1" indent="-286385">
              <a:spcBef>
                <a:spcPts val="605"/>
              </a:spcBef>
              <a:buFont typeface="Calibri"/>
              <a:buChar char="–"/>
              <a:tabLst>
                <a:tab pos="756920" algn="l"/>
              </a:tabLst>
            </a:pPr>
            <a:r>
              <a:rPr lang="en-US" sz="2400" spc="-5" dirty="0">
                <a:cs typeface="Calibri"/>
              </a:rPr>
              <a:t>d</a:t>
            </a:r>
            <a:r>
              <a:rPr lang="en-US" sz="2400" dirty="0">
                <a:cs typeface="Calibri"/>
              </a:rPr>
              <a:t>o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itself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(buil</a:t>
            </a:r>
            <a:r>
              <a:rPr lang="en-US" sz="2400" dirty="0">
                <a:cs typeface="Calibri"/>
              </a:rPr>
              <a:t>d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capa</a:t>
            </a:r>
            <a:r>
              <a:rPr lang="en-US" sz="2400" spc="5" dirty="0">
                <a:cs typeface="Calibri"/>
              </a:rPr>
              <a:t>c</a:t>
            </a:r>
            <a:r>
              <a:rPr lang="en-US" sz="2400" dirty="0">
                <a:cs typeface="Calibri"/>
              </a:rPr>
              <a:t>ity)</a:t>
            </a:r>
          </a:p>
          <a:p>
            <a:pPr marL="756285" lvl="1" indent="-286385"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lang="en-US" sz="2400" spc="-5" dirty="0">
                <a:cs typeface="Calibri"/>
              </a:rPr>
              <a:t>partn</a:t>
            </a:r>
            <a:r>
              <a:rPr lang="en-US" sz="2400" spc="10" dirty="0">
                <a:cs typeface="Calibri"/>
              </a:rPr>
              <a:t>e</a:t>
            </a:r>
            <a:r>
              <a:rPr lang="en-US" sz="2400" spc="-5" dirty="0">
                <a:cs typeface="Calibri"/>
              </a:rPr>
              <a:t>r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(p</a:t>
            </a:r>
            <a:r>
              <a:rPr lang="en-US" sz="2400" spc="5" dirty="0">
                <a:cs typeface="Calibri"/>
              </a:rPr>
              <a:t>e</a:t>
            </a:r>
            <a:r>
              <a:rPr lang="en-US" sz="2400" dirty="0">
                <a:cs typeface="Calibri"/>
              </a:rPr>
              <a:t>rsuade </a:t>
            </a:r>
            <a:r>
              <a:rPr lang="en-US" sz="2400" spc="-10" dirty="0">
                <a:cs typeface="Calibri"/>
              </a:rPr>
              <a:t>o</a:t>
            </a:r>
            <a:r>
              <a:rPr lang="en-US" sz="2400" spc="-5" dirty="0">
                <a:cs typeface="Calibri"/>
              </a:rPr>
              <a:t>r</a:t>
            </a:r>
            <a:r>
              <a:rPr lang="en-US" sz="2400" dirty="0">
                <a:cs typeface="Calibri"/>
              </a:rPr>
              <a:t> lea</a:t>
            </a:r>
            <a:r>
              <a:rPr lang="en-US" sz="2400" spc="-5" dirty="0">
                <a:cs typeface="Calibri"/>
              </a:rPr>
              <a:t>ve</a:t>
            </a:r>
            <a:r>
              <a:rPr lang="en-US" sz="2400" dirty="0">
                <a:cs typeface="Calibri"/>
              </a:rPr>
              <a:t> to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others)</a:t>
            </a:r>
            <a:endParaRPr lang="en-US" sz="2400" dirty="0">
              <a:cs typeface="Calibri"/>
            </a:endParaRPr>
          </a:p>
          <a:p>
            <a:pPr marL="355600">
              <a:spcBef>
                <a:spcPts val="645"/>
              </a:spcBef>
              <a:buFont typeface="Calibri"/>
              <a:buChar char="•"/>
              <a:tabLst>
                <a:tab pos="355600" algn="l"/>
              </a:tabLst>
            </a:pPr>
            <a:r>
              <a:rPr lang="en-US" sz="2800" spc="-10" dirty="0">
                <a:cs typeface="Calibri"/>
              </a:rPr>
              <a:t>Cr</a:t>
            </a:r>
            <a:r>
              <a:rPr lang="en-US" sz="2800" spc="-20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tical</a:t>
            </a:r>
            <a:r>
              <a:rPr lang="en-US" sz="2800" spc="-1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que</a:t>
            </a:r>
            <a:r>
              <a:rPr lang="en-US" sz="2800" spc="-15" dirty="0">
                <a:cs typeface="Calibri"/>
              </a:rPr>
              <a:t>s</a:t>
            </a:r>
            <a:r>
              <a:rPr lang="en-US" sz="2800" spc="-5" dirty="0">
                <a:cs typeface="Calibri"/>
              </a:rPr>
              <a:t>tion</a:t>
            </a:r>
            <a:r>
              <a:rPr lang="en-US" sz="2800" spc="4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–</a:t>
            </a:r>
            <a:r>
              <a:rPr lang="en-US" sz="280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who’s</a:t>
            </a:r>
            <a:r>
              <a:rPr lang="en-US" sz="2800" spc="2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the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‘customer?</a:t>
            </a:r>
            <a:endParaRPr lang="en-US" sz="2800" dirty="0">
              <a:cs typeface="Calibri"/>
            </a:endParaRPr>
          </a:p>
          <a:p>
            <a:endParaRPr lang="el-GR"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1506982"/>
            <a:ext cx="62369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</a:t>
            </a:r>
            <a:r>
              <a:rPr lang="en-US" spc="10" dirty="0">
                <a:cs typeface="Calibri"/>
              </a:rPr>
              <a:t>e</a:t>
            </a:r>
            <a:r>
              <a:rPr lang="en-US" dirty="0">
                <a:cs typeface="Calibri"/>
              </a:rPr>
              <a:t>y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decide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to go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for ‘it’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837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Do themselves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or ‘</a:t>
            </a:r>
            <a:r>
              <a:rPr lang="en-US" spc="5" dirty="0">
                <a:cs typeface="Calibri"/>
              </a:rPr>
              <a:t>p</a:t>
            </a:r>
            <a:r>
              <a:rPr lang="en-US" dirty="0">
                <a:cs typeface="Calibri"/>
              </a:rPr>
              <a:t>artner’</a:t>
            </a:r>
            <a:endParaRPr lang="el-GR" dirty="0"/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2800" spc="-5" dirty="0"/>
              <a:t>A </a:t>
            </a:r>
            <a:r>
              <a:rPr sz="2800" spc="-10" dirty="0"/>
              <a:t>num</a:t>
            </a:r>
            <a:r>
              <a:rPr sz="2800" spc="-15" dirty="0"/>
              <a:t>b</a:t>
            </a:r>
            <a:r>
              <a:rPr sz="2800" spc="-5" dirty="0"/>
              <a:t>er</a:t>
            </a:r>
            <a:r>
              <a:rPr sz="2800" spc="30" dirty="0"/>
              <a:t> </a:t>
            </a:r>
            <a:r>
              <a:rPr sz="2800" spc="-10" dirty="0"/>
              <a:t>o</a:t>
            </a:r>
            <a:r>
              <a:rPr sz="2800" spc="-5" dirty="0"/>
              <a:t>f </a:t>
            </a:r>
            <a:r>
              <a:rPr sz="2800" spc="-10" dirty="0"/>
              <a:t>options:</a:t>
            </a:r>
            <a:endParaRPr sz="2800" dirty="0"/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R&amp;D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</a:t>
            </a:r>
            <a:r>
              <a:rPr sz="2400" dirty="0">
                <a:latin typeface="Calibri"/>
                <a:cs typeface="Calibri"/>
              </a:rPr>
              <a:t>y – ‘lic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nse’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tu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 manufacturers</a:t>
            </a: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Make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tubes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</a:t>
            </a:r>
            <a:r>
              <a:rPr sz="2400" dirty="0">
                <a:latin typeface="Calibri"/>
                <a:cs typeface="Calibri"/>
              </a:rPr>
              <a:t>l 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ycle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manufa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tur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rs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Make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bike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sel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OE</a:t>
            </a:r>
            <a:r>
              <a:rPr sz="2400" dirty="0">
                <a:latin typeface="Calibri"/>
                <a:cs typeface="Calibri"/>
              </a:rPr>
              <a:t>M 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brands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Ow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brand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ow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0" dirty="0">
                <a:latin typeface="Calibri"/>
                <a:cs typeface="Calibri"/>
              </a:rPr>
              <a:t>bikes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distributors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Eve</a:t>
            </a:r>
            <a:r>
              <a:rPr sz="2400" dirty="0">
                <a:latin typeface="Calibri"/>
                <a:cs typeface="Calibri"/>
              </a:rPr>
              <a:t>rything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</a:t>
            </a:r>
            <a:r>
              <a:rPr sz="2400" dirty="0">
                <a:latin typeface="Calibri"/>
                <a:cs typeface="Calibri"/>
              </a:rPr>
              <a:t>l </a:t>
            </a:r>
            <a:r>
              <a:rPr sz="2400" spc="-5" dirty="0">
                <a:latin typeface="Calibri"/>
                <a:cs typeface="Calibri"/>
              </a:rPr>
              <a:t>dir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ct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</a:t>
            </a: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How does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‘choice’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fl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ence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next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step?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9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12" y="909332"/>
            <a:ext cx="7364603" cy="4904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15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Scop</a:t>
            </a:r>
            <a:r>
              <a:rPr lang="en-US" dirty="0"/>
              <a:t>e</a:t>
            </a:r>
            <a:r>
              <a:rPr lang="en-US" spc="-10" dirty="0"/>
              <a:t> </a:t>
            </a:r>
            <a:r>
              <a:rPr lang="en-US" spc="-5" dirty="0"/>
              <a:t>o</a:t>
            </a:r>
            <a:r>
              <a:rPr lang="en-US" dirty="0"/>
              <a:t>f yo</a:t>
            </a:r>
            <a:r>
              <a:rPr lang="en-US" spc="5" dirty="0"/>
              <a:t>u</a:t>
            </a:r>
            <a:r>
              <a:rPr lang="en-US" spc="-5" dirty="0"/>
              <a:t>r</a:t>
            </a:r>
            <a:r>
              <a:rPr lang="en-US" spc="-20" dirty="0"/>
              <a:t> </a:t>
            </a:r>
            <a:r>
              <a:rPr lang="en-US" spc="-5" dirty="0"/>
              <a:t>b</a:t>
            </a:r>
            <a:r>
              <a:rPr lang="en-US" spc="5" dirty="0"/>
              <a:t>u</a:t>
            </a:r>
            <a:r>
              <a:rPr lang="en-US" spc="-5" dirty="0"/>
              <a:t>siness</a:t>
            </a:r>
            <a:endParaRPr lang="el-GR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>
          <a:xfrm>
            <a:off x="413441" y="170958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2700">
              <a:lnSpc>
                <a:spcPct val="100000"/>
              </a:lnSpc>
              <a:tabLst>
                <a:tab pos="1300480" algn="l"/>
                <a:tab pos="8219440" algn="l"/>
              </a:tabLst>
            </a:pPr>
            <a:r>
              <a:rPr lang="en-US" sz="3600" u="heavy" spc="-5" dirty="0" smtClean="0">
                <a:cs typeface="Calibri"/>
              </a:rPr>
              <a:t>(wha</a:t>
            </a:r>
            <a:r>
              <a:rPr lang="en-US" sz="3600" u="heavy" dirty="0" smtClean="0">
                <a:cs typeface="Calibri"/>
              </a:rPr>
              <a:t>t</a:t>
            </a:r>
            <a:r>
              <a:rPr lang="en-US" sz="3600" u="heavy" spc="-25" dirty="0" smtClean="0">
                <a:cs typeface="Calibri"/>
              </a:rPr>
              <a:t> </a:t>
            </a:r>
            <a:r>
              <a:rPr lang="en-US" sz="3600" u="heavy" dirty="0" smtClean="0">
                <a:cs typeface="Calibri"/>
              </a:rPr>
              <a:t>you</a:t>
            </a:r>
            <a:r>
              <a:rPr lang="en-US" sz="3600" u="heavy" spc="-10" dirty="0" smtClean="0">
                <a:cs typeface="Calibri"/>
              </a:rPr>
              <a:t> </a:t>
            </a:r>
            <a:r>
              <a:rPr lang="en-US" sz="3600" u="heavy" spc="-5" dirty="0" smtClean="0">
                <a:cs typeface="Calibri"/>
              </a:rPr>
              <a:t>d</a:t>
            </a:r>
            <a:r>
              <a:rPr lang="en-US" sz="3600" u="heavy" spc="-10" dirty="0" smtClean="0">
                <a:cs typeface="Calibri"/>
              </a:rPr>
              <a:t>o</a:t>
            </a:r>
            <a:r>
              <a:rPr lang="en-US" sz="3600" u="heavy" spc="-5" dirty="0" smtClean="0">
                <a:cs typeface="Calibri"/>
              </a:rPr>
              <a:t>,</a:t>
            </a:r>
            <a:r>
              <a:rPr lang="en-US" sz="3600" u="heavy" spc="-15" dirty="0" smtClean="0">
                <a:cs typeface="Calibri"/>
              </a:rPr>
              <a:t> </a:t>
            </a:r>
            <a:r>
              <a:rPr lang="en-US" sz="3600" u="heavy" dirty="0" smtClean="0">
                <a:cs typeface="Calibri"/>
              </a:rPr>
              <a:t>what</a:t>
            </a:r>
            <a:r>
              <a:rPr lang="en-US" sz="3600" u="heavy" spc="-25" dirty="0" smtClean="0">
                <a:cs typeface="Calibri"/>
              </a:rPr>
              <a:t> </a:t>
            </a:r>
            <a:r>
              <a:rPr lang="en-US" sz="3600" u="heavy" spc="-5" dirty="0" smtClean="0">
                <a:cs typeface="Calibri"/>
              </a:rPr>
              <a:t>other</a:t>
            </a:r>
            <a:r>
              <a:rPr lang="en-US" sz="3600" u="heavy" dirty="0">
                <a:cs typeface="Calibri"/>
              </a:rPr>
              <a:t>s do</a:t>
            </a:r>
            <a:r>
              <a:rPr lang="en-US" sz="3600" u="heavy" dirty="0" smtClean="0">
                <a:cs typeface="Calibri"/>
              </a:rPr>
              <a:t>)</a:t>
            </a:r>
            <a:endParaRPr lang="en-US" sz="2950" dirty="0" smtClean="0">
              <a:latin typeface="Times New Roman"/>
              <a:cs typeface="Times New Roman"/>
            </a:endParaRPr>
          </a:p>
          <a:p>
            <a:pPr marL="435609">
              <a:buFont typeface="Calibri"/>
              <a:buChar char="•"/>
              <a:tabLst>
                <a:tab pos="436245" algn="l"/>
              </a:tabLst>
            </a:pPr>
            <a:r>
              <a:rPr lang="en-US" sz="2800" spc="-5" dirty="0" smtClean="0">
                <a:cs typeface="Calibri"/>
              </a:rPr>
              <a:t>R</a:t>
            </a:r>
            <a:r>
              <a:rPr lang="en-US" sz="2800" dirty="0" smtClean="0">
                <a:cs typeface="Calibri"/>
              </a:rPr>
              <a:t>a</a:t>
            </a:r>
            <a:r>
              <a:rPr lang="en-US" sz="2800" spc="-5" dirty="0" smtClean="0">
                <a:cs typeface="Calibri"/>
              </a:rPr>
              <a:t>re</a:t>
            </a:r>
            <a:r>
              <a:rPr lang="en-US" sz="2800" spc="-15" dirty="0" smtClean="0">
                <a:cs typeface="Calibri"/>
              </a:rPr>
              <a:t>l</a:t>
            </a:r>
            <a:r>
              <a:rPr lang="en-US" sz="2800" spc="-5" dirty="0" smtClean="0">
                <a:cs typeface="Calibri"/>
              </a:rPr>
              <a:t>y</a:t>
            </a:r>
            <a:r>
              <a:rPr lang="en-US" sz="2800" spc="-15" dirty="0" smtClean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wi</a:t>
            </a:r>
            <a:r>
              <a:rPr lang="en-US" sz="2800" spc="-15" dirty="0">
                <a:cs typeface="Calibri"/>
              </a:rPr>
              <a:t>l</a:t>
            </a:r>
            <a:r>
              <a:rPr lang="en-US" sz="2800" dirty="0">
                <a:cs typeface="Calibri"/>
              </a:rPr>
              <a:t>l </a:t>
            </a:r>
            <a:r>
              <a:rPr lang="en-US" sz="2800" spc="-15" dirty="0">
                <a:cs typeface="Calibri"/>
              </a:rPr>
              <a:t>y</a:t>
            </a:r>
            <a:r>
              <a:rPr lang="en-US" sz="2800" spc="-10" dirty="0">
                <a:cs typeface="Calibri"/>
              </a:rPr>
              <a:t>o</a:t>
            </a:r>
            <a:r>
              <a:rPr lang="en-US" sz="2800" spc="-5" dirty="0">
                <a:cs typeface="Calibri"/>
              </a:rPr>
              <a:t>u</a:t>
            </a:r>
            <a:r>
              <a:rPr lang="en-US" sz="2800" spc="1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bu</a:t>
            </a:r>
            <a:r>
              <a:rPr lang="en-US" sz="2800" spc="-20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ld</a:t>
            </a:r>
            <a:r>
              <a:rPr lang="en-US" sz="2800" spc="2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a</a:t>
            </a:r>
            <a:r>
              <a:rPr lang="en-US" sz="280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ver</a:t>
            </a:r>
            <a:r>
              <a:rPr lang="en-US" sz="2800" spc="-15" dirty="0">
                <a:cs typeface="Calibri"/>
              </a:rPr>
              <a:t>t</a:t>
            </a:r>
            <a:r>
              <a:rPr lang="en-US" sz="2800" spc="-5" dirty="0">
                <a:cs typeface="Calibri"/>
              </a:rPr>
              <a:t>ical</a:t>
            </a:r>
            <a:r>
              <a:rPr lang="en-US" sz="2800" spc="-20" dirty="0">
                <a:cs typeface="Calibri"/>
              </a:rPr>
              <a:t>l</a:t>
            </a:r>
            <a:r>
              <a:rPr lang="en-US" sz="2800" spc="-5" dirty="0">
                <a:cs typeface="Calibri"/>
              </a:rPr>
              <a:t>y</a:t>
            </a:r>
            <a:r>
              <a:rPr lang="en-US" sz="280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integrated</a:t>
            </a:r>
            <a:endParaRPr lang="en-US" sz="2800" dirty="0">
              <a:cs typeface="Calibri"/>
            </a:endParaRPr>
          </a:p>
          <a:p>
            <a:pPr marL="435609">
              <a:lnSpc>
                <a:spcPct val="100000"/>
              </a:lnSpc>
            </a:pPr>
            <a:r>
              <a:rPr lang="en-US" sz="2800" spc="-5" dirty="0">
                <a:cs typeface="Calibri"/>
              </a:rPr>
              <a:t>b</a:t>
            </a:r>
            <a:r>
              <a:rPr lang="en-US" sz="2800" spc="-15" dirty="0">
                <a:cs typeface="Calibri"/>
              </a:rPr>
              <a:t>u</a:t>
            </a:r>
            <a:r>
              <a:rPr lang="en-US" sz="2800" spc="-5" dirty="0">
                <a:cs typeface="Calibri"/>
              </a:rPr>
              <a:t>s</a:t>
            </a:r>
            <a:r>
              <a:rPr lang="en-US" sz="2800" spc="-10" dirty="0">
                <a:cs typeface="Calibri"/>
              </a:rPr>
              <a:t>ine</a:t>
            </a:r>
            <a:r>
              <a:rPr lang="en-US" sz="2800" spc="-15" dirty="0">
                <a:cs typeface="Calibri"/>
              </a:rPr>
              <a:t>s</a:t>
            </a:r>
            <a:r>
              <a:rPr lang="en-US" sz="2800" spc="-5" dirty="0">
                <a:cs typeface="Calibri"/>
              </a:rPr>
              <a:t>s</a:t>
            </a:r>
            <a:endParaRPr lang="en-US" sz="2800" dirty="0">
              <a:cs typeface="Calibri"/>
            </a:endParaRPr>
          </a:p>
          <a:p>
            <a:pPr marL="435609">
              <a:spcBef>
                <a:spcPts val="675"/>
              </a:spcBef>
              <a:buFont typeface="Calibri"/>
              <a:buChar char="•"/>
              <a:tabLst>
                <a:tab pos="436245" algn="l"/>
              </a:tabLst>
            </a:pPr>
            <a:r>
              <a:rPr lang="en-US" sz="2800" spc="-5" dirty="0">
                <a:cs typeface="Calibri"/>
              </a:rPr>
              <a:t>Nor </a:t>
            </a:r>
            <a:r>
              <a:rPr lang="en-US" sz="2800" spc="-10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s</a:t>
            </a:r>
            <a:r>
              <a:rPr lang="en-US" sz="2800" spc="1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th</a:t>
            </a:r>
            <a:r>
              <a:rPr lang="en-US" sz="2800" spc="-20" dirty="0">
                <a:cs typeface="Calibri"/>
              </a:rPr>
              <a:t>i</a:t>
            </a:r>
            <a:r>
              <a:rPr lang="en-US" sz="2800" spc="-5" dirty="0">
                <a:cs typeface="Calibri"/>
              </a:rPr>
              <a:t>s</a:t>
            </a:r>
            <a:r>
              <a:rPr lang="en-US" sz="2800" spc="2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practical</a:t>
            </a:r>
            <a:r>
              <a:rPr lang="en-US" sz="2800" spc="-5" dirty="0">
                <a:cs typeface="Calibri"/>
              </a:rPr>
              <a:t>,</a:t>
            </a:r>
            <a:r>
              <a:rPr lang="en-US" sz="2800" spc="3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sens</a:t>
            </a:r>
            <a:r>
              <a:rPr lang="en-US" sz="2800" spc="-20" dirty="0">
                <a:cs typeface="Calibri"/>
              </a:rPr>
              <a:t>i</a:t>
            </a:r>
            <a:r>
              <a:rPr lang="en-US" sz="2800" spc="-10" dirty="0">
                <a:cs typeface="Calibri"/>
              </a:rPr>
              <a:t>b</a:t>
            </a:r>
            <a:r>
              <a:rPr lang="en-US" sz="2800" spc="-15" dirty="0">
                <a:cs typeface="Calibri"/>
              </a:rPr>
              <a:t>l</a:t>
            </a:r>
            <a:r>
              <a:rPr lang="en-US" sz="2800" spc="-5" dirty="0">
                <a:cs typeface="Calibri"/>
              </a:rPr>
              <a:t>e</a:t>
            </a:r>
            <a:r>
              <a:rPr lang="en-US" sz="2800" spc="3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o</a:t>
            </a:r>
            <a:r>
              <a:rPr lang="en-US" sz="2800" spc="-5" dirty="0">
                <a:cs typeface="Calibri"/>
              </a:rPr>
              <a:t>r</a:t>
            </a:r>
            <a:r>
              <a:rPr lang="en-US" sz="280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affordab</a:t>
            </a:r>
            <a:r>
              <a:rPr lang="en-US" sz="2800" spc="-25" dirty="0">
                <a:cs typeface="Calibri"/>
              </a:rPr>
              <a:t>l</a:t>
            </a:r>
            <a:r>
              <a:rPr lang="en-US" sz="2800" spc="-5" dirty="0">
                <a:cs typeface="Calibri"/>
              </a:rPr>
              <a:t>e.</a:t>
            </a:r>
            <a:endParaRPr lang="en-US" sz="2800" dirty="0">
              <a:cs typeface="Calibri"/>
            </a:endParaRPr>
          </a:p>
          <a:p>
            <a:pPr marL="435609">
              <a:spcBef>
                <a:spcPts val="670"/>
              </a:spcBef>
              <a:tabLst>
                <a:tab pos="436245" algn="l"/>
              </a:tabLst>
            </a:pPr>
            <a:r>
              <a:rPr lang="en-US" sz="2800" spc="-5" dirty="0">
                <a:cs typeface="Calibri"/>
              </a:rPr>
              <a:t>Wh</a:t>
            </a:r>
            <a:r>
              <a:rPr lang="en-US" sz="2800" spc="-15" dirty="0">
                <a:cs typeface="Calibri"/>
              </a:rPr>
              <a:t>e</a:t>
            </a:r>
            <a:r>
              <a:rPr lang="en-US" sz="2800" spc="-5" dirty="0">
                <a:cs typeface="Calibri"/>
              </a:rPr>
              <a:t>re in</a:t>
            </a:r>
            <a:r>
              <a:rPr lang="en-US" sz="280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‘va</a:t>
            </a:r>
            <a:r>
              <a:rPr lang="en-US" sz="2800" spc="-15" dirty="0">
                <a:cs typeface="Calibri"/>
              </a:rPr>
              <a:t>l</a:t>
            </a:r>
            <a:r>
              <a:rPr lang="en-US" sz="2800" spc="-5" dirty="0">
                <a:cs typeface="Calibri"/>
              </a:rPr>
              <a:t>ue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chain’</a:t>
            </a:r>
            <a:r>
              <a:rPr lang="en-US" sz="2800" spc="1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shou</a:t>
            </a:r>
            <a:r>
              <a:rPr lang="en-US" sz="2800" spc="-20" dirty="0">
                <a:cs typeface="Calibri"/>
              </a:rPr>
              <a:t>l</a:t>
            </a:r>
            <a:r>
              <a:rPr lang="en-US" sz="2800" spc="-5" dirty="0">
                <a:cs typeface="Calibri"/>
              </a:rPr>
              <a:t>d</a:t>
            </a:r>
            <a:r>
              <a:rPr lang="en-US" sz="2800" spc="3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your</a:t>
            </a:r>
            <a:r>
              <a:rPr lang="en-US" sz="2800" spc="1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bu</a:t>
            </a:r>
            <a:r>
              <a:rPr lang="en-US" sz="2800" spc="-15" dirty="0">
                <a:cs typeface="Calibri"/>
              </a:rPr>
              <a:t>s</a:t>
            </a:r>
            <a:r>
              <a:rPr lang="en-US" sz="2800" dirty="0">
                <a:cs typeface="Calibri"/>
              </a:rPr>
              <a:t>i</a:t>
            </a:r>
            <a:r>
              <a:rPr lang="en-US" sz="2800" spc="-20" dirty="0">
                <a:cs typeface="Calibri"/>
              </a:rPr>
              <a:t>n</a:t>
            </a:r>
            <a:r>
              <a:rPr lang="en-US" sz="2800" spc="-5" dirty="0">
                <a:cs typeface="Calibri"/>
              </a:rPr>
              <a:t>es</a:t>
            </a:r>
            <a:r>
              <a:rPr lang="en-US" sz="2800" dirty="0">
                <a:cs typeface="Calibri"/>
              </a:rPr>
              <a:t>s</a:t>
            </a:r>
            <a:r>
              <a:rPr lang="en-US" sz="2800" spc="-5" dirty="0">
                <a:cs typeface="Calibri"/>
              </a:rPr>
              <a:t>:</a:t>
            </a:r>
            <a:endParaRPr lang="en-US" sz="2800" dirty="0">
              <a:cs typeface="Calibri"/>
            </a:endParaRPr>
          </a:p>
          <a:p>
            <a:pPr marL="836930" lvl="1" indent="-286385">
              <a:spcBef>
                <a:spcPts val="605"/>
              </a:spcBef>
              <a:buFont typeface="Calibri"/>
              <a:buChar char="–"/>
              <a:tabLst>
                <a:tab pos="837565" algn="l"/>
              </a:tabLst>
            </a:pPr>
            <a:r>
              <a:rPr lang="en-US" sz="2400" dirty="0">
                <a:cs typeface="Calibri"/>
              </a:rPr>
              <a:t>Build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capa</a:t>
            </a:r>
            <a:r>
              <a:rPr lang="en-US" sz="2400" spc="5" dirty="0">
                <a:cs typeface="Calibri"/>
              </a:rPr>
              <a:t>c</a:t>
            </a:r>
            <a:r>
              <a:rPr lang="en-US" sz="2400" dirty="0">
                <a:cs typeface="Calibri"/>
              </a:rPr>
              <a:t>ity</a:t>
            </a:r>
          </a:p>
          <a:p>
            <a:pPr marL="836930" lvl="1" indent="-286385">
              <a:spcBef>
                <a:spcPts val="575"/>
              </a:spcBef>
              <a:buFont typeface="Calibri"/>
              <a:buChar char="–"/>
              <a:tabLst>
                <a:tab pos="837565" algn="l"/>
              </a:tabLst>
            </a:pPr>
            <a:r>
              <a:rPr lang="en-US" sz="2400" dirty="0">
                <a:cs typeface="Calibri"/>
              </a:rPr>
              <a:t>Buy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</a:t>
            </a:r>
            <a:r>
              <a:rPr lang="en-US" sz="2400" dirty="0">
                <a:cs typeface="Calibri"/>
              </a:rPr>
              <a:t>n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spc="-15" dirty="0">
                <a:cs typeface="Calibri"/>
              </a:rPr>
              <a:t>o</a:t>
            </a:r>
            <a:r>
              <a:rPr lang="en-US" sz="2400" spc="-5" dirty="0">
                <a:cs typeface="Calibri"/>
              </a:rPr>
              <a:t>pe</a:t>
            </a:r>
            <a:r>
              <a:rPr lang="en-US" sz="2400" dirty="0">
                <a:cs typeface="Calibri"/>
              </a:rPr>
              <a:t>n</a:t>
            </a:r>
            <a:r>
              <a:rPr lang="en-US" sz="2400" spc="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ma</a:t>
            </a:r>
            <a:r>
              <a:rPr lang="en-US" sz="2400" dirty="0">
                <a:cs typeface="Calibri"/>
              </a:rPr>
              <a:t>r</a:t>
            </a:r>
            <a:r>
              <a:rPr lang="en-US" sz="2400" spc="-5" dirty="0">
                <a:cs typeface="Calibri"/>
              </a:rPr>
              <a:t>ket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(r</a:t>
            </a:r>
            <a:r>
              <a:rPr lang="en-US" sz="2400" dirty="0">
                <a:cs typeface="Calibri"/>
              </a:rPr>
              <a:t>eliable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commodities)</a:t>
            </a:r>
          </a:p>
          <a:p>
            <a:pPr marL="836930" lvl="1" indent="-286385">
              <a:spcBef>
                <a:spcPts val="575"/>
              </a:spcBef>
              <a:buFont typeface="Calibri"/>
              <a:buChar char="–"/>
              <a:tabLst>
                <a:tab pos="837565" algn="l"/>
              </a:tabLst>
            </a:pPr>
            <a:r>
              <a:rPr lang="en-US" sz="2400" spc="-5" dirty="0">
                <a:cs typeface="Calibri"/>
              </a:rPr>
              <a:t>Su</a:t>
            </a:r>
            <a:r>
              <a:rPr lang="en-US" sz="2400" dirty="0">
                <a:cs typeface="Calibri"/>
              </a:rPr>
              <a:t>b</a:t>
            </a:r>
            <a:r>
              <a:rPr lang="en-US" sz="2400" spc="-5" dirty="0">
                <a:cs typeface="Calibri"/>
              </a:rPr>
              <a:t>-</a:t>
            </a:r>
            <a:r>
              <a:rPr lang="en-US" sz="2400" dirty="0">
                <a:cs typeface="Calibri"/>
              </a:rPr>
              <a:t>contra</a:t>
            </a:r>
            <a:r>
              <a:rPr lang="en-US" sz="2400" spc="5" dirty="0">
                <a:cs typeface="Calibri"/>
              </a:rPr>
              <a:t>c</a:t>
            </a:r>
            <a:r>
              <a:rPr lang="en-US" sz="2400" dirty="0">
                <a:cs typeface="Calibri"/>
              </a:rPr>
              <a:t>t</a:t>
            </a:r>
          </a:p>
          <a:p>
            <a:pPr marL="836930" lvl="1" indent="-286385">
              <a:spcBef>
                <a:spcPts val="575"/>
              </a:spcBef>
              <a:buFont typeface="Calibri"/>
              <a:buChar char="–"/>
              <a:tabLst>
                <a:tab pos="837565" algn="l"/>
              </a:tabLst>
            </a:pPr>
            <a:r>
              <a:rPr lang="en-US" sz="2400" dirty="0">
                <a:cs typeface="Calibri"/>
              </a:rPr>
              <a:t>Partner,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JV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(</a:t>
            </a:r>
            <a:r>
              <a:rPr lang="en-US" sz="2400" spc="5" dirty="0">
                <a:cs typeface="Calibri"/>
              </a:rPr>
              <a:t>e</a:t>
            </a:r>
            <a:r>
              <a:rPr lang="en-US" sz="2400" spc="-5" dirty="0">
                <a:cs typeface="Calibri"/>
              </a:rPr>
              <a:t>.</a:t>
            </a:r>
            <a:r>
              <a:rPr lang="en-US" sz="2400" spc="-10" dirty="0">
                <a:cs typeface="Calibri"/>
              </a:rPr>
              <a:t>g</a:t>
            </a:r>
            <a:r>
              <a:rPr lang="en-US" sz="2400" dirty="0">
                <a:cs typeface="Calibri"/>
              </a:rPr>
              <a:t>.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license,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franchise</a:t>
            </a:r>
            <a:r>
              <a:rPr lang="en-US" sz="2400" dirty="0">
                <a:cs typeface="Calibri"/>
              </a:rPr>
              <a:t>,</a:t>
            </a:r>
            <a:r>
              <a:rPr lang="en-US" sz="2400" spc="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bu</a:t>
            </a:r>
            <a:r>
              <a:rPr lang="en-US" sz="2400" dirty="0">
                <a:cs typeface="Calibri"/>
              </a:rPr>
              <a:t>y in</a:t>
            </a:r>
            <a:r>
              <a:rPr lang="en-US" sz="2400" spc="-15" dirty="0">
                <a:cs typeface="Calibri"/>
              </a:rPr>
              <a:t>v</a:t>
            </a:r>
            <a:r>
              <a:rPr lang="en-US" sz="2400" dirty="0">
                <a:cs typeface="Calibri"/>
              </a:rPr>
              <a:t>estment)</a:t>
            </a:r>
          </a:p>
          <a:p>
            <a:pPr marL="836930" lvl="1" indent="-286385">
              <a:spcBef>
                <a:spcPts val="575"/>
              </a:spcBef>
              <a:buFont typeface="Calibri"/>
              <a:buChar char="–"/>
              <a:tabLst>
                <a:tab pos="837565" algn="l"/>
              </a:tabLst>
            </a:pPr>
            <a:r>
              <a:rPr lang="en-US" sz="2400" spc="-5" dirty="0">
                <a:cs typeface="Calibri"/>
              </a:rPr>
              <a:t>U</a:t>
            </a:r>
            <a:r>
              <a:rPr lang="en-US" sz="2400" spc="-15" dirty="0">
                <a:cs typeface="Calibri"/>
              </a:rPr>
              <a:t>s</a:t>
            </a:r>
            <a:r>
              <a:rPr lang="en-US" sz="2400" spc="-5" dirty="0">
                <a:cs typeface="Calibri"/>
              </a:rPr>
              <a:t>e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customers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to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inno</a:t>
            </a:r>
            <a:r>
              <a:rPr lang="en-US" sz="2400" spc="-20" dirty="0">
                <a:cs typeface="Calibri"/>
              </a:rPr>
              <a:t>v</a:t>
            </a:r>
            <a:r>
              <a:rPr lang="en-US" sz="2400" spc="-5" dirty="0">
                <a:cs typeface="Calibri"/>
              </a:rPr>
              <a:t>at</a:t>
            </a:r>
            <a:r>
              <a:rPr lang="en-US" sz="2400" dirty="0">
                <a:cs typeface="Calibri"/>
              </a:rPr>
              <a:t>e</a:t>
            </a:r>
            <a:r>
              <a:rPr lang="en-US" sz="2400" spc="-5" dirty="0">
                <a:cs typeface="Calibri"/>
              </a:rPr>
              <a:t>,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prov</a:t>
            </a:r>
            <a:r>
              <a:rPr lang="en-US" sz="2400" dirty="0">
                <a:cs typeface="Calibri"/>
              </a:rPr>
              <a:t>ide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c</a:t>
            </a:r>
            <a:r>
              <a:rPr lang="en-US" sz="2400" spc="-5" dirty="0">
                <a:cs typeface="Calibri"/>
              </a:rPr>
              <a:t>ontent)</a:t>
            </a:r>
            <a:endParaRPr lang="en-US" sz="2400" dirty="0">
              <a:cs typeface="Calibri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2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</a:t>
            </a:r>
            <a:r>
              <a:rPr lang="en-US" spc="10" dirty="0">
                <a:cs typeface="Calibri"/>
              </a:rPr>
              <a:t>o</a:t>
            </a:r>
            <a:r>
              <a:rPr lang="en-US" dirty="0">
                <a:cs typeface="Calibri"/>
              </a:rPr>
              <a:t>w</a:t>
            </a:r>
            <a:r>
              <a:rPr lang="en-US" spc="-15" dirty="0">
                <a:cs typeface="Calibri"/>
              </a:rPr>
              <a:t> </a:t>
            </a:r>
            <a:r>
              <a:rPr lang="en-US" dirty="0">
                <a:cs typeface="Calibri"/>
              </a:rPr>
              <a:t>you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determine ‘scop</a:t>
            </a:r>
            <a:r>
              <a:rPr lang="en-US" spc="5" dirty="0">
                <a:cs typeface="Calibri"/>
              </a:rPr>
              <a:t>e</a:t>
            </a:r>
            <a:r>
              <a:rPr lang="en-US" dirty="0">
                <a:cs typeface="Calibri"/>
              </a:rPr>
              <a:t>’</a:t>
            </a:r>
            <a:endParaRPr lang="el-GR" dirty="0"/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2800" spc="-10" dirty="0"/>
              <a:t>Som</a:t>
            </a:r>
            <a:r>
              <a:rPr sz="2800" spc="-5" dirty="0"/>
              <a:t>e</a:t>
            </a:r>
            <a:r>
              <a:rPr sz="2800" spc="5" dirty="0"/>
              <a:t> </a:t>
            </a:r>
            <a:r>
              <a:rPr sz="2800" spc="-5" dirty="0"/>
              <a:t>cons</a:t>
            </a:r>
            <a:r>
              <a:rPr sz="2800" spc="-20" dirty="0"/>
              <a:t>i</a:t>
            </a:r>
            <a:r>
              <a:rPr sz="2800" spc="-10" dirty="0"/>
              <a:t>deration</a:t>
            </a:r>
            <a:r>
              <a:rPr sz="2800" dirty="0"/>
              <a:t>s</a:t>
            </a:r>
            <a:r>
              <a:rPr sz="2800" spc="-5" dirty="0"/>
              <a:t>:</a:t>
            </a:r>
            <a:endParaRPr sz="2800"/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Font typeface="Calibri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Strateg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da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ing a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‘pow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r’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‘</a:t>
            </a:r>
            <a:r>
              <a:rPr sz="2000" dirty="0">
                <a:latin typeface="Calibri"/>
                <a:cs typeface="Calibri"/>
              </a:rPr>
              <a:t>e.g.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acy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 custom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r’ )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Ro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ustness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‘ass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ts’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idea,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IP, re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ationships…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Ex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stence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others’ 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ue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hain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ity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ontin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ent’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(enforceable)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ontracts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Calibri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Comparati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adv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ntag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(o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 foun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s)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Calibri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Cas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can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afford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buil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abil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ty?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Calibri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Wind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op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ortunit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ti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d capabi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ity.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10" dirty="0"/>
              <a:t>Y</a:t>
            </a:r>
            <a:r>
              <a:rPr sz="2800" spc="-5" dirty="0"/>
              <a:t>ou</a:t>
            </a:r>
            <a:r>
              <a:rPr sz="2800" spc="-15" dirty="0"/>
              <a:t> </a:t>
            </a:r>
            <a:r>
              <a:rPr sz="2800" spc="-10" dirty="0"/>
              <a:t>us</a:t>
            </a:r>
            <a:r>
              <a:rPr sz="2800" spc="-15" dirty="0"/>
              <a:t>u</a:t>
            </a:r>
            <a:r>
              <a:rPr sz="2800" spc="-5" dirty="0"/>
              <a:t>al</a:t>
            </a:r>
            <a:r>
              <a:rPr sz="2800" spc="-15" dirty="0"/>
              <a:t>l</a:t>
            </a:r>
            <a:r>
              <a:rPr sz="2800" spc="-5" dirty="0"/>
              <a:t>y</a:t>
            </a:r>
            <a:r>
              <a:rPr sz="2800" spc="30" dirty="0"/>
              <a:t> </a:t>
            </a:r>
            <a:r>
              <a:rPr sz="2800" spc="-5" dirty="0"/>
              <a:t>change</a:t>
            </a:r>
            <a:r>
              <a:rPr sz="2800" dirty="0"/>
              <a:t> </a:t>
            </a:r>
            <a:r>
              <a:rPr sz="2800" spc="-10" dirty="0"/>
              <a:t>scop</a:t>
            </a:r>
            <a:r>
              <a:rPr sz="2800" spc="-5" dirty="0"/>
              <a:t>e</a:t>
            </a:r>
            <a:r>
              <a:rPr sz="2800" spc="25" dirty="0"/>
              <a:t> </a:t>
            </a:r>
            <a:r>
              <a:rPr sz="2800" spc="-5" dirty="0"/>
              <a:t>as you:</a:t>
            </a:r>
            <a:endParaRPr sz="2800"/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Font typeface="Calibri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derstan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</a:t>
            </a:r>
            <a:r>
              <a:rPr sz="2000" spc="-5" dirty="0">
                <a:latin typeface="Calibri"/>
                <a:cs typeface="Calibri"/>
              </a:rPr>
              <a:t>ustr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truct</a:t>
            </a:r>
            <a:r>
              <a:rPr sz="2000" spc="-5" dirty="0">
                <a:latin typeface="Calibri"/>
                <a:cs typeface="Calibri"/>
              </a:rPr>
              <a:t>ure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Calibri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fin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partner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ke,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trust.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40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spc="-25" dirty="0"/>
              <a:t> </a:t>
            </a:r>
            <a:r>
              <a:rPr lang="en-US" spc="-5" dirty="0"/>
              <a:t>do</a:t>
            </a:r>
            <a:r>
              <a:rPr lang="en-US" spc="10" dirty="0"/>
              <a:t>e</a:t>
            </a:r>
            <a:r>
              <a:rPr lang="en-US" dirty="0"/>
              <a:t>s it</a:t>
            </a:r>
            <a:r>
              <a:rPr lang="en-US" spc="-5" dirty="0"/>
              <a:t> </a:t>
            </a:r>
            <a:r>
              <a:rPr lang="en-US" dirty="0"/>
              <a:t>matter?</a:t>
            </a:r>
            <a:endParaRPr lang="el-GR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5600">
              <a:buFont typeface="Calibri"/>
              <a:buChar char="•"/>
              <a:tabLst>
                <a:tab pos="355600" algn="l"/>
              </a:tabLst>
            </a:pPr>
            <a:r>
              <a:rPr lang="en-US" sz="2800" spc="-10" dirty="0">
                <a:cs typeface="Calibri"/>
              </a:rPr>
              <a:t>Def</a:t>
            </a:r>
            <a:r>
              <a:rPr lang="en-US" sz="2800" spc="-15" dirty="0">
                <a:cs typeface="Calibri"/>
              </a:rPr>
              <a:t>i</a:t>
            </a:r>
            <a:r>
              <a:rPr lang="en-US" sz="2800" spc="-10" dirty="0">
                <a:cs typeface="Calibri"/>
              </a:rPr>
              <a:t>nes:</a:t>
            </a:r>
            <a:endParaRPr lang="en-US" sz="2800" dirty="0">
              <a:cs typeface="Calibri"/>
            </a:endParaRPr>
          </a:p>
          <a:p>
            <a:pPr marL="756285" lvl="1" indent="-286385">
              <a:spcBef>
                <a:spcPts val="535"/>
              </a:spcBef>
              <a:tabLst>
                <a:tab pos="756920" algn="l"/>
              </a:tabLst>
            </a:pPr>
            <a:r>
              <a:rPr lang="en-US" sz="2000" dirty="0">
                <a:cs typeface="Calibri"/>
              </a:rPr>
              <a:t>Who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your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‘c</a:t>
            </a:r>
            <a:r>
              <a:rPr lang="en-US" sz="2000" spc="5" dirty="0">
                <a:cs typeface="Calibri"/>
              </a:rPr>
              <a:t>u</a:t>
            </a:r>
            <a:r>
              <a:rPr lang="en-US" sz="2000" dirty="0">
                <a:cs typeface="Calibri"/>
              </a:rPr>
              <a:t>sto</a:t>
            </a:r>
            <a:r>
              <a:rPr lang="en-US" sz="2000" spc="-10" dirty="0">
                <a:cs typeface="Calibri"/>
              </a:rPr>
              <a:t>m</a:t>
            </a:r>
            <a:r>
              <a:rPr lang="en-US" sz="2000" dirty="0">
                <a:cs typeface="Calibri"/>
              </a:rPr>
              <a:t>e</a:t>
            </a:r>
            <a:r>
              <a:rPr lang="en-US" sz="2000" spc="-10" dirty="0">
                <a:cs typeface="Calibri"/>
              </a:rPr>
              <a:t>r</a:t>
            </a:r>
            <a:r>
              <a:rPr lang="en-US" sz="2000" dirty="0">
                <a:cs typeface="Calibri"/>
              </a:rPr>
              <a:t>s’ are</a:t>
            </a:r>
          </a:p>
          <a:p>
            <a:pPr marL="756285" lvl="1" indent="-286385">
              <a:spcBef>
                <a:spcPts val="480"/>
              </a:spcBef>
              <a:buFont typeface="Calibri"/>
              <a:buChar char="–"/>
              <a:tabLst>
                <a:tab pos="756920" algn="l"/>
              </a:tabLst>
            </a:pPr>
            <a:r>
              <a:rPr lang="en-US" sz="2000" spc="-5" dirty="0">
                <a:cs typeface="Calibri"/>
              </a:rPr>
              <a:t>Th</a:t>
            </a:r>
            <a:r>
              <a:rPr lang="en-US" sz="2000" dirty="0">
                <a:cs typeface="Calibri"/>
              </a:rPr>
              <a:t>e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re</a:t>
            </a:r>
            <a:r>
              <a:rPr lang="en-US" sz="2000" spc="-10" dirty="0">
                <a:cs typeface="Calibri"/>
              </a:rPr>
              <a:t>l</a:t>
            </a:r>
            <a:r>
              <a:rPr lang="en-US" sz="2000" dirty="0">
                <a:cs typeface="Calibri"/>
              </a:rPr>
              <a:t>ationships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you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nee</a:t>
            </a:r>
            <a:r>
              <a:rPr lang="en-US" sz="2000" dirty="0">
                <a:cs typeface="Calibri"/>
              </a:rPr>
              <a:t>d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to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b</a:t>
            </a:r>
            <a:r>
              <a:rPr lang="en-US" sz="2000" spc="5" dirty="0">
                <a:cs typeface="Calibri"/>
              </a:rPr>
              <a:t>u</a:t>
            </a:r>
            <a:r>
              <a:rPr lang="en-US" sz="2000" dirty="0">
                <a:cs typeface="Calibri"/>
              </a:rPr>
              <a:t>i</a:t>
            </a:r>
            <a:r>
              <a:rPr lang="en-US" sz="2000" spc="-10" dirty="0">
                <a:cs typeface="Calibri"/>
              </a:rPr>
              <a:t>l</a:t>
            </a:r>
            <a:r>
              <a:rPr lang="en-US" sz="2000" dirty="0">
                <a:cs typeface="Calibri"/>
              </a:rPr>
              <a:t>d</a:t>
            </a:r>
          </a:p>
          <a:p>
            <a:pPr marL="756285" lvl="1" indent="-286385">
              <a:spcBef>
                <a:spcPts val="480"/>
              </a:spcBef>
              <a:tabLst>
                <a:tab pos="756920" algn="l"/>
              </a:tabLst>
            </a:pPr>
            <a:r>
              <a:rPr lang="en-US" sz="2000" dirty="0">
                <a:cs typeface="Calibri"/>
              </a:rPr>
              <a:t>The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deals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5" dirty="0">
                <a:cs typeface="Calibri"/>
              </a:rPr>
              <a:t>y</a:t>
            </a:r>
            <a:r>
              <a:rPr lang="en-US" sz="2000" dirty="0">
                <a:cs typeface="Calibri"/>
              </a:rPr>
              <a:t>ou’ll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have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to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do</a:t>
            </a:r>
          </a:p>
          <a:p>
            <a:pPr marL="756285" lvl="1" indent="-286385">
              <a:spcBef>
                <a:spcPts val="480"/>
              </a:spcBef>
              <a:tabLst>
                <a:tab pos="756920" algn="l"/>
              </a:tabLst>
            </a:pPr>
            <a:r>
              <a:rPr lang="en-US" sz="2000" dirty="0">
                <a:cs typeface="Calibri"/>
              </a:rPr>
              <a:t>The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cash you’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spc="-5" dirty="0" err="1">
                <a:cs typeface="Calibri"/>
              </a:rPr>
              <a:t>l</a:t>
            </a:r>
            <a:r>
              <a:rPr lang="en-US" sz="2000" dirty="0" err="1">
                <a:cs typeface="Calibri"/>
              </a:rPr>
              <a:t>l</a:t>
            </a:r>
            <a:r>
              <a:rPr lang="en-US" sz="2000" spc="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nee</a:t>
            </a:r>
            <a:r>
              <a:rPr lang="en-US" sz="2000" dirty="0">
                <a:cs typeface="Calibri"/>
              </a:rPr>
              <a:t>d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to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ra</a:t>
            </a:r>
            <a:r>
              <a:rPr lang="en-US" sz="2000" spc="-10" dirty="0">
                <a:cs typeface="Calibri"/>
              </a:rPr>
              <a:t>i</a:t>
            </a:r>
            <a:r>
              <a:rPr lang="en-US" sz="2000" spc="-5" dirty="0">
                <a:cs typeface="Calibri"/>
              </a:rPr>
              <a:t>se</a:t>
            </a:r>
            <a:endParaRPr lang="en-US" sz="2000" dirty="0">
              <a:cs typeface="Calibri"/>
            </a:endParaRPr>
          </a:p>
          <a:p>
            <a:pPr marL="756285" lvl="1" indent="-286385">
              <a:spcBef>
                <a:spcPts val="480"/>
              </a:spcBef>
              <a:buFont typeface="Calibri"/>
              <a:buChar char="–"/>
              <a:tabLst>
                <a:tab pos="756920" algn="l"/>
              </a:tabLst>
            </a:pPr>
            <a:r>
              <a:rPr lang="en-US" sz="2000" dirty="0">
                <a:cs typeface="Calibri"/>
              </a:rPr>
              <a:t>Risks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5" dirty="0">
                <a:cs typeface="Calibri"/>
              </a:rPr>
              <a:t>(</a:t>
            </a:r>
            <a:r>
              <a:rPr lang="en-US" sz="2000" spc="-5" dirty="0">
                <a:cs typeface="Calibri"/>
              </a:rPr>
              <a:t>o</a:t>
            </a:r>
            <a:r>
              <a:rPr lang="en-US" sz="2000" dirty="0">
                <a:cs typeface="Calibri"/>
              </a:rPr>
              <a:t>f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bein</a:t>
            </a:r>
            <a:r>
              <a:rPr lang="en-US" sz="2000" dirty="0">
                <a:cs typeface="Calibri"/>
              </a:rPr>
              <a:t>g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s</a:t>
            </a:r>
            <a:r>
              <a:rPr lang="en-US" sz="2000" spc="-5" dirty="0">
                <a:cs typeface="Calibri"/>
              </a:rPr>
              <a:t>q</a:t>
            </a:r>
            <a:r>
              <a:rPr lang="en-US" sz="2000" spc="5" dirty="0">
                <a:cs typeface="Calibri"/>
              </a:rPr>
              <a:t>u</a:t>
            </a:r>
            <a:r>
              <a:rPr lang="en-US" sz="2000" dirty="0">
                <a:cs typeface="Calibri"/>
              </a:rPr>
              <a:t>eezed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out)</a:t>
            </a:r>
            <a:endParaRPr lang="en-US" sz="2000" dirty="0">
              <a:cs typeface="Calibri"/>
            </a:endParaRPr>
          </a:p>
          <a:p>
            <a:pPr marL="355600">
              <a:spcBef>
                <a:spcPts val="615"/>
              </a:spcBef>
              <a:buFont typeface="Calibri"/>
              <a:buChar char="•"/>
              <a:tabLst>
                <a:tab pos="355600" algn="l"/>
              </a:tabLst>
            </a:pPr>
            <a:r>
              <a:rPr lang="en-US" sz="2800" spc="-10" dirty="0">
                <a:cs typeface="Calibri"/>
              </a:rPr>
              <a:t>Deter</a:t>
            </a:r>
            <a:r>
              <a:rPr lang="en-US" sz="2800" spc="-5" dirty="0">
                <a:cs typeface="Calibri"/>
              </a:rPr>
              <a:t>m</a:t>
            </a:r>
            <a:r>
              <a:rPr lang="en-US" sz="2800" spc="-15" dirty="0">
                <a:cs typeface="Calibri"/>
              </a:rPr>
              <a:t>i</a:t>
            </a:r>
            <a:r>
              <a:rPr lang="en-US" sz="2800" spc="-10" dirty="0">
                <a:cs typeface="Calibri"/>
              </a:rPr>
              <a:t>nes:</a:t>
            </a:r>
            <a:endParaRPr lang="en-US" sz="2800" dirty="0">
              <a:cs typeface="Calibri"/>
            </a:endParaRPr>
          </a:p>
          <a:p>
            <a:pPr marL="756285" lvl="1" indent="-286385">
              <a:spcBef>
                <a:spcPts val="535"/>
              </a:spcBef>
              <a:buFont typeface="Calibri"/>
              <a:buChar char="–"/>
              <a:tabLst>
                <a:tab pos="756920" algn="l"/>
              </a:tabLst>
            </a:pPr>
            <a:r>
              <a:rPr lang="en-US" sz="2000" dirty="0">
                <a:cs typeface="Calibri"/>
              </a:rPr>
              <a:t>W</a:t>
            </a:r>
            <a:r>
              <a:rPr lang="en-US" sz="2000" spc="5" dirty="0">
                <a:cs typeface="Calibri"/>
              </a:rPr>
              <a:t>h</a:t>
            </a:r>
            <a:r>
              <a:rPr lang="en-US" sz="2000" dirty="0">
                <a:cs typeface="Calibri"/>
              </a:rPr>
              <a:t>o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your</a:t>
            </a:r>
            <a:r>
              <a:rPr lang="en-US" sz="2000" spc="-2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i</a:t>
            </a:r>
            <a:r>
              <a:rPr lang="en-US" sz="2000" spc="-10" dirty="0">
                <a:cs typeface="Calibri"/>
              </a:rPr>
              <a:t>m</a:t>
            </a:r>
            <a:r>
              <a:rPr lang="en-US" sz="2000" dirty="0">
                <a:cs typeface="Calibri"/>
              </a:rPr>
              <a:t>m</a:t>
            </a:r>
            <a:r>
              <a:rPr lang="en-US" sz="2000" spc="-10" dirty="0">
                <a:cs typeface="Calibri"/>
              </a:rPr>
              <a:t>e</a:t>
            </a:r>
            <a:r>
              <a:rPr lang="en-US" sz="2000" spc="-5" dirty="0">
                <a:cs typeface="Calibri"/>
              </a:rPr>
              <a:t>diat</a:t>
            </a:r>
            <a:r>
              <a:rPr lang="en-US" sz="2000" dirty="0">
                <a:cs typeface="Calibri"/>
              </a:rPr>
              <a:t>e</a:t>
            </a:r>
            <a:r>
              <a:rPr lang="en-US" sz="2000" spc="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c</a:t>
            </a:r>
            <a:r>
              <a:rPr lang="en-US" sz="2000" spc="5" dirty="0">
                <a:cs typeface="Calibri"/>
              </a:rPr>
              <a:t>u</a:t>
            </a:r>
            <a:r>
              <a:rPr lang="en-US" sz="2000" spc="-5" dirty="0">
                <a:cs typeface="Calibri"/>
              </a:rPr>
              <a:t>sto</a:t>
            </a:r>
            <a:r>
              <a:rPr lang="en-US" sz="2000" spc="-10" dirty="0">
                <a:cs typeface="Calibri"/>
              </a:rPr>
              <a:t>m</a:t>
            </a:r>
            <a:r>
              <a:rPr lang="en-US" sz="2000" dirty="0">
                <a:cs typeface="Calibri"/>
              </a:rPr>
              <a:t>ers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are</a:t>
            </a:r>
          </a:p>
          <a:p>
            <a:pPr marL="756285" lvl="1" indent="-286385">
              <a:spcBef>
                <a:spcPts val="480"/>
              </a:spcBef>
              <a:buFont typeface="Calibri"/>
              <a:buChar char="–"/>
              <a:tabLst>
                <a:tab pos="756920" algn="l"/>
              </a:tabLst>
            </a:pPr>
            <a:r>
              <a:rPr lang="en-US" sz="2000" dirty="0">
                <a:cs typeface="Calibri"/>
              </a:rPr>
              <a:t>Who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and </a:t>
            </a:r>
            <a:r>
              <a:rPr lang="en-US" sz="2000" spc="-15" dirty="0">
                <a:cs typeface="Calibri"/>
              </a:rPr>
              <a:t>w</a:t>
            </a:r>
            <a:r>
              <a:rPr lang="en-US" sz="2000" spc="-5" dirty="0">
                <a:cs typeface="Calibri"/>
              </a:rPr>
              <a:t>ha</a:t>
            </a:r>
            <a:r>
              <a:rPr lang="en-US" sz="2000" dirty="0">
                <a:cs typeface="Calibri"/>
              </a:rPr>
              <a:t>t</a:t>
            </a:r>
            <a:r>
              <a:rPr lang="en-US" sz="2000" spc="-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 v</a:t>
            </a:r>
            <a:r>
              <a:rPr lang="en-US" sz="2000" spc="-10" dirty="0">
                <a:cs typeface="Calibri"/>
              </a:rPr>
              <a:t>e</a:t>
            </a:r>
            <a:r>
              <a:rPr lang="en-US" sz="2000" spc="-5" dirty="0">
                <a:cs typeface="Calibri"/>
              </a:rPr>
              <a:t>ntur</a:t>
            </a:r>
            <a:r>
              <a:rPr lang="en-US" sz="2000" dirty="0">
                <a:cs typeface="Calibri"/>
              </a:rPr>
              <a:t>e</a:t>
            </a:r>
            <a:r>
              <a:rPr lang="en-US" sz="2000" spc="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is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depen</a:t>
            </a:r>
            <a:r>
              <a:rPr lang="en-US" sz="2000" spc="5" dirty="0">
                <a:cs typeface="Calibri"/>
              </a:rPr>
              <a:t>d</a:t>
            </a:r>
            <a:r>
              <a:rPr lang="en-US" sz="2000" dirty="0">
                <a:cs typeface="Calibri"/>
              </a:rPr>
              <a:t>ent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spc="-5" dirty="0">
                <a:cs typeface="Calibri"/>
              </a:rPr>
              <a:t>on</a:t>
            </a:r>
            <a:endParaRPr lang="en-US" sz="2000" dirty="0">
              <a:cs typeface="Calibri"/>
            </a:endParaRPr>
          </a:p>
          <a:p>
            <a:pPr marL="756285" marR="81280" lvl="1" indent="-286385">
              <a:spcBef>
                <a:spcPts val="480"/>
              </a:spcBef>
              <a:tabLst>
                <a:tab pos="756920" algn="l"/>
              </a:tabLst>
            </a:pPr>
            <a:r>
              <a:rPr lang="en-US" sz="2000" dirty="0">
                <a:cs typeface="Calibri"/>
              </a:rPr>
              <a:t>Key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re</a:t>
            </a:r>
            <a:r>
              <a:rPr lang="en-US" sz="2000" spc="-10" dirty="0">
                <a:cs typeface="Calibri"/>
              </a:rPr>
              <a:t>l</a:t>
            </a:r>
            <a:r>
              <a:rPr lang="en-US" sz="2000" dirty="0">
                <a:cs typeface="Calibri"/>
              </a:rPr>
              <a:t>ationships</a:t>
            </a:r>
            <a:r>
              <a:rPr lang="en-US" sz="2000" spc="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you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need to form</a:t>
            </a:r>
            <a:r>
              <a:rPr lang="en-US" sz="2000" spc="-2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(a</a:t>
            </a:r>
            <a:r>
              <a:rPr lang="en-US" sz="2000" spc="5" dirty="0">
                <a:cs typeface="Calibri"/>
              </a:rPr>
              <a:t>n</a:t>
            </a:r>
            <a:r>
              <a:rPr lang="en-US" sz="2000" dirty="0">
                <a:cs typeface="Calibri"/>
              </a:rPr>
              <a:t>d thus test</a:t>
            </a:r>
            <a:r>
              <a:rPr lang="en-US" sz="2000" spc="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…</a:t>
            </a:r>
            <a:r>
              <a:rPr lang="en-US" sz="2000" spc="-1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w</a:t>
            </a:r>
            <a:r>
              <a:rPr lang="en-US" sz="2000" spc="-10" dirty="0">
                <a:cs typeface="Calibri"/>
              </a:rPr>
              <a:t>i</a:t>
            </a:r>
            <a:r>
              <a:rPr lang="en-US" sz="2000" dirty="0">
                <a:cs typeface="Calibri"/>
              </a:rPr>
              <a:t>ll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</a:t>
            </a:r>
            <a:r>
              <a:rPr lang="en-US" sz="2000" spc="5" dirty="0">
                <a:cs typeface="Calibri"/>
              </a:rPr>
              <a:t>h</a:t>
            </a:r>
            <a:r>
              <a:rPr lang="en-US" sz="2000" dirty="0">
                <a:cs typeface="Calibri"/>
              </a:rPr>
              <a:t>ey</a:t>
            </a:r>
            <a:r>
              <a:rPr lang="en-US" sz="2000" spc="-1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or won’t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they).</a:t>
            </a:r>
          </a:p>
          <a:p>
            <a:pPr marL="355600">
              <a:spcBef>
                <a:spcPts val="615"/>
              </a:spcBef>
              <a:buFont typeface="Calibri"/>
              <a:buChar char="•"/>
              <a:tabLst>
                <a:tab pos="355600" algn="l"/>
              </a:tabLst>
            </a:pPr>
            <a:r>
              <a:rPr lang="en-US" sz="2800" spc="-5" dirty="0">
                <a:cs typeface="Calibri"/>
              </a:rPr>
              <a:t>Impacts </a:t>
            </a:r>
            <a:r>
              <a:rPr lang="en-US" sz="2800" dirty="0">
                <a:cs typeface="Calibri"/>
              </a:rPr>
              <a:t>i</a:t>
            </a:r>
            <a:r>
              <a:rPr lang="en-US" sz="2800" spc="-15" dirty="0">
                <a:cs typeface="Calibri"/>
              </a:rPr>
              <a:t>n</a:t>
            </a:r>
            <a:r>
              <a:rPr lang="en-US" sz="2800" spc="-5" dirty="0">
                <a:cs typeface="Calibri"/>
              </a:rPr>
              <a:t>ve</a:t>
            </a:r>
            <a:r>
              <a:rPr lang="en-US" sz="2800" spc="-15" dirty="0">
                <a:cs typeface="Calibri"/>
              </a:rPr>
              <a:t>s</a:t>
            </a:r>
            <a:r>
              <a:rPr lang="en-US" sz="2800" spc="-5" dirty="0">
                <a:cs typeface="Calibri"/>
              </a:rPr>
              <a:t>tme</a:t>
            </a:r>
            <a:r>
              <a:rPr lang="en-US" sz="2800" spc="-20" dirty="0">
                <a:cs typeface="Calibri"/>
              </a:rPr>
              <a:t>n</a:t>
            </a:r>
            <a:r>
              <a:rPr lang="en-US" sz="2800" spc="-5" dirty="0">
                <a:cs typeface="Calibri"/>
              </a:rPr>
              <a:t>t</a:t>
            </a:r>
            <a:r>
              <a:rPr lang="en-US" sz="2800" spc="3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(th</a:t>
            </a:r>
            <a:r>
              <a:rPr lang="en-US" sz="2800" spc="-5" dirty="0">
                <a:cs typeface="Calibri"/>
              </a:rPr>
              <a:t>e</a:t>
            </a:r>
            <a:r>
              <a:rPr lang="en-US" sz="2800" spc="1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more</a:t>
            </a:r>
            <a:r>
              <a:rPr lang="en-US" sz="2800" spc="-1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you</a:t>
            </a:r>
            <a:r>
              <a:rPr lang="en-US" sz="2800" spc="-1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d</a:t>
            </a:r>
            <a:r>
              <a:rPr lang="en-US" sz="2800" dirty="0">
                <a:cs typeface="Calibri"/>
              </a:rPr>
              <a:t>o</a:t>
            </a:r>
            <a:r>
              <a:rPr lang="en-US" sz="2800" spc="1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o</a:t>
            </a:r>
            <a:r>
              <a:rPr lang="en-US" sz="2800" spc="-5" dirty="0">
                <a:cs typeface="Calibri"/>
              </a:rPr>
              <a:t>r</a:t>
            </a:r>
            <a:r>
              <a:rPr lang="en-US" sz="280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pa</a:t>
            </a:r>
            <a:r>
              <a:rPr lang="en-US" sz="2800" spc="-5" dirty="0">
                <a:cs typeface="Calibri"/>
              </a:rPr>
              <a:t>y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for,</a:t>
            </a:r>
            <a:endParaRPr lang="en-US" sz="2800" dirty="0"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en-US" sz="2800" spc="-5" dirty="0">
                <a:cs typeface="Calibri"/>
              </a:rPr>
              <a:t>the more you</a:t>
            </a:r>
            <a:r>
              <a:rPr lang="en-US" sz="280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nee</a:t>
            </a:r>
            <a:r>
              <a:rPr lang="en-US" sz="2800" spc="-5" dirty="0">
                <a:cs typeface="Calibri"/>
              </a:rPr>
              <a:t>d</a:t>
            </a:r>
            <a:r>
              <a:rPr lang="en-US" sz="2800" spc="1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pr</a:t>
            </a:r>
            <a:r>
              <a:rPr lang="en-US" sz="2800" dirty="0">
                <a:cs typeface="Calibri"/>
              </a:rPr>
              <a:t>e</a:t>
            </a:r>
            <a:r>
              <a:rPr lang="en-US" sz="2800" spc="-10" dirty="0">
                <a:cs typeface="Calibri"/>
              </a:rPr>
              <a:t>-</a:t>
            </a:r>
            <a:r>
              <a:rPr lang="en-US" sz="2800" spc="-5" dirty="0">
                <a:cs typeface="Calibri"/>
              </a:rPr>
              <a:t>rev</a:t>
            </a:r>
            <a:r>
              <a:rPr lang="en-US" sz="2800" spc="-15" dirty="0">
                <a:cs typeface="Calibri"/>
              </a:rPr>
              <a:t>e</a:t>
            </a:r>
            <a:r>
              <a:rPr lang="en-US" sz="2800" spc="-10" dirty="0">
                <a:cs typeface="Calibri"/>
              </a:rPr>
              <a:t>nue</a:t>
            </a:r>
            <a:r>
              <a:rPr lang="en-US" sz="2800" spc="-10" dirty="0" smtClean="0">
                <a:cs typeface="Calibri"/>
              </a:rPr>
              <a:t>).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12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n-US" spc="-5" dirty="0">
                <a:cs typeface="Calibri"/>
              </a:rPr>
              <a:t>Logistics Profiles and Business Model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Βασικές </a:t>
            </a:r>
            <a:r>
              <a:rPr lang="el-GR" sz="2400" dirty="0" smtClean="0"/>
              <a:t>αρχές</a:t>
            </a:r>
            <a:r>
              <a:rPr lang="en-US" sz="2400" dirty="0" smtClean="0"/>
              <a:t> Logistics</a:t>
            </a:r>
            <a:endParaRPr lang="en-US" sz="2400" dirty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 </a:t>
            </a:r>
            <a:endParaRPr lang="el-GR" sz="2400" dirty="0" smtClean="0"/>
          </a:p>
          <a:p>
            <a:pPr algn="l"/>
            <a:r>
              <a:rPr lang="el-GR" sz="2400" b="1" dirty="0" smtClean="0"/>
              <a:t>Τμήμα</a:t>
            </a:r>
            <a:r>
              <a:rPr lang="el-GR" sz="2400" b="1" dirty="0" smtClean="0"/>
              <a:t>: </a:t>
            </a:r>
            <a:r>
              <a:rPr lang="el-GR" sz="2400" dirty="0"/>
              <a:t>Μεταπτυχιακό Πρόγραμμα </a:t>
            </a:r>
            <a:r>
              <a:rPr lang="el-GR" sz="2400" dirty="0" smtClean="0"/>
              <a:t>Σπουδών Πληροφορικής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937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5940" y="1412776"/>
            <a:ext cx="8370570" cy="5260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cs typeface="Calibri"/>
              </a:rPr>
              <a:t>Valu</a:t>
            </a:r>
            <a:r>
              <a:rPr sz="2000" b="1" dirty="0">
                <a:cs typeface="Calibri"/>
              </a:rPr>
              <a:t>e</a:t>
            </a:r>
            <a:r>
              <a:rPr sz="2000" b="1" spc="-15" dirty="0">
                <a:cs typeface="Calibri"/>
              </a:rPr>
              <a:t> </a:t>
            </a:r>
            <a:r>
              <a:rPr sz="2000" b="1" spc="-5" dirty="0">
                <a:cs typeface="Calibri"/>
              </a:rPr>
              <a:t>Orientation</a:t>
            </a:r>
            <a:endParaRPr sz="2000" dirty="0"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440"/>
              </a:spcBef>
            </a:pPr>
            <a:r>
              <a:rPr sz="2000" b="1" spc="-5" dirty="0">
                <a:cs typeface="Calibri"/>
              </a:rPr>
              <a:t>Valu</a:t>
            </a:r>
            <a:r>
              <a:rPr sz="2000" b="1" dirty="0">
                <a:cs typeface="Calibri"/>
              </a:rPr>
              <a:t>e</a:t>
            </a:r>
            <a:r>
              <a:rPr sz="2000" b="1" spc="-25" dirty="0">
                <a:cs typeface="Calibri"/>
              </a:rPr>
              <a:t> </a:t>
            </a:r>
            <a:r>
              <a:rPr sz="2000" b="1" spc="-5" dirty="0">
                <a:cs typeface="Calibri"/>
              </a:rPr>
              <a:t>Prop</a:t>
            </a:r>
            <a:r>
              <a:rPr sz="2000" b="1" spc="5" dirty="0">
                <a:cs typeface="Calibri"/>
              </a:rPr>
              <a:t>o</a:t>
            </a:r>
            <a:r>
              <a:rPr sz="2000" b="1" dirty="0">
                <a:cs typeface="Calibri"/>
              </a:rPr>
              <a:t>siti</a:t>
            </a:r>
            <a:r>
              <a:rPr sz="2000" b="1" spc="-10" dirty="0">
                <a:cs typeface="Calibri"/>
              </a:rPr>
              <a:t>o</a:t>
            </a:r>
            <a:r>
              <a:rPr sz="2000" b="1" dirty="0">
                <a:cs typeface="Calibri"/>
              </a:rPr>
              <a:t>n</a:t>
            </a:r>
            <a:r>
              <a:rPr sz="2000" b="1" spc="-5" dirty="0">
                <a:cs typeface="Calibri"/>
              </a:rPr>
              <a:t> </a:t>
            </a:r>
            <a:r>
              <a:rPr sz="2000" dirty="0">
                <a:cs typeface="Calibri"/>
              </a:rPr>
              <a:t>–</a:t>
            </a:r>
            <a:r>
              <a:rPr sz="2000" spc="-3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Th</a:t>
            </a:r>
            <a:r>
              <a:rPr sz="2000" dirty="0">
                <a:cs typeface="Calibri"/>
              </a:rPr>
              <a:t>e key</a:t>
            </a:r>
            <a:r>
              <a:rPr sz="2000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i</a:t>
            </a:r>
            <a:r>
              <a:rPr sz="2000" spc="-5" dirty="0">
                <a:cs typeface="Calibri"/>
              </a:rPr>
              <a:t>dea</a:t>
            </a:r>
            <a:r>
              <a:rPr sz="2000" dirty="0">
                <a:cs typeface="Calibri"/>
              </a:rPr>
              <a:t>s</a:t>
            </a:r>
            <a:r>
              <a:rPr sz="2000" spc="5" dirty="0">
                <a:cs typeface="Calibri"/>
              </a:rPr>
              <a:t> </a:t>
            </a:r>
            <a:r>
              <a:rPr sz="2000" dirty="0">
                <a:cs typeface="Calibri"/>
              </a:rPr>
              <a:t>t</a:t>
            </a:r>
            <a:r>
              <a:rPr sz="2000" spc="-10" dirty="0">
                <a:cs typeface="Calibri"/>
              </a:rPr>
              <a:t>h</a:t>
            </a:r>
            <a:r>
              <a:rPr sz="2000" spc="-5" dirty="0">
                <a:cs typeface="Calibri"/>
              </a:rPr>
              <a:t>a</a:t>
            </a:r>
            <a:r>
              <a:rPr sz="2000" dirty="0">
                <a:cs typeface="Calibri"/>
              </a:rPr>
              <a:t>t</a:t>
            </a:r>
            <a:r>
              <a:rPr sz="2000" spc="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c</a:t>
            </a:r>
            <a:r>
              <a:rPr sz="2000" spc="-5" dirty="0">
                <a:cs typeface="Calibri"/>
              </a:rPr>
              <a:t>r</a:t>
            </a:r>
            <a:r>
              <a:rPr sz="2000" dirty="0">
                <a:cs typeface="Calibri"/>
              </a:rPr>
              <a:t>eate</a:t>
            </a:r>
            <a:r>
              <a:rPr sz="2000" spc="-5" dirty="0">
                <a:cs typeface="Calibri"/>
              </a:rPr>
              <a:t> </a:t>
            </a:r>
            <a:r>
              <a:rPr sz="2000" dirty="0">
                <a:cs typeface="Calibri"/>
              </a:rPr>
              <a:t>va</a:t>
            </a:r>
            <a:r>
              <a:rPr sz="2000" spc="-10" dirty="0">
                <a:cs typeface="Calibri"/>
              </a:rPr>
              <a:t>l</a:t>
            </a:r>
            <a:r>
              <a:rPr sz="2000" spc="-5" dirty="0">
                <a:cs typeface="Calibri"/>
              </a:rPr>
              <a:t>u</a:t>
            </a:r>
            <a:r>
              <a:rPr sz="2000" dirty="0">
                <a:cs typeface="Calibri"/>
              </a:rPr>
              <a:t>e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fo</a:t>
            </a:r>
            <a:r>
              <a:rPr sz="2000" dirty="0">
                <a:cs typeface="Calibri"/>
              </a:rPr>
              <a:t>r </a:t>
            </a:r>
            <a:r>
              <a:rPr sz="2000" spc="-10" dirty="0">
                <a:cs typeface="Calibri"/>
              </a:rPr>
              <a:t>y</a:t>
            </a:r>
            <a:r>
              <a:rPr sz="2000" spc="-5" dirty="0">
                <a:cs typeface="Calibri"/>
              </a:rPr>
              <a:t>ou</a:t>
            </a:r>
            <a:r>
              <a:rPr sz="2000" dirty="0">
                <a:cs typeface="Calibri"/>
              </a:rPr>
              <a:t>r</a:t>
            </a:r>
            <a:r>
              <a:rPr sz="2000" spc="-10" dirty="0">
                <a:cs typeface="Calibri"/>
              </a:rPr>
              <a:t> </a:t>
            </a:r>
            <a:r>
              <a:rPr sz="2000" dirty="0">
                <a:cs typeface="Calibri"/>
              </a:rPr>
              <a:t>c</a:t>
            </a:r>
            <a:r>
              <a:rPr sz="2000" spc="-10" dirty="0">
                <a:cs typeface="Calibri"/>
              </a:rPr>
              <a:t>u</a:t>
            </a:r>
            <a:r>
              <a:rPr sz="2000" spc="-5" dirty="0">
                <a:cs typeface="Calibri"/>
              </a:rPr>
              <a:t>s</a:t>
            </a:r>
            <a:r>
              <a:rPr sz="2000" spc="-10" dirty="0">
                <a:cs typeface="Calibri"/>
              </a:rPr>
              <a:t>t</a:t>
            </a:r>
            <a:r>
              <a:rPr sz="2000" spc="-5" dirty="0">
                <a:cs typeface="Calibri"/>
              </a:rPr>
              <a:t>ome</a:t>
            </a:r>
            <a:r>
              <a:rPr sz="2000" dirty="0">
                <a:cs typeface="Calibri"/>
              </a:rPr>
              <a:t>r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segment</a:t>
            </a:r>
            <a:r>
              <a:rPr sz="2000" dirty="0">
                <a:cs typeface="Calibri"/>
              </a:rPr>
              <a:t>s</a:t>
            </a:r>
          </a:p>
          <a:p>
            <a:pPr marL="413384" marR="5080">
              <a:lnSpc>
                <a:spcPct val="110000"/>
              </a:lnSpc>
              <a:spcBef>
                <a:spcPts val="215"/>
              </a:spcBef>
            </a:pPr>
            <a:r>
              <a:rPr sz="2000" b="1" spc="-10" dirty="0">
                <a:cs typeface="Calibri"/>
              </a:rPr>
              <a:t>Cust</a:t>
            </a:r>
            <a:r>
              <a:rPr sz="2000" b="1" dirty="0">
                <a:cs typeface="Calibri"/>
              </a:rPr>
              <a:t>o</a:t>
            </a:r>
            <a:r>
              <a:rPr sz="2000" b="1" spc="-5" dirty="0">
                <a:cs typeface="Calibri"/>
              </a:rPr>
              <a:t>m</a:t>
            </a:r>
            <a:r>
              <a:rPr sz="2000" b="1" dirty="0">
                <a:cs typeface="Calibri"/>
              </a:rPr>
              <a:t>er</a:t>
            </a:r>
            <a:r>
              <a:rPr sz="2000" b="1" spc="-55" dirty="0">
                <a:cs typeface="Calibri"/>
              </a:rPr>
              <a:t> </a:t>
            </a:r>
            <a:r>
              <a:rPr sz="2000" b="1" dirty="0">
                <a:cs typeface="Calibri"/>
              </a:rPr>
              <a:t>Se</a:t>
            </a:r>
            <a:r>
              <a:rPr sz="2000" b="1" spc="-5" dirty="0">
                <a:cs typeface="Calibri"/>
              </a:rPr>
              <a:t>gm</a:t>
            </a:r>
            <a:r>
              <a:rPr sz="2000" b="1" dirty="0">
                <a:cs typeface="Calibri"/>
              </a:rPr>
              <a:t>e</a:t>
            </a:r>
            <a:r>
              <a:rPr sz="2000" b="1" spc="-5" dirty="0">
                <a:cs typeface="Calibri"/>
              </a:rPr>
              <a:t>nts</a:t>
            </a:r>
            <a:r>
              <a:rPr sz="2000" b="1" dirty="0">
                <a:cs typeface="Calibri"/>
              </a:rPr>
              <a:t> </a:t>
            </a:r>
            <a:r>
              <a:rPr sz="2000" b="1" spc="-20" dirty="0">
                <a:cs typeface="Calibri"/>
              </a:rPr>
              <a:t> </a:t>
            </a:r>
            <a:r>
              <a:rPr sz="2000" dirty="0">
                <a:cs typeface="Calibri"/>
              </a:rPr>
              <a:t>–</a:t>
            </a:r>
            <a:r>
              <a:rPr sz="2000" spc="15" dirty="0">
                <a:cs typeface="Calibri"/>
              </a:rPr>
              <a:t> </a:t>
            </a:r>
            <a:r>
              <a:rPr sz="2000" dirty="0">
                <a:cs typeface="Calibri"/>
              </a:rPr>
              <a:t>The different</a:t>
            </a:r>
            <a:r>
              <a:rPr sz="2000" spc="-10" dirty="0">
                <a:cs typeface="Calibri"/>
              </a:rPr>
              <a:t> </a:t>
            </a:r>
            <a:r>
              <a:rPr sz="2000" dirty="0">
                <a:cs typeface="Calibri"/>
              </a:rPr>
              <a:t>gro</a:t>
            </a:r>
            <a:r>
              <a:rPr sz="2000" spc="-10" dirty="0">
                <a:cs typeface="Calibri"/>
              </a:rPr>
              <a:t>u</a:t>
            </a:r>
            <a:r>
              <a:rPr sz="2000" dirty="0">
                <a:cs typeface="Calibri"/>
              </a:rPr>
              <a:t>ps</a:t>
            </a:r>
            <a:r>
              <a:rPr sz="2000" spc="5" dirty="0">
                <a:cs typeface="Calibri"/>
              </a:rPr>
              <a:t> </a:t>
            </a:r>
            <a:r>
              <a:rPr sz="2000" dirty="0">
                <a:cs typeface="Calibri"/>
              </a:rPr>
              <a:t>of</a:t>
            </a:r>
            <a:r>
              <a:rPr sz="2000" spc="10" dirty="0">
                <a:cs typeface="Calibri"/>
              </a:rPr>
              <a:t> </a:t>
            </a:r>
            <a:r>
              <a:rPr sz="2000" dirty="0">
                <a:cs typeface="Calibri"/>
              </a:rPr>
              <a:t>people</a:t>
            </a:r>
            <a:r>
              <a:rPr sz="2000" spc="10" dirty="0">
                <a:cs typeface="Calibri"/>
              </a:rPr>
              <a:t> </a:t>
            </a:r>
            <a:r>
              <a:rPr sz="2000" dirty="0">
                <a:cs typeface="Calibri"/>
              </a:rPr>
              <a:t>you</a:t>
            </a:r>
            <a:r>
              <a:rPr sz="2000" spc="-10" dirty="0">
                <a:cs typeface="Calibri"/>
              </a:rPr>
              <a:t>’</a:t>
            </a:r>
            <a:r>
              <a:rPr sz="2000" dirty="0">
                <a:cs typeface="Calibri"/>
              </a:rPr>
              <a:t>re t</a:t>
            </a:r>
            <a:r>
              <a:rPr sz="2000" spc="-10" dirty="0">
                <a:cs typeface="Calibri"/>
              </a:rPr>
              <a:t>r</a:t>
            </a:r>
            <a:r>
              <a:rPr sz="2000" dirty="0">
                <a:cs typeface="Calibri"/>
              </a:rPr>
              <a:t>y</a:t>
            </a:r>
            <a:r>
              <a:rPr sz="2000" spc="-10" dirty="0">
                <a:cs typeface="Calibri"/>
              </a:rPr>
              <a:t>i</a:t>
            </a:r>
            <a:r>
              <a:rPr sz="2000" dirty="0">
                <a:cs typeface="Calibri"/>
              </a:rPr>
              <a:t>ng</a:t>
            </a:r>
            <a:r>
              <a:rPr sz="2000" spc="5" dirty="0">
                <a:cs typeface="Calibri"/>
              </a:rPr>
              <a:t> </a:t>
            </a:r>
            <a:r>
              <a:rPr sz="2000" dirty="0">
                <a:cs typeface="Calibri"/>
              </a:rPr>
              <a:t>to </a:t>
            </a:r>
            <a:r>
              <a:rPr sz="2000" spc="-10" dirty="0">
                <a:cs typeface="Calibri"/>
              </a:rPr>
              <a:t>r</a:t>
            </a:r>
            <a:r>
              <a:rPr sz="2000" dirty="0">
                <a:cs typeface="Calibri"/>
              </a:rPr>
              <a:t>each</a:t>
            </a:r>
            <a:r>
              <a:rPr sz="2000" spc="5" dirty="0">
                <a:cs typeface="Calibri"/>
              </a:rPr>
              <a:t> </a:t>
            </a:r>
            <a:r>
              <a:rPr sz="2000" dirty="0">
                <a:cs typeface="Calibri"/>
              </a:rPr>
              <a:t>and</a:t>
            </a:r>
            <a:r>
              <a:rPr sz="2000" spc="5" dirty="0">
                <a:cs typeface="Calibri"/>
              </a:rPr>
              <a:t> </a:t>
            </a:r>
            <a:r>
              <a:rPr sz="2000" dirty="0">
                <a:cs typeface="Calibri"/>
              </a:rPr>
              <a:t>se</a:t>
            </a:r>
            <a:r>
              <a:rPr sz="2000" spc="-10" dirty="0">
                <a:cs typeface="Calibri"/>
              </a:rPr>
              <a:t>r</a:t>
            </a:r>
            <a:r>
              <a:rPr sz="2000" dirty="0">
                <a:cs typeface="Calibri"/>
              </a:rPr>
              <a:t>ve </a:t>
            </a:r>
            <a:r>
              <a:rPr sz="2000" b="1" spc="-10" dirty="0">
                <a:cs typeface="Calibri"/>
              </a:rPr>
              <a:t>Cust</a:t>
            </a:r>
            <a:r>
              <a:rPr sz="2000" b="1" dirty="0">
                <a:cs typeface="Calibri"/>
              </a:rPr>
              <a:t>o</a:t>
            </a:r>
            <a:r>
              <a:rPr sz="2000" b="1" spc="-5" dirty="0">
                <a:cs typeface="Calibri"/>
              </a:rPr>
              <a:t>m</a:t>
            </a:r>
            <a:r>
              <a:rPr sz="2000" b="1" dirty="0">
                <a:cs typeface="Calibri"/>
              </a:rPr>
              <a:t>er</a:t>
            </a:r>
            <a:r>
              <a:rPr sz="2000" b="1" spc="-55" dirty="0">
                <a:cs typeface="Calibri"/>
              </a:rPr>
              <a:t> </a:t>
            </a:r>
            <a:r>
              <a:rPr sz="2000" b="1" spc="-10" dirty="0">
                <a:cs typeface="Calibri"/>
              </a:rPr>
              <a:t>R</a:t>
            </a:r>
            <a:r>
              <a:rPr sz="2000" b="1" dirty="0">
                <a:cs typeface="Calibri"/>
              </a:rPr>
              <a:t>e</a:t>
            </a:r>
            <a:r>
              <a:rPr sz="2000" b="1" spc="-5" dirty="0">
                <a:cs typeface="Calibri"/>
              </a:rPr>
              <a:t>latio</a:t>
            </a:r>
            <a:r>
              <a:rPr sz="2000" b="1" dirty="0">
                <a:cs typeface="Calibri"/>
              </a:rPr>
              <a:t>n</a:t>
            </a:r>
            <a:r>
              <a:rPr sz="2000" b="1" spc="-5" dirty="0">
                <a:cs typeface="Calibri"/>
              </a:rPr>
              <a:t>s</a:t>
            </a:r>
            <a:r>
              <a:rPr sz="2000" b="1" dirty="0">
                <a:cs typeface="Calibri"/>
              </a:rPr>
              <a:t>h</a:t>
            </a:r>
            <a:r>
              <a:rPr sz="2000" b="1" spc="-15" dirty="0">
                <a:cs typeface="Calibri"/>
              </a:rPr>
              <a:t>ip</a:t>
            </a:r>
            <a:r>
              <a:rPr sz="2000" b="1" spc="-5" dirty="0">
                <a:cs typeface="Calibri"/>
              </a:rPr>
              <a:t>s</a:t>
            </a:r>
            <a:r>
              <a:rPr sz="2000" b="1" spc="-35" dirty="0">
                <a:cs typeface="Calibri"/>
              </a:rPr>
              <a:t> </a:t>
            </a:r>
            <a:r>
              <a:rPr sz="2000" dirty="0">
                <a:cs typeface="Calibri"/>
              </a:rPr>
              <a:t>–</a:t>
            </a:r>
            <a:r>
              <a:rPr sz="2000" spc="1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Th</a:t>
            </a:r>
            <a:r>
              <a:rPr sz="2000" dirty="0">
                <a:cs typeface="Calibri"/>
              </a:rPr>
              <a:t>e types</a:t>
            </a:r>
            <a:r>
              <a:rPr sz="2000" spc="-5" dirty="0">
                <a:cs typeface="Calibri"/>
              </a:rPr>
              <a:t> o</a:t>
            </a:r>
            <a:r>
              <a:rPr sz="2000" dirty="0">
                <a:cs typeface="Calibri"/>
              </a:rPr>
              <a:t>f rela</a:t>
            </a:r>
            <a:r>
              <a:rPr sz="2000" spc="-10" dirty="0">
                <a:cs typeface="Calibri"/>
              </a:rPr>
              <a:t>t</a:t>
            </a:r>
            <a:r>
              <a:rPr sz="2000" spc="-5" dirty="0">
                <a:cs typeface="Calibri"/>
              </a:rPr>
              <a:t>ions</a:t>
            </a:r>
            <a:r>
              <a:rPr sz="2000" spc="-10" dirty="0">
                <a:cs typeface="Calibri"/>
              </a:rPr>
              <a:t>h</a:t>
            </a:r>
            <a:r>
              <a:rPr sz="2000" spc="-5" dirty="0">
                <a:cs typeface="Calibri"/>
              </a:rPr>
              <a:t>ip</a:t>
            </a:r>
            <a:r>
              <a:rPr sz="2000" dirty="0">
                <a:cs typeface="Calibri"/>
              </a:rPr>
              <a:t>s</a:t>
            </a:r>
            <a:r>
              <a:rPr sz="2000" spc="3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yo</a:t>
            </a:r>
            <a:r>
              <a:rPr sz="2000" dirty="0">
                <a:cs typeface="Calibri"/>
              </a:rPr>
              <a:t>u </a:t>
            </a:r>
            <a:r>
              <a:rPr sz="2000" spc="-10" dirty="0">
                <a:cs typeface="Calibri"/>
              </a:rPr>
              <a:t>hav</a:t>
            </a:r>
            <a:r>
              <a:rPr sz="2000" spc="-5" dirty="0">
                <a:cs typeface="Calibri"/>
              </a:rPr>
              <a:t>e</a:t>
            </a:r>
            <a:r>
              <a:rPr sz="2000" dirty="0">
                <a:cs typeface="Calibri"/>
              </a:rPr>
              <a:t> w</a:t>
            </a:r>
            <a:r>
              <a:rPr sz="2000" spc="-5" dirty="0">
                <a:cs typeface="Calibri"/>
              </a:rPr>
              <a:t>i</a:t>
            </a:r>
            <a:r>
              <a:rPr sz="2000" dirty="0">
                <a:cs typeface="Calibri"/>
              </a:rPr>
              <a:t>th</a:t>
            </a:r>
            <a:r>
              <a:rPr sz="2000" spc="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you</a:t>
            </a:r>
            <a:r>
              <a:rPr sz="2000" dirty="0">
                <a:cs typeface="Calibri"/>
              </a:rPr>
              <a:t>r c</a:t>
            </a:r>
            <a:r>
              <a:rPr sz="2000" spc="-10" dirty="0">
                <a:cs typeface="Calibri"/>
              </a:rPr>
              <a:t>u</a:t>
            </a:r>
            <a:r>
              <a:rPr sz="2000" spc="-5" dirty="0">
                <a:cs typeface="Calibri"/>
              </a:rPr>
              <a:t>s</a:t>
            </a:r>
            <a:r>
              <a:rPr sz="2000" spc="-10" dirty="0">
                <a:cs typeface="Calibri"/>
              </a:rPr>
              <a:t>tom</a:t>
            </a:r>
            <a:r>
              <a:rPr sz="2000" dirty="0">
                <a:cs typeface="Calibri"/>
              </a:rPr>
              <a:t>e</a:t>
            </a:r>
            <a:r>
              <a:rPr sz="2000" spc="-5" dirty="0">
                <a:cs typeface="Calibri"/>
              </a:rPr>
              <a:t>r </a:t>
            </a:r>
            <a:r>
              <a:rPr sz="2000" spc="-10" dirty="0">
                <a:cs typeface="Calibri"/>
              </a:rPr>
              <a:t>segm</a:t>
            </a:r>
            <a:r>
              <a:rPr sz="2000" dirty="0">
                <a:cs typeface="Calibri"/>
              </a:rPr>
              <a:t>e</a:t>
            </a:r>
            <a:r>
              <a:rPr sz="2000" spc="-5" dirty="0">
                <a:cs typeface="Calibri"/>
              </a:rPr>
              <a:t>nts</a:t>
            </a:r>
            <a:endParaRPr sz="2000" dirty="0"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434"/>
              </a:spcBef>
            </a:pPr>
            <a:r>
              <a:rPr sz="2000" b="1" spc="-10" dirty="0">
                <a:cs typeface="Calibri"/>
              </a:rPr>
              <a:t>C</a:t>
            </a:r>
            <a:r>
              <a:rPr sz="2000" b="1" dirty="0">
                <a:cs typeface="Calibri"/>
              </a:rPr>
              <a:t>hann</a:t>
            </a:r>
            <a:r>
              <a:rPr sz="2000" b="1" spc="5" dirty="0">
                <a:cs typeface="Calibri"/>
              </a:rPr>
              <a:t>e</a:t>
            </a:r>
            <a:r>
              <a:rPr sz="2000" b="1" spc="-20" dirty="0">
                <a:cs typeface="Calibri"/>
              </a:rPr>
              <a:t>l</a:t>
            </a:r>
            <a:r>
              <a:rPr sz="2000" b="1" dirty="0">
                <a:cs typeface="Calibri"/>
              </a:rPr>
              <a:t>s</a:t>
            </a:r>
            <a:r>
              <a:rPr sz="2000" b="1" spc="-45" dirty="0">
                <a:cs typeface="Calibri"/>
              </a:rPr>
              <a:t> </a:t>
            </a:r>
            <a:r>
              <a:rPr sz="2000" dirty="0">
                <a:cs typeface="Calibri"/>
              </a:rPr>
              <a:t>– </a:t>
            </a:r>
            <a:r>
              <a:rPr sz="2000" spc="-10" dirty="0">
                <a:cs typeface="Calibri"/>
              </a:rPr>
              <a:t>H</a:t>
            </a:r>
            <a:r>
              <a:rPr sz="2000" spc="-5" dirty="0">
                <a:cs typeface="Calibri"/>
              </a:rPr>
              <a:t>o</a:t>
            </a:r>
            <a:r>
              <a:rPr sz="2000" dirty="0">
                <a:cs typeface="Calibri"/>
              </a:rPr>
              <a:t>w</a:t>
            </a:r>
            <a:r>
              <a:rPr sz="2000" spc="1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yo</a:t>
            </a:r>
            <a:r>
              <a:rPr sz="2000" dirty="0">
                <a:cs typeface="Calibri"/>
              </a:rPr>
              <a:t>u </a:t>
            </a:r>
            <a:r>
              <a:rPr sz="2000" spc="-15" dirty="0">
                <a:cs typeface="Calibri"/>
              </a:rPr>
              <a:t>r</a:t>
            </a:r>
            <a:r>
              <a:rPr sz="2000" dirty="0">
                <a:cs typeface="Calibri"/>
              </a:rPr>
              <a:t>ea</a:t>
            </a:r>
            <a:r>
              <a:rPr sz="2000" spc="-10" dirty="0">
                <a:cs typeface="Calibri"/>
              </a:rPr>
              <a:t>c</a:t>
            </a:r>
            <a:r>
              <a:rPr sz="2000" dirty="0">
                <a:cs typeface="Calibri"/>
              </a:rPr>
              <a:t>h</a:t>
            </a:r>
            <a:r>
              <a:rPr sz="2000" spc="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you</a:t>
            </a:r>
            <a:r>
              <a:rPr sz="2000" dirty="0">
                <a:cs typeface="Calibri"/>
              </a:rPr>
              <a:t>r</a:t>
            </a:r>
            <a:r>
              <a:rPr sz="2000" spc="-10" dirty="0">
                <a:cs typeface="Calibri"/>
              </a:rPr>
              <a:t> </a:t>
            </a:r>
            <a:r>
              <a:rPr sz="2000" dirty="0">
                <a:cs typeface="Calibri"/>
              </a:rPr>
              <a:t>c</a:t>
            </a:r>
            <a:r>
              <a:rPr sz="2000" spc="-10" dirty="0">
                <a:cs typeface="Calibri"/>
              </a:rPr>
              <a:t>u</a:t>
            </a:r>
            <a:r>
              <a:rPr sz="2000" spc="-5" dirty="0">
                <a:cs typeface="Calibri"/>
              </a:rPr>
              <a:t>s</a:t>
            </a:r>
            <a:r>
              <a:rPr sz="2000" spc="-10" dirty="0">
                <a:cs typeface="Calibri"/>
              </a:rPr>
              <a:t>t</a:t>
            </a:r>
            <a:r>
              <a:rPr sz="2000" spc="-5" dirty="0">
                <a:cs typeface="Calibri"/>
              </a:rPr>
              <a:t>ome</a:t>
            </a:r>
            <a:r>
              <a:rPr sz="2000" dirty="0">
                <a:cs typeface="Calibri"/>
              </a:rPr>
              <a:t>r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segment</a:t>
            </a:r>
            <a:r>
              <a:rPr sz="2000" dirty="0">
                <a:cs typeface="Calibri"/>
              </a:rPr>
              <a:t>s</a:t>
            </a:r>
          </a:p>
          <a:p>
            <a:pPr>
              <a:lnSpc>
                <a:spcPct val="100000"/>
              </a:lnSpc>
            </a:pP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spc="-5" dirty="0">
                <a:cs typeface="Calibri"/>
              </a:rPr>
              <a:t>Cost</a:t>
            </a:r>
            <a:r>
              <a:rPr sz="2000" b="1" dirty="0">
                <a:cs typeface="Calibri"/>
              </a:rPr>
              <a:t>s</a:t>
            </a:r>
            <a:r>
              <a:rPr sz="2000" b="1" spc="-20" dirty="0">
                <a:cs typeface="Calibri"/>
              </a:rPr>
              <a:t> </a:t>
            </a:r>
            <a:r>
              <a:rPr sz="2000" b="1" spc="-5" dirty="0">
                <a:cs typeface="Calibri"/>
              </a:rPr>
              <a:t>Orientation</a:t>
            </a:r>
            <a:endParaRPr sz="2000" dirty="0"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439"/>
              </a:spcBef>
            </a:pPr>
            <a:r>
              <a:rPr sz="2000" b="1" dirty="0">
                <a:cs typeface="Calibri"/>
              </a:rPr>
              <a:t>Ke</a:t>
            </a:r>
            <a:r>
              <a:rPr sz="2000" b="1" spc="-5" dirty="0">
                <a:cs typeface="Calibri"/>
              </a:rPr>
              <a:t>y</a:t>
            </a:r>
            <a:r>
              <a:rPr sz="2000" b="1" spc="-25" dirty="0">
                <a:cs typeface="Calibri"/>
              </a:rPr>
              <a:t> </a:t>
            </a:r>
            <a:r>
              <a:rPr sz="2000" b="1" dirty="0">
                <a:cs typeface="Calibri"/>
              </a:rPr>
              <a:t>Activ</a:t>
            </a:r>
            <a:r>
              <a:rPr sz="2000" b="1" spc="-5" dirty="0">
                <a:cs typeface="Calibri"/>
              </a:rPr>
              <a:t>iti</a:t>
            </a:r>
            <a:r>
              <a:rPr sz="2000" b="1" dirty="0">
                <a:cs typeface="Calibri"/>
              </a:rPr>
              <a:t>e</a:t>
            </a:r>
            <a:r>
              <a:rPr sz="2000" b="1" spc="-5" dirty="0">
                <a:cs typeface="Calibri"/>
              </a:rPr>
              <a:t>s</a:t>
            </a:r>
            <a:r>
              <a:rPr sz="2000" b="1" spc="-30" dirty="0">
                <a:cs typeface="Calibri"/>
              </a:rPr>
              <a:t> </a:t>
            </a:r>
            <a:r>
              <a:rPr sz="2000" dirty="0">
                <a:cs typeface="Calibri"/>
              </a:rPr>
              <a:t>– W</a:t>
            </a:r>
            <a:r>
              <a:rPr sz="2000" spc="-5" dirty="0">
                <a:cs typeface="Calibri"/>
              </a:rPr>
              <a:t>ha</a:t>
            </a:r>
            <a:r>
              <a:rPr sz="2000" dirty="0">
                <a:cs typeface="Calibri"/>
              </a:rPr>
              <a:t>t</a:t>
            </a:r>
            <a:r>
              <a:rPr sz="2000" spc="-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yo</a:t>
            </a:r>
            <a:r>
              <a:rPr sz="2000" dirty="0">
                <a:cs typeface="Calibri"/>
              </a:rPr>
              <a:t>u </a:t>
            </a:r>
            <a:r>
              <a:rPr sz="2000" spc="-5" dirty="0">
                <a:cs typeface="Calibri"/>
              </a:rPr>
              <a:t>d</a:t>
            </a:r>
            <a:r>
              <a:rPr sz="2000" dirty="0">
                <a:cs typeface="Calibri"/>
              </a:rPr>
              <a:t>o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ev</a:t>
            </a:r>
            <a:r>
              <a:rPr sz="2000" dirty="0">
                <a:cs typeface="Calibri"/>
              </a:rPr>
              <a:t>ery</a:t>
            </a:r>
            <a:r>
              <a:rPr sz="2000" spc="-2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da</a:t>
            </a:r>
            <a:r>
              <a:rPr sz="2000" dirty="0">
                <a:cs typeface="Calibri"/>
              </a:rPr>
              <a:t>y to</a:t>
            </a:r>
            <a:r>
              <a:rPr sz="2000" spc="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make</a:t>
            </a:r>
            <a:r>
              <a:rPr sz="200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the</a:t>
            </a:r>
            <a:r>
              <a:rPr sz="2000" dirty="0">
                <a:cs typeface="Calibri"/>
              </a:rPr>
              <a:t> </a:t>
            </a:r>
            <a:r>
              <a:rPr sz="2000" spc="5" dirty="0">
                <a:cs typeface="Calibri"/>
              </a:rPr>
              <a:t>m</a:t>
            </a:r>
            <a:r>
              <a:rPr sz="2000" spc="-5" dirty="0">
                <a:cs typeface="Calibri"/>
              </a:rPr>
              <a:t>ode</a:t>
            </a:r>
            <a:r>
              <a:rPr sz="2000" dirty="0">
                <a:cs typeface="Calibri"/>
              </a:rPr>
              <a:t>l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wo</a:t>
            </a:r>
            <a:r>
              <a:rPr sz="2000" spc="-10" dirty="0">
                <a:cs typeface="Calibri"/>
              </a:rPr>
              <a:t>r</a:t>
            </a:r>
            <a:r>
              <a:rPr sz="2000" spc="-5" dirty="0">
                <a:cs typeface="Calibri"/>
              </a:rPr>
              <a:t>k</a:t>
            </a:r>
            <a:endParaRPr sz="2000" dirty="0"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434"/>
              </a:spcBef>
            </a:pPr>
            <a:r>
              <a:rPr sz="2000" b="1" dirty="0">
                <a:cs typeface="Calibri"/>
              </a:rPr>
              <a:t>Key</a:t>
            </a:r>
            <a:r>
              <a:rPr sz="2000" b="1" spc="-25" dirty="0">
                <a:cs typeface="Calibri"/>
              </a:rPr>
              <a:t> </a:t>
            </a:r>
            <a:r>
              <a:rPr sz="2000" b="1" spc="-5" dirty="0">
                <a:cs typeface="Calibri"/>
              </a:rPr>
              <a:t>Par</a:t>
            </a:r>
            <a:r>
              <a:rPr sz="2000" b="1" spc="-10" dirty="0">
                <a:cs typeface="Calibri"/>
              </a:rPr>
              <a:t>t</a:t>
            </a:r>
            <a:r>
              <a:rPr sz="2000" b="1" dirty="0">
                <a:cs typeface="Calibri"/>
              </a:rPr>
              <a:t>n</a:t>
            </a:r>
            <a:r>
              <a:rPr sz="2000" b="1" spc="5" dirty="0">
                <a:cs typeface="Calibri"/>
              </a:rPr>
              <a:t>e</a:t>
            </a:r>
            <a:r>
              <a:rPr sz="2000" b="1" spc="-5" dirty="0">
                <a:cs typeface="Calibri"/>
              </a:rPr>
              <a:t>r</a:t>
            </a:r>
            <a:r>
              <a:rPr sz="2000" b="1" dirty="0">
                <a:cs typeface="Calibri"/>
              </a:rPr>
              <a:t>s</a:t>
            </a:r>
            <a:r>
              <a:rPr sz="2000" b="1" spc="-15" dirty="0">
                <a:cs typeface="Calibri"/>
              </a:rPr>
              <a:t> </a:t>
            </a:r>
            <a:r>
              <a:rPr sz="2000" dirty="0">
                <a:cs typeface="Calibri"/>
              </a:rPr>
              <a:t>– </a:t>
            </a:r>
            <a:r>
              <a:rPr sz="2000" spc="-5" dirty="0">
                <a:cs typeface="Calibri"/>
              </a:rPr>
              <a:t>You</a:t>
            </a:r>
            <a:r>
              <a:rPr sz="2000" dirty="0">
                <a:cs typeface="Calibri"/>
              </a:rPr>
              <a:t>r </a:t>
            </a:r>
            <a:r>
              <a:rPr sz="2000" spc="-5" dirty="0">
                <a:cs typeface="Calibri"/>
              </a:rPr>
              <a:t>s</a:t>
            </a:r>
            <a:r>
              <a:rPr sz="2000" spc="-10" dirty="0">
                <a:cs typeface="Calibri"/>
              </a:rPr>
              <a:t>u</a:t>
            </a:r>
            <a:r>
              <a:rPr sz="2000" spc="-5" dirty="0">
                <a:cs typeface="Calibri"/>
              </a:rPr>
              <a:t>pp</a:t>
            </a:r>
            <a:r>
              <a:rPr sz="2000" spc="-10" dirty="0">
                <a:cs typeface="Calibri"/>
              </a:rPr>
              <a:t>li</a:t>
            </a:r>
            <a:r>
              <a:rPr sz="2000" dirty="0">
                <a:cs typeface="Calibri"/>
              </a:rPr>
              <a:t>ers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an</a:t>
            </a:r>
            <a:r>
              <a:rPr sz="2000" dirty="0">
                <a:cs typeface="Calibri"/>
              </a:rPr>
              <a:t>d</a:t>
            </a:r>
            <a:r>
              <a:rPr sz="2000" spc="-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pa</a:t>
            </a:r>
            <a:r>
              <a:rPr sz="2000" spc="-15" dirty="0">
                <a:cs typeface="Calibri"/>
              </a:rPr>
              <a:t>r</a:t>
            </a:r>
            <a:r>
              <a:rPr sz="2000" dirty="0">
                <a:cs typeface="Calibri"/>
              </a:rPr>
              <a:t>t</a:t>
            </a:r>
            <a:r>
              <a:rPr sz="2000" spc="-10" dirty="0">
                <a:cs typeface="Calibri"/>
              </a:rPr>
              <a:t>n</a:t>
            </a:r>
            <a:r>
              <a:rPr sz="2000" dirty="0">
                <a:cs typeface="Calibri"/>
              </a:rPr>
              <a:t>ers t</a:t>
            </a:r>
            <a:r>
              <a:rPr sz="2000" spc="-10" dirty="0">
                <a:cs typeface="Calibri"/>
              </a:rPr>
              <a:t>h</a:t>
            </a:r>
            <a:r>
              <a:rPr sz="2000" spc="-5" dirty="0">
                <a:cs typeface="Calibri"/>
              </a:rPr>
              <a:t>a</a:t>
            </a:r>
            <a:r>
              <a:rPr sz="2000" dirty="0">
                <a:cs typeface="Calibri"/>
              </a:rPr>
              <a:t>t</a:t>
            </a:r>
            <a:r>
              <a:rPr sz="2000" spc="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he</a:t>
            </a:r>
            <a:r>
              <a:rPr sz="2000" spc="-10" dirty="0">
                <a:cs typeface="Calibri"/>
              </a:rPr>
              <a:t>l</a:t>
            </a:r>
            <a:r>
              <a:rPr sz="2000" dirty="0">
                <a:cs typeface="Calibri"/>
              </a:rPr>
              <a:t>p</a:t>
            </a:r>
            <a:r>
              <a:rPr sz="2000" spc="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yo</a:t>
            </a:r>
            <a:r>
              <a:rPr sz="2000" dirty="0">
                <a:cs typeface="Calibri"/>
              </a:rPr>
              <a:t>u ma</a:t>
            </a:r>
            <a:r>
              <a:rPr sz="2000" spc="-10" dirty="0">
                <a:cs typeface="Calibri"/>
              </a:rPr>
              <a:t>k</a:t>
            </a:r>
            <a:r>
              <a:rPr sz="2000" dirty="0">
                <a:cs typeface="Calibri"/>
              </a:rPr>
              <a:t>e the model</a:t>
            </a:r>
            <a:r>
              <a:rPr sz="2000" spc="5" dirty="0">
                <a:cs typeface="Calibri"/>
              </a:rPr>
              <a:t> </a:t>
            </a:r>
            <a:r>
              <a:rPr sz="2000" dirty="0">
                <a:cs typeface="Calibri"/>
              </a:rPr>
              <a:t>wo</a:t>
            </a:r>
            <a:r>
              <a:rPr sz="2000" spc="-15" dirty="0">
                <a:cs typeface="Calibri"/>
              </a:rPr>
              <a:t>r</a:t>
            </a:r>
            <a:r>
              <a:rPr sz="2000" dirty="0">
                <a:cs typeface="Calibri"/>
              </a:rPr>
              <a:t>k</a:t>
            </a:r>
          </a:p>
          <a:p>
            <a:pPr marL="413384">
              <a:lnSpc>
                <a:spcPct val="100000"/>
              </a:lnSpc>
              <a:spcBef>
                <a:spcPts val="430"/>
              </a:spcBef>
            </a:pPr>
            <a:r>
              <a:rPr sz="2000" b="1" dirty="0">
                <a:cs typeface="Calibri"/>
              </a:rPr>
              <a:t>Ke</a:t>
            </a:r>
            <a:r>
              <a:rPr sz="2000" b="1" spc="-5" dirty="0">
                <a:cs typeface="Calibri"/>
              </a:rPr>
              <a:t>y</a:t>
            </a:r>
            <a:r>
              <a:rPr sz="2000" b="1" spc="-25" dirty="0">
                <a:cs typeface="Calibri"/>
              </a:rPr>
              <a:t> </a:t>
            </a:r>
            <a:r>
              <a:rPr sz="2000" b="1" spc="-10" dirty="0">
                <a:cs typeface="Calibri"/>
              </a:rPr>
              <a:t>R</a:t>
            </a:r>
            <a:r>
              <a:rPr sz="2000" b="1" dirty="0">
                <a:cs typeface="Calibri"/>
              </a:rPr>
              <a:t>e</a:t>
            </a:r>
            <a:r>
              <a:rPr sz="2000" b="1" spc="-5" dirty="0">
                <a:cs typeface="Calibri"/>
              </a:rPr>
              <a:t>sourc</a:t>
            </a:r>
            <a:r>
              <a:rPr sz="2000" b="1" dirty="0">
                <a:cs typeface="Calibri"/>
              </a:rPr>
              <a:t>e</a:t>
            </a:r>
            <a:r>
              <a:rPr sz="2000" b="1" spc="-5" dirty="0">
                <a:cs typeface="Calibri"/>
              </a:rPr>
              <a:t>s</a:t>
            </a:r>
            <a:r>
              <a:rPr sz="2000" b="1" spc="-40" dirty="0">
                <a:cs typeface="Calibri"/>
              </a:rPr>
              <a:t> </a:t>
            </a:r>
            <a:r>
              <a:rPr sz="2000" dirty="0">
                <a:cs typeface="Calibri"/>
              </a:rPr>
              <a:t>– </a:t>
            </a:r>
            <a:r>
              <a:rPr sz="2000" spc="-5" dirty="0">
                <a:cs typeface="Calibri"/>
              </a:rPr>
              <a:t>Th</a:t>
            </a:r>
            <a:r>
              <a:rPr sz="2000" dirty="0">
                <a:cs typeface="Calibri"/>
              </a:rPr>
              <a:t>e</a:t>
            </a:r>
            <a:r>
              <a:rPr sz="2000" spc="10" dirty="0">
                <a:cs typeface="Calibri"/>
              </a:rPr>
              <a:t> </a:t>
            </a:r>
            <a:r>
              <a:rPr sz="2000" dirty="0">
                <a:cs typeface="Calibri"/>
              </a:rPr>
              <a:t>most</a:t>
            </a:r>
            <a:r>
              <a:rPr sz="2000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i</a:t>
            </a:r>
            <a:r>
              <a:rPr sz="2000" dirty="0">
                <a:cs typeface="Calibri"/>
              </a:rPr>
              <a:t>mport</a:t>
            </a:r>
            <a:r>
              <a:rPr sz="2000" spc="-10" dirty="0">
                <a:cs typeface="Calibri"/>
              </a:rPr>
              <a:t>a</a:t>
            </a:r>
            <a:r>
              <a:rPr sz="2000" spc="-5" dirty="0">
                <a:cs typeface="Calibri"/>
              </a:rPr>
              <a:t>n</a:t>
            </a:r>
            <a:r>
              <a:rPr sz="2000" dirty="0">
                <a:cs typeface="Calibri"/>
              </a:rPr>
              <a:t>t</a:t>
            </a:r>
            <a:r>
              <a:rPr sz="2000" spc="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a</a:t>
            </a:r>
            <a:r>
              <a:rPr sz="2000" spc="-10" dirty="0">
                <a:cs typeface="Calibri"/>
              </a:rPr>
              <a:t>s</a:t>
            </a:r>
            <a:r>
              <a:rPr sz="2000" spc="-5" dirty="0">
                <a:cs typeface="Calibri"/>
              </a:rPr>
              <a:t>set</a:t>
            </a:r>
            <a:r>
              <a:rPr sz="2000" dirty="0">
                <a:cs typeface="Calibri"/>
              </a:rPr>
              <a:t>s </a:t>
            </a:r>
            <a:r>
              <a:rPr sz="2000" spc="-5" dirty="0">
                <a:cs typeface="Calibri"/>
              </a:rPr>
              <a:t>yo</a:t>
            </a:r>
            <a:r>
              <a:rPr sz="2000" dirty="0">
                <a:cs typeface="Calibri"/>
              </a:rPr>
              <a:t>u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u</a:t>
            </a:r>
            <a:r>
              <a:rPr sz="2000" spc="-10" dirty="0">
                <a:cs typeface="Calibri"/>
              </a:rPr>
              <a:t>s</a:t>
            </a:r>
            <a:r>
              <a:rPr sz="2000" spc="-5" dirty="0">
                <a:cs typeface="Calibri"/>
              </a:rPr>
              <a:t>ed </a:t>
            </a:r>
            <a:r>
              <a:rPr sz="2000" dirty="0">
                <a:cs typeface="Calibri"/>
              </a:rPr>
              <a:t>to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c</a:t>
            </a:r>
            <a:r>
              <a:rPr sz="2000" spc="-20" dirty="0">
                <a:cs typeface="Calibri"/>
              </a:rPr>
              <a:t>r</a:t>
            </a:r>
            <a:r>
              <a:rPr sz="2000" spc="-5" dirty="0">
                <a:cs typeface="Calibri"/>
              </a:rPr>
              <a:t>eate</a:t>
            </a:r>
            <a:r>
              <a:rPr sz="2000" spc="10" dirty="0">
                <a:cs typeface="Calibri"/>
              </a:rPr>
              <a:t> </a:t>
            </a:r>
            <a:r>
              <a:rPr sz="2000" dirty="0">
                <a:cs typeface="Calibri"/>
              </a:rPr>
              <a:t>va</a:t>
            </a:r>
            <a:r>
              <a:rPr sz="2000" spc="-10" dirty="0">
                <a:cs typeface="Calibri"/>
              </a:rPr>
              <a:t>lue</a:t>
            </a:r>
            <a:endParaRPr sz="2000" dirty="0"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430"/>
              </a:spcBef>
            </a:pPr>
            <a:r>
              <a:rPr sz="2000" b="1" spc="-10" dirty="0">
                <a:cs typeface="Calibri"/>
              </a:rPr>
              <a:t>Cos</a:t>
            </a:r>
            <a:r>
              <a:rPr sz="2000" b="1" spc="-5" dirty="0">
                <a:cs typeface="Calibri"/>
              </a:rPr>
              <a:t>t</a:t>
            </a:r>
            <a:r>
              <a:rPr sz="2000" b="1" spc="-20" dirty="0">
                <a:cs typeface="Calibri"/>
              </a:rPr>
              <a:t> </a:t>
            </a:r>
            <a:r>
              <a:rPr sz="2000" b="1" dirty="0">
                <a:cs typeface="Calibri"/>
              </a:rPr>
              <a:t>Structure</a:t>
            </a:r>
            <a:r>
              <a:rPr sz="2000" b="1" spc="-15" dirty="0">
                <a:cs typeface="Calibri"/>
              </a:rPr>
              <a:t> </a:t>
            </a:r>
            <a:r>
              <a:rPr sz="2000" dirty="0">
                <a:cs typeface="Calibri"/>
              </a:rPr>
              <a:t>– All </a:t>
            </a:r>
            <a:r>
              <a:rPr sz="2000" spc="-5" dirty="0">
                <a:cs typeface="Calibri"/>
              </a:rPr>
              <a:t>the</a:t>
            </a:r>
            <a:r>
              <a:rPr sz="2000" dirty="0">
                <a:cs typeface="Calibri"/>
              </a:rPr>
              <a:t> co</a:t>
            </a:r>
            <a:r>
              <a:rPr sz="2000" spc="-10" dirty="0">
                <a:cs typeface="Calibri"/>
              </a:rPr>
              <a:t>s</a:t>
            </a:r>
            <a:r>
              <a:rPr sz="2000" dirty="0">
                <a:cs typeface="Calibri"/>
              </a:rPr>
              <a:t>ts</a:t>
            </a:r>
            <a:r>
              <a:rPr sz="2000" spc="1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involved </a:t>
            </a:r>
            <a:r>
              <a:rPr sz="2000" dirty="0">
                <a:cs typeface="Calibri"/>
              </a:rPr>
              <a:t>in</a:t>
            </a:r>
            <a:r>
              <a:rPr sz="2000" spc="5" dirty="0">
                <a:cs typeface="Calibri"/>
              </a:rPr>
              <a:t> </a:t>
            </a:r>
            <a:r>
              <a:rPr sz="2000" dirty="0">
                <a:cs typeface="Calibri"/>
              </a:rPr>
              <a:t>r</a:t>
            </a:r>
            <a:r>
              <a:rPr sz="2000" spc="-10" dirty="0">
                <a:cs typeface="Calibri"/>
              </a:rPr>
              <a:t>u</a:t>
            </a:r>
            <a:r>
              <a:rPr sz="2000" spc="-5" dirty="0">
                <a:cs typeface="Calibri"/>
              </a:rPr>
              <a:t>nn</a:t>
            </a:r>
            <a:r>
              <a:rPr sz="2000" spc="-10" dirty="0">
                <a:cs typeface="Calibri"/>
              </a:rPr>
              <a:t>i</a:t>
            </a:r>
            <a:r>
              <a:rPr sz="2000" spc="-5" dirty="0">
                <a:cs typeface="Calibri"/>
              </a:rPr>
              <a:t>n</a:t>
            </a:r>
            <a:r>
              <a:rPr sz="2000" dirty="0">
                <a:cs typeface="Calibri"/>
              </a:rPr>
              <a:t>g</a:t>
            </a:r>
            <a:r>
              <a:rPr sz="2000" spc="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the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bu</a:t>
            </a:r>
            <a:r>
              <a:rPr sz="2000" spc="-10" dirty="0">
                <a:cs typeface="Calibri"/>
              </a:rPr>
              <a:t>s</a:t>
            </a:r>
            <a:r>
              <a:rPr sz="2000" spc="-5" dirty="0">
                <a:cs typeface="Calibri"/>
              </a:rPr>
              <a:t>iness</a:t>
            </a:r>
            <a:endParaRPr sz="2000" dirty="0"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430"/>
              </a:spcBef>
            </a:pPr>
            <a:r>
              <a:rPr sz="2000" b="1" spc="-10" dirty="0">
                <a:cs typeface="Calibri"/>
              </a:rPr>
              <a:t>R</a:t>
            </a:r>
            <a:r>
              <a:rPr sz="2000" b="1" dirty="0">
                <a:cs typeface="Calibri"/>
              </a:rPr>
              <a:t>e</a:t>
            </a:r>
            <a:r>
              <a:rPr sz="2000" b="1" spc="-5" dirty="0">
                <a:cs typeface="Calibri"/>
              </a:rPr>
              <a:t>v</a:t>
            </a:r>
            <a:r>
              <a:rPr sz="2000" b="1" dirty="0">
                <a:cs typeface="Calibri"/>
              </a:rPr>
              <a:t>e</a:t>
            </a:r>
            <a:r>
              <a:rPr sz="2000" b="1" spc="-5" dirty="0">
                <a:cs typeface="Calibri"/>
              </a:rPr>
              <a:t>nu</a:t>
            </a:r>
            <a:r>
              <a:rPr sz="2000" b="1" dirty="0">
                <a:cs typeface="Calibri"/>
              </a:rPr>
              <a:t>e</a:t>
            </a:r>
            <a:r>
              <a:rPr sz="2000" b="1" spc="-55" dirty="0">
                <a:cs typeface="Calibri"/>
              </a:rPr>
              <a:t> </a:t>
            </a:r>
            <a:r>
              <a:rPr sz="2000" b="1" dirty="0">
                <a:cs typeface="Calibri"/>
              </a:rPr>
              <a:t>Streams</a:t>
            </a:r>
            <a:r>
              <a:rPr sz="2000" b="1" spc="-10" dirty="0">
                <a:cs typeface="Calibri"/>
              </a:rPr>
              <a:t> </a:t>
            </a:r>
            <a:r>
              <a:rPr sz="2000" dirty="0">
                <a:cs typeface="Calibri"/>
              </a:rPr>
              <a:t>– W</a:t>
            </a:r>
            <a:r>
              <a:rPr sz="2000" spc="-10" dirty="0">
                <a:cs typeface="Calibri"/>
              </a:rPr>
              <a:t>her</a:t>
            </a:r>
            <a:r>
              <a:rPr sz="2000" spc="-5" dirty="0">
                <a:cs typeface="Calibri"/>
              </a:rPr>
              <a:t>e</a:t>
            </a:r>
            <a:r>
              <a:rPr sz="200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yo</a:t>
            </a:r>
            <a:r>
              <a:rPr sz="2000" dirty="0">
                <a:cs typeface="Calibri"/>
              </a:rPr>
              <a:t>u m</a:t>
            </a:r>
            <a:r>
              <a:rPr sz="2000" spc="-10" dirty="0">
                <a:cs typeface="Calibri"/>
              </a:rPr>
              <a:t>ak</a:t>
            </a:r>
            <a:r>
              <a:rPr sz="2000" spc="-5" dirty="0">
                <a:cs typeface="Calibri"/>
              </a:rPr>
              <a:t>e</a:t>
            </a:r>
            <a:r>
              <a:rPr sz="2000" dirty="0">
                <a:cs typeface="Calibri"/>
              </a:rPr>
              <a:t> ca</a:t>
            </a:r>
            <a:r>
              <a:rPr sz="2000" spc="-10" dirty="0">
                <a:cs typeface="Calibri"/>
              </a:rPr>
              <a:t>s</a:t>
            </a:r>
            <a:r>
              <a:rPr sz="2000" dirty="0">
                <a:cs typeface="Calibri"/>
              </a:rPr>
              <a:t>h</a:t>
            </a:r>
            <a:r>
              <a:rPr sz="2000" spc="1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fro</a:t>
            </a:r>
            <a:r>
              <a:rPr sz="2000" dirty="0">
                <a:cs typeface="Calibri"/>
              </a:rPr>
              <a:t>m </a:t>
            </a:r>
            <a:r>
              <a:rPr sz="2000" spc="-5" dirty="0">
                <a:cs typeface="Calibri"/>
              </a:rPr>
              <a:t>you</a:t>
            </a:r>
            <a:r>
              <a:rPr sz="2000" dirty="0">
                <a:cs typeface="Calibri"/>
              </a:rPr>
              <a:t>r </a:t>
            </a:r>
            <a:r>
              <a:rPr sz="2000" spc="-10" dirty="0">
                <a:cs typeface="Calibri"/>
              </a:rPr>
              <a:t>c</a:t>
            </a:r>
            <a:r>
              <a:rPr sz="2000" spc="-5" dirty="0">
                <a:cs typeface="Calibri"/>
              </a:rPr>
              <a:t>u</a:t>
            </a:r>
            <a:r>
              <a:rPr sz="2000" spc="-10" dirty="0">
                <a:cs typeface="Calibri"/>
              </a:rPr>
              <a:t>s</a:t>
            </a:r>
            <a:r>
              <a:rPr sz="2000" spc="-5" dirty="0">
                <a:cs typeface="Calibri"/>
              </a:rPr>
              <a:t>tomer</a:t>
            </a:r>
            <a:r>
              <a:rPr sz="2000" spc="2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segm</a:t>
            </a:r>
            <a:r>
              <a:rPr sz="2000" dirty="0">
                <a:cs typeface="Calibri"/>
              </a:rPr>
              <a:t>e</a:t>
            </a:r>
            <a:r>
              <a:rPr sz="2000" spc="-5" dirty="0">
                <a:cs typeface="Calibri"/>
              </a:rPr>
              <a:t>nts</a:t>
            </a:r>
            <a:endParaRPr sz="2000" dirty="0">
              <a:cs typeface="Calibri"/>
            </a:endParaRPr>
          </a:p>
        </p:txBody>
      </p:sp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</a:t>
            </a:r>
            <a:r>
              <a:rPr lang="en-US" spc="10" dirty="0"/>
              <a:t>s</a:t>
            </a:r>
            <a:r>
              <a:rPr lang="en-US" dirty="0"/>
              <a:t>iness</a:t>
            </a:r>
            <a:r>
              <a:rPr lang="en-US" spc="-30" dirty="0"/>
              <a:t> </a:t>
            </a:r>
            <a:r>
              <a:rPr lang="en-US" dirty="0"/>
              <a:t>M</a:t>
            </a:r>
            <a:r>
              <a:rPr lang="en-US" spc="5" dirty="0"/>
              <a:t>o</a:t>
            </a:r>
            <a:r>
              <a:rPr lang="en-US" spc="-5" dirty="0"/>
              <a:t>de</a:t>
            </a:r>
            <a:r>
              <a:rPr lang="en-US" dirty="0"/>
              <a:t>l</a:t>
            </a:r>
            <a:r>
              <a:rPr lang="en-US" spc="10" dirty="0"/>
              <a:t> </a:t>
            </a:r>
            <a:r>
              <a:rPr lang="en-US" spc="-5" dirty="0"/>
              <a:t>Com</a:t>
            </a:r>
            <a:r>
              <a:rPr lang="en-US" spc="10" dirty="0"/>
              <a:t>p</a:t>
            </a:r>
            <a:r>
              <a:rPr lang="en-US" spc="-5" dirty="0"/>
              <a:t>o</a:t>
            </a:r>
            <a:r>
              <a:rPr lang="en-US" spc="10" dirty="0"/>
              <a:t>n</a:t>
            </a:r>
            <a:r>
              <a:rPr lang="en-US" dirty="0"/>
              <a:t>ents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35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27264" y="1420074"/>
            <a:ext cx="7154545" cy="4889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9316" y="2502026"/>
            <a:ext cx="2472690" cy="1700530"/>
          </a:xfrm>
          <a:custGeom>
            <a:avLst/>
            <a:gdLst/>
            <a:ahLst/>
            <a:cxnLst/>
            <a:rect l="l" t="t" r="r" b="b"/>
            <a:pathLst>
              <a:path w="2472690" h="1700529">
                <a:moveTo>
                  <a:pt x="1236218" y="0"/>
                </a:moveTo>
                <a:lnTo>
                  <a:pt x="1179630" y="874"/>
                </a:lnTo>
                <a:lnTo>
                  <a:pt x="1123695" y="3474"/>
                </a:lnTo>
                <a:lnTo>
                  <a:pt x="1068468" y="7760"/>
                </a:lnTo>
                <a:lnTo>
                  <a:pt x="1014004" y="13696"/>
                </a:lnTo>
                <a:lnTo>
                  <a:pt x="960356" y="21244"/>
                </a:lnTo>
                <a:lnTo>
                  <a:pt x="907579" y="30367"/>
                </a:lnTo>
                <a:lnTo>
                  <a:pt x="855728" y="41027"/>
                </a:lnTo>
                <a:lnTo>
                  <a:pt x="804858" y="53186"/>
                </a:lnTo>
                <a:lnTo>
                  <a:pt x="755022" y="66807"/>
                </a:lnTo>
                <a:lnTo>
                  <a:pt x="706276" y="81853"/>
                </a:lnTo>
                <a:lnTo>
                  <a:pt x="658675" y="98286"/>
                </a:lnTo>
                <a:lnTo>
                  <a:pt x="612271" y="116068"/>
                </a:lnTo>
                <a:lnTo>
                  <a:pt x="567121" y="135162"/>
                </a:lnTo>
                <a:lnTo>
                  <a:pt x="523279" y="155531"/>
                </a:lnTo>
                <a:lnTo>
                  <a:pt x="480798" y="177136"/>
                </a:lnTo>
                <a:lnTo>
                  <a:pt x="439735" y="199941"/>
                </a:lnTo>
                <a:lnTo>
                  <a:pt x="400143" y="223908"/>
                </a:lnTo>
                <a:lnTo>
                  <a:pt x="362077" y="248999"/>
                </a:lnTo>
                <a:lnTo>
                  <a:pt x="325591" y="275177"/>
                </a:lnTo>
                <a:lnTo>
                  <a:pt x="290740" y="302404"/>
                </a:lnTo>
                <a:lnTo>
                  <a:pt x="257579" y="330643"/>
                </a:lnTo>
                <a:lnTo>
                  <a:pt x="226162" y="359857"/>
                </a:lnTo>
                <a:lnTo>
                  <a:pt x="196543" y="390007"/>
                </a:lnTo>
                <a:lnTo>
                  <a:pt x="168778" y="421056"/>
                </a:lnTo>
                <a:lnTo>
                  <a:pt x="142920" y="452967"/>
                </a:lnTo>
                <a:lnTo>
                  <a:pt x="119025" y="485703"/>
                </a:lnTo>
                <a:lnTo>
                  <a:pt x="97147" y="519225"/>
                </a:lnTo>
                <a:lnTo>
                  <a:pt x="77340" y="553497"/>
                </a:lnTo>
                <a:lnTo>
                  <a:pt x="59658" y="588480"/>
                </a:lnTo>
                <a:lnTo>
                  <a:pt x="44158" y="624137"/>
                </a:lnTo>
                <a:lnTo>
                  <a:pt x="30892" y="660431"/>
                </a:lnTo>
                <a:lnTo>
                  <a:pt x="19916" y="697324"/>
                </a:lnTo>
                <a:lnTo>
                  <a:pt x="11285" y="734779"/>
                </a:lnTo>
                <a:lnTo>
                  <a:pt x="5051" y="772758"/>
                </a:lnTo>
                <a:lnTo>
                  <a:pt x="1272" y="811223"/>
                </a:lnTo>
                <a:lnTo>
                  <a:pt x="0" y="850138"/>
                </a:lnTo>
                <a:lnTo>
                  <a:pt x="1272" y="889042"/>
                </a:lnTo>
                <a:lnTo>
                  <a:pt x="5051" y="927497"/>
                </a:lnTo>
                <a:lnTo>
                  <a:pt x="11285" y="965467"/>
                </a:lnTo>
                <a:lnTo>
                  <a:pt x="19916" y="1002913"/>
                </a:lnTo>
                <a:lnTo>
                  <a:pt x="30892" y="1039798"/>
                </a:lnTo>
                <a:lnTo>
                  <a:pt x="44158" y="1076085"/>
                </a:lnTo>
                <a:lnTo>
                  <a:pt x="59658" y="1111735"/>
                </a:lnTo>
                <a:lnTo>
                  <a:pt x="77340" y="1146711"/>
                </a:lnTo>
                <a:lnTo>
                  <a:pt x="97147" y="1180976"/>
                </a:lnTo>
                <a:lnTo>
                  <a:pt x="119025" y="1214493"/>
                </a:lnTo>
                <a:lnTo>
                  <a:pt x="142920" y="1247223"/>
                </a:lnTo>
                <a:lnTo>
                  <a:pt x="168778" y="1279129"/>
                </a:lnTo>
                <a:lnTo>
                  <a:pt x="196543" y="1310174"/>
                </a:lnTo>
                <a:lnTo>
                  <a:pt x="226162" y="1340320"/>
                </a:lnTo>
                <a:lnTo>
                  <a:pt x="257579" y="1369530"/>
                </a:lnTo>
                <a:lnTo>
                  <a:pt x="290740" y="1397766"/>
                </a:lnTo>
                <a:lnTo>
                  <a:pt x="325591" y="1424990"/>
                </a:lnTo>
                <a:lnTo>
                  <a:pt x="362076" y="1451165"/>
                </a:lnTo>
                <a:lnTo>
                  <a:pt x="400143" y="1476254"/>
                </a:lnTo>
                <a:lnTo>
                  <a:pt x="439735" y="1500218"/>
                </a:lnTo>
                <a:lnTo>
                  <a:pt x="480798" y="1523021"/>
                </a:lnTo>
                <a:lnTo>
                  <a:pt x="523279" y="1544625"/>
                </a:lnTo>
                <a:lnTo>
                  <a:pt x="567121" y="1564992"/>
                </a:lnTo>
                <a:lnTo>
                  <a:pt x="612271" y="1584085"/>
                </a:lnTo>
                <a:lnTo>
                  <a:pt x="658675" y="1601866"/>
                </a:lnTo>
                <a:lnTo>
                  <a:pt x="706276" y="1618298"/>
                </a:lnTo>
                <a:lnTo>
                  <a:pt x="755022" y="1633343"/>
                </a:lnTo>
                <a:lnTo>
                  <a:pt x="804858" y="1646963"/>
                </a:lnTo>
                <a:lnTo>
                  <a:pt x="855728" y="1659122"/>
                </a:lnTo>
                <a:lnTo>
                  <a:pt x="907579" y="1669781"/>
                </a:lnTo>
                <a:lnTo>
                  <a:pt x="960356" y="1678904"/>
                </a:lnTo>
                <a:lnTo>
                  <a:pt x="1014004" y="1686452"/>
                </a:lnTo>
                <a:lnTo>
                  <a:pt x="1068468" y="1692388"/>
                </a:lnTo>
                <a:lnTo>
                  <a:pt x="1123695" y="1696674"/>
                </a:lnTo>
                <a:lnTo>
                  <a:pt x="1179630" y="1699274"/>
                </a:lnTo>
                <a:lnTo>
                  <a:pt x="1236218" y="1700149"/>
                </a:lnTo>
                <a:lnTo>
                  <a:pt x="1292795" y="1699274"/>
                </a:lnTo>
                <a:lnTo>
                  <a:pt x="1348720" y="1696674"/>
                </a:lnTo>
                <a:lnTo>
                  <a:pt x="1403937" y="1692388"/>
                </a:lnTo>
                <a:lnTo>
                  <a:pt x="1458393" y="1686452"/>
                </a:lnTo>
                <a:lnTo>
                  <a:pt x="1512033" y="1678904"/>
                </a:lnTo>
                <a:lnTo>
                  <a:pt x="1564802" y="1669781"/>
                </a:lnTo>
                <a:lnTo>
                  <a:pt x="1616646" y="1659122"/>
                </a:lnTo>
                <a:lnTo>
                  <a:pt x="1667510" y="1646963"/>
                </a:lnTo>
                <a:lnTo>
                  <a:pt x="1717339" y="1633343"/>
                </a:lnTo>
                <a:lnTo>
                  <a:pt x="1766079" y="1618298"/>
                </a:lnTo>
                <a:lnTo>
                  <a:pt x="1813676" y="1601866"/>
                </a:lnTo>
                <a:lnTo>
                  <a:pt x="1860074" y="1584085"/>
                </a:lnTo>
                <a:lnTo>
                  <a:pt x="1905220" y="1564992"/>
                </a:lnTo>
                <a:lnTo>
                  <a:pt x="1949058" y="1544625"/>
                </a:lnTo>
                <a:lnTo>
                  <a:pt x="1991535" y="1523021"/>
                </a:lnTo>
                <a:lnTo>
                  <a:pt x="2032595" y="1500218"/>
                </a:lnTo>
                <a:lnTo>
                  <a:pt x="2072184" y="1476254"/>
                </a:lnTo>
                <a:lnTo>
                  <a:pt x="2110247" y="1451165"/>
                </a:lnTo>
                <a:lnTo>
                  <a:pt x="2146731" y="1424990"/>
                </a:lnTo>
                <a:lnTo>
                  <a:pt x="2181579" y="1397766"/>
                </a:lnTo>
                <a:lnTo>
                  <a:pt x="2214738" y="1369530"/>
                </a:lnTo>
                <a:lnTo>
                  <a:pt x="2246154" y="1340320"/>
                </a:lnTo>
                <a:lnTo>
                  <a:pt x="2275771" y="1310174"/>
                </a:lnTo>
                <a:lnTo>
                  <a:pt x="2303535" y="1279129"/>
                </a:lnTo>
                <a:lnTo>
                  <a:pt x="2329391" y="1247223"/>
                </a:lnTo>
                <a:lnTo>
                  <a:pt x="2353286" y="1214493"/>
                </a:lnTo>
                <a:lnTo>
                  <a:pt x="2375163" y="1180976"/>
                </a:lnTo>
                <a:lnTo>
                  <a:pt x="2394970" y="1146711"/>
                </a:lnTo>
                <a:lnTo>
                  <a:pt x="2412650" y="1111735"/>
                </a:lnTo>
                <a:lnTo>
                  <a:pt x="2428151" y="1076085"/>
                </a:lnTo>
                <a:lnTo>
                  <a:pt x="2441416" y="1039798"/>
                </a:lnTo>
                <a:lnTo>
                  <a:pt x="2452392" y="1002913"/>
                </a:lnTo>
                <a:lnTo>
                  <a:pt x="2461024" y="965467"/>
                </a:lnTo>
                <a:lnTo>
                  <a:pt x="2467257" y="927497"/>
                </a:lnTo>
                <a:lnTo>
                  <a:pt x="2471036" y="889042"/>
                </a:lnTo>
                <a:lnTo>
                  <a:pt x="2472309" y="850138"/>
                </a:lnTo>
                <a:lnTo>
                  <a:pt x="2471036" y="811223"/>
                </a:lnTo>
                <a:lnTo>
                  <a:pt x="2467257" y="772758"/>
                </a:lnTo>
                <a:lnTo>
                  <a:pt x="2461024" y="734779"/>
                </a:lnTo>
                <a:lnTo>
                  <a:pt x="2452392" y="697324"/>
                </a:lnTo>
                <a:lnTo>
                  <a:pt x="2441416" y="660431"/>
                </a:lnTo>
                <a:lnTo>
                  <a:pt x="2428151" y="624137"/>
                </a:lnTo>
                <a:lnTo>
                  <a:pt x="2412650" y="588480"/>
                </a:lnTo>
                <a:lnTo>
                  <a:pt x="2394970" y="553497"/>
                </a:lnTo>
                <a:lnTo>
                  <a:pt x="2375163" y="519225"/>
                </a:lnTo>
                <a:lnTo>
                  <a:pt x="2353286" y="485703"/>
                </a:lnTo>
                <a:lnTo>
                  <a:pt x="2329391" y="452967"/>
                </a:lnTo>
                <a:lnTo>
                  <a:pt x="2303535" y="421056"/>
                </a:lnTo>
                <a:lnTo>
                  <a:pt x="2275771" y="390007"/>
                </a:lnTo>
                <a:lnTo>
                  <a:pt x="2246154" y="359857"/>
                </a:lnTo>
                <a:lnTo>
                  <a:pt x="2214738" y="330643"/>
                </a:lnTo>
                <a:lnTo>
                  <a:pt x="2181579" y="302404"/>
                </a:lnTo>
                <a:lnTo>
                  <a:pt x="2146731" y="275177"/>
                </a:lnTo>
                <a:lnTo>
                  <a:pt x="2110247" y="248999"/>
                </a:lnTo>
                <a:lnTo>
                  <a:pt x="2072184" y="223908"/>
                </a:lnTo>
                <a:lnTo>
                  <a:pt x="2032595" y="199941"/>
                </a:lnTo>
                <a:lnTo>
                  <a:pt x="1991535" y="177136"/>
                </a:lnTo>
                <a:lnTo>
                  <a:pt x="1949058" y="155531"/>
                </a:lnTo>
                <a:lnTo>
                  <a:pt x="1905220" y="135162"/>
                </a:lnTo>
                <a:lnTo>
                  <a:pt x="1860074" y="116068"/>
                </a:lnTo>
                <a:lnTo>
                  <a:pt x="1813676" y="98286"/>
                </a:lnTo>
                <a:lnTo>
                  <a:pt x="1766079" y="81853"/>
                </a:lnTo>
                <a:lnTo>
                  <a:pt x="1717339" y="66807"/>
                </a:lnTo>
                <a:lnTo>
                  <a:pt x="1667510" y="53186"/>
                </a:lnTo>
                <a:lnTo>
                  <a:pt x="1616646" y="41027"/>
                </a:lnTo>
                <a:lnTo>
                  <a:pt x="1564802" y="30367"/>
                </a:lnTo>
                <a:lnTo>
                  <a:pt x="1512033" y="21244"/>
                </a:lnTo>
                <a:lnTo>
                  <a:pt x="1458393" y="13696"/>
                </a:lnTo>
                <a:lnTo>
                  <a:pt x="1403937" y="7760"/>
                </a:lnTo>
                <a:lnTo>
                  <a:pt x="1348720" y="3474"/>
                </a:lnTo>
                <a:lnTo>
                  <a:pt x="1292795" y="874"/>
                </a:lnTo>
                <a:lnTo>
                  <a:pt x="12362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9316" y="2502026"/>
            <a:ext cx="2472690" cy="1700530"/>
          </a:xfrm>
          <a:custGeom>
            <a:avLst/>
            <a:gdLst/>
            <a:ahLst/>
            <a:cxnLst/>
            <a:rect l="l" t="t" r="r" b="b"/>
            <a:pathLst>
              <a:path w="2472690" h="1700529">
                <a:moveTo>
                  <a:pt x="0" y="850138"/>
                </a:moveTo>
                <a:lnTo>
                  <a:pt x="1272" y="811223"/>
                </a:lnTo>
                <a:lnTo>
                  <a:pt x="5051" y="772758"/>
                </a:lnTo>
                <a:lnTo>
                  <a:pt x="11285" y="734779"/>
                </a:lnTo>
                <a:lnTo>
                  <a:pt x="19916" y="697324"/>
                </a:lnTo>
                <a:lnTo>
                  <a:pt x="30892" y="660431"/>
                </a:lnTo>
                <a:lnTo>
                  <a:pt x="44158" y="624137"/>
                </a:lnTo>
                <a:lnTo>
                  <a:pt x="59658" y="588480"/>
                </a:lnTo>
                <a:lnTo>
                  <a:pt x="77340" y="553497"/>
                </a:lnTo>
                <a:lnTo>
                  <a:pt x="97147" y="519225"/>
                </a:lnTo>
                <a:lnTo>
                  <a:pt x="119025" y="485703"/>
                </a:lnTo>
                <a:lnTo>
                  <a:pt x="142920" y="452967"/>
                </a:lnTo>
                <a:lnTo>
                  <a:pt x="168778" y="421056"/>
                </a:lnTo>
                <a:lnTo>
                  <a:pt x="196543" y="390007"/>
                </a:lnTo>
                <a:lnTo>
                  <a:pt x="226162" y="359857"/>
                </a:lnTo>
                <a:lnTo>
                  <a:pt x="257579" y="330643"/>
                </a:lnTo>
                <a:lnTo>
                  <a:pt x="290740" y="302404"/>
                </a:lnTo>
                <a:lnTo>
                  <a:pt x="325591" y="275177"/>
                </a:lnTo>
                <a:lnTo>
                  <a:pt x="362077" y="248999"/>
                </a:lnTo>
                <a:lnTo>
                  <a:pt x="400143" y="223908"/>
                </a:lnTo>
                <a:lnTo>
                  <a:pt x="439735" y="199941"/>
                </a:lnTo>
                <a:lnTo>
                  <a:pt x="480798" y="177136"/>
                </a:lnTo>
                <a:lnTo>
                  <a:pt x="523279" y="155531"/>
                </a:lnTo>
                <a:lnTo>
                  <a:pt x="567121" y="135162"/>
                </a:lnTo>
                <a:lnTo>
                  <a:pt x="612271" y="116068"/>
                </a:lnTo>
                <a:lnTo>
                  <a:pt x="658675" y="98286"/>
                </a:lnTo>
                <a:lnTo>
                  <a:pt x="706276" y="81853"/>
                </a:lnTo>
                <a:lnTo>
                  <a:pt x="755022" y="66807"/>
                </a:lnTo>
                <a:lnTo>
                  <a:pt x="804858" y="53186"/>
                </a:lnTo>
                <a:lnTo>
                  <a:pt x="855728" y="41027"/>
                </a:lnTo>
                <a:lnTo>
                  <a:pt x="907579" y="30367"/>
                </a:lnTo>
                <a:lnTo>
                  <a:pt x="960356" y="21244"/>
                </a:lnTo>
                <a:lnTo>
                  <a:pt x="1014004" y="13696"/>
                </a:lnTo>
                <a:lnTo>
                  <a:pt x="1068468" y="7760"/>
                </a:lnTo>
                <a:lnTo>
                  <a:pt x="1123695" y="3474"/>
                </a:lnTo>
                <a:lnTo>
                  <a:pt x="1179630" y="874"/>
                </a:lnTo>
                <a:lnTo>
                  <a:pt x="1236218" y="0"/>
                </a:lnTo>
                <a:lnTo>
                  <a:pt x="1292795" y="874"/>
                </a:lnTo>
                <a:lnTo>
                  <a:pt x="1348720" y="3474"/>
                </a:lnTo>
                <a:lnTo>
                  <a:pt x="1403937" y="7760"/>
                </a:lnTo>
                <a:lnTo>
                  <a:pt x="1458393" y="13696"/>
                </a:lnTo>
                <a:lnTo>
                  <a:pt x="1512033" y="21244"/>
                </a:lnTo>
                <a:lnTo>
                  <a:pt x="1564802" y="30367"/>
                </a:lnTo>
                <a:lnTo>
                  <a:pt x="1616646" y="41027"/>
                </a:lnTo>
                <a:lnTo>
                  <a:pt x="1667510" y="53186"/>
                </a:lnTo>
                <a:lnTo>
                  <a:pt x="1717339" y="66807"/>
                </a:lnTo>
                <a:lnTo>
                  <a:pt x="1766079" y="81853"/>
                </a:lnTo>
                <a:lnTo>
                  <a:pt x="1813676" y="98286"/>
                </a:lnTo>
                <a:lnTo>
                  <a:pt x="1860074" y="116068"/>
                </a:lnTo>
                <a:lnTo>
                  <a:pt x="1905220" y="135162"/>
                </a:lnTo>
                <a:lnTo>
                  <a:pt x="1949058" y="155531"/>
                </a:lnTo>
                <a:lnTo>
                  <a:pt x="1991535" y="177136"/>
                </a:lnTo>
                <a:lnTo>
                  <a:pt x="2032595" y="199941"/>
                </a:lnTo>
                <a:lnTo>
                  <a:pt x="2072184" y="223908"/>
                </a:lnTo>
                <a:lnTo>
                  <a:pt x="2110247" y="248999"/>
                </a:lnTo>
                <a:lnTo>
                  <a:pt x="2146731" y="275177"/>
                </a:lnTo>
                <a:lnTo>
                  <a:pt x="2181579" y="302404"/>
                </a:lnTo>
                <a:lnTo>
                  <a:pt x="2214738" y="330643"/>
                </a:lnTo>
                <a:lnTo>
                  <a:pt x="2246154" y="359857"/>
                </a:lnTo>
                <a:lnTo>
                  <a:pt x="2275771" y="390007"/>
                </a:lnTo>
                <a:lnTo>
                  <a:pt x="2303535" y="421056"/>
                </a:lnTo>
                <a:lnTo>
                  <a:pt x="2329391" y="452967"/>
                </a:lnTo>
                <a:lnTo>
                  <a:pt x="2353286" y="485703"/>
                </a:lnTo>
                <a:lnTo>
                  <a:pt x="2375163" y="519225"/>
                </a:lnTo>
                <a:lnTo>
                  <a:pt x="2394970" y="553497"/>
                </a:lnTo>
                <a:lnTo>
                  <a:pt x="2412650" y="588480"/>
                </a:lnTo>
                <a:lnTo>
                  <a:pt x="2428151" y="624137"/>
                </a:lnTo>
                <a:lnTo>
                  <a:pt x="2441416" y="660431"/>
                </a:lnTo>
                <a:lnTo>
                  <a:pt x="2452392" y="697324"/>
                </a:lnTo>
                <a:lnTo>
                  <a:pt x="2461024" y="734779"/>
                </a:lnTo>
                <a:lnTo>
                  <a:pt x="2467257" y="772758"/>
                </a:lnTo>
                <a:lnTo>
                  <a:pt x="2471036" y="811223"/>
                </a:lnTo>
                <a:lnTo>
                  <a:pt x="2472309" y="850138"/>
                </a:lnTo>
                <a:lnTo>
                  <a:pt x="2471036" y="889042"/>
                </a:lnTo>
                <a:lnTo>
                  <a:pt x="2467257" y="927497"/>
                </a:lnTo>
                <a:lnTo>
                  <a:pt x="2461024" y="965467"/>
                </a:lnTo>
                <a:lnTo>
                  <a:pt x="2452392" y="1002913"/>
                </a:lnTo>
                <a:lnTo>
                  <a:pt x="2441416" y="1039798"/>
                </a:lnTo>
                <a:lnTo>
                  <a:pt x="2428151" y="1076085"/>
                </a:lnTo>
                <a:lnTo>
                  <a:pt x="2412650" y="1111735"/>
                </a:lnTo>
                <a:lnTo>
                  <a:pt x="2394970" y="1146711"/>
                </a:lnTo>
                <a:lnTo>
                  <a:pt x="2375163" y="1180976"/>
                </a:lnTo>
                <a:lnTo>
                  <a:pt x="2353286" y="1214493"/>
                </a:lnTo>
                <a:lnTo>
                  <a:pt x="2329391" y="1247223"/>
                </a:lnTo>
                <a:lnTo>
                  <a:pt x="2303535" y="1279129"/>
                </a:lnTo>
                <a:lnTo>
                  <a:pt x="2275771" y="1310174"/>
                </a:lnTo>
                <a:lnTo>
                  <a:pt x="2246154" y="1340320"/>
                </a:lnTo>
                <a:lnTo>
                  <a:pt x="2214738" y="1369530"/>
                </a:lnTo>
                <a:lnTo>
                  <a:pt x="2181579" y="1397766"/>
                </a:lnTo>
                <a:lnTo>
                  <a:pt x="2146731" y="1424990"/>
                </a:lnTo>
                <a:lnTo>
                  <a:pt x="2110247" y="1451165"/>
                </a:lnTo>
                <a:lnTo>
                  <a:pt x="2072184" y="1476254"/>
                </a:lnTo>
                <a:lnTo>
                  <a:pt x="2032595" y="1500218"/>
                </a:lnTo>
                <a:lnTo>
                  <a:pt x="1991535" y="1523021"/>
                </a:lnTo>
                <a:lnTo>
                  <a:pt x="1949058" y="1544625"/>
                </a:lnTo>
                <a:lnTo>
                  <a:pt x="1905220" y="1564992"/>
                </a:lnTo>
                <a:lnTo>
                  <a:pt x="1860074" y="1584085"/>
                </a:lnTo>
                <a:lnTo>
                  <a:pt x="1813676" y="1601866"/>
                </a:lnTo>
                <a:lnTo>
                  <a:pt x="1766079" y="1618298"/>
                </a:lnTo>
                <a:lnTo>
                  <a:pt x="1717339" y="1633343"/>
                </a:lnTo>
                <a:lnTo>
                  <a:pt x="1667510" y="1646963"/>
                </a:lnTo>
                <a:lnTo>
                  <a:pt x="1616646" y="1659122"/>
                </a:lnTo>
                <a:lnTo>
                  <a:pt x="1564802" y="1669781"/>
                </a:lnTo>
                <a:lnTo>
                  <a:pt x="1512033" y="1678904"/>
                </a:lnTo>
                <a:lnTo>
                  <a:pt x="1458393" y="1686452"/>
                </a:lnTo>
                <a:lnTo>
                  <a:pt x="1403937" y="1692388"/>
                </a:lnTo>
                <a:lnTo>
                  <a:pt x="1348720" y="1696674"/>
                </a:lnTo>
                <a:lnTo>
                  <a:pt x="1292795" y="1699274"/>
                </a:lnTo>
                <a:lnTo>
                  <a:pt x="1236218" y="1700149"/>
                </a:lnTo>
                <a:lnTo>
                  <a:pt x="1179630" y="1699274"/>
                </a:lnTo>
                <a:lnTo>
                  <a:pt x="1123695" y="1696674"/>
                </a:lnTo>
                <a:lnTo>
                  <a:pt x="1068468" y="1692388"/>
                </a:lnTo>
                <a:lnTo>
                  <a:pt x="1014004" y="1686452"/>
                </a:lnTo>
                <a:lnTo>
                  <a:pt x="960356" y="1678904"/>
                </a:lnTo>
                <a:lnTo>
                  <a:pt x="907579" y="1669781"/>
                </a:lnTo>
                <a:lnTo>
                  <a:pt x="855728" y="1659122"/>
                </a:lnTo>
                <a:lnTo>
                  <a:pt x="804858" y="1646963"/>
                </a:lnTo>
                <a:lnTo>
                  <a:pt x="755022" y="1633343"/>
                </a:lnTo>
                <a:lnTo>
                  <a:pt x="706276" y="1618298"/>
                </a:lnTo>
                <a:lnTo>
                  <a:pt x="658675" y="1601866"/>
                </a:lnTo>
                <a:lnTo>
                  <a:pt x="612271" y="1584085"/>
                </a:lnTo>
                <a:lnTo>
                  <a:pt x="567121" y="1564992"/>
                </a:lnTo>
                <a:lnTo>
                  <a:pt x="523279" y="1544625"/>
                </a:lnTo>
                <a:lnTo>
                  <a:pt x="480798" y="1523021"/>
                </a:lnTo>
                <a:lnTo>
                  <a:pt x="439735" y="1500218"/>
                </a:lnTo>
                <a:lnTo>
                  <a:pt x="400143" y="1476254"/>
                </a:lnTo>
                <a:lnTo>
                  <a:pt x="362076" y="1451165"/>
                </a:lnTo>
                <a:lnTo>
                  <a:pt x="325591" y="1424990"/>
                </a:lnTo>
                <a:lnTo>
                  <a:pt x="290740" y="1397766"/>
                </a:lnTo>
                <a:lnTo>
                  <a:pt x="257579" y="1369530"/>
                </a:lnTo>
                <a:lnTo>
                  <a:pt x="226162" y="1340320"/>
                </a:lnTo>
                <a:lnTo>
                  <a:pt x="196543" y="1310174"/>
                </a:lnTo>
                <a:lnTo>
                  <a:pt x="168778" y="1279129"/>
                </a:lnTo>
                <a:lnTo>
                  <a:pt x="142920" y="1247223"/>
                </a:lnTo>
                <a:lnTo>
                  <a:pt x="119025" y="1214493"/>
                </a:lnTo>
                <a:lnTo>
                  <a:pt x="97147" y="1180976"/>
                </a:lnTo>
                <a:lnTo>
                  <a:pt x="77340" y="1146711"/>
                </a:lnTo>
                <a:lnTo>
                  <a:pt x="59658" y="1111735"/>
                </a:lnTo>
                <a:lnTo>
                  <a:pt x="44158" y="1076085"/>
                </a:lnTo>
                <a:lnTo>
                  <a:pt x="30892" y="1039798"/>
                </a:lnTo>
                <a:lnTo>
                  <a:pt x="19916" y="1002913"/>
                </a:lnTo>
                <a:lnTo>
                  <a:pt x="11285" y="965467"/>
                </a:lnTo>
                <a:lnTo>
                  <a:pt x="5051" y="927497"/>
                </a:lnTo>
                <a:lnTo>
                  <a:pt x="1272" y="889042"/>
                </a:lnTo>
                <a:lnTo>
                  <a:pt x="0" y="850138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02046" y="3083559"/>
            <a:ext cx="96837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80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alue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0747" y="2453258"/>
            <a:ext cx="3113405" cy="1397000"/>
          </a:xfrm>
          <a:custGeom>
            <a:avLst/>
            <a:gdLst/>
            <a:ahLst/>
            <a:cxnLst/>
            <a:rect l="l" t="t" r="r" b="b"/>
            <a:pathLst>
              <a:path w="3113404" h="1397000">
                <a:moveTo>
                  <a:pt x="2490660" y="0"/>
                </a:moveTo>
                <a:lnTo>
                  <a:pt x="622744" y="0"/>
                </a:lnTo>
                <a:lnTo>
                  <a:pt x="0" y="698373"/>
                </a:lnTo>
                <a:lnTo>
                  <a:pt x="622744" y="1396745"/>
                </a:lnTo>
                <a:lnTo>
                  <a:pt x="2490660" y="1396745"/>
                </a:lnTo>
                <a:lnTo>
                  <a:pt x="3113341" y="698373"/>
                </a:lnTo>
                <a:lnTo>
                  <a:pt x="24906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747" y="2453258"/>
            <a:ext cx="3113405" cy="1397000"/>
          </a:xfrm>
          <a:custGeom>
            <a:avLst/>
            <a:gdLst/>
            <a:ahLst/>
            <a:cxnLst/>
            <a:rect l="l" t="t" r="r" b="b"/>
            <a:pathLst>
              <a:path w="3113404" h="1397000">
                <a:moveTo>
                  <a:pt x="0" y="698373"/>
                </a:moveTo>
                <a:lnTo>
                  <a:pt x="622744" y="0"/>
                </a:lnTo>
                <a:lnTo>
                  <a:pt x="2490660" y="0"/>
                </a:lnTo>
                <a:lnTo>
                  <a:pt x="3113341" y="698373"/>
                </a:lnTo>
                <a:lnTo>
                  <a:pt x="2490660" y="1396745"/>
                </a:lnTo>
                <a:lnTo>
                  <a:pt x="622744" y="1396745"/>
                </a:lnTo>
                <a:lnTo>
                  <a:pt x="0" y="698373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9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fficiency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94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52855" y="1240536"/>
            <a:ext cx="1648968" cy="398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565" y="1279525"/>
            <a:ext cx="1517650" cy="3855720"/>
          </a:xfrm>
          <a:custGeom>
            <a:avLst/>
            <a:gdLst/>
            <a:ahLst/>
            <a:cxnLst/>
            <a:rect l="l" t="t" r="r" b="b"/>
            <a:pathLst>
              <a:path w="1517650" h="3855720">
                <a:moveTo>
                  <a:pt x="1264437" y="0"/>
                </a:moveTo>
                <a:lnTo>
                  <a:pt x="252907" y="0"/>
                </a:lnTo>
                <a:lnTo>
                  <a:pt x="207447" y="4072"/>
                </a:lnTo>
                <a:lnTo>
                  <a:pt x="164661" y="15813"/>
                </a:lnTo>
                <a:lnTo>
                  <a:pt x="125261" y="34511"/>
                </a:lnTo>
                <a:lnTo>
                  <a:pt x="89963" y="59452"/>
                </a:lnTo>
                <a:lnTo>
                  <a:pt x="59481" y="89923"/>
                </a:lnTo>
                <a:lnTo>
                  <a:pt x="34529" y="125212"/>
                </a:lnTo>
                <a:lnTo>
                  <a:pt x="15822" y="164606"/>
                </a:lnTo>
                <a:lnTo>
                  <a:pt x="4074" y="207392"/>
                </a:lnTo>
                <a:lnTo>
                  <a:pt x="0" y="252857"/>
                </a:lnTo>
                <a:lnTo>
                  <a:pt x="0" y="3602228"/>
                </a:lnTo>
                <a:lnTo>
                  <a:pt x="4074" y="3647697"/>
                </a:lnTo>
                <a:lnTo>
                  <a:pt x="15822" y="3690494"/>
                </a:lnTo>
                <a:lnTo>
                  <a:pt x="34529" y="3729905"/>
                </a:lnTo>
                <a:lnTo>
                  <a:pt x="59481" y="3765214"/>
                </a:lnTo>
                <a:lnTo>
                  <a:pt x="89963" y="3795707"/>
                </a:lnTo>
                <a:lnTo>
                  <a:pt x="125261" y="3820668"/>
                </a:lnTo>
                <a:lnTo>
                  <a:pt x="164661" y="3839382"/>
                </a:lnTo>
                <a:lnTo>
                  <a:pt x="207447" y="3851135"/>
                </a:lnTo>
                <a:lnTo>
                  <a:pt x="252907" y="3855212"/>
                </a:lnTo>
                <a:lnTo>
                  <a:pt x="1264437" y="3855212"/>
                </a:lnTo>
                <a:lnTo>
                  <a:pt x="1309906" y="3851135"/>
                </a:lnTo>
                <a:lnTo>
                  <a:pt x="1352703" y="3839382"/>
                </a:lnTo>
                <a:lnTo>
                  <a:pt x="1392114" y="3820668"/>
                </a:lnTo>
                <a:lnTo>
                  <a:pt x="1427423" y="3795707"/>
                </a:lnTo>
                <a:lnTo>
                  <a:pt x="1457916" y="3765214"/>
                </a:lnTo>
                <a:lnTo>
                  <a:pt x="1482877" y="3729905"/>
                </a:lnTo>
                <a:lnTo>
                  <a:pt x="1501591" y="3690494"/>
                </a:lnTo>
                <a:lnTo>
                  <a:pt x="1513344" y="3647697"/>
                </a:lnTo>
                <a:lnTo>
                  <a:pt x="1517421" y="3602228"/>
                </a:lnTo>
                <a:lnTo>
                  <a:pt x="1517421" y="252857"/>
                </a:lnTo>
                <a:lnTo>
                  <a:pt x="1513344" y="207392"/>
                </a:lnTo>
                <a:lnTo>
                  <a:pt x="1501591" y="164606"/>
                </a:lnTo>
                <a:lnTo>
                  <a:pt x="1482877" y="125212"/>
                </a:lnTo>
                <a:lnTo>
                  <a:pt x="1457916" y="89923"/>
                </a:lnTo>
                <a:lnTo>
                  <a:pt x="1427423" y="59452"/>
                </a:lnTo>
                <a:lnTo>
                  <a:pt x="1392114" y="34511"/>
                </a:lnTo>
                <a:lnTo>
                  <a:pt x="1352703" y="15813"/>
                </a:lnTo>
                <a:lnTo>
                  <a:pt x="1309906" y="4072"/>
                </a:lnTo>
                <a:lnTo>
                  <a:pt x="1264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565" y="1279525"/>
            <a:ext cx="1517650" cy="3855720"/>
          </a:xfrm>
          <a:custGeom>
            <a:avLst/>
            <a:gdLst/>
            <a:ahLst/>
            <a:cxnLst/>
            <a:rect l="l" t="t" r="r" b="b"/>
            <a:pathLst>
              <a:path w="1517650" h="3855720">
                <a:moveTo>
                  <a:pt x="0" y="252857"/>
                </a:moveTo>
                <a:lnTo>
                  <a:pt x="4074" y="207392"/>
                </a:lnTo>
                <a:lnTo>
                  <a:pt x="15822" y="164606"/>
                </a:lnTo>
                <a:lnTo>
                  <a:pt x="34529" y="125212"/>
                </a:lnTo>
                <a:lnTo>
                  <a:pt x="59481" y="89923"/>
                </a:lnTo>
                <a:lnTo>
                  <a:pt x="89963" y="59452"/>
                </a:lnTo>
                <a:lnTo>
                  <a:pt x="125261" y="34511"/>
                </a:lnTo>
                <a:lnTo>
                  <a:pt x="164661" y="15813"/>
                </a:lnTo>
                <a:lnTo>
                  <a:pt x="207447" y="4072"/>
                </a:lnTo>
                <a:lnTo>
                  <a:pt x="252907" y="0"/>
                </a:lnTo>
                <a:lnTo>
                  <a:pt x="1264437" y="0"/>
                </a:lnTo>
                <a:lnTo>
                  <a:pt x="1309906" y="4072"/>
                </a:lnTo>
                <a:lnTo>
                  <a:pt x="1352703" y="15813"/>
                </a:lnTo>
                <a:lnTo>
                  <a:pt x="1392114" y="34511"/>
                </a:lnTo>
                <a:lnTo>
                  <a:pt x="1427423" y="59452"/>
                </a:lnTo>
                <a:lnTo>
                  <a:pt x="1457916" y="89923"/>
                </a:lnTo>
                <a:lnTo>
                  <a:pt x="1482877" y="125212"/>
                </a:lnTo>
                <a:lnTo>
                  <a:pt x="1501591" y="164606"/>
                </a:lnTo>
                <a:lnTo>
                  <a:pt x="1513344" y="207392"/>
                </a:lnTo>
                <a:lnTo>
                  <a:pt x="1517421" y="252857"/>
                </a:lnTo>
                <a:lnTo>
                  <a:pt x="1517421" y="3602228"/>
                </a:lnTo>
                <a:lnTo>
                  <a:pt x="1513344" y="3647697"/>
                </a:lnTo>
                <a:lnTo>
                  <a:pt x="1501591" y="3690494"/>
                </a:lnTo>
                <a:lnTo>
                  <a:pt x="1482877" y="3729905"/>
                </a:lnTo>
                <a:lnTo>
                  <a:pt x="1457916" y="3765214"/>
                </a:lnTo>
                <a:lnTo>
                  <a:pt x="1427423" y="3795707"/>
                </a:lnTo>
                <a:lnTo>
                  <a:pt x="1392114" y="3820668"/>
                </a:lnTo>
                <a:lnTo>
                  <a:pt x="1352703" y="3839382"/>
                </a:lnTo>
                <a:lnTo>
                  <a:pt x="1309906" y="3851135"/>
                </a:lnTo>
                <a:lnTo>
                  <a:pt x="1264437" y="3855212"/>
                </a:lnTo>
                <a:lnTo>
                  <a:pt x="252907" y="3855212"/>
                </a:lnTo>
                <a:lnTo>
                  <a:pt x="207447" y="3851135"/>
                </a:lnTo>
                <a:lnTo>
                  <a:pt x="164661" y="3839382"/>
                </a:lnTo>
                <a:lnTo>
                  <a:pt x="125261" y="3820668"/>
                </a:lnTo>
                <a:lnTo>
                  <a:pt x="89963" y="3795707"/>
                </a:lnTo>
                <a:lnTo>
                  <a:pt x="59481" y="3765214"/>
                </a:lnTo>
                <a:lnTo>
                  <a:pt x="34529" y="3729905"/>
                </a:lnTo>
                <a:lnTo>
                  <a:pt x="15822" y="3690494"/>
                </a:lnTo>
                <a:lnTo>
                  <a:pt x="4074" y="3647697"/>
                </a:lnTo>
                <a:lnTo>
                  <a:pt x="0" y="3602228"/>
                </a:lnTo>
                <a:lnTo>
                  <a:pt x="0" y="25285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1745" y="1425702"/>
            <a:ext cx="1160780" cy="227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z="1600" spc="-30" dirty="0">
                <a:latin typeface="Calibri"/>
                <a:cs typeface="Calibri"/>
              </a:rPr>
              <a:t>K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artne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 marR="5461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W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 </a:t>
            </a:r>
            <a:r>
              <a:rPr sz="1200" spc="-25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ou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k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y </a:t>
            </a:r>
            <a:r>
              <a:rPr sz="1200" spc="-25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ar</a:t>
            </a:r>
            <a:r>
              <a:rPr sz="1200" dirty="0">
                <a:latin typeface="Calibri"/>
                <a:cs typeface="Calibri"/>
              </a:rPr>
              <a:t>tn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s?</a:t>
            </a:r>
            <a:endParaRPr sz="1200">
              <a:latin typeface="Calibri"/>
              <a:cs typeface="Calibri"/>
            </a:endParaRPr>
          </a:p>
          <a:p>
            <a:pPr marL="12700" marR="12192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W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 </a:t>
            </a:r>
            <a:r>
              <a:rPr sz="1200" dirty="0">
                <a:latin typeface="Calibri"/>
                <a:cs typeface="Calibri"/>
              </a:rPr>
              <a:t>ou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k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y S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pplie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s?</a:t>
            </a:r>
            <a:endParaRPr sz="120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W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30" dirty="0">
                <a:latin typeface="Calibri"/>
                <a:cs typeface="Calibri"/>
              </a:rPr>
              <a:t> K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y 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esou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 </a:t>
            </a:r>
            <a:r>
              <a:rPr sz="1200" spc="-25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e </a:t>
            </a:r>
            <a:r>
              <a:rPr sz="1200" dirty="0">
                <a:latin typeface="Calibri"/>
                <a:cs typeface="Calibri"/>
              </a:rPr>
              <a:t>acquiri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 p</a:t>
            </a:r>
            <a:r>
              <a:rPr sz="1200" spc="-5" dirty="0">
                <a:latin typeface="Calibri"/>
                <a:cs typeface="Calibri"/>
              </a:rPr>
              <a:t>ar</a:t>
            </a:r>
            <a:r>
              <a:rPr sz="1200" dirty="0">
                <a:latin typeface="Calibri"/>
                <a:cs typeface="Calibri"/>
              </a:rPr>
              <a:t>tn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s?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W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k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y </a:t>
            </a:r>
            <a:r>
              <a:rPr sz="1200" dirty="0">
                <a:latin typeface="Calibri"/>
                <a:cs typeface="Calibri"/>
              </a:rPr>
              <a:t>activities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 p</a:t>
            </a:r>
            <a:r>
              <a:rPr sz="1200" spc="-5" dirty="0">
                <a:latin typeface="Calibri"/>
                <a:cs typeface="Calibri"/>
              </a:rPr>
              <a:t>ar</a:t>
            </a:r>
            <a:r>
              <a:rPr sz="1200" dirty="0">
                <a:latin typeface="Calibri"/>
                <a:cs typeface="Calibri"/>
              </a:rPr>
              <a:t>tn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rm</a:t>
            </a:r>
            <a:r>
              <a:rPr sz="1200" dirty="0"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05811" y="1252727"/>
            <a:ext cx="1650491" cy="2034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5435" y="1292097"/>
            <a:ext cx="1517650" cy="1902460"/>
          </a:xfrm>
          <a:custGeom>
            <a:avLst/>
            <a:gdLst/>
            <a:ahLst/>
            <a:cxnLst/>
            <a:rect l="l" t="t" r="r" b="b"/>
            <a:pathLst>
              <a:path w="1517650" h="1902460">
                <a:moveTo>
                  <a:pt x="1264539" y="0"/>
                </a:moveTo>
                <a:lnTo>
                  <a:pt x="252983" y="0"/>
                </a:lnTo>
                <a:lnTo>
                  <a:pt x="207514" y="4072"/>
                </a:lnTo>
                <a:lnTo>
                  <a:pt x="164717" y="15813"/>
                </a:lnTo>
                <a:lnTo>
                  <a:pt x="125306" y="34511"/>
                </a:lnTo>
                <a:lnTo>
                  <a:pt x="89997" y="59452"/>
                </a:lnTo>
                <a:lnTo>
                  <a:pt x="59504" y="89923"/>
                </a:lnTo>
                <a:lnTo>
                  <a:pt x="34543" y="125212"/>
                </a:lnTo>
                <a:lnTo>
                  <a:pt x="15829" y="164606"/>
                </a:lnTo>
                <a:lnTo>
                  <a:pt x="4076" y="207392"/>
                </a:lnTo>
                <a:lnTo>
                  <a:pt x="0" y="252856"/>
                </a:lnTo>
                <a:lnTo>
                  <a:pt x="0" y="1649602"/>
                </a:lnTo>
                <a:lnTo>
                  <a:pt x="4076" y="1695067"/>
                </a:lnTo>
                <a:lnTo>
                  <a:pt x="15829" y="1737853"/>
                </a:lnTo>
                <a:lnTo>
                  <a:pt x="34543" y="1777247"/>
                </a:lnTo>
                <a:lnTo>
                  <a:pt x="59504" y="1812536"/>
                </a:lnTo>
                <a:lnTo>
                  <a:pt x="89997" y="1843007"/>
                </a:lnTo>
                <a:lnTo>
                  <a:pt x="125306" y="1867948"/>
                </a:lnTo>
                <a:lnTo>
                  <a:pt x="164717" y="1886646"/>
                </a:lnTo>
                <a:lnTo>
                  <a:pt x="207514" y="1898387"/>
                </a:lnTo>
                <a:lnTo>
                  <a:pt x="252983" y="1902460"/>
                </a:lnTo>
                <a:lnTo>
                  <a:pt x="1264539" y="1902460"/>
                </a:lnTo>
                <a:lnTo>
                  <a:pt x="1310003" y="1898387"/>
                </a:lnTo>
                <a:lnTo>
                  <a:pt x="1352789" y="1886646"/>
                </a:lnTo>
                <a:lnTo>
                  <a:pt x="1392183" y="1867948"/>
                </a:lnTo>
                <a:lnTo>
                  <a:pt x="1427472" y="1843007"/>
                </a:lnTo>
                <a:lnTo>
                  <a:pt x="1457943" y="1812536"/>
                </a:lnTo>
                <a:lnTo>
                  <a:pt x="1482884" y="1777247"/>
                </a:lnTo>
                <a:lnTo>
                  <a:pt x="1501582" y="1737853"/>
                </a:lnTo>
                <a:lnTo>
                  <a:pt x="1513323" y="1695067"/>
                </a:lnTo>
                <a:lnTo>
                  <a:pt x="1517396" y="1649602"/>
                </a:lnTo>
                <a:lnTo>
                  <a:pt x="1517396" y="252856"/>
                </a:lnTo>
                <a:lnTo>
                  <a:pt x="1513323" y="207392"/>
                </a:lnTo>
                <a:lnTo>
                  <a:pt x="1501582" y="164606"/>
                </a:lnTo>
                <a:lnTo>
                  <a:pt x="1482884" y="125212"/>
                </a:lnTo>
                <a:lnTo>
                  <a:pt x="1457943" y="89923"/>
                </a:lnTo>
                <a:lnTo>
                  <a:pt x="1427472" y="59452"/>
                </a:lnTo>
                <a:lnTo>
                  <a:pt x="1392183" y="34511"/>
                </a:lnTo>
                <a:lnTo>
                  <a:pt x="1352789" y="15813"/>
                </a:lnTo>
                <a:lnTo>
                  <a:pt x="1310003" y="4072"/>
                </a:lnTo>
                <a:lnTo>
                  <a:pt x="1264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5435" y="1292097"/>
            <a:ext cx="1517650" cy="1902460"/>
          </a:xfrm>
          <a:custGeom>
            <a:avLst/>
            <a:gdLst/>
            <a:ahLst/>
            <a:cxnLst/>
            <a:rect l="l" t="t" r="r" b="b"/>
            <a:pathLst>
              <a:path w="1517650" h="1902460">
                <a:moveTo>
                  <a:pt x="0" y="252856"/>
                </a:moveTo>
                <a:lnTo>
                  <a:pt x="4076" y="207392"/>
                </a:lnTo>
                <a:lnTo>
                  <a:pt x="15829" y="164606"/>
                </a:lnTo>
                <a:lnTo>
                  <a:pt x="34543" y="125212"/>
                </a:lnTo>
                <a:lnTo>
                  <a:pt x="59504" y="89923"/>
                </a:lnTo>
                <a:lnTo>
                  <a:pt x="89997" y="59452"/>
                </a:lnTo>
                <a:lnTo>
                  <a:pt x="125306" y="34511"/>
                </a:lnTo>
                <a:lnTo>
                  <a:pt x="164717" y="15813"/>
                </a:lnTo>
                <a:lnTo>
                  <a:pt x="207514" y="4072"/>
                </a:lnTo>
                <a:lnTo>
                  <a:pt x="252983" y="0"/>
                </a:lnTo>
                <a:lnTo>
                  <a:pt x="1264539" y="0"/>
                </a:lnTo>
                <a:lnTo>
                  <a:pt x="1310003" y="4072"/>
                </a:lnTo>
                <a:lnTo>
                  <a:pt x="1352789" y="15813"/>
                </a:lnTo>
                <a:lnTo>
                  <a:pt x="1392183" y="34511"/>
                </a:lnTo>
                <a:lnTo>
                  <a:pt x="1427472" y="59452"/>
                </a:lnTo>
                <a:lnTo>
                  <a:pt x="1457943" y="89923"/>
                </a:lnTo>
                <a:lnTo>
                  <a:pt x="1482884" y="125212"/>
                </a:lnTo>
                <a:lnTo>
                  <a:pt x="1501582" y="164606"/>
                </a:lnTo>
                <a:lnTo>
                  <a:pt x="1513323" y="207392"/>
                </a:lnTo>
                <a:lnTo>
                  <a:pt x="1517396" y="252856"/>
                </a:lnTo>
                <a:lnTo>
                  <a:pt x="1517396" y="1649602"/>
                </a:lnTo>
                <a:lnTo>
                  <a:pt x="1513323" y="1695067"/>
                </a:lnTo>
                <a:lnTo>
                  <a:pt x="1501582" y="1737853"/>
                </a:lnTo>
                <a:lnTo>
                  <a:pt x="1482884" y="1777247"/>
                </a:lnTo>
                <a:lnTo>
                  <a:pt x="1457943" y="1812536"/>
                </a:lnTo>
                <a:lnTo>
                  <a:pt x="1427472" y="1843007"/>
                </a:lnTo>
                <a:lnTo>
                  <a:pt x="1392183" y="1867948"/>
                </a:lnTo>
                <a:lnTo>
                  <a:pt x="1352789" y="1886646"/>
                </a:lnTo>
                <a:lnTo>
                  <a:pt x="1310003" y="1898387"/>
                </a:lnTo>
                <a:lnTo>
                  <a:pt x="1264539" y="1902460"/>
                </a:lnTo>
                <a:lnTo>
                  <a:pt x="252983" y="1902460"/>
                </a:lnTo>
                <a:lnTo>
                  <a:pt x="207514" y="1898387"/>
                </a:lnTo>
                <a:lnTo>
                  <a:pt x="164717" y="1886646"/>
                </a:lnTo>
                <a:lnTo>
                  <a:pt x="125306" y="1867948"/>
                </a:lnTo>
                <a:lnTo>
                  <a:pt x="89997" y="1843007"/>
                </a:lnTo>
                <a:lnTo>
                  <a:pt x="59504" y="1812536"/>
                </a:lnTo>
                <a:lnTo>
                  <a:pt x="34543" y="1777247"/>
                </a:lnTo>
                <a:lnTo>
                  <a:pt x="15829" y="1737853"/>
                </a:lnTo>
                <a:lnTo>
                  <a:pt x="4076" y="1695067"/>
                </a:lnTo>
                <a:lnTo>
                  <a:pt x="0" y="1649602"/>
                </a:lnTo>
                <a:lnTo>
                  <a:pt x="0" y="252856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24429" y="1363217"/>
            <a:ext cx="1353820" cy="1731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0">
              <a:lnSpc>
                <a:spcPct val="100000"/>
              </a:lnSpc>
            </a:pPr>
            <a:r>
              <a:rPr sz="1600" spc="-35" dirty="0">
                <a:latin typeface="Calibri"/>
                <a:cs typeface="Calibri"/>
              </a:rPr>
              <a:t>K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5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vi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ies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W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 K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Act</a:t>
            </a:r>
            <a:r>
              <a:rPr sz="1200" dirty="0">
                <a:latin typeface="Calibri"/>
                <a:cs typeface="Calibri"/>
              </a:rPr>
              <a:t>ivities do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7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e 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opo</a:t>
            </a:r>
            <a:r>
              <a:rPr sz="1200" spc="-5" dirty="0">
                <a:latin typeface="Calibri"/>
                <a:cs typeface="Calibri"/>
              </a:rPr>
              <a:t>si</a:t>
            </a:r>
            <a:r>
              <a:rPr sz="1200" dirty="0">
                <a:latin typeface="Calibri"/>
                <a:cs typeface="Calibri"/>
              </a:rPr>
              <a:t>tio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q</a:t>
            </a:r>
            <a:r>
              <a:rPr sz="1200" dirty="0">
                <a:latin typeface="Calibri"/>
                <a:cs typeface="Calibri"/>
              </a:rPr>
              <a:t>ui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e?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tri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ution </a:t>
            </a:r>
            <a:r>
              <a:rPr sz="1200" spc="-5" dirty="0">
                <a:latin typeface="Calibri"/>
                <a:cs typeface="Calibri"/>
              </a:rPr>
              <a:t>Ch</a:t>
            </a:r>
            <a:r>
              <a:rPr sz="1200" dirty="0">
                <a:latin typeface="Calibri"/>
                <a:cs typeface="Calibri"/>
              </a:rPr>
              <a:t>annels?</a:t>
            </a:r>
            <a:endParaRPr sz="1200">
              <a:latin typeface="Calibri"/>
              <a:cs typeface="Calibri"/>
            </a:endParaRPr>
          </a:p>
          <a:p>
            <a:pPr marL="12700" marR="19240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Cu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r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hi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s? 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ea</a:t>
            </a:r>
            <a:r>
              <a:rPr sz="1200" dirty="0">
                <a:latin typeface="Calibri"/>
                <a:cs typeface="Calibri"/>
              </a:rPr>
              <a:t>ms?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05811" y="3192779"/>
            <a:ext cx="1650491" cy="2034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435" y="3232150"/>
            <a:ext cx="1517650" cy="1903095"/>
          </a:xfrm>
          <a:custGeom>
            <a:avLst/>
            <a:gdLst/>
            <a:ahLst/>
            <a:cxnLst/>
            <a:rect l="l" t="t" r="r" b="b"/>
            <a:pathLst>
              <a:path w="1517650" h="1903095">
                <a:moveTo>
                  <a:pt x="1264539" y="0"/>
                </a:moveTo>
                <a:lnTo>
                  <a:pt x="252983" y="0"/>
                </a:lnTo>
                <a:lnTo>
                  <a:pt x="207514" y="4076"/>
                </a:lnTo>
                <a:lnTo>
                  <a:pt x="164717" y="15828"/>
                </a:lnTo>
                <a:lnTo>
                  <a:pt x="125306" y="34539"/>
                </a:lnTo>
                <a:lnTo>
                  <a:pt x="89997" y="59493"/>
                </a:lnTo>
                <a:lnTo>
                  <a:pt x="59504" y="89975"/>
                </a:lnTo>
                <a:lnTo>
                  <a:pt x="34543" y="125269"/>
                </a:lnTo>
                <a:lnTo>
                  <a:pt x="15829" y="164657"/>
                </a:lnTo>
                <a:lnTo>
                  <a:pt x="4076" y="207425"/>
                </a:lnTo>
                <a:lnTo>
                  <a:pt x="0" y="252857"/>
                </a:lnTo>
                <a:lnTo>
                  <a:pt x="0" y="1649602"/>
                </a:lnTo>
                <a:lnTo>
                  <a:pt x="4076" y="1695072"/>
                </a:lnTo>
                <a:lnTo>
                  <a:pt x="15829" y="1737869"/>
                </a:lnTo>
                <a:lnTo>
                  <a:pt x="34543" y="1777280"/>
                </a:lnTo>
                <a:lnTo>
                  <a:pt x="59504" y="1812589"/>
                </a:lnTo>
                <a:lnTo>
                  <a:pt x="89997" y="1843082"/>
                </a:lnTo>
                <a:lnTo>
                  <a:pt x="125306" y="1868043"/>
                </a:lnTo>
                <a:lnTo>
                  <a:pt x="164717" y="1886757"/>
                </a:lnTo>
                <a:lnTo>
                  <a:pt x="207514" y="1898510"/>
                </a:lnTo>
                <a:lnTo>
                  <a:pt x="252983" y="1902587"/>
                </a:lnTo>
                <a:lnTo>
                  <a:pt x="1264539" y="1902587"/>
                </a:lnTo>
                <a:lnTo>
                  <a:pt x="1310003" y="1898510"/>
                </a:lnTo>
                <a:lnTo>
                  <a:pt x="1352789" y="1886757"/>
                </a:lnTo>
                <a:lnTo>
                  <a:pt x="1392183" y="1868043"/>
                </a:lnTo>
                <a:lnTo>
                  <a:pt x="1427472" y="1843082"/>
                </a:lnTo>
                <a:lnTo>
                  <a:pt x="1457943" y="1812589"/>
                </a:lnTo>
                <a:lnTo>
                  <a:pt x="1482884" y="1777280"/>
                </a:lnTo>
                <a:lnTo>
                  <a:pt x="1501582" y="1737869"/>
                </a:lnTo>
                <a:lnTo>
                  <a:pt x="1513323" y="1695072"/>
                </a:lnTo>
                <a:lnTo>
                  <a:pt x="1517396" y="1649602"/>
                </a:lnTo>
                <a:lnTo>
                  <a:pt x="1517396" y="252857"/>
                </a:lnTo>
                <a:lnTo>
                  <a:pt x="1513323" y="207425"/>
                </a:lnTo>
                <a:lnTo>
                  <a:pt x="1501582" y="164657"/>
                </a:lnTo>
                <a:lnTo>
                  <a:pt x="1482884" y="125269"/>
                </a:lnTo>
                <a:lnTo>
                  <a:pt x="1457943" y="89975"/>
                </a:lnTo>
                <a:lnTo>
                  <a:pt x="1427472" y="59493"/>
                </a:lnTo>
                <a:lnTo>
                  <a:pt x="1392183" y="34539"/>
                </a:lnTo>
                <a:lnTo>
                  <a:pt x="1352789" y="15828"/>
                </a:lnTo>
                <a:lnTo>
                  <a:pt x="1310003" y="4076"/>
                </a:lnTo>
                <a:lnTo>
                  <a:pt x="1264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45435" y="3232150"/>
            <a:ext cx="1517650" cy="1903095"/>
          </a:xfrm>
          <a:custGeom>
            <a:avLst/>
            <a:gdLst/>
            <a:ahLst/>
            <a:cxnLst/>
            <a:rect l="l" t="t" r="r" b="b"/>
            <a:pathLst>
              <a:path w="1517650" h="1903095">
                <a:moveTo>
                  <a:pt x="0" y="252857"/>
                </a:moveTo>
                <a:lnTo>
                  <a:pt x="4076" y="207425"/>
                </a:lnTo>
                <a:lnTo>
                  <a:pt x="15829" y="164657"/>
                </a:lnTo>
                <a:lnTo>
                  <a:pt x="34543" y="125269"/>
                </a:lnTo>
                <a:lnTo>
                  <a:pt x="59504" y="89975"/>
                </a:lnTo>
                <a:lnTo>
                  <a:pt x="89997" y="59493"/>
                </a:lnTo>
                <a:lnTo>
                  <a:pt x="125306" y="34539"/>
                </a:lnTo>
                <a:lnTo>
                  <a:pt x="164717" y="15828"/>
                </a:lnTo>
                <a:lnTo>
                  <a:pt x="207514" y="4076"/>
                </a:lnTo>
                <a:lnTo>
                  <a:pt x="252983" y="0"/>
                </a:lnTo>
                <a:lnTo>
                  <a:pt x="1264539" y="0"/>
                </a:lnTo>
                <a:lnTo>
                  <a:pt x="1310003" y="4076"/>
                </a:lnTo>
                <a:lnTo>
                  <a:pt x="1352789" y="15828"/>
                </a:lnTo>
                <a:lnTo>
                  <a:pt x="1392183" y="34539"/>
                </a:lnTo>
                <a:lnTo>
                  <a:pt x="1427472" y="59493"/>
                </a:lnTo>
                <a:lnTo>
                  <a:pt x="1457943" y="89975"/>
                </a:lnTo>
                <a:lnTo>
                  <a:pt x="1482884" y="125269"/>
                </a:lnTo>
                <a:lnTo>
                  <a:pt x="1501582" y="164657"/>
                </a:lnTo>
                <a:lnTo>
                  <a:pt x="1513323" y="207425"/>
                </a:lnTo>
                <a:lnTo>
                  <a:pt x="1517396" y="252857"/>
                </a:lnTo>
                <a:lnTo>
                  <a:pt x="1517396" y="1649602"/>
                </a:lnTo>
                <a:lnTo>
                  <a:pt x="1513323" y="1695072"/>
                </a:lnTo>
                <a:lnTo>
                  <a:pt x="1501582" y="1737869"/>
                </a:lnTo>
                <a:lnTo>
                  <a:pt x="1482884" y="1777280"/>
                </a:lnTo>
                <a:lnTo>
                  <a:pt x="1457943" y="1812589"/>
                </a:lnTo>
                <a:lnTo>
                  <a:pt x="1427472" y="1843082"/>
                </a:lnTo>
                <a:lnTo>
                  <a:pt x="1392183" y="1868043"/>
                </a:lnTo>
                <a:lnTo>
                  <a:pt x="1352789" y="1886757"/>
                </a:lnTo>
                <a:lnTo>
                  <a:pt x="1310003" y="1898510"/>
                </a:lnTo>
                <a:lnTo>
                  <a:pt x="1264539" y="1902587"/>
                </a:lnTo>
                <a:lnTo>
                  <a:pt x="252983" y="1902587"/>
                </a:lnTo>
                <a:lnTo>
                  <a:pt x="207514" y="1898510"/>
                </a:lnTo>
                <a:lnTo>
                  <a:pt x="164717" y="1886757"/>
                </a:lnTo>
                <a:lnTo>
                  <a:pt x="125306" y="1868043"/>
                </a:lnTo>
                <a:lnTo>
                  <a:pt x="89997" y="1843082"/>
                </a:lnTo>
                <a:lnTo>
                  <a:pt x="59504" y="1812589"/>
                </a:lnTo>
                <a:lnTo>
                  <a:pt x="34543" y="1777280"/>
                </a:lnTo>
                <a:lnTo>
                  <a:pt x="15829" y="1737869"/>
                </a:lnTo>
                <a:lnTo>
                  <a:pt x="4076" y="1695072"/>
                </a:lnTo>
                <a:lnTo>
                  <a:pt x="0" y="1649602"/>
                </a:lnTo>
                <a:lnTo>
                  <a:pt x="0" y="25285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5870" y="3182342"/>
            <a:ext cx="1172845" cy="1974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algn="ctr">
              <a:lnSpc>
                <a:spcPct val="100000"/>
              </a:lnSpc>
            </a:pPr>
            <a:r>
              <a:rPr sz="1600" spc="-35" dirty="0">
                <a:latin typeface="Calibri"/>
                <a:cs typeface="Calibri"/>
              </a:rPr>
              <a:t>K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  <a:p>
            <a:pPr marL="13970" algn="ctr">
              <a:lnSpc>
                <a:spcPct val="100000"/>
              </a:lnSpc>
            </a:pP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esou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libri"/>
                <a:cs typeface="Calibri"/>
              </a:rPr>
              <a:t>Wh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 K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y 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esou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</a:t>
            </a:r>
            <a:r>
              <a:rPr sz="1200" spc="-5" dirty="0">
                <a:latin typeface="Calibri"/>
                <a:cs typeface="Calibri"/>
              </a:rPr>
              <a:t>r </a:t>
            </a:r>
            <a:r>
              <a:rPr sz="1200" spc="-7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opo</a:t>
            </a:r>
            <a:r>
              <a:rPr sz="1200" spc="-5" dirty="0">
                <a:latin typeface="Calibri"/>
                <a:cs typeface="Calibri"/>
              </a:rPr>
              <a:t>si</a:t>
            </a:r>
            <a:r>
              <a:rPr sz="1200" dirty="0">
                <a:latin typeface="Calibri"/>
                <a:cs typeface="Calibri"/>
              </a:rPr>
              <a:t>tio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s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q</a:t>
            </a:r>
            <a:r>
              <a:rPr sz="1200" dirty="0">
                <a:latin typeface="Calibri"/>
                <a:cs typeface="Calibri"/>
              </a:rPr>
              <a:t>ui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e?</a:t>
            </a: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tri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ution</a:t>
            </a:r>
          </a:p>
          <a:p>
            <a:pPr marL="12700" marR="25527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hannels? </a:t>
            </a:r>
            <a:r>
              <a:rPr sz="1200" spc="-5" dirty="0">
                <a:latin typeface="Calibri"/>
                <a:cs typeface="Calibri"/>
              </a:rPr>
              <a:t>Cu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mer 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hip</a:t>
            </a:r>
            <a:r>
              <a:rPr sz="1200" spc="-5" dirty="0">
                <a:latin typeface="Calibri"/>
                <a:cs typeface="Calibri"/>
              </a:rPr>
              <a:t>s?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4384" y="1202436"/>
            <a:ext cx="1648967" cy="3988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3246" y="1241933"/>
            <a:ext cx="1517650" cy="3855720"/>
          </a:xfrm>
          <a:custGeom>
            <a:avLst/>
            <a:gdLst/>
            <a:ahLst/>
            <a:cxnLst/>
            <a:rect l="l" t="t" r="r" b="b"/>
            <a:pathLst>
              <a:path w="1517650" h="3855720">
                <a:moveTo>
                  <a:pt x="1264412" y="0"/>
                </a:moveTo>
                <a:lnTo>
                  <a:pt x="252856" y="0"/>
                </a:lnTo>
                <a:lnTo>
                  <a:pt x="207392" y="4076"/>
                </a:lnTo>
                <a:lnTo>
                  <a:pt x="164606" y="15828"/>
                </a:lnTo>
                <a:lnTo>
                  <a:pt x="125212" y="34539"/>
                </a:lnTo>
                <a:lnTo>
                  <a:pt x="89923" y="59493"/>
                </a:lnTo>
                <a:lnTo>
                  <a:pt x="59452" y="89975"/>
                </a:lnTo>
                <a:lnTo>
                  <a:pt x="34511" y="125269"/>
                </a:lnTo>
                <a:lnTo>
                  <a:pt x="15813" y="164657"/>
                </a:lnTo>
                <a:lnTo>
                  <a:pt x="4072" y="207425"/>
                </a:lnTo>
                <a:lnTo>
                  <a:pt x="0" y="252856"/>
                </a:lnTo>
                <a:lnTo>
                  <a:pt x="0" y="3602354"/>
                </a:lnTo>
                <a:lnTo>
                  <a:pt x="4072" y="3647786"/>
                </a:lnTo>
                <a:lnTo>
                  <a:pt x="15813" y="3690554"/>
                </a:lnTo>
                <a:lnTo>
                  <a:pt x="34511" y="3729942"/>
                </a:lnTo>
                <a:lnTo>
                  <a:pt x="59452" y="3765236"/>
                </a:lnTo>
                <a:lnTo>
                  <a:pt x="89923" y="3795718"/>
                </a:lnTo>
                <a:lnTo>
                  <a:pt x="125212" y="3820672"/>
                </a:lnTo>
                <a:lnTo>
                  <a:pt x="164606" y="3839383"/>
                </a:lnTo>
                <a:lnTo>
                  <a:pt x="207392" y="3851135"/>
                </a:lnTo>
                <a:lnTo>
                  <a:pt x="252856" y="3855211"/>
                </a:lnTo>
                <a:lnTo>
                  <a:pt x="1264412" y="3855211"/>
                </a:lnTo>
                <a:lnTo>
                  <a:pt x="1309881" y="3851135"/>
                </a:lnTo>
                <a:lnTo>
                  <a:pt x="1352678" y="3839383"/>
                </a:lnTo>
                <a:lnTo>
                  <a:pt x="1392089" y="3820672"/>
                </a:lnTo>
                <a:lnTo>
                  <a:pt x="1427398" y="3795718"/>
                </a:lnTo>
                <a:lnTo>
                  <a:pt x="1457891" y="3765236"/>
                </a:lnTo>
                <a:lnTo>
                  <a:pt x="1482852" y="3729942"/>
                </a:lnTo>
                <a:lnTo>
                  <a:pt x="1501566" y="3690554"/>
                </a:lnTo>
                <a:lnTo>
                  <a:pt x="1513319" y="3647786"/>
                </a:lnTo>
                <a:lnTo>
                  <a:pt x="1517395" y="3602354"/>
                </a:lnTo>
                <a:lnTo>
                  <a:pt x="1517395" y="252856"/>
                </a:lnTo>
                <a:lnTo>
                  <a:pt x="1513319" y="207425"/>
                </a:lnTo>
                <a:lnTo>
                  <a:pt x="1501566" y="164657"/>
                </a:lnTo>
                <a:lnTo>
                  <a:pt x="1482852" y="125269"/>
                </a:lnTo>
                <a:lnTo>
                  <a:pt x="1457891" y="89975"/>
                </a:lnTo>
                <a:lnTo>
                  <a:pt x="1427398" y="59493"/>
                </a:lnTo>
                <a:lnTo>
                  <a:pt x="1392089" y="34539"/>
                </a:lnTo>
                <a:lnTo>
                  <a:pt x="1352678" y="15828"/>
                </a:lnTo>
                <a:lnTo>
                  <a:pt x="1309881" y="4076"/>
                </a:lnTo>
                <a:lnTo>
                  <a:pt x="1264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3246" y="1241933"/>
            <a:ext cx="1517650" cy="3855720"/>
          </a:xfrm>
          <a:custGeom>
            <a:avLst/>
            <a:gdLst/>
            <a:ahLst/>
            <a:cxnLst/>
            <a:rect l="l" t="t" r="r" b="b"/>
            <a:pathLst>
              <a:path w="1517650" h="3855720">
                <a:moveTo>
                  <a:pt x="0" y="252856"/>
                </a:moveTo>
                <a:lnTo>
                  <a:pt x="4072" y="207425"/>
                </a:lnTo>
                <a:lnTo>
                  <a:pt x="15813" y="164657"/>
                </a:lnTo>
                <a:lnTo>
                  <a:pt x="34511" y="125269"/>
                </a:lnTo>
                <a:lnTo>
                  <a:pt x="59452" y="89975"/>
                </a:lnTo>
                <a:lnTo>
                  <a:pt x="89923" y="59493"/>
                </a:lnTo>
                <a:lnTo>
                  <a:pt x="125212" y="34539"/>
                </a:lnTo>
                <a:lnTo>
                  <a:pt x="164606" y="15828"/>
                </a:lnTo>
                <a:lnTo>
                  <a:pt x="207392" y="4076"/>
                </a:lnTo>
                <a:lnTo>
                  <a:pt x="252856" y="0"/>
                </a:lnTo>
                <a:lnTo>
                  <a:pt x="1264412" y="0"/>
                </a:lnTo>
                <a:lnTo>
                  <a:pt x="1309881" y="4076"/>
                </a:lnTo>
                <a:lnTo>
                  <a:pt x="1352678" y="15828"/>
                </a:lnTo>
                <a:lnTo>
                  <a:pt x="1392089" y="34539"/>
                </a:lnTo>
                <a:lnTo>
                  <a:pt x="1427398" y="59493"/>
                </a:lnTo>
                <a:lnTo>
                  <a:pt x="1457891" y="89975"/>
                </a:lnTo>
                <a:lnTo>
                  <a:pt x="1482852" y="125269"/>
                </a:lnTo>
                <a:lnTo>
                  <a:pt x="1501566" y="164657"/>
                </a:lnTo>
                <a:lnTo>
                  <a:pt x="1513319" y="207425"/>
                </a:lnTo>
                <a:lnTo>
                  <a:pt x="1517395" y="252856"/>
                </a:lnTo>
                <a:lnTo>
                  <a:pt x="1517395" y="3602354"/>
                </a:lnTo>
                <a:lnTo>
                  <a:pt x="1513319" y="3647786"/>
                </a:lnTo>
                <a:lnTo>
                  <a:pt x="1501566" y="3690554"/>
                </a:lnTo>
                <a:lnTo>
                  <a:pt x="1482852" y="3729942"/>
                </a:lnTo>
                <a:lnTo>
                  <a:pt x="1457891" y="3765236"/>
                </a:lnTo>
                <a:lnTo>
                  <a:pt x="1427398" y="3795718"/>
                </a:lnTo>
                <a:lnTo>
                  <a:pt x="1392089" y="3820672"/>
                </a:lnTo>
                <a:lnTo>
                  <a:pt x="1352678" y="3839383"/>
                </a:lnTo>
                <a:lnTo>
                  <a:pt x="1309881" y="3851135"/>
                </a:lnTo>
                <a:lnTo>
                  <a:pt x="1264412" y="3855211"/>
                </a:lnTo>
                <a:lnTo>
                  <a:pt x="252856" y="3855211"/>
                </a:lnTo>
                <a:lnTo>
                  <a:pt x="207392" y="3851135"/>
                </a:lnTo>
                <a:lnTo>
                  <a:pt x="164606" y="3839383"/>
                </a:lnTo>
                <a:lnTo>
                  <a:pt x="125212" y="3820672"/>
                </a:lnTo>
                <a:lnTo>
                  <a:pt x="89923" y="3795718"/>
                </a:lnTo>
                <a:lnTo>
                  <a:pt x="59452" y="3765236"/>
                </a:lnTo>
                <a:lnTo>
                  <a:pt x="34511" y="3729942"/>
                </a:lnTo>
                <a:lnTo>
                  <a:pt x="15813" y="3690554"/>
                </a:lnTo>
                <a:lnTo>
                  <a:pt x="4072" y="3647786"/>
                </a:lnTo>
                <a:lnTo>
                  <a:pt x="0" y="3602354"/>
                </a:lnTo>
                <a:lnTo>
                  <a:pt x="0" y="252856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78655" y="1350390"/>
            <a:ext cx="1323975" cy="325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163195" indent="246379">
              <a:lnSpc>
                <a:spcPct val="100000"/>
              </a:lnSpc>
            </a:pPr>
            <a:r>
              <a:rPr sz="1600" spc="-95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ue 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3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opos</a:t>
            </a:r>
            <a:r>
              <a:rPr sz="1600" spc="-5" dirty="0">
                <a:latin typeface="Calibri"/>
                <a:cs typeface="Calibri"/>
              </a:rPr>
              <a:t>iti</a:t>
            </a:r>
            <a:r>
              <a:rPr sz="1600" spc="-10" dirty="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  <a:p>
            <a:pPr marL="12700" marR="1905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latin typeface="Calibri"/>
                <a:cs typeface="Calibri"/>
              </a:rPr>
              <a:t>Wh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alue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e deli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</a:t>
            </a:r>
            <a:r>
              <a:rPr sz="1200" spc="-5" dirty="0">
                <a:latin typeface="Calibri"/>
                <a:cs typeface="Calibri"/>
              </a:rPr>
              <a:t>e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er?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W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5" dirty="0">
                <a:latin typeface="Calibri"/>
                <a:cs typeface="Calibri"/>
              </a:rPr>
              <a:t>e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</a:t>
            </a:r>
            <a:r>
              <a:rPr sz="1200" spc="-5" dirty="0">
                <a:latin typeface="Calibri"/>
                <a:cs typeface="Calibri"/>
              </a:rPr>
              <a:t>r c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ome</a:t>
            </a:r>
            <a:r>
              <a:rPr sz="1200" spc="45" dirty="0">
                <a:latin typeface="Calibri"/>
                <a:cs typeface="Calibri"/>
              </a:rPr>
              <a:t>r</a:t>
            </a:r>
            <a:r>
              <a:rPr sz="1200" spc="-75" dirty="0">
                <a:latin typeface="Calibri"/>
                <a:cs typeface="Calibri"/>
              </a:rPr>
              <a:t>’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oblems </a:t>
            </a:r>
            <a:r>
              <a:rPr sz="1200" spc="-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hel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sol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e?</a:t>
            </a:r>
            <a:endParaRPr sz="1200">
              <a:latin typeface="Calibri"/>
              <a:cs typeface="Calibri"/>
            </a:endParaRPr>
          </a:p>
          <a:p>
            <a:pPr marL="12700" marR="9334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W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bundles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odu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ts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10" dirty="0">
                <a:latin typeface="Calibri"/>
                <a:cs typeface="Calibri"/>
              </a:rPr>
              <a:t> se</a:t>
            </a:r>
            <a:r>
              <a:rPr sz="1200" spc="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vi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es 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eri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ea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r </a:t>
            </a:r>
            <a:r>
              <a:rPr sz="1200" spc="-10" dirty="0">
                <a:latin typeface="Calibri"/>
                <a:cs typeface="Calibri"/>
              </a:rPr>
              <a:t>seg</a:t>
            </a:r>
            <a:r>
              <a:rPr sz="1200" spc="-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t?</a:t>
            </a:r>
            <a:endParaRPr sz="1200">
              <a:latin typeface="Calibri"/>
              <a:cs typeface="Calibri"/>
            </a:endParaRPr>
          </a:p>
          <a:p>
            <a:pPr marL="12700" marR="29146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W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r 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ee</a:t>
            </a:r>
            <a:r>
              <a:rPr sz="1200" dirty="0">
                <a:latin typeface="Calibri"/>
                <a:cs typeface="Calibri"/>
              </a:rPr>
              <a:t>ds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 </a:t>
            </a:r>
            <a:r>
              <a:rPr sz="1200" spc="-25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e s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fy</a:t>
            </a:r>
            <a:r>
              <a:rPr sz="1200" spc="-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ng?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33059" y="1252727"/>
            <a:ext cx="1648967" cy="2034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71667" y="1292097"/>
            <a:ext cx="1517650" cy="1902460"/>
          </a:xfrm>
          <a:custGeom>
            <a:avLst/>
            <a:gdLst/>
            <a:ahLst/>
            <a:cxnLst/>
            <a:rect l="l" t="t" r="r" b="b"/>
            <a:pathLst>
              <a:path w="1517650" h="1902460">
                <a:moveTo>
                  <a:pt x="1264412" y="0"/>
                </a:moveTo>
                <a:lnTo>
                  <a:pt x="252857" y="0"/>
                </a:lnTo>
                <a:lnTo>
                  <a:pt x="207392" y="4072"/>
                </a:lnTo>
                <a:lnTo>
                  <a:pt x="164606" y="15813"/>
                </a:lnTo>
                <a:lnTo>
                  <a:pt x="125212" y="34511"/>
                </a:lnTo>
                <a:lnTo>
                  <a:pt x="89923" y="59452"/>
                </a:lnTo>
                <a:lnTo>
                  <a:pt x="59452" y="89923"/>
                </a:lnTo>
                <a:lnTo>
                  <a:pt x="34511" y="125212"/>
                </a:lnTo>
                <a:lnTo>
                  <a:pt x="15813" y="164606"/>
                </a:lnTo>
                <a:lnTo>
                  <a:pt x="4072" y="207392"/>
                </a:lnTo>
                <a:lnTo>
                  <a:pt x="0" y="252856"/>
                </a:lnTo>
                <a:lnTo>
                  <a:pt x="0" y="1649602"/>
                </a:lnTo>
                <a:lnTo>
                  <a:pt x="4072" y="1695067"/>
                </a:lnTo>
                <a:lnTo>
                  <a:pt x="15813" y="1737853"/>
                </a:lnTo>
                <a:lnTo>
                  <a:pt x="34511" y="1777247"/>
                </a:lnTo>
                <a:lnTo>
                  <a:pt x="59452" y="1812536"/>
                </a:lnTo>
                <a:lnTo>
                  <a:pt x="89923" y="1843007"/>
                </a:lnTo>
                <a:lnTo>
                  <a:pt x="125212" y="1867948"/>
                </a:lnTo>
                <a:lnTo>
                  <a:pt x="164606" y="1886646"/>
                </a:lnTo>
                <a:lnTo>
                  <a:pt x="207392" y="1898387"/>
                </a:lnTo>
                <a:lnTo>
                  <a:pt x="252857" y="1902460"/>
                </a:lnTo>
                <a:lnTo>
                  <a:pt x="1264412" y="1902460"/>
                </a:lnTo>
                <a:lnTo>
                  <a:pt x="1309876" y="1898387"/>
                </a:lnTo>
                <a:lnTo>
                  <a:pt x="1352662" y="1886646"/>
                </a:lnTo>
                <a:lnTo>
                  <a:pt x="1392056" y="1867948"/>
                </a:lnTo>
                <a:lnTo>
                  <a:pt x="1427345" y="1843007"/>
                </a:lnTo>
                <a:lnTo>
                  <a:pt x="1457816" y="1812536"/>
                </a:lnTo>
                <a:lnTo>
                  <a:pt x="1482757" y="1777247"/>
                </a:lnTo>
                <a:lnTo>
                  <a:pt x="1501455" y="1737853"/>
                </a:lnTo>
                <a:lnTo>
                  <a:pt x="1513196" y="1695067"/>
                </a:lnTo>
                <a:lnTo>
                  <a:pt x="1517268" y="1649602"/>
                </a:lnTo>
                <a:lnTo>
                  <a:pt x="1517268" y="252856"/>
                </a:lnTo>
                <a:lnTo>
                  <a:pt x="1513196" y="207392"/>
                </a:lnTo>
                <a:lnTo>
                  <a:pt x="1501455" y="164606"/>
                </a:lnTo>
                <a:lnTo>
                  <a:pt x="1482757" y="125212"/>
                </a:lnTo>
                <a:lnTo>
                  <a:pt x="1457816" y="89923"/>
                </a:lnTo>
                <a:lnTo>
                  <a:pt x="1427345" y="59452"/>
                </a:lnTo>
                <a:lnTo>
                  <a:pt x="1392056" y="34511"/>
                </a:lnTo>
                <a:lnTo>
                  <a:pt x="1352662" y="15813"/>
                </a:lnTo>
                <a:lnTo>
                  <a:pt x="1309876" y="4072"/>
                </a:lnTo>
                <a:lnTo>
                  <a:pt x="1264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71667" y="1292097"/>
            <a:ext cx="1517650" cy="1902460"/>
          </a:xfrm>
          <a:custGeom>
            <a:avLst/>
            <a:gdLst/>
            <a:ahLst/>
            <a:cxnLst/>
            <a:rect l="l" t="t" r="r" b="b"/>
            <a:pathLst>
              <a:path w="1517650" h="1902460">
                <a:moveTo>
                  <a:pt x="0" y="252856"/>
                </a:moveTo>
                <a:lnTo>
                  <a:pt x="4072" y="207392"/>
                </a:lnTo>
                <a:lnTo>
                  <a:pt x="15813" y="164606"/>
                </a:lnTo>
                <a:lnTo>
                  <a:pt x="34511" y="125212"/>
                </a:lnTo>
                <a:lnTo>
                  <a:pt x="59452" y="89923"/>
                </a:lnTo>
                <a:lnTo>
                  <a:pt x="89923" y="59452"/>
                </a:lnTo>
                <a:lnTo>
                  <a:pt x="125212" y="34511"/>
                </a:lnTo>
                <a:lnTo>
                  <a:pt x="164606" y="15813"/>
                </a:lnTo>
                <a:lnTo>
                  <a:pt x="207392" y="4072"/>
                </a:lnTo>
                <a:lnTo>
                  <a:pt x="252857" y="0"/>
                </a:lnTo>
                <a:lnTo>
                  <a:pt x="1264412" y="0"/>
                </a:lnTo>
                <a:lnTo>
                  <a:pt x="1309876" y="4072"/>
                </a:lnTo>
                <a:lnTo>
                  <a:pt x="1352662" y="15813"/>
                </a:lnTo>
                <a:lnTo>
                  <a:pt x="1392056" y="34511"/>
                </a:lnTo>
                <a:lnTo>
                  <a:pt x="1427345" y="59452"/>
                </a:lnTo>
                <a:lnTo>
                  <a:pt x="1457816" y="89923"/>
                </a:lnTo>
                <a:lnTo>
                  <a:pt x="1482757" y="125212"/>
                </a:lnTo>
                <a:lnTo>
                  <a:pt x="1501455" y="164606"/>
                </a:lnTo>
                <a:lnTo>
                  <a:pt x="1513196" y="207392"/>
                </a:lnTo>
                <a:lnTo>
                  <a:pt x="1517268" y="252856"/>
                </a:lnTo>
                <a:lnTo>
                  <a:pt x="1517268" y="1649602"/>
                </a:lnTo>
                <a:lnTo>
                  <a:pt x="1513196" y="1695067"/>
                </a:lnTo>
                <a:lnTo>
                  <a:pt x="1501455" y="1737853"/>
                </a:lnTo>
                <a:lnTo>
                  <a:pt x="1482757" y="1777247"/>
                </a:lnTo>
                <a:lnTo>
                  <a:pt x="1457816" y="1812536"/>
                </a:lnTo>
                <a:lnTo>
                  <a:pt x="1427345" y="1843007"/>
                </a:lnTo>
                <a:lnTo>
                  <a:pt x="1392056" y="1867948"/>
                </a:lnTo>
                <a:lnTo>
                  <a:pt x="1352662" y="1886646"/>
                </a:lnTo>
                <a:lnTo>
                  <a:pt x="1309876" y="1898387"/>
                </a:lnTo>
                <a:lnTo>
                  <a:pt x="1264412" y="1902460"/>
                </a:lnTo>
                <a:lnTo>
                  <a:pt x="252857" y="1902460"/>
                </a:lnTo>
                <a:lnTo>
                  <a:pt x="207392" y="1898387"/>
                </a:lnTo>
                <a:lnTo>
                  <a:pt x="164606" y="1886646"/>
                </a:lnTo>
                <a:lnTo>
                  <a:pt x="125212" y="1867948"/>
                </a:lnTo>
                <a:lnTo>
                  <a:pt x="89923" y="1843007"/>
                </a:lnTo>
                <a:lnTo>
                  <a:pt x="59452" y="1812536"/>
                </a:lnTo>
                <a:lnTo>
                  <a:pt x="34511" y="1777247"/>
                </a:lnTo>
                <a:lnTo>
                  <a:pt x="15813" y="1737853"/>
                </a:lnTo>
                <a:lnTo>
                  <a:pt x="4072" y="1695067"/>
                </a:lnTo>
                <a:lnTo>
                  <a:pt x="0" y="1649602"/>
                </a:lnTo>
                <a:lnTo>
                  <a:pt x="0" y="252856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51170" y="1363217"/>
            <a:ext cx="1274445" cy="179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Cu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  <a:p>
            <a:pPr marL="81915" algn="ctr">
              <a:lnSpc>
                <a:spcPct val="100000"/>
              </a:lnSpc>
            </a:pP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spc="-15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0" dirty="0">
                <a:latin typeface="Calibri"/>
                <a:cs typeface="Calibri"/>
              </a:rPr>
              <a:t>onsh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latin typeface="Calibri"/>
                <a:cs typeface="Calibri"/>
              </a:rPr>
              <a:t>W</a:t>
            </a:r>
            <a:r>
              <a:rPr sz="1050" spc="-5" dirty="0">
                <a:latin typeface="Calibri"/>
                <a:cs typeface="Calibri"/>
              </a:rPr>
              <a:t>ha</a:t>
            </a:r>
            <a:r>
              <a:rPr sz="1050" dirty="0">
                <a:latin typeface="Calibri"/>
                <a:cs typeface="Calibri"/>
              </a:rPr>
              <a:t>t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ype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f rela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hi</a:t>
            </a:r>
            <a:r>
              <a:rPr sz="1050" dirty="0">
                <a:latin typeface="Calibri"/>
                <a:cs typeface="Calibri"/>
              </a:rPr>
              <a:t>p 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</a:t>
            </a:r>
            <a:r>
              <a:rPr sz="1050" spc="-10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es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each 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f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ou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Cu</a:t>
            </a:r>
            <a:r>
              <a:rPr sz="1050" spc="-10" dirty="0">
                <a:latin typeface="Calibri"/>
                <a:cs typeface="Calibri"/>
              </a:rPr>
              <a:t>st</a:t>
            </a:r>
            <a:r>
              <a:rPr sz="1050" spc="-5" dirty="0">
                <a:latin typeface="Calibri"/>
                <a:cs typeface="Calibri"/>
              </a:rPr>
              <a:t>om</a:t>
            </a:r>
            <a:r>
              <a:rPr sz="1050" dirty="0">
                <a:latin typeface="Calibri"/>
                <a:cs typeface="Calibri"/>
              </a:rPr>
              <a:t>er </a:t>
            </a:r>
            <a:r>
              <a:rPr sz="1050" spc="-5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gm</a:t>
            </a:r>
            <a:r>
              <a:rPr sz="1050" dirty="0">
                <a:latin typeface="Calibri"/>
                <a:cs typeface="Calibri"/>
              </a:rPr>
              <a:t>en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xp</a:t>
            </a:r>
            <a:r>
              <a:rPr sz="1050" dirty="0">
                <a:latin typeface="Calibri"/>
                <a:cs typeface="Calibri"/>
              </a:rPr>
              <a:t>ect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u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o es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b</a:t>
            </a:r>
            <a:r>
              <a:rPr sz="1050" dirty="0">
                <a:latin typeface="Calibri"/>
                <a:cs typeface="Calibri"/>
              </a:rPr>
              <a:t>l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h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dirty="0">
                <a:latin typeface="Calibri"/>
                <a:cs typeface="Calibri"/>
              </a:rPr>
              <a:t>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n wi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h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hem</a:t>
            </a:r>
            <a:r>
              <a:rPr sz="1050" dirty="0">
                <a:latin typeface="Calibri"/>
                <a:cs typeface="Calibri"/>
              </a:rPr>
              <a:t>?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Whic</a:t>
            </a:r>
            <a:r>
              <a:rPr sz="1050" dirty="0">
                <a:latin typeface="Calibri"/>
                <a:cs typeface="Calibri"/>
              </a:rPr>
              <a:t>h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o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dirty="0">
                <a:latin typeface="Calibri"/>
                <a:cs typeface="Calibri"/>
              </a:rPr>
              <a:t>es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</a:t>
            </a:r>
            <a:r>
              <a:rPr sz="1050" dirty="0">
                <a:latin typeface="Calibri"/>
                <a:cs typeface="Calibri"/>
              </a:rPr>
              <a:t>ave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es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5" dirty="0">
                <a:latin typeface="Calibri"/>
                <a:cs typeface="Calibri"/>
              </a:rPr>
              <a:t>b</a:t>
            </a:r>
            <a:r>
              <a:rPr sz="1050" dirty="0">
                <a:latin typeface="Calibri"/>
                <a:cs typeface="Calibri"/>
              </a:rPr>
              <a:t>l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hed?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33059" y="3192779"/>
            <a:ext cx="1648967" cy="2034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71667" y="3232150"/>
            <a:ext cx="1517650" cy="1903095"/>
          </a:xfrm>
          <a:custGeom>
            <a:avLst/>
            <a:gdLst/>
            <a:ahLst/>
            <a:cxnLst/>
            <a:rect l="l" t="t" r="r" b="b"/>
            <a:pathLst>
              <a:path w="1517650" h="1903095">
                <a:moveTo>
                  <a:pt x="1264412" y="0"/>
                </a:moveTo>
                <a:lnTo>
                  <a:pt x="252857" y="0"/>
                </a:lnTo>
                <a:lnTo>
                  <a:pt x="207392" y="4076"/>
                </a:lnTo>
                <a:lnTo>
                  <a:pt x="164606" y="15828"/>
                </a:lnTo>
                <a:lnTo>
                  <a:pt x="125212" y="34539"/>
                </a:lnTo>
                <a:lnTo>
                  <a:pt x="89923" y="59493"/>
                </a:lnTo>
                <a:lnTo>
                  <a:pt x="59452" y="89975"/>
                </a:lnTo>
                <a:lnTo>
                  <a:pt x="34511" y="125269"/>
                </a:lnTo>
                <a:lnTo>
                  <a:pt x="15813" y="164657"/>
                </a:lnTo>
                <a:lnTo>
                  <a:pt x="4072" y="207425"/>
                </a:lnTo>
                <a:lnTo>
                  <a:pt x="0" y="252857"/>
                </a:lnTo>
                <a:lnTo>
                  <a:pt x="0" y="1649602"/>
                </a:lnTo>
                <a:lnTo>
                  <a:pt x="4072" y="1695072"/>
                </a:lnTo>
                <a:lnTo>
                  <a:pt x="15813" y="1737869"/>
                </a:lnTo>
                <a:lnTo>
                  <a:pt x="34511" y="1777280"/>
                </a:lnTo>
                <a:lnTo>
                  <a:pt x="59452" y="1812589"/>
                </a:lnTo>
                <a:lnTo>
                  <a:pt x="89923" y="1843082"/>
                </a:lnTo>
                <a:lnTo>
                  <a:pt x="125212" y="1868043"/>
                </a:lnTo>
                <a:lnTo>
                  <a:pt x="164606" y="1886757"/>
                </a:lnTo>
                <a:lnTo>
                  <a:pt x="207392" y="1898510"/>
                </a:lnTo>
                <a:lnTo>
                  <a:pt x="252857" y="1902587"/>
                </a:lnTo>
                <a:lnTo>
                  <a:pt x="1264412" y="1902587"/>
                </a:lnTo>
                <a:lnTo>
                  <a:pt x="1309876" y="1898510"/>
                </a:lnTo>
                <a:lnTo>
                  <a:pt x="1352662" y="1886757"/>
                </a:lnTo>
                <a:lnTo>
                  <a:pt x="1392056" y="1868043"/>
                </a:lnTo>
                <a:lnTo>
                  <a:pt x="1427345" y="1843082"/>
                </a:lnTo>
                <a:lnTo>
                  <a:pt x="1457816" y="1812589"/>
                </a:lnTo>
                <a:lnTo>
                  <a:pt x="1482757" y="1777280"/>
                </a:lnTo>
                <a:lnTo>
                  <a:pt x="1501455" y="1737869"/>
                </a:lnTo>
                <a:lnTo>
                  <a:pt x="1513196" y="1695072"/>
                </a:lnTo>
                <a:lnTo>
                  <a:pt x="1517268" y="1649602"/>
                </a:lnTo>
                <a:lnTo>
                  <a:pt x="1517268" y="252857"/>
                </a:lnTo>
                <a:lnTo>
                  <a:pt x="1513196" y="207425"/>
                </a:lnTo>
                <a:lnTo>
                  <a:pt x="1501455" y="164657"/>
                </a:lnTo>
                <a:lnTo>
                  <a:pt x="1482757" y="125269"/>
                </a:lnTo>
                <a:lnTo>
                  <a:pt x="1457816" y="89975"/>
                </a:lnTo>
                <a:lnTo>
                  <a:pt x="1427345" y="59493"/>
                </a:lnTo>
                <a:lnTo>
                  <a:pt x="1392056" y="34539"/>
                </a:lnTo>
                <a:lnTo>
                  <a:pt x="1352662" y="15828"/>
                </a:lnTo>
                <a:lnTo>
                  <a:pt x="1309876" y="4076"/>
                </a:lnTo>
                <a:lnTo>
                  <a:pt x="1264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71667" y="3232150"/>
            <a:ext cx="1517650" cy="1903095"/>
          </a:xfrm>
          <a:custGeom>
            <a:avLst/>
            <a:gdLst/>
            <a:ahLst/>
            <a:cxnLst/>
            <a:rect l="l" t="t" r="r" b="b"/>
            <a:pathLst>
              <a:path w="1517650" h="1903095">
                <a:moveTo>
                  <a:pt x="0" y="252857"/>
                </a:moveTo>
                <a:lnTo>
                  <a:pt x="4072" y="207425"/>
                </a:lnTo>
                <a:lnTo>
                  <a:pt x="15813" y="164657"/>
                </a:lnTo>
                <a:lnTo>
                  <a:pt x="34511" y="125269"/>
                </a:lnTo>
                <a:lnTo>
                  <a:pt x="59452" y="89975"/>
                </a:lnTo>
                <a:lnTo>
                  <a:pt x="89923" y="59493"/>
                </a:lnTo>
                <a:lnTo>
                  <a:pt x="125212" y="34539"/>
                </a:lnTo>
                <a:lnTo>
                  <a:pt x="164606" y="15828"/>
                </a:lnTo>
                <a:lnTo>
                  <a:pt x="207392" y="4076"/>
                </a:lnTo>
                <a:lnTo>
                  <a:pt x="252857" y="0"/>
                </a:lnTo>
                <a:lnTo>
                  <a:pt x="1264412" y="0"/>
                </a:lnTo>
                <a:lnTo>
                  <a:pt x="1309876" y="4076"/>
                </a:lnTo>
                <a:lnTo>
                  <a:pt x="1352662" y="15828"/>
                </a:lnTo>
                <a:lnTo>
                  <a:pt x="1392056" y="34539"/>
                </a:lnTo>
                <a:lnTo>
                  <a:pt x="1427345" y="59493"/>
                </a:lnTo>
                <a:lnTo>
                  <a:pt x="1457816" y="89975"/>
                </a:lnTo>
                <a:lnTo>
                  <a:pt x="1482757" y="125269"/>
                </a:lnTo>
                <a:lnTo>
                  <a:pt x="1501455" y="164657"/>
                </a:lnTo>
                <a:lnTo>
                  <a:pt x="1513196" y="207425"/>
                </a:lnTo>
                <a:lnTo>
                  <a:pt x="1517268" y="252857"/>
                </a:lnTo>
                <a:lnTo>
                  <a:pt x="1517268" y="1649602"/>
                </a:lnTo>
                <a:lnTo>
                  <a:pt x="1513196" y="1695072"/>
                </a:lnTo>
                <a:lnTo>
                  <a:pt x="1501455" y="1737869"/>
                </a:lnTo>
                <a:lnTo>
                  <a:pt x="1482757" y="1777280"/>
                </a:lnTo>
                <a:lnTo>
                  <a:pt x="1457816" y="1812589"/>
                </a:lnTo>
                <a:lnTo>
                  <a:pt x="1427345" y="1843082"/>
                </a:lnTo>
                <a:lnTo>
                  <a:pt x="1392056" y="1868043"/>
                </a:lnTo>
                <a:lnTo>
                  <a:pt x="1352662" y="1886757"/>
                </a:lnTo>
                <a:lnTo>
                  <a:pt x="1309876" y="1898510"/>
                </a:lnTo>
                <a:lnTo>
                  <a:pt x="1264412" y="1902587"/>
                </a:lnTo>
                <a:lnTo>
                  <a:pt x="252857" y="1902587"/>
                </a:lnTo>
                <a:lnTo>
                  <a:pt x="207392" y="1898510"/>
                </a:lnTo>
                <a:lnTo>
                  <a:pt x="164606" y="1886757"/>
                </a:lnTo>
                <a:lnTo>
                  <a:pt x="125212" y="1868043"/>
                </a:lnTo>
                <a:lnTo>
                  <a:pt x="89923" y="1843082"/>
                </a:lnTo>
                <a:lnTo>
                  <a:pt x="59452" y="1812589"/>
                </a:lnTo>
                <a:lnTo>
                  <a:pt x="34511" y="1777280"/>
                </a:lnTo>
                <a:lnTo>
                  <a:pt x="15813" y="1737869"/>
                </a:lnTo>
                <a:lnTo>
                  <a:pt x="4072" y="1695072"/>
                </a:lnTo>
                <a:lnTo>
                  <a:pt x="0" y="1649602"/>
                </a:lnTo>
                <a:lnTo>
                  <a:pt x="0" y="25285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98033" y="3379470"/>
            <a:ext cx="1150620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nn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h</a:t>
            </a:r>
            <a:r>
              <a:rPr sz="900" dirty="0">
                <a:latin typeface="Calibri"/>
                <a:cs typeface="Calibri"/>
              </a:rPr>
              <a:t>ro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h</a:t>
            </a:r>
            <a:r>
              <a:rPr sz="900" spc="-5" dirty="0">
                <a:latin typeface="Calibri"/>
                <a:cs typeface="Calibri"/>
              </a:rPr>
              <a:t> whic</a:t>
            </a:r>
            <a:r>
              <a:rPr sz="900" dirty="0">
                <a:latin typeface="Calibri"/>
                <a:cs typeface="Calibri"/>
              </a:rPr>
              <a:t>h</a:t>
            </a:r>
            <a:r>
              <a:rPr sz="900" spc="-5" dirty="0">
                <a:latin typeface="Calibri"/>
                <a:cs typeface="Calibri"/>
              </a:rPr>
              <a:t> ch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nn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s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ur</a:t>
            </a:r>
            <a:r>
              <a:rPr sz="900" dirty="0">
                <a:latin typeface="Calibri"/>
                <a:cs typeface="Calibri"/>
              </a:rPr>
              <a:t> c</a:t>
            </a:r>
            <a:r>
              <a:rPr sz="900" spc="-5" dirty="0">
                <a:latin typeface="Calibri"/>
                <a:cs typeface="Calibri"/>
              </a:rPr>
              <a:t>us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m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 s</a:t>
            </a:r>
            <a:r>
              <a:rPr sz="900" spc="-10" dirty="0">
                <a:latin typeface="Calibri"/>
                <a:cs typeface="Calibri"/>
              </a:rPr>
              <a:t>eg</a:t>
            </a:r>
            <a:r>
              <a:rPr sz="900" spc="-5" dirty="0">
                <a:latin typeface="Calibri"/>
                <a:cs typeface="Calibri"/>
              </a:rPr>
              <a:t>m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w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be r</a:t>
            </a:r>
            <a:r>
              <a:rPr sz="900" spc="-15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ac</a:t>
            </a:r>
            <a:r>
              <a:rPr sz="900" spc="-5" dirty="0">
                <a:latin typeface="Calibri"/>
                <a:cs typeface="Calibri"/>
              </a:rPr>
              <a:t>h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?</a:t>
            </a:r>
            <a:endParaRPr sz="900">
              <a:latin typeface="Calibri"/>
              <a:cs typeface="Calibri"/>
            </a:endParaRPr>
          </a:p>
          <a:p>
            <a:pPr marL="12700" marR="15557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Ho</a:t>
            </a:r>
            <a:r>
              <a:rPr sz="900" spc="-5" dirty="0">
                <a:latin typeface="Calibri"/>
                <a:cs typeface="Calibri"/>
              </a:rPr>
              <a:t>w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are we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15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ac</a:t>
            </a:r>
            <a:r>
              <a:rPr sz="900" spc="-5" dirty="0">
                <a:latin typeface="Calibri"/>
                <a:cs typeface="Calibri"/>
              </a:rPr>
              <a:t>hing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he</a:t>
            </a:r>
            <a:r>
              <a:rPr sz="900" spc="-5" dirty="0">
                <a:latin typeface="Calibri"/>
                <a:cs typeface="Calibri"/>
              </a:rPr>
              <a:t>m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w</a:t>
            </a:r>
            <a:r>
              <a:rPr sz="900" dirty="0">
                <a:latin typeface="Calibri"/>
                <a:cs typeface="Calibri"/>
              </a:rPr>
              <a:t>?</a:t>
            </a:r>
            <a:endParaRPr sz="900">
              <a:latin typeface="Calibri"/>
              <a:cs typeface="Calibri"/>
            </a:endParaRPr>
          </a:p>
          <a:p>
            <a:pPr marL="12700" marR="12192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Ho</a:t>
            </a:r>
            <a:r>
              <a:rPr sz="900" spc="-5" dirty="0">
                <a:latin typeface="Calibri"/>
                <a:cs typeface="Calibri"/>
              </a:rPr>
              <a:t>w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are 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ur</a:t>
            </a:r>
            <a:r>
              <a:rPr sz="900" dirty="0">
                <a:latin typeface="Calibri"/>
                <a:cs typeface="Calibri"/>
              </a:rPr>
              <a:t> c</a:t>
            </a:r>
            <a:r>
              <a:rPr sz="900" spc="-5" dirty="0">
                <a:latin typeface="Calibri"/>
                <a:cs typeface="Calibri"/>
              </a:rPr>
              <a:t>h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nn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s </a:t>
            </a:r>
            <a:r>
              <a:rPr sz="900" spc="-5" dirty="0">
                <a:latin typeface="Calibri"/>
                <a:cs typeface="Calibri"/>
              </a:rPr>
              <a:t>int</a:t>
            </a:r>
            <a:r>
              <a:rPr sz="900" spc="-10" dirty="0">
                <a:latin typeface="Calibri"/>
                <a:cs typeface="Calibri"/>
              </a:rPr>
              <a:t>eg</a:t>
            </a:r>
            <a:r>
              <a:rPr sz="900" spc="-5" dirty="0">
                <a:latin typeface="Calibri"/>
                <a:cs typeface="Calibri"/>
              </a:rPr>
              <a:t>rat</a:t>
            </a:r>
            <a:r>
              <a:rPr sz="900" spc="-15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?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04304" y="1240536"/>
            <a:ext cx="1487424" cy="3986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43801" y="1279525"/>
            <a:ext cx="1355725" cy="3855720"/>
          </a:xfrm>
          <a:custGeom>
            <a:avLst/>
            <a:gdLst/>
            <a:ahLst/>
            <a:cxnLst/>
            <a:rect l="l" t="t" r="r" b="b"/>
            <a:pathLst>
              <a:path w="1355725" h="3855720">
                <a:moveTo>
                  <a:pt x="1129410" y="0"/>
                </a:moveTo>
                <a:lnTo>
                  <a:pt x="225932" y="0"/>
                </a:lnTo>
                <a:lnTo>
                  <a:pt x="180381" y="4587"/>
                </a:lnTo>
                <a:lnTo>
                  <a:pt x="137963" y="17744"/>
                </a:lnTo>
                <a:lnTo>
                  <a:pt x="99584" y="38562"/>
                </a:lnTo>
                <a:lnTo>
                  <a:pt x="66151" y="66135"/>
                </a:lnTo>
                <a:lnTo>
                  <a:pt x="38569" y="99553"/>
                </a:lnTo>
                <a:lnTo>
                  <a:pt x="17746" y="137910"/>
                </a:lnTo>
                <a:lnTo>
                  <a:pt x="4587" y="180296"/>
                </a:lnTo>
                <a:lnTo>
                  <a:pt x="0" y="225805"/>
                </a:lnTo>
                <a:lnTo>
                  <a:pt x="0" y="3629279"/>
                </a:lnTo>
                <a:lnTo>
                  <a:pt x="4587" y="3674793"/>
                </a:lnTo>
                <a:lnTo>
                  <a:pt x="17746" y="3717194"/>
                </a:lnTo>
                <a:lnTo>
                  <a:pt x="38569" y="3755571"/>
                </a:lnTo>
                <a:lnTo>
                  <a:pt x="66151" y="3789013"/>
                </a:lnTo>
                <a:lnTo>
                  <a:pt x="99584" y="3816608"/>
                </a:lnTo>
                <a:lnTo>
                  <a:pt x="137963" y="3837447"/>
                </a:lnTo>
                <a:lnTo>
                  <a:pt x="180381" y="3850619"/>
                </a:lnTo>
                <a:lnTo>
                  <a:pt x="225932" y="3855212"/>
                </a:lnTo>
                <a:lnTo>
                  <a:pt x="1129410" y="3855212"/>
                </a:lnTo>
                <a:lnTo>
                  <a:pt x="1174962" y="3850619"/>
                </a:lnTo>
                <a:lnTo>
                  <a:pt x="1217380" y="3837447"/>
                </a:lnTo>
                <a:lnTo>
                  <a:pt x="1255759" y="3816608"/>
                </a:lnTo>
                <a:lnTo>
                  <a:pt x="1289192" y="3789013"/>
                </a:lnTo>
                <a:lnTo>
                  <a:pt x="1316774" y="3755571"/>
                </a:lnTo>
                <a:lnTo>
                  <a:pt x="1337597" y="3717194"/>
                </a:lnTo>
                <a:lnTo>
                  <a:pt x="1350756" y="3674793"/>
                </a:lnTo>
                <a:lnTo>
                  <a:pt x="1355344" y="3629279"/>
                </a:lnTo>
                <a:lnTo>
                  <a:pt x="1355344" y="225805"/>
                </a:lnTo>
                <a:lnTo>
                  <a:pt x="1350756" y="180296"/>
                </a:lnTo>
                <a:lnTo>
                  <a:pt x="1337597" y="137910"/>
                </a:lnTo>
                <a:lnTo>
                  <a:pt x="1316774" y="99553"/>
                </a:lnTo>
                <a:lnTo>
                  <a:pt x="1289192" y="66135"/>
                </a:lnTo>
                <a:lnTo>
                  <a:pt x="1255759" y="38562"/>
                </a:lnTo>
                <a:lnTo>
                  <a:pt x="1217380" y="17744"/>
                </a:lnTo>
                <a:lnTo>
                  <a:pt x="1174962" y="4587"/>
                </a:lnTo>
                <a:lnTo>
                  <a:pt x="1129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43801" y="1279525"/>
            <a:ext cx="1355725" cy="3855720"/>
          </a:xfrm>
          <a:custGeom>
            <a:avLst/>
            <a:gdLst/>
            <a:ahLst/>
            <a:cxnLst/>
            <a:rect l="l" t="t" r="r" b="b"/>
            <a:pathLst>
              <a:path w="1355725" h="3855720">
                <a:moveTo>
                  <a:pt x="0" y="225805"/>
                </a:moveTo>
                <a:lnTo>
                  <a:pt x="4587" y="180296"/>
                </a:lnTo>
                <a:lnTo>
                  <a:pt x="17746" y="137910"/>
                </a:lnTo>
                <a:lnTo>
                  <a:pt x="38569" y="99553"/>
                </a:lnTo>
                <a:lnTo>
                  <a:pt x="66151" y="66135"/>
                </a:lnTo>
                <a:lnTo>
                  <a:pt x="99584" y="38562"/>
                </a:lnTo>
                <a:lnTo>
                  <a:pt x="137963" y="17744"/>
                </a:lnTo>
                <a:lnTo>
                  <a:pt x="180381" y="4587"/>
                </a:lnTo>
                <a:lnTo>
                  <a:pt x="225932" y="0"/>
                </a:lnTo>
                <a:lnTo>
                  <a:pt x="1129410" y="0"/>
                </a:lnTo>
                <a:lnTo>
                  <a:pt x="1174962" y="4587"/>
                </a:lnTo>
                <a:lnTo>
                  <a:pt x="1217380" y="17744"/>
                </a:lnTo>
                <a:lnTo>
                  <a:pt x="1255759" y="38562"/>
                </a:lnTo>
                <a:lnTo>
                  <a:pt x="1289192" y="66135"/>
                </a:lnTo>
                <a:lnTo>
                  <a:pt x="1316774" y="99553"/>
                </a:lnTo>
                <a:lnTo>
                  <a:pt x="1337597" y="137910"/>
                </a:lnTo>
                <a:lnTo>
                  <a:pt x="1350756" y="180296"/>
                </a:lnTo>
                <a:lnTo>
                  <a:pt x="1355344" y="225805"/>
                </a:lnTo>
                <a:lnTo>
                  <a:pt x="1355344" y="3629279"/>
                </a:lnTo>
                <a:lnTo>
                  <a:pt x="1350756" y="3674793"/>
                </a:lnTo>
                <a:lnTo>
                  <a:pt x="1337597" y="3717194"/>
                </a:lnTo>
                <a:lnTo>
                  <a:pt x="1316774" y="3755571"/>
                </a:lnTo>
                <a:lnTo>
                  <a:pt x="1289192" y="3789013"/>
                </a:lnTo>
                <a:lnTo>
                  <a:pt x="1255759" y="3816608"/>
                </a:lnTo>
                <a:lnTo>
                  <a:pt x="1217380" y="3837447"/>
                </a:lnTo>
                <a:lnTo>
                  <a:pt x="1174962" y="3850619"/>
                </a:lnTo>
                <a:lnTo>
                  <a:pt x="1129410" y="3855212"/>
                </a:lnTo>
                <a:lnTo>
                  <a:pt x="225932" y="3855212"/>
                </a:lnTo>
                <a:lnTo>
                  <a:pt x="180381" y="3850619"/>
                </a:lnTo>
                <a:lnTo>
                  <a:pt x="137963" y="3837447"/>
                </a:lnTo>
                <a:lnTo>
                  <a:pt x="99584" y="3816608"/>
                </a:lnTo>
                <a:lnTo>
                  <a:pt x="66151" y="3789013"/>
                </a:lnTo>
                <a:lnTo>
                  <a:pt x="38569" y="3755571"/>
                </a:lnTo>
                <a:lnTo>
                  <a:pt x="17746" y="3717194"/>
                </a:lnTo>
                <a:lnTo>
                  <a:pt x="4587" y="3674793"/>
                </a:lnTo>
                <a:lnTo>
                  <a:pt x="0" y="3629279"/>
                </a:lnTo>
                <a:lnTo>
                  <a:pt x="0" y="2258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33970" y="1350390"/>
            <a:ext cx="1147445" cy="142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143510" indent="635"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Cu</a:t>
            </a:r>
            <a:r>
              <a:rPr sz="1600" spc="-15" dirty="0">
                <a:latin typeface="Calibri"/>
                <a:cs typeface="Calibri"/>
              </a:rPr>
              <a:t>st</a:t>
            </a:r>
            <a:r>
              <a:rPr sz="1600" spc="-10" dirty="0">
                <a:latin typeface="Calibri"/>
                <a:cs typeface="Calibri"/>
              </a:rPr>
              <a:t>ome</a:t>
            </a:r>
            <a:r>
              <a:rPr sz="1600" spc="-5" dirty="0">
                <a:latin typeface="Calibri"/>
                <a:cs typeface="Calibri"/>
              </a:rPr>
              <a:t>r </a:t>
            </a:r>
            <a:r>
              <a:rPr sz="1600" spc="-10" dirty="0">
                <a:latin typeface="Calibri"/>
                <a:cs typeface="Calibri"/>
              </a:rPr>
              <a:t>Segme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tin</a:t>
            </a:r>
            <a:r>
              <a:rPr sz="1200" spc="-5" dirty="0">
                <a:latin typeface="Calibri"/>
                <a:cs typeface="Calibri"/>
              </a:rPr>
              <a:t>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e? Who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 </a:t>
            </a:r>
            <a:r>
              <a:rPr sz="1200" dirty="0">
                <a:latin typeface="Calibri"/>
                <a:cs typeface="Calibri"/>
              </a:rPr>
              <a:t>ou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 im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me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s?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52855" y="5183123"/>
            <a:ext cx="3907536" cy="1021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1565" y="5222366"/>
            <a:ext cx="3776979" cy="889000"/>
          </a:xfrm>
          <a:custGeom>
            <a:avLst/>
            <a:gdLst/>
            <a:ahLst/>
            <a:cxnLst/>
            <a:rect l="l" t="t" r="r" b="b"/>
            <a:pathLst>
              <a:path w="3776979" h="889000">
                <a:moveTo>
                  <a:pt x="3628288" y="0"/>
                </a:moveTo>
                <a:lnTo>
                  <a:pt x="148120" y="0"/>
                </a:lnTo>
                <a:lnTo>
                  <a:pt x="101304" y="7548"/>
                </a:lnTo>
                <a:lnTo>
                  <a:pt x="60643" y="28569"/>
                </a:lnTo>
                <a:lnTo>
                  <a:pt x="28579" y="60624"/>
                </a:lnTo>
                <a:lnTo>
                  <a:pt x="7551" y="101274"/>
                </a:lnTo>
                <a:lnTo>
                  <a:pt x="0" y="148081"/>
                </a:lnTo>
                <a:lnTo>
                  <a:pt x="0" y="740549"/>
                </a:lnTo>
                <a:lnTo>
                  <a:pt x="7551" y="787364"/>
                </a:lnTo>
                <a:lnTo>
                  <a:pt x="28579" y="828021"/>
                </a:lnTo>
                <a:lnTo>
                  <a:pt x="60643" y="860081"/>
                </a:lnTo>
                <a:lnTo>
                  <a:pt x="101304" y="881106"/>
                </a:lnTo>
                <a:lnTo>
                  <a:pt x="148120" y="888657"/>
                </a:lnTo>
                <a:lnTo>
                  <a:pt x="3628288" y="888657"/>
                </a:lnTo>
                <a:lnTo>
                  <a:pt x="3675095" y="881106"/>
                </a:lnTo>
                <a:lnTo>
                  <a:pt x="3715745" y="860081"/>
                </a:lnTo>
                <a:lnTo>
                  <a:pt x="3747800" y="828021"/>
                </a:lnTo>
                <a:lnTo>
                  <a:pt x="3768821" y="787364"/>
                </a:lnTo>
                <a:lnTo>
                  <a:pt x="3776370" y="740549"/>
                </a:lnTo>
                <a:lnTo>
                  <a:pt x="3776370" y="148081"/>
                </a:lnTo>
                <a:lnTo>
                  <a:pt x="3768821" y="101274"/>
                </a:lnTo>
                <a:lnTo>
                  <a:pt x="3747800" y="60624"/>
                </a:lnTo>
                <a:lnTo>
                  <a:pt x="3715745" y="28569"/>
                </a:lnTo>
                <a:lnTo>
                  <a:pt x="3675095" y="7548"/>
                </a:lnTo>
                <a:lnTo>
                  <a:pt x="3628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1565" y="5222366"/>
            <a:ext cx="3776979" cy="889000"/>
          </a:xfrm>
          <a:custGeom>
            <a:avLst/>
            <a:gdLst/>
            <a:ahLst/>
            <a:cxnLst/>
            <a:rect l="l" t="t" r="r" b="b"/>
            <a:pathLst>
              <a:path w="3776979" h="889000">
                <a:moveTo>
                  <a:pt x="0" y="148081"/>
                </a:moveTo>
                <a:lnTo>
                  <a:pt x="7551" y="101274"/>
                </a:lnTo>
                <a:lnTo>
                  <a:pt x="28579" y="60624"/>
                </a:lnTo>
                <a:lnTo>
                  <a:pt x="60643" y="28569"/>
                </a:lnTo>
                <a:lnTo>
                  <a:pt x="101304" y="7548"/>
                </a:lnTo>
                <a:lnTo>
                  <a:pt x="148120" y="0"/>
                </a:lnTo>
                <a:lnTo>
                  <a:pt x="3628288" y="0"/>
                </a:lnTo>
                <a:lnTo>
                  <a:pt x="3675095" y="7548"/>
                </a:lnTo>
                <a:lnTo>
                  <a:pt x="3715745" y="28569"/>
                </a:lnTo>
                <a:lnTo>
                  <a:pt x="3747800" y="60624"/>
                </a:lnTo>
                <a:lnTo>
                  <a:pt x="3768821" y="101274"/>
                </a:lnTo>
                <a:lnTo>
                  <a:pt x="3776370" y="148081"/>
                </a:lnTo>
                <a:lnTo>
                  <a:pt x="3776370" y="740549"/>
                </a:lnTo>
                <a:lnTo>
                  <a:pt x="3768821" y="787364"/>
                </a:lnTo>
                <a:lnTo>
                  <a:pt x="3747800" y="828021"/>
                </a:lnTo>
                <a:lnTo>
                  <a:pt x="3715745" y="860081"/>
                </a:lnTo>
                <a:lnTo>
                  <a:pt x="3675095" y="881106"/>
                </a:lnTo>
                <a:lnTo>
                  <a:pt x="3628288" y="888657"/>
                </a:lnTo>
                <a:lnTo>
                  <a:pt x="148120" y="888657"/>
                </a:lnTo>
                <a:lnTo>
                  <a:pt x="101304" y="881106"/>
                </a:lnTo>
                <a:lnTo>
                  <a:pt x="60643" y="860081"/>
                </a:lnTo>
                <a:lnTo>
                  <a:pt x="28579" y="828021"/>
                </a:lnTo>
                <a:lnTo>
                  <a:pt x="7551" y="787364"/>
                </a:lnTo>
                <a:lnTo>
                  <a:pt x="0" y="740549"/>
                </a:lnTo>
                <a:lnTo>
                  <a:pt x="0" y="14808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91811" y="5183123"/>
            <a:ext cx="3907536" cy="1021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30673" y="5222366"/>
            <a:ext cx="3776345" cy="889000"/>
          </a:xfrm>
          <a:custGeom>
            <a:avLst/>
            <a:gdLst/>
            <a:ahLst/>
            <a:cxnLst/>
            <a:rect l="l" t="t" r="r" b="b"/>
            <a:pathLst>
              <a:path w="3776345" h="889000">
                <a:moveTo>
                  <a:pt x="3628262" y="0"/>
                </a:moveTo>
                <a:lnTo>
                  <a:pt x="148081" y="0"/>
                </a:lnTo>
                <a:lnTo>
                  <a:pt x="101274" y="7548"/>
                </a:lnTo>
                <a:lnTo>
                  <a:pt x="60624" y="28569"/>
                </a:lnTo>
                <a:lnTo>
                  <a:pt x="28569" y="60624"/>
                </a:lnTo>
                <a:lnTo>
                  <a:pt x="7548" y="101274"/>
                </a:lnTo>
                <a:lnTo>
                  <a:pt x="0" y="148081"/>
                </a:lnTo>
                <a:lnTo>
                  <a:pt x="0" y="740549"/>
                </a:lnTo>
                <a:lnTo>
                  <a:pt x="7548" y="787364"/>
                </a:lnTo>
                <a:lnTo>
                  <a:pt x="28569" y="828021"/>
                </a:lnTo>
                <a:lnTo>
                  <a:pt x="60624" y="860081"/>
                </a:lnTo>
                <a:lnTo>
                  <a:pt x="101274" y="881106"/>
                </a:lnTo>
                <a:lnTo>
                  <a:pt x="148081" y="888657"/>
                </a:lnTo>
                <a:lnTo>
                  <a:pt x="3628262" y="888657"/>
                </a:lnTo>
                <a:lnTo>
                  <a:pt x="3675070" y="881106"/>
                </a:lnTo>
                <a:lnTo>
                  <a:pt x="3715720" y="860081"/>
                </a:lnTo>
                <a:lnTo>
                  <a:pt x="3747775" y="828021"/>
                </a:lnTo>
                <a:lnTo>
                  <a:pt x="3768796" y="787364"/>
                </a:lnTo>
                <a:lnTo>
                  <a:pt x="3776345" y="740549"/>
                </a:lnTo>
                <a:lnTo>
                  <a:pt x="3776345" y="148081"/>
                </a:lnTo>
                <a:lnTo>
                  <a:pt x="3768796" y="101274"/>
                </a:lnTo>
                <a:lnTo>
                  <a:pt x="3747775" y="60624"/>
                </a:lnTo>
                <a:lnTo>
                  <a:pt x="3715720" y="28569"/>
                </a:lnTo>
                <a:lnTo>
                  <a:pt x="3675070" y="7548"/>
                </a:lnTo>
                <a:lnTo>
                  <a:pt x="3628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30673" y="5222366"/>
            <a:ext cx="3776345" cy="889000"/>
          </a:xfrm>
          <a:custGeom>
            <a:avLst/>
            <a:gdLst/>
            <a:ahLst/>
            <a:cxnLst/>
            <a:rect l="l" t="t" r="r" b="b"/>
            <a:pathLst>
              <a:path w="3776345" h="889000">
                <a:moveTo>
                  <a:pt x="0" y="148081"/>
                </a:moveTo>
                <a:lnTo>
                  <a:pt x="7548" y="101274"/>
                </a:lnTo>
                <a:lnTo>
                  <a:pt x="28569" y="60624"/>
                </a:lnTo>
                <a:lnTo>
                  <a:pt x="60624" y="28569"/>
                </a:lnTo>
                <a:lnTo>
                  <a:pt x="101274" y="7548"/>
                </a:lnTo>
                <a:lnTo>
                  <a:pt x="148081" y="0"/>
                </a:lnTo>
                <a:lnTo>
                  <a:pt x="3628262" y="0"/>
                </a:lnTo>
                <a:lnTo>
                  <a:pt x="3675070" y="7548"/>
                </a:lnTo>
                <a:lnTo>
                  <a:pt x="3715720" y="28569"/>
                </a:lnTo>
                <a:lnTo>
                  <a:pt x="3747775" y="60624"/>
                </a:lnTo>
                <a:lnTo>
                  <a:pt x="3768796" y="101274"/>
                </a:lnTo>
                <a:lnTo>
                  <a:pt x="3776345" y="148081"/>
                </a:lnTo>
                <a:lnTo>
                  <a:pt x="3776345" y="740549"/>
                </a:lnTo>
                <a:lnTo>
                  <a:pt x="3768796" y="787364"/>
                </a:lnTo>
                <a:lnTo>
                  <a:pt x="3747775" y="828021"/>
                </a:lnTo>
                <a:lnTo>
                  <a:pt x="3715720" y="860081"/>
                </a:lnTo>
                <a:lnTo>
                  <a:pt x="3675070" y="881106"/>
                </a:lnTo>
                <a:lnTo>
                  <a:pt x="3628262" y="888657"/>
                </a:lnTo>
                <a:lnTo>
                  <a:pt x="148081" y="888657"/>
                </a:lnTo>
                <a:lnTo>
                  <a:pt x="101274" y="881106"/>
                </a:lnTo>
                <a:lnTo>
                  <a:pt x="60624" y="860081"/>
                </a:lnTo>
                <a:lnTo>
                  <a:pt x="28569" y="828021"/>
                </a:lnTo>
                <a:lnTo>
                  <a:pt x="7548" y="787364"/>
                </a:lnTo>
                <a:lnTo>
                  <a:pt x="0" y="740549"/>
                </a:lnTo>
                <a:lnTo>
                  <a:pt x="0" y="14808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793741" y="5301107"/>
            <a:ext cx="295719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ev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ue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 </a:t>
            </a:r>
            <a:r>
              <a:rPr sz="1200" dirty="0">
                <a:latin typeface="Calibri"/>
                <a:cs typeface="Calibri"/>
              </a:rPr>
              <a:t>ou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 c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me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ea</a:t>
            </a:r>
            <a:r>
              <a:rPr sz="1200" dirty="0">
                <a:latin typeface="Calibri"/>
                <a:cs typeface="Calibri"/>
              </a:rPr>
              <a:t>lly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y? </a:t>
            </a: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tly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y?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5500" y="5252973"/>
            <a:ext cx="11976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Co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Struct</a:t>
            </a:r>
            <a:r>
              <a:rPr sz="1600" dirty="0">
                <a:latin typeface="Calibri"/>
                <a:cs typeface="Calibri"/>
              </a:rPr>
              <a:t>u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25500" y="5500928"/>
            <a:ext cx="386207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What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 t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erent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busi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ess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el? Wh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Key R</a:t>
            </a:r>
            <a:r>
              <a:rPr sz="1100" spc="5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rces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ensive?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Wh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Key Activities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 </a:t>
            </a:r>
            <a:r>
              <a:rPr sz="1100" spc="5" dirty="0">
                <a:latin typeface="Calibri"/>
                <a:cs typeface="Calibri"/>
              </a:rPr>
              <a:t>mo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ensive?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60694" y="6354368"/>
            <a:ext cx="186055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e: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Os</a:t>
            </a:r>
            <a:r>
              <a:rPr sz="1400" spc="-15" dirty="0">
                <a:latin typeface="Calibri"/>
                <a:cs typeface="Calibri"/>
              </a:rPr>
              <a:t>te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Τίτλος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</a:t>
            </a:r>
            <a:r>
              <a:rPr lang="en-US" spc="5" dirty="0"/>
              <a:t>s</a:t>
            </a:r>
            <a:r>
              <a:rPr lang="en-US" dirty="0"/>
              <a:t>iness</a:t>
            </a:r>
            <a:r>
              <a:rPr lang="en-US" spc="-35" dirty="0"/>
              <a:t> </a:t>
            </a:r>
            <a:r>
              <a:rPr lang="en-US" dirty="0"/>
              <a:t>Mo</a:t>
            </a:r>
            <a:r>
              <a:rPr lang="en-US" spc="5" dirty="0"/>
              <a:t>d</a:t>
            </a:r>
            <a:r>
              <a:rPr lang="en-US" dirty="0"/>
              <a:t>el</a:t>
            </a:r>
            <a:r>
              <a:rPr lang="en-US" spc="-15" dirty="0"/>
              <a:t> </a:t>
            </a:r>
            <a:r>
              <a:rPr lang="en-US" spc="-5" dirty="0"/>
              <a:t>Canv</a:t>
            </a:r>
            <a:r>
              <a:rPr lang="en-US" spc="10" dirty="0"/>
              <a:t>a</a:t>
            </a:r>
            <a:r>
              <a:rPr lang="en-US" dirty="0"/>
              <a:t>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3475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9627" y="368554"/>
            <a:ext cx="2846070" cy="2845435"/>
          </a:xfrm>
          <a:custGeom>
            <a:avLst/>
            <a:gdLst/>
            <a:ahLst/>
            <a:cxnLst/>
            <a:rect l="l" t="t" r="r" b="b"/>
            <a:pathLst>
              <a:path w="2846070" h="2845435">
                <a:moveTo>
                  <a:pt x="1422781" y="0"/>
                </a:moveTo>
                <a:lnTo>
                  <a:pt x="0" y="2845435"/>
                </a:lnTo>
                <a:lnTo>
                  <a:pt x="2845562" y="2845435"/>
                </a:lnTo>
                <a:lnTo>
                  <a:pt x="142278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4546" y="2245867"/>
            <a:ext cx="85661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5"/>
              </a:lnSpc>
            </a:pPr>
            <a:r>
              <a:rPr sz="1600" b="1" spc="-10" dirty="0">
                <a:latin typeface="Calibri"/>
                <a:cs typeface="Calibri"/>
              </a:rPr>
              <a:t>De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eries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b="1" spc="-10" dirty="0">
                <a:latin typeface="Calibri"/>
                <a:cs typeface="Calibri"/>
              </a:rPr>
              <a:t>P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ofile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6847" y="3213989"/>
            <a:ext cx="2846070" cy="2846070"/>
          </a:xfrm>
          <a:custGeom>
            <a:avLst/>
            <a:gdLst/>
            <a:ahLst/>
            <a:cxnLst/>
            <a:rect l="l" t="t" r="r" b="b"/>
            <a:pathLst>
              <a:path w="2846070" h="2846070">
                <a:moveTo>
                  <a:pt x="1422780" y="0"/>
                </a:moveTo>
                <a:lnTo>
                  <a:pt x="0" y="2845612"/>
                </a:lnTo>
                <a:lnTo>
                  <a:pt x="2845562" y="2845612"/>
                </a:lnTo>
                <a:lnTo>
                  <a:pt x="14227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6847" y="3213989"/>
            <a:ext cx="2846070" cy="2846070"/>
          </a:xfrm>
          <a:custGeom>
            <a:avLst/>
            <a:gdLst/>
            <a:ahLst/>
            <a:cxnLst/>
            <a:rect l="l" t="t" r="r" b="b"/>
            <a:pathLst>
              <a:path w="2846070" h="2846070">
                <a:moveTo>
                  <a:pt x="0" y="2845612"/>
                </a:moveTo>
                <a:lnTo>
                  <a:pt x="1422780" y="0"/>
                </a:lnTo>
                <a:lnTo>
                  <a:pt x="2845562" y="2845612"/>
                </a:lnTo>
                <a:lnTo>
                  <a:pt x="0" y="28456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5039" y="5092065"/>
            <a:ext cx="78994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sz="1600" b="1" spc="-10" dirty="0">
                <a:latin typeface="Calibri"/>
                <a:cs typeface="Calibri"/>
              </a:rPr>
              <a:t>Cit</a:t>
            </a:r>
            <a:r>
              <a:rPr sz="1600" b="1" spc="-5" dirty="0">
                <a:latin typeface="Calibri"/>
                <a:cs typeface="Calibri"/>
              </a:rPr>
              <a:t>y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ea</a:t>
            </a:r>
            <a:endParaRPr sz="1600">
              <a:latin typeface="Calibri"/>
              <a:cs typeface="Calibri"/>
            </a:endParaRPr>
          </a:p>
          <a:p>
            <a:pPr marL="73660">
              <a:lnSpc>
                <a:spcPts val="1839"/>
              </a:lnSpc>
            </a:pPr>
            <a:r>
              <a:rPr sz="1600" b="1" spc="-35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20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9627" y="3213989"/>
            <a:ext cx="2846070" cy="2846070"/>
          </a:xfrm>
          <a:custGeom>
            <a:avLst/>
            <a:gdLst/>
            <a:ahLst/>
            <a:cxnLst/>
            <a:rect l="l" t="t" r="r" b="b"/>
            <a:pathLst>
              <a:path w="2846070" h="2846070">
                <a:moveTo>
                  <a:pt x="2845562" y="0"/>
                </a:moveTo>
                <a:lnTo>
                  <a:pt x="0" y="0"/>
                </a:lnTo>
                <a:lnTo>
                  <a:pt x="1422781" y="2845612"/>
                </a:lnTo>
                <a:lnTo>
                  <a:pt x="2845562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9627" y="3213989"/>
            <a:ext cx="2846070" cy="2846070"/>
          </a:xfrm>
          <a:custGeom>
            <a:avLst/>
            <a:gdLst/>
            <a:ahLst/>
            <a:cxnLst/>
            <a:rect l="l" t="t" r="r" b="b"/>
            <a:pathLst>
              <a:path w="2846070" h="2846070">
                <a:moveTo>
                  <a:pt x="2845562" y="0"/>
                </a:moveTo>
                <a:lnTo>
                  <a:pt x="1422781" y="2845612"/>
                </a:lnTo>
                <a:lnTo>
                  <a:pt x="0" y="0"/>
                </a:lnTo>
                <a:lnTo>
                  <a:pt x="2845562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36238" y="3669029"/>
            <a:ext cx="1212215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5"/>
              </a:lnSpc>
            </a:pP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finiti</a:t>
            </a:r>
            <a:r>
              <a:rPr sz="1600" b="1" spc="0" dirty="0">
                <a:latin typeface="Calibri"/>
                <a:cs typeface="Calibri"/>
              </a:rPr>
              <a:t>o</a:t>
            </a:r>
            <a:r>
              <a:rPr sz="1600" b="1" spc="-5" dirty="0">
                <a:latin typeface="Calibri"/>
                <a:cs typeface="Calibri"/>
              </a:rPr>
              <a:t>n of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gi</a:t>
            </a:r>
            <a:r>
              <a:rPr sz="1600" b="1" spc="-20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tic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ofile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42409" y="3213989"/>
            <a:ext cx="2846070" cy="2846070"/>
          </a:xfrm>
          <a:custGeom>
            <a:avLst/>
            <a:gdLst/>
            <a:ahLst/>
            <a:cxnLst/>
            <a:rect l="l" t="t" r="r" b="b"/>
            <a:pathLst>
              <a:path w="2846070" h="2846070">
                <a:moveTo>
                  <a:pt x="1422780" y="0"/>
                </a:moveTo>
                <a:lnTo>
                  <a:pt x="0" y="2845612"/>
                </a:lnTo>
                <a:lnTo>
                  <a:pt x="2845562" y="2845612"/>
                </a:lnTo>
                <a:lnTo>
                  <a:pt x="14227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409" y="3213989"/>
            <a:ext cx="2846070" cy="2846070"/>
          </a:xfrm>
          <a:custGeom>
            <a:avLst/>
            <a:gdLst/>
            <a:ahLst/>
            <a:cxnLst/>
            <a:rect l="l" t="t" r="r" b="b"/>
            <a:pathLst>
              <a:path w="2846070" h="2846070">
                <a:moveTo>
                  <a:pt x="0" y="2845612"/>
                </a:moveTo>
                <a:lnTo>
                  <a:pt x="1422780" y="0"/>
                </a:lnTo>
                <a:lnTo>
                  <a:pt x="2845562" y="2845612"/>
                </a:lnTo>
                <a:lnTo>
                  <a:pt x="0" y="28456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1526" y="5092065"/>
            <a:ext cx="122936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9"/>
              </a:lnSpc>
            </a:pPr>
            <a:r>
              <a:rPr sz="1600" b="1" spc="-10" dirty="0">
                <a:latin typeface="Calibri"/>
                <a:cs typeface="Calibri"/>
              </a:rPr>
              <a:t>P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du</a:t>
            </a:r>
            <a:r>
              <a:rPr sz="1600" b="1" spc="-5" dirty="0">
                <a:latin typeface="Calibri"/>
                <a:cs typeface="Calibri"/>
              </a:rPr>
              <a:t>ct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sz="1600" b="1" spc="-10" dirty="0">
                <a:latin typeface="Calibri"/>
                <a:cs typeface="Calibri"/>
              </a:rPr>
              <a:t>cha</a:t>
            </a:r>
            <a:r>
              <a:rPr sz="1600" b="1" spc="-45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ac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eri</a:t>
            </a:r>
            <a:r>
              <a:rPr sz="1600" b="1" spc="-20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tics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9784" y="6442151"/>
            <a:ext cx="485965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Sou</a:t>
            </a:r>
            <a:r>
              <a:rPr sz="1400" b="1" spc="-25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M.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oli</a:t>
            </a:r>
            <a:r>
              <a:rPr sz="1400" b="1" spc="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5</a:t>
            </a:r>
            <a:r>
              <a:rPr sz="1350" b="1" spc="7" baseline="24691" dirty="0">
                <a:latin typeface="Calibri"/>
                <a:cs typeface="Calibri"/>
              </a:rPr>
              <a:t>t</a:t>
            </a:r>
            <a:r>
              <a:rPr sz="1350" b="1" spc="22" baseline="24691" dirty="0">
                <a:latin typeface="Calibri"/>
                <a:cs typeface="Calibri"/>
              </a:rPr>
              <a:t>h</a:t>
            </a:r>
            <a:r>
              <a:rPr sz="1350" b="1" baseline="24691" dirty="0">
                <a:latin typeface="Calibri"/>
                <a:cs typeface="Calibri"/>
              </a:rPr>
              <a:t> </a:t>
            </a:r>
            <a:r>
              <a:rPr sz="1350" b="1" spc="-142" baseline="24691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Eu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opean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f</a:t>
            </a:r>
            <a:r>
              <a:rPr sz="1400" b="1" spc="-5" dirty="0">
                <a:latin typeface="Calibri"/>
                <a:cs typeface="Calibri"/>
              </a:rPr>
              <a:t>eren</a:t>
            </a:r>
            <a:r>
              <a:rPr sz="1400" b="1" dirty="0">
                <a:latin typeface="Calibri"/>
                <a:cs typeface="Calibri"/>
              </a:rPr>
              <a:t>ce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75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ansport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5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tic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03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55609"/>
              </p:ext>
            </p:extLst>
          </p:nvPr>
        </p:nvGraphicFramePr>
        <p:xfrm>
          <a:off x="682866" y="1685925"/>
          <a:ext cx="7895221" cy="36767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58580"/>
                <a:gridCol w="3004947"/>
                <a:gridCol w="2631694"/>
              </a:tblGrid>
              <a:tr h="37058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/>
                        <a:t>Cit</a:t>
                      </a:r>
                      <a:r>
                        <a:rPr sz="1800" dirty="0"/>
                        <a:t>y</a:t>
                      </a:r>
                      <a:r>
                        <a:rPr sz="1800" spc="-15" dirty="0"/>
                        <a:t> </a:t>
                      </a:r>
                      <a:r>
                        <a:rPr sz="1800" dirty="0"/>
                        <a:t>A</a:t>
                      </a:r>
                      <a:r>
                        <a:rPr sz="1800" spc="-30" dirty="0"/>
                        <a:t>r</a:t>
                      </a:r>
                      <a:r>
                        <a:rPr sz="1800" dirty="0"/>
                        <a:t>ea</a:t>
                      </a:r>
                      <a:r>
                        <a:rPr sz="1800" spc="-15" dirty="0"/>
                        <a:t> </a:t>
                      </a:r>
                      <a:r>
                        <a:rPr sz="1800" spc="-25" dirty="0"/>
                        <a:t>F</a:t>
                      </a:r>
                      <a:r>
                        <a:rPr sz="1800" dirty="0"/>
                        <a:t>e</a:t>
                      </a:r>
                      <a:r>
                        <a:rPr sz="1800" spc="-15" dirty="0"/>
                        <a:t>a</a:t>
                      </a:r>
                      <a:r>
                        <a:rPr sz="1800" dirty="0"/>
                        <a:t>tu</a:t>
                      </a:r>
                      <a:r>
                        <a:rPr sz="1800" spc="-25" dirty="0"/>
                        <a:t>r</a:t>
                      </a:r>
                      <a:r>
                        <a:rPr sz="1800" dirty="0"/>
                        <a:t>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/>
                        <a:t>P</a:t>
                      </a:r>
                      <a:r>
                        <a:rPr sz="1800" spc="-30" dirty="0"/>
                        <a:t>r</a:t>
                      </a:r>
                      <a:r>
                        <a:rPr sz="1800" dirty="0"/>
                        <a:t>o</a:t>
                      </a:r>
                      <a:r>
                        <a:rPr sz="1800" spc="5" dirty="0"/>
                        <a:t>d</a:t>
                      </a:r>
                      <a:r>
                        <a:rPr sz="1800" dirty="0"/>
                        <a:t>u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</a:t>
                      </a:r>
                      <a:r>
                        <a:rPr sz="1800" spc="-35" dirty="0"/>
                        <a:t> </a:t>
                      </a:r>
                      <a:r>
                        <a:rPr sz="1800" spc="-5" dirty="0"/>
                        <a:t>Cha</a:t>
                      </a:r>
                      <a:r>
                        <a:rPr sz="1800" spc="-40" dirty="0"/>
                        <a:t>r</a:t>
                      </a:r>
                      <a:r>
                        <a:rPr sz="1800" dirty="0"/>
                        <a:t>ac</a:t>
                      </a:r>
                      <a:r>
                        <a:rPr sz="1800" spc="-25" dirty="0"/>
                        <a:t>t</a:t>
                      </a:r>
                      <a:r>
                        <a:rPr sz="1800" dirty="0"/>
                        <a:t>e</a:t>
                      </a:r>
                      <a:r>
                        <a:rPr sz="1800" spc="-5" dirty="0"/>
                        <a:t>ri</a:t>
                      </a:r>
                      <a:r>
                        <a:rPr sz="1800" spc="-25" dirty="0"/>
                        <a:t>s</a:t>
                      </a:r>
                      <a:r>
                        <a:rPr sz="1800" dirty="0"/>
                        <a:t>tics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/>
                        <a:t>Deli</a:t>
                      </a:r>
                      <a:r>
                        <a:rPr sz="1800" spc="-10" dirty="0"/>
                        <a:t>ve</a:t>
                      </a:r>
                      <a:r>
                        <a:rPr sz="1800" spc="-5" dirty="0"/>
                        <a:t>ri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60" dirty="0"/>
                        <a:t> </a:t>
                      </a:r>
                      <a:r>
                        <a:rPr sz="1800" spc="-5" dirty="0"/>
                        <a:t>P</a:t>
                      </a:r>
                      <a:r>
                        <a:rPr sz="1800" spc="-30" dirty="0"/>
                        <a:t>r</a:t>
                      </a:r>
                      <a:r>
                        <a:rPr sz="1800" dirty="0"/>
                        <a:t>ofile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/>
                        <a:t>Comm</a:t>
                      </a:r>
                      <a:r>
                        <a:rPr sz="1800" spc="5" dirty="0"/>
                        <a:t>e</a:t>
                      </a:r>
                      <a:r>
                        <a:rPr sz="1800" spc="-30" dirty="0"/>
                        <a:t>r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i</a:t>
                      </a:r>
                      <a:r>
                        <a:rPr sz="1800" dirty="0"/>
                        <a:t>al </a:t>
                      </a:r>
                      <a:r>
                        <a:rPr sz="1800" spc="-5" dirty="0"/>
                        <a:t>de</a:t>
                      </a:r>
                      <a:r>
                        <a:rPr sz="1800" spc="5" dirty="0"/>
                        <a:t>n</a:t>
                      </a:r>
                      <a:r>
                        <a:rPr sz="1800" spc="-5" dirty="0"/>
                        <a:t>sity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3778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30" dirty="0"/>
                        <a:t>E</a:t>
                      </a:r>
                      <a:r>
                        <a:rPr sz="1800" dirty="0"/>
                        <a:t>as</a:t>
                      </a:r>
                      <a:r>
                        <a:rPr sz="1800" spc="-5" dirty="0"/>
                        <a:t>in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s</a:t>
                      </a:r>
                      <a:r>
                        <a:rPr sz="1800" spc="-25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ha</a:t>
                      </a:r>
                      <a:r>
                        <a:rPr sz="1800" spc="5" dirty="0"/>
                        <a:t>n</a:t>
                      </a:r>
                      <a:r>
                        <a:rPr sz="1800" spc="-5" dirty="0"/>
                        <a:t>dl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n</a:t>
                      </a:r>
                      <a:r>
                        <a:rPr sz="1800" dirty="0"/>
                        <a:t>g</a:t>
                      </a:r>
                      <a:r>
                        <a:rPr sz="1800" spc="15" dirty="0"/>
                        <a:t> </a:t>
                      </a:r>
                      <a:r>
                        <a:rPr sz="1800" spc="-5" dirty="0"/>
                        <a:t>(s</a:t>
                      </a:r>
                      <a:r>
                        <a:rPr sz="1800" spc="-10" dirty="0"/>
                        <a:t>i</a:t>
                      </a:r>
                      <a:r>
                        <a:rPr sz="1800" spc="-40" dirty="0"/>
                        <a:t>z</a:t>
                      </a:r>
                      <a:r>
                        <a:rPr sz="1800" dirty="0"/>
                        <a:t>e, </a:t>
                      </a:r>
                      <a:r>
                        <a:rPr sz="1800" spc="-15" dirty="0"/>
                        <a:t>w</a:t>
                      </a:r>
                      <a:r>
                        <a:rPr sz="1800" dirty="0"/>
                        <a:t>eig</a:t>
                      </a:r>
                      <a:r>
                        <a:rPr sz="1800" spc="-10" dirty="0"/>
                        <a:t>h</a:t>
                      </a:r>
                      <a:r>
                        <a:rPr sz="1800" dirty="0"/>
                        <a:t>t,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holdin</a:t>
                      </a:r>
                      <a:r>
                        <a:rPr sz="1800" dirty="0"/>
                        <a:t>g</a:t>
                      </a:r>
                      <a:r>
                        <a:rPr sz="1800" spc="15" dirty="0"/>
                        <a:t> </a:t>
                      </a:r>
                      <a:r>
                        <a:rPr sz="1800" spc="-20" dirty="0"/>
                        <a:t>c</a:t>
                      </a:r>
                      <a:r>
                        <a:rPr sz="1800" spc="-5" dirty="0"/>
                        <a:t>ondit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</a:t>
                      </a:r>
                      <a:r>
                        <a:rPr sz="1800" spc="5" dirty="0"/>
                        <a:t>s</a:t>
                      </a:r>
                      <a:r>
                        <a:rPr sz="1800" dirty="0"/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dirty="0"/>
                        <a:t>U</a:t>
                      </a:r>
                      <a:r>
                        <a:rPr sz="1800" spc="-35" dirty="0"/>
                        <a:t>r</a:t>
                      </a:r>
                      <a:r>
                        <a:rPr sz="1800" spc="-10" dirty="0"/>
                        <a:t>g</a:t>
                      </a:r>
                      <a:r>
                        <a:rPr sz="1800" dirty="0"/>
                        <a:t>en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y</a:t>
                      </a:r>
                      <a:r>
                        <a:rPr sz="1800" spc="-15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li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er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/>
                        <a:t>H</a:t>
                      </a:r>
                      <a:r>
                        <a:rPr sz="1800" spc="-5" dirty="0"/>
                        <a:t>omo</a:t>
                      </a:r>
                      <a:r>
                        <a:rPr sz="1800" spc="-10" dirty="0"/>
                        <a:t>g</a:t>
                      </a:r>
                      <a:r>
                        <a:rPr sz="1800" dirty="0"/>
                        <a:t>eneity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3352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/>
                        <a:t>Sp</a:t>
                      </a:r>
                      <a:r>
                        <a:rPr sz="1800" spc="5" dirty="0"/>
                        <a:t>e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i</a:t>
                      </a:r>
                      <a:r>
                        <a:rPr sz="1800" dirty="0"/>
                        <a:t>al </a:t>
                      </a:r>
                      <a:r>
                        <a:rPr sz="1800" spc="-20" dirty="0"/>
                        <a:t>c</a:t>
                      </a:r>
                      <a:r>
                        <a:rPr sz="1800" spc="-5" dirty="0"/>
                        <a:t>ondit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</a:t>
                      </a:r>
                      <a:r>
                        <a:rPr sz="1800" dirty="0"/>
                        <a:t>s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(F</a:t>
                      </a:r>
                      <a:r>
                        <a:rPr sz="1800" spc="-45" dirty="0"/>
                        <a:t>r</a:t>
                      </a:r>
                      <a:r>
                        <a:rPr sz="1800" dirty="0"/>
                        <a:t>ag</a:t>
                      </a:r>
                      <a:r>
                        <a:rPr sz="1800" spc="-5" dirty="0"/>
                        <a:t>ili</a:t>
                      </a:r>
                      <a:r>
                        <a:rPr sz="1800" dirty="0"/>
                        <a:t>t</a:t>
                      </a:r>
                      <a:r>
                        <a:rPr sz="1800" spc="-135" dirty="0"/>
                        <a:t>y</a:t>
                      </a:r>
                      <a:r>
                        <a:rPr sz="1800" dirty="0"/>
                        <a:t>, </a:t>
                      </a:r>
                      <a:r>
                        <a:rPr sz="1800" spc="-5" dirty="0"/>
                        <a:t>p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habi</a:t>
                      </a:r>
                      <a:r>
                        <a:rPr sz="1800" spc="-10" dirty="0"/>
                        <a:t>l</a:t>
                      </a:r>
                      <a:r>
                        <a:rPr sz="1800" spc="-5" dirty="0"/>
                        <a:t>i</a:t>
                      </a:r>
                      <a:r>
                        <a:rPr sz="1800" dirty="0"/>
                        <a:t>ty)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/>
                        <a:t>F</a:t>
                      </a:r>
                      <a:r>
                        <a:rPr sz="1800" spc="-30" dirty="0"/>
                        <a:t>r</a:t>
                      </a:r>
                      <a:r>
                        <a:rPr sz="1800" dirty="0"/>
                        <a:t>eq</a:t>
                      </a:r>
                      <a:r>
                        <a:rPr sz="1800" spc="-5" dirty="0"/>
                        <a:t>u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nc</a:t>
                      </a:r>
                      <a:r>
                        <a:rPr sz="1800" dirty="0"/>
                        <a:t>y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 del</a:t>
                      </a:r>
                      <a:r>
                        <a:rPr sz="1800" spc="-10" dirty="0"/>
                        <a:t>iv</a:t>
                      </a:r>
                      <a:r>
                        <a:rPr sz="1800" dirty="0"/>
                        <a:t>er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914399">
                <a:tc>
                  <a:txBody>
                    <a:bodyPr/>
                    <a:lstStyle/>
                    <a:p>
                      <a:pPr marL="85090" marR="285750" algn="just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/>
                        <a:t>Logi</a:t>
                      </a:r>
                      <a:r>
                        <a:rPr sz="1800" spc="-20" dirty="0"/>
                        <a:t>s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c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ac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s</a:t>
                      </a:r>
                      <a:r>
                        <a:rPr sz="1800" spc="-5" dirty="0"/>
                        <a:t>sibi</a:t>
                      </a:r>
                      <a:r>
                        <a:rPr sz="1800" spc="-10" dirty="0"/>
                        <a:t>l</a:t>
                      </a:r>
                      <a:r>
                        <a:rPr sz="1800" spc="-5" dirty="0"/>
                        <a:t>i</a:t>
                      </a:r>
                      <a:r>
                        <a:rPr sz="1800" dirty="0"/>
                        <a:t>ty </a:t>
                      </a:r>
                      <a:r>
                        <a:rPr sz="1800" spc="-5" dirty="0"/>
                        <a:t>(</a:t>
                      </a:r>
                      <a:r>
                        <a:rPr sz="1800" spc="-10" dirty="0"/>
                        <a:t>l</a:t>
                      </a:r>
                      <a:r>
                        <a:rPr sz="1800" spc="-5" dirty="0"/>
                        <a:t>ogi</a:t>
                      </a:r>
                      <a:r>
                        <a:rPr sz="1800" spc="-20" dirty="0"/>
                        <a:t>s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c</a:t>
                      </a:r>
                      <a:r>
                        <a:rPr sz="1800" spc="15" dirty="0"/>
                        <a:t> </a:t>
                      </a:r>
                      <a:r>
                        <a:rPr sz="1800" spc="-5" dirty="0"/>
                        <a:t>n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ed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, </a:t>
                      </a:r>
                      <a:r>
                        <a:rPr sz="1800" spc="-10" dirty="0"/>
                        <a:t>lev</a:t>
                      </a:r>
                      <a:r>
                        <a:rPr sz="1800" dirty="0"/>
                        <a:t>el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</a:t>
                      </a:r>
                      <a:r>
                        <a:rPr sz="1800" spc="-10" dirty="0"/>
                        <a:t> </a:t>
                      </a:r>
                      <a:r>
                        <a:rPr sz="1800" spc="-20" dirty="0"/>
                        <a:t>c</a:t>
                      </a:r>
                      <a:r>
                        <a:rPr sz="1800" spc="-5" dirty="0"/>
                        <a:t>ong</a:t>
                      </a:r>
                      <a:r>
                        <a:rPr sz="1800" dirty="0"/>
                        <a:t>e</a:t>
                      </a:r>
                      <a:r>
                        <a:rPr sz="1800" spc="-20" dirty="0"/>
                        <a:t>s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2355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/>
                        <a:t>Amou</a:t>
                      </a:r>
                      <a:r>
                        <a:rPr sz="1800" spc="-10" dirty="0"/>
                        <a:t>n</a:t>
                      </a:r>
                      <a:r>
                        <a:rPr sz="1800" dirty="0"/>
                        <a:t>ts</a:t>
                      </a:r>
                      <a:r>
                        <a:rPr sz="1800" spc="-20" dirty="0"/>
                        <a:t> </a:t>
                      </a:r>
                      <a:r>
                        <a:rPr sz="1800" spc="-15" dirty="0"/>
                        <a:t>t</a:t>
                      </a:r>
                      <a:r>
                        <a:rPr sz="1800" dirty="0"/>
                        <a:t>o</a:t>
                      </a:r>
                      <a:r>
                        <a:rPr sz="1800" spc="-5" dirty="0"/>
                        <a:t> b</a:t>
                      </a:r>
                      <a:r>
                        <a:rPr sz="1800" dirty="0"/>
                        <a:t>e</a:t>
                      </a:r>
                      <a:r>
                        <a:rPr sz="1800" spc="15" dirty="0"/>
                        <a:t> 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li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-25" dirty="0"/>
                        <a:t>r</a:t>
                      </a:r>
                      <a:r>
                        <a:rPr sz="1800" dirty="0"/>
                        <a:t>ed </a:t>
                      </a:r>
                      <a:r>
                        <a:rPr sz="1800" spc="-5" dirty="0"/>
                        <a:t>(numb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 </a:t>
                      </a:r>
                      <a:r>
                        <a:rPr sz="1800" spc="5" dirty="0"/>
                        <a:t>s</a:t>
                      </a:r>
                      <a:r>
                        <a:rPr sz="1800" spc="-5" dirty="0"/>
                        <a:t>ho</a:t>
                      </a:r>
                      <a:r>
                        <a:rPr sz="1800" spc="-10" dirty="0"/>
                        <a:t>p</a:t>
                      </a:r>
                      <a:r>
                        <a:rPr sz="1800" spc="-5" dirty="0"/>
                        <a:t>s, 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eh</a:t>
                      </a:r>
                      <a:r>
                        <a:rPr sz="1800" spc="-5" dirty="0"/>
                        <a:t>i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l</a:t>
                      </a:r>
                      <a:r>
                        <a:rPr sz="1800" dirty="0"/>
                        <a:t>es</a:t>
                      </a:r>
                      <a:r>
                        <a:rPr sz="1800" spc="-10" dirty="0"/>
                        <a:t> </a:t>
                      </a:r>
                      <a:r>
                        <a:rPr sz="1800" spc="-15" dirty="0"/>
                        <a:t>w</a:t>
                      </a:r>
                      <a:r>
                        <a:rPr sz="1800" dirty="0"/>
                        <a:t>eig</a:t>
                      </a:r>
                      <a:r>
                        <a:rPr sz="1800" spc="-10" dirty="0"/>
                        <a:t>h</a:t>
                      </a:r>
                      <a:r>
                        <a:rPr sz="1800" dirty="0"/>
                        <a:t>t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and s</a:t>
                      </a:r>
                      <a:r>
                        <a:rPr sz="1800" spc="-5" dirty="0"/>
                        <a:t>i</a:t>
                      </a:r>
                      <a:r>
                        <a:rPr sz="1800" spc="-40" dirty="0"/>
                        <a:t>z</a:t>
                      </a:r>
                      <a:r>
                        <a:rPr sz="1800" dirty="0"/>
                        <a:t>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7058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45" dirty="0"/>
                        <a:t>R</a:t>
                      </a:r>
                      <a:r>
                        <a:rPr sz="1800" dirty="0"/>
                        <a:t>e</a:t>
                      </a:r>
                      <a:r>
                        <a:rPr sz="1800" spc="-20" dirty="0"/>
                        <a:t>s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r</a:t>
                      </a:r>
                      <a:r>
                        <a:rPr sz="1800" spc="-5" dirty="0"/>
                        <a:t>i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n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app</a:t>
                      </a:r>
                      <a:r>
                        <a:rPr sz="1800" spc="-5" dirty="0"/>
                        <a:t>li</a:t>
                      </a:r>
                      <a:r>
                        <a:rPr sz="1800" dirty="0"/>
                        <a:t>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/>
                        <a:t>Num</a:t>
                      </a:r>
                      <a:r>
                        <a:rPr sz="1800" spc="-5" dirty="0"/>
                        <a:t>b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5" dirty="0"/>
                        <a:t>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f</a:t>
                      </a:r>
                      <a:r>
                        <a:rPr sz="1800" spc="20" dirty="0"/>
                        <a:t> 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h</a:t>
                      </a:r>
                      <a:r>
                        <a:rPr sz="1800" spc="-5" dirty="0"/>
                        <a:t>o</a:t>
                      </a:r>
                      <a:r>
                        <a:rPr sz="1800" spc="-10" dirty="0"/>
                        <a:t>p</a:t>
                      </a:r>
                      <a:r>
                        <a:rPr sz="1800" dirty="0"/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70586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90" dirty="0"/>
                        <a:t>V</a:t>
                      </a:r>
                      <a:r>
                        <a:rPr sz="1800" dirty="0"/>
                        <a:t>eh</a:t>
                      </a:r>
                      <a:r>
                        <a:rPr sz="1800" spc="-5" dirty="0"/>
                        <a:t>i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l</a:t>
                      </a:r>
                      <a:r>
                        <a:rPr sz="1800" dirty="0"/>
                        <a:t>es</a:t>
                      </a:r>
                      <a:r>
                        <a:rPr sz="1800" spc="5" dirty="0"/>
                        <a:t> </a:t>
                      </a:r>
                      <a:r>
                        <a:rPr sz="1800" spc="-15" dirty="0"/>
                        <a:t>w</a:t>
                      </a:r>
                      <a:r>
                        <a:rPr sz="1800" dirty="0"/>
                        <a:t>eig</a:t>
                      </a:r>
                      <a:r>
                        <a:rPr sz="1800" spc="-10" dirty="0"/>
                        <a:t>h</a:t>
                      </a:r>
                      <a:r>
                        <a:rPr sz="1800" dirty="0"/>
                        <a:t>t and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si</a:t>
                      </a:r>
                      <a:r>
                        <a:rPr sz="1800" spc="-45" dirty="0"/>
                        <a:t>z</a:t>
                      </a:r>
                      <a:r>
                        <a:rPr sz="1800" dirty="0"/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70459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/>
                        <a:t>P</a:t>
                      </a:r>
                      <a:r>
                        <a:rPr sz="1800" spc="-5" dirty="0"/>
                        <a:t>l</a:t>
                      </a:r>
                      <a:r>
                        <a:rPr sz="1800" dirty="0"/>
                        <a:t>anned 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li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er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Det</a:t>
            </a:r>
            <a:r>
              <a:rPr lang="en-US" spc="15" dirty="0"/>
              <a:t>e</a:t>
            </a:r>
            <a:r>
              <a:rPr lang="en-US" dirty="0"/>
              <a:t>rmine</a:t>
            </a:r>
            <a:r>
              <a:rPr lang="en-US" spc="-40" dirty="0"/>
              <a:t> </a:t>
            </a:r>
            <a:r>
              <a:rPr lang="en-US" dirty="0"/>
              <a:t>logistic</a:t>
            </a:r>
            <a:r>
              <a:rPr lang="en-US" spc="-15" dirty="0"/>
              <a:t> </a:t>
            </a:r>
            <a:r>
              <a:rPr lang="en-US" spc="-5" dirty="0"/>
              <a:t>pr</a:t>
            </a:r>
            <a:r>
              <a:rPr lang="en-US" spc="10" dirty="0"/>
              <a:t>o</a:t>
            </a:r>
            <a:r>
              <a:rPr lang="en-US" spc="-5" dirty="0"/>
              <a:t>file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2204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906" y="1562695"/>
            <a:ext cx="4533900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5759" y="1356828"/>
            <a:ext cx="3438524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6870" y="3013670"/>
            <a:ext cx="34290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9476" y="4665687"/>
            <a:ext cx="3438525" cy="1571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7157" y="4112982"/>
            <a:ext cx="3019424" cy="657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5" dirty="0" smtClean="0">
                <a:cs typeface="Calibri"/>
              </a:rPr>
              <a:t>E</a:t>
            </a:r>
            <a:r>
              <a:rPr lang="en-US" spc="-55" dirty="0" smtClean="0">
                <a:cs typeface="Calibri"/>
              </a:rPr>
              <a:t>x</a:t>
            </a:r>
            <a:r>
              <a:rPr lang="en-US" spc="-5" dirty="0" smtClean="0">
                <a:cs typeface="Calibri"/>
              </a:rPr>
              <a:t>ample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9735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43171" y="2129154"/>
            <a:ext cx="4842383" cy="3019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50" y="1524635"/>
            <a:ext cx="2409825" cy="195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52582"/>
            <a:ext cx="3805936" cy="2856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70285"/>
            <a:ext cx="8229600" cy="1551706"/>
          </a:xfrm>
          <a:prstGeom prst="rect">
            <a:avLst/>
          </a:prstGeom>
        </p:spPr>
        <p:txBody>
          <a:bodyPr vert="horz" wrap="square" lIns="0" tIns="195579" rIns="0" bIns="0" rtlCol="0">
            <a:spAutoFit/>
          </a:bodyPr>
          <a:lstStyle/>
          <a:p>
            <a:pPr marL="46482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Adju</a:t>
            </a:r>
            <a:r>
              <a:rPr b="1" spc="-35" dirty="0">
                <a:latin typeface="Calibri"/>
                <a:cs typeface="Calibri"/>
              </a:rPr>
              <a:t>s</a:t>
            </a:r>
            <a:r>
              <a:rPr b="1" dirty="0">
                <a:latin typeface="Calibri"/>
                <a:cs typeface="Calibri"/>
              </a:rPr>
              <a:t>ting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business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model</a:t>
            </a:r>
            <a:r>
              <a:rPr b="1" dirty="0">
                <a:latin typeface="Calibri"/>
                <a:cs typeface="Calibri"/>
              </a:rPr>
              <a:t>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35" dirty="0">
                <a:latin typeface="Calibri"/>
                <a:cs typeface="Calibri"/>
              </a:rPr>
              <a:t>t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lo</a:t>
            </a:r>
            <a:r>
              <a:rPr b="1" spc="5" dirty="0">
                <a:latin typeface="Calibri"/>
                <a:cs typeface="Calibri"/>
              </a:rPr>
              <a:t>g</a:t>
            </a:r>
            <a:r>
              <a:rPr b="1" dirty="0">
                <a:latin typeface="Calibri"/>
                <a:cs typeface="Calibri"/>
              </a:rPr>
              <a:t>i</a:t>
            </a:r>
            <a:r>
              <a:rPr b="1" spc="-30" dirty="0">
                <a:latin typeface="Calibri"/>
                <a:cs typeface="Calibri"/>
              </a:rPr>
              <a:t>s</a:t>
            </a:r>
            <a:r>
              <a:rPr b="1" dirty="0">
                <a:latin typeface="Calibri"/>
                <a:cs typeface="Calibri"/>
              </a:rPr>
              <a:t>tic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</a:t>
            </a:r>
            <a:r>
              <a:rPr b="1" spc="-40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ofiles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419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n-US" spc="-5" dirty="0">
                <a:cs typeface="Calibri"/>
              </a:rPr>
              <a:t>E-commerce </a:t>
            </a:r>
            <a:r>
              <a:rPr lang="el-GR" spc="-5" dirty="0">
                <a:cs typeface="Calibri"/>
              </a:rPr>
              <a:t>και </a:t>
            </a:r>
            <a:r>
              <a:rPr lang="en-US" spc="-5" dirty="0">
                <a:cs typeface="Calibri"/>
              </a:rPr>
              <a:t>Logistics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Βασικές </a:t>
            </a:r>
            <a:r>
              <a:rPr lang="el-GR" sz="2400" dirty="0" smtClean="0"/>
              <a:t>αρχές</a:t>
            </a:r>
            <a:r>
              <a:rPr lang="en-US" sz="2400" dirty="0" smtClean="0"/>
              <a:t> Logistics</a:t>
            </a:r>
            <a:endParaRPr lang="en-US" sz="2400" dirty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 </a:t>
            </a:r>
            <a:endParaRPr lang="en-US" sz="2400" spc="-5" dirty="0" smtClean="0">
              <a:cs typeface="Calibri"/>
            </a:endParaRPr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</a:t>
            </a:r>
            <a:r>
              <a:rPr lang="el-GR" sz="2400" dirty="0" smtClean="0"/>
              <a:t>Σπουδών Πληροφορικής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628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66820" y="621919"/>
            <a:ext cx="4521327" cy="314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5576" y="4076827"/>
            <a:ext cx="7078038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25% </a:t>
            </a:r>
            <a:r>
              <a:rPr sz="2800" b="1" spc="-10" dirty="0">
                <a:latin typeface="Calibri"/>
                <a:cs typeface="Calibri"/>
              </a:rPr>
              <a:t>g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w</a:t>
            </a:r>
            <a:r>
              <a:rPr sz="2800" b="1" spc="-5" dirty="0">
                <a:latin typeface="Calibri"/>
                <a:cs typeface="Calibri"/>
              </a:rPr>
              <a:t>th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 Elect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c </a:t>
            </a:r>
            <a:r>
              <a:rPr sz="2800" b="1" spc="-10" dirty="0">
                <a:latin typeface="Calibri"/>
                <a:cs typeface="Calibri"/>
              </a:rPr>
              <a:t>Comme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 2013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eece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576" y="5185028"/>
            <a:ext cx="725710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Π</a:t>
            </a:r>
            <a:r>
              <a:rPr sz="1600" b="1" spc="-40" dirty="0">
                <a:latin typeface="Calibri"/>
                <a:cs typeface="Calibri"/>
              </a:rPr>
              <a:t>η</a:t>
            </a:r>
            <a:r>
              <a:rPr sz="1600" b="1" spc="-5" dirty="0">
                <a:latin typeface="Calibri"/>
                <a:cs typeface="Calibri"/>
              </a:rPr>
              <a:t>γ</a:t>
            </a:r>
            <a:r>
              <a:rPr sz="1600" b="1" spc="-15" dirty="0">
                <a:latin typeface="Calibri"/>
                <a:cs typeface="Calibri"/>
              </a:rPr>
              <a:t>ή</a:t>
            </a:r>
            <a:r>
              <a:rPr sz="1600" b="1" spc="-5" dirty="0">
                <a:latin typeface="Calibri"/>
                <a:cs typeface="Calibri"/>
              </a:rPr>
              <a:t>: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30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TRUN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b="1" u="heavy" spc="-2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600" b="1" u="heavy" spc="-3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b="1" u="heavy" spc="-1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://</a:t>
            </a:r>
            <a:r>
              <a:rPr sz="1600" b="1" u="heavy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u="heavy" spc="-10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eltrun</a:t>
            </a:r>
            <a:r>
              <a:rPr sz="1600" b="1" u="heavy" spc="2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gr/mel</a:t>
            </a:r>
            <a:r>
              <a:rPr sz="1600" b="1" u="heavy" spc="-1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600" b="1" u="heavy" spc="-3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es</a:t>
            </a:r>
            <a:r>
              <a:rPr sz="1600" b="1" u="heavy" spc="-4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an</a:t>
            </a:r>
            <a:r>
              <a:rPr sz="1600" b="1" u="heavy" spc="-1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600" b="1" u="heavy" spc="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-e-</a:t>
            </a:r>
            <a:r>
              <a:rPr sz="1600" b="1" u="heavy" spc="-1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mme</a:t>
            </a:r>
            <a:r>
              <a:rPr sz="1600" b="1" u="heavy" spc="-3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600" b="1" u="heavy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6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600" b="1" u="heavy" spc="-1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600" b="1" u="heavy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u="heavy" spc="-2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ve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y/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58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… 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spc="-25" dirty="0"/>
              <a:t> </a:t>
            </a:r>
            <a:r>
              <a:rPr lang="en-US" spc="5" dirty="0"/>
              <a:t>e</a:t>
            </a:r>
            <a:r>
              <a:rPr lang="en-US" spc="-5" dirty="0"/>
              <a:t>-</a:t>
            </a:r>
            <a:r>
              <a:rPr lang="en-US" dirty="0"/>
              <a:t>commerce</a:t>
            </a:r>
            <a:r>
              <a:rPr lang="en-US" spc="-25" dirty="0"/>
              <a:t> </a:t>
            </a:r>
            <a:r>
              <a:rPr lang="en-US" dirty="0"/>
              <a:t>is</a:t>
            </a:r>
            <a:r>
              <a:rPr lang="en-US" spc="5" dirty="0"/>
              <a:t> </a:t>
            </a:r>
            <a:r>
              <a:rPr lang="en-US" dirty="0"/>
              <a:t>growing</a:t>
            </a:r>
            <a:endParaRPr lang="el-GR" dirty="0"/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2800" spc="-10" dirty="0"/>
              <a:t>Externa</a:t>
            </a:r>
            <a:r>
              <a:rPr sz="2800" spc="-5" dirty="0"/>
              <a:t>l </a:t>
            </a:r>
            <a:r>
              <a:rPr sz="2800" spc="-10" dirty="0"/>
              <a:t>Env</a:t>
            </a:r>
            <a:r>
              <a:rPr sz="2800" spc="-15" dirty="0"/>
              <a:t>i</a:t>
            </a:r>
            <a:r>
              <a:rPr sz="2800" spc="-5" dirty="0"/>
              <a:t>ronme</a:t>
            </a:r>
            <a:r>
              <a:rPr sz="2800" spc="-25" dirty="0"/>
              <a:t>n</a:t>
            </a:r>
            <a:r>
              <a:rPr sz="2800" spc="-5" dirty="0"/>
              <a:t>t</a:t>
            </a:r>
            <a:r>
              <a:rPr sz="2800" spc="-10" dirty="0"/>
              <a:t>-</a:t>
            </a:r>
            <a:r>
              <a:rPr sz="2800" spc="-5" dirty="0"/>
              <a:t>Governm</a:t>
            </a:r>
            <a:r>
              <a:rPr sz="2800" dirty="0"/>
              <a:t>e</a:t>
            </a:r>
            <a:r>
              <a:rPr sz="2800" spc="-10" dirty="0"/>
              <a:t>n</a:t>
            </a:r>
            <a:r>
              <a:rPr sz="2800" spc="-5" dirty="0"/>
              <a:t>t</a:t>
            </a:r>
            <a:r>
              <a:rPr sz="2800" spc="45" dirty="0"/>
              <a:t> </a:t>
            </a:r>
            <a:r>
              <a:rPr sz="2800" spc="-5" dirty="0"/>
              <a:t>Re</a:t>
            </a:r>
            <a:r>
              <a:rPr sz="2800" dirty="0"/>
              <a:t>g</a:t>
            </a:r>
            <a:r>
              <a:rPr sz="2800" spc="-10" dirty="0"/>
              <a:t>u</a:t>
            </a:r>
            <a:r>
              <a:rPr sz="2800" spc="-15" dirty="0"/>
              <a:t>l</a:t>
            </a:r>
            <a:r>
              <a:rPr sz="2800" spc="-5" dirty="0"/>
              <a:t>atory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10" dirty="0"/>
              <a:t>Favorabl</a:t>
            </a:r>
            <a:r>
              <a:rPr sz="2800" spc="-5" dirty="0"/>
              <a:t>e</a:t>
            </a:r>
            <a:r>
              <a:rPr sz="2800" spc="-15" dirty="0"/>
              <a:t> </a:t>
            </a:r>
            <a:r>
              <a:rPr sz="2800" spc="-10" dirty="0"/>
              <a:t>De</a:t>
            </a:r>
            <a:r>
              <a:rPr sz="2800" spc="-15" dirty="0"/>
              <a:t>m</a:t>
            </a:r>
            <a:r>
              <a:rPr sz="2800" spc="-10" dirty="0"/>
              <a:t>ograph</a:t>
            </a:r>
            <a:r>
              <a:rPr sz="2800" spc="-20" dirty="0"/>
              <a:t>i</a:t>
            </a:r>
            <a:r>
              <a:rPr sz="2800" spc="-5" dirty="0"/>
              <a:t>cs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5" dirty="0"/>
              <a:t>Increasing </a:t>
            </a:r>
            <a:r>
              <a:rPr sz="2800" spc="-10" dirty="0"/>
              <a:t>nu</a:t>
            </a:r>
            <a:r>
              <a:rPr sz="2800" spc="-15" dirty="0"/>
              <a:t>m</a:t>
            </a:r>
            <a:r>
              <a:rPr sz="2800" spc="-10" dirty="0"/>
              <a:t>be</a:t>
            </a:r>
            <a:r>
              <a:rPr sz="2800" spc="-5" dirty="0"/>
              <a:t>r</a:t>
            </a:r>
            <a:r>
              <a:rPr sz="2800" spc="30" dirty="0"/>
              <a:t> </a:t>
            </a:r>
            <a:r>
              <a:rPr sz="2800" spc="-10" dirty="0"/>
              <a:t>o</a:t>
            </a:r>
            <a:r>
              <a:rPr sz="2800" spc="-5" dirty="0"/>
              <a:t>f </a:t>
            </a:r>
            <a:r>
              <a:rPr sz="2800" spc="-10" dirty="0"/>
              <a:t>urba</a:t>
            </a:r>
            <a:r>
              <a:rPr sz="2800" spc="-5" dirty="0"/>
              <a:t>n</a:t>
            </a:r>
            <a:r>
              <a:rPr sz="2800" spc="35" dirty="0"/>
              <a:t> </a:t>
            </a:r>
            <a:r>
              <a:rPr sz="2800" spc="-10" dirty="0"/>
              <a:t>househ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5" dirty="0"/>
              <a:t>P</a:t>
            </a:r>
            <a:r>
              <a:rPr sz="2800" spc="-15" dirty="0"/>
              <a:t>r</a:t>
            </a:r>
            <a:r>
              <a:rPr sz="2800" spc="-5" dirty="0"/>
              <a:t>ol</a:t>
            </a:r>
            <a:r>
              <a:rPr sz="2800" spc="-10" dirty="0"/>
              <a:t>iferatio</a:t>
            </a:r>
            <a:r>
              <a:rPr sz="2800" spc="-5" dirty="0"/>
              <a:t>n</a:t>
            </a:r>
            <a:r>
              <a:rPr sz="2800" spc="5" dirty="0"/>
              <a:t> </a:t>
            </a:r>
            <a:r>
              <a:rPr sz="2800" spc="-10" dirty="0"/>
              <a:t>o</a:t>
            </a:r>
            <a:r>
              <a:rPr sz="2800" spc="-5" dirty="0"/>
              <a:t>f Mobi</a:t>
            </a:r>
            <a:r>
              <a:rPr sz="2800" spc="-20" dirty="0"/>
              <a:t>l</a:t>
            </a:r>
            <a:r>
              <a:rPr sz="2800" spc="-5" dirty="0"/>
              <a:t>e</a:t>
            </a:r>
            <a:r>
              <a:rPr sz="2800" spc="10" dirty="0"/>
              <a:t> </a:t>
            </a:r>
            <a:r>
              <a:rPr sz="2800" spc="-10" dirty="0"/>
              <a:t>dev</a:t>
            </a:r>
            <a:r>
              <a:rPr sz="2800" spc="-15" dirty="0"/>
              <a:t>i</a:t>
            </a:r>
            <a:r>
              <a:rPr sz="2800" spc="-5" dirty="0"/>
              <a:t>ces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5" dirty="0"/>
              <a:t>C</a:t>
            </a:r>
            <a:r>
              <a:rPr sz="2800" spc="-10" dirty="0"/>
              <a:t>hoic</a:t>
            </a:r>
            <a:r>
              <a:rPr sz="2800" spc="-5" dirty="0"/>
              <a:t>e</a:t>
            </a:r>
            <a:r>
              <a:rPr sz="2800" spc="5" dirty="0"/>
              <a:t> </a:t>
            </a:r>
            <a:r>
              <a:rPr sz="2800" dirty="0"/>
              <a:t>and </a:t>
            </a:r>
            <a:r>
              <a:rPr sz="2800" spc="-5" dirty="0"/>
              <a:t>Access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5" dirty="0"/>
              <a:t>Innovat</a:t>
            </a:r>
            <a:r>
              <a:rPr sz="2800" spc="-15" dirty="0"/>
              <a:t>i</a:t>
            </a:r>
            <a:r>
              <a:rPr sz="2800" spc="-5" dirty="0"/>
              <a:t>ve Bus</a:t>
            </a:r>
            <a:r>
              <a:rPr sz="2800" spc="-15" dirty="0"/>
              <a:t>i</a:t>
            </a:r>
            <a:r>
              <a:rPr sz="2800" spc="-10" dirty="0"/>
              <a:t>nes</a:t>
            </a:r>
            <a:r>
              <a:rPr sz="2800" spc="-5" dirty="0"/>
              <a:t>s</a:t>
            </a:r>
            <a:r>
              <a:rPr sz="2800" spc="45" dirty="0"/>
              <a:t> </a:t>
            </a:r>
            <a:r>
              <a:rPr sz="2800" spc="-5" dirty="0"/>
              <a:t>Mode</a:t>
            </a:r>
            <a:r>
              <a:rPr sz="2800" spc="-20" dirty="0"/>
              <a:t>l</a:t>
            </a:r>
            <a:r>
              <a:rPr sz="2800" spc="-5" dirty="0"/>
              <a:t>s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10" dirty="0"/>
              <a:t>Conve</a:t>
            </a:r>
            <a:r>
              <a:rPr sz="2800" spc="-15" dirty="0"/>
              <a:t>n</a:t>
            </a:r>
            <a:r>
              <a:rPr sz="2800" spc="-5" dirty="0"/>
              <a:t>ie</a:t>
            </a:r>
            <a:r>
              <a:rPr sz="2800" spc="-20" dirty="0"/>
              <a:t>n</a:t>
            </a:r>
            <a:r>
              <a:rPr sz="2800" spc="-5" dirty="0"/>
              <a:t>t</a:t>
            </a:r>
            <a:r>
              <a:rPr sz="2800" spc="10" dirty="0"/>
              <a:t> </a:t>
            </a:r>
            <a:r>
              <a:rPr sz="2800" spc="-10" dirty="0"/>
              <a:t>payme</a:t>
            </a:r>
            <a:r>
              <a:rPr sz="2800" spc="-15" dirty="0"/>
              <a:t>n</a:t>
            </a:r>
            <a:r>
              <a:rPr sz="2800" spc="-5" dirty="0"/>
              <a:t>t</a:t>
            </a:r>
            <a:r>
              <a:rPr sz="2800" spc="20" dirty="0"/>
              <a:t> </a:t>
            </a:r>
            <a:r>
              <a:rPr sz="2800" spc="-10" dirty="0"/>
              <a:t>opt</a:t>
            </a:r>
            <a:r>
              <a:rPr sz="2800" spc="-15" dirty="0"/>
              <a:t>i</a:t>
            </a:r>
            <a:r>
              <a:rPr sz="2800" spc="-10" dirty="0"/>
              <a:t>ons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10" dirty="0"/>
              <a:t>Cons</a:t>
            </a:r>
            <a:r>
              <a:rPr sz="2800" spc="-20" dirty="0"/>
              <a:t>u</a:t>
            </a:r>
            <a:r>
              <a:rPr sz="2800" spc="-5" dirty="0"/>
              <a:t>mer</a:t>
            </a:r>
            <a:r>
              <a:rPr sz="2800" spc="15" dirty="0"/>
              <a:t> </a:t>
            </a:r>
            <a:r>
              <a:rPr sz="2800" spc="-10" dirty="0"/>
              <a:t>fr</a:t>
            </a:r>
            <a:r>
              <a:rPr sz="2800" spc="-15" dirty="0"/>
              <a:t>i</a:t>
            </a:r>
            <a:r>
              <a:rPr sz="2800" spc="-5" dirty="0"/>
              <a:t>end</a:t>
            </a:r>
            <a:r>
              <a:rPr sz="2800" spc="-25" dirty="0"/>
              <a:t>l</a:t>
            </a:r>
            <a:r>
              <a:rPr sz="2800" spc="-5" dirty="0"/>
              <a:t>y</a:t>
            </a:r>
            <a:r>
              <a:rPr sz="2800" spc="15" dirty="0"/>
              <a:t> </a:t>
            </a:r>
            <a:r>
              <a:rPr sz="2800" spc="-10" dirty="0"/>
              <a:t>po</a:t>
            </a:r>
            <a:r>
              <a:rPr sz="2800" spc="-15" dirty="0"/>
              <a:t>l</a:t>
            </a:r>
            <a:r>
              <a:rPr sz="2800" spc="-5" dirty="0"/>
              <a:t>ic</a:t>
            </a:r>
            <a:r>
              <a:rPr sz="2800" spc="-15" dirty="0"/>
              <a:t>i</a:t>
            </a:r>
            <a:r>
              <a:rPr sz="2800" spc="-5" dirty="0"/>
              <a:t>es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174676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</a:t>
            </a:r>
            <a:r>
              <a:rPr lang="en-US" spc="5" dirty="0"/>
              <a:t>o</a:t>
            </a:r>
            <a:r>
              <a:rPr lang="en-US" dirty="0"/>
              <a:t>me</a:t>
            </a:r>
            <a:r>
              <a:rPr lang="en-US" spc="-30" dirty="0"/>
              <a:t> </a:t>
            </a:r>
            <a:r>
              <a:rPr lang="en-US" dirty="0"/>
              <a:t>to</a:t>
            </a:r>
            <a:r>
              <a:rPr lang="en-US" spc="-5" dirty="0"/>
              <a:t> </a:t>
            </a:r>
            <a:r>
              <a:rPr lang="en-US" dirty="0"/>
              <a:t>2</a:t>
            </a:r>
            <a:r>
              <a:rPr lang="en-US" spc="5" dirty="0"/>
              <a:t>0</a:t>
            </a:r>
            <a:r>
              <a:rPr lang="en-US" dirty="0"/>
              <a:t>15</a:t>
            </a:r>
            <a:endParaRPr lang="el-GR" dirty="0"/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2800" spc="-5" dirty="0"/>
              <a:t>Peop</a:t>
            </a:r>
            <a:r>
              <a:rPr sz="2800" spc="-25" dirty="0"/>
              <a:t>l</a:t>
            </a:r>
            <a:r>
              <a:rPr sz="2800" spc="-5" dirty="0"/>
              <a:t>e</a:t>
            </a:r>
            <a:r>
              <a:rPr sz="2800" dirty="0"/>
              <a:t> wi</a:t>
            </a:r>
            <a:r>
              <a:rPr sz="2800" spc="-15" dirty="0"/>
              <a:t>l</a:t>
            </a:r>
            <a:r>
              <a:rPr sz="2800" dirty="0"/>
              <a:t>l </a:t>
            </a:r>
            <a:r>
              <a:rPr sz="2800" spc="-10" dirty="0"/>
              <a:t>(soon</a:t>
            </a:r>
            <a:r>
              <a:rPr sz="2800" spc="-5" dirty="0"/>
              <a:t>)</a:t>
            </a:r>
            <a:r>
              <a:rPr sz="2800" spc="30" dirty="0"/>
              <a:t> </a:t>
            </a:r>
            <a:r>
              <a:rPr sz="2800" spc="-10" dirty="0"/>
              <a:t>bu</a:t>
            </a:r>
            <a:r>
              <a:rPr sz="2800" spc="-5" dirty="0"/>
              <a:t>y</a:t>
            </a:r>
            <a:r>
              <a:rPr sz="2800" spc="10" dirty="0"/>
              <a:t> </a:t>
            </a:r>
            <a:r>
              <a:rPr sz="2800" spc="-5" dirty="0"/>
              <a:t>more with</a:t>
            </a:r>
            <a:r>
              <a:rPr sz="2800" dirty="0"/>
              <a:t> </a:t>
            </a:r>
            <a:r>
              <a:rPr sz="2800" spc="-5" dirty="0"/>
              <a:t>the</a:t>
            </a:r>
            <a:r>
              <a:rPr sz="2800" spc="-15" dirty="0"/>
              <a:t>i</a:t>
            </a:r>
            <a:r>
              <a:rPr sz="2800" spc="-5" dirty="0"/>
              <a:t>r</a:t>
            </a:r>
            <a:r>
              <a:rPr sz="2800" spc="5" dirty="0"/>
              <a:t> </a:t>
            </a:r>
            <a:r>
              <a:rPr sz="2800" spc="-5" dirty="0"/>
              <a:t>cell</a:t>
            </a:r>
            <a:r>
              <a:rPr sz="2800" spc="-10" dirty="0"/>
              <a:t> phones!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5" dirty="0"/>
              <a:t>Wa</a:t>
            </a:r>
            <a:r>
              <a:rPr sz="2800" spc="-20" dirty="0"/>
              <a:t>l</a:t>
            </a:r>
            <a:r>
              <a:rPr sz="2800" spc="-5" dirty="0"/>
              <a:t>l</a:t>
            </a:r>
            <a:r>
              <a:rPr sz="2800" spc="-15" dirty="0"/>
              <a:t>e</a:t>
            </a:r>
            <a:r>
              <a:rPr sz="2800" spc="-5" dirty="0"/>
              <a:t>ts are</a:t>
            </a:r>
            <a:r>
              <a:rPr sz="2800" spc="-10" dirty="0"/>
              <a:t> becom</a:t>
            </a:r>
            <a:r>
              <a:rPr sz="2800" spc="-15" dirty="0"/>
              <a:t>i</a:t>
            </a:r>
            <a:r>
              <a:rPr sz="2800" spc="-10" dirty="0"/>
              <a:t>n</a:t>
            </a:r>
            <a:r>
              <a:rPr sz="2800" spc="-5" dirty="0"/>
              <a:t>g</a:t>
            </a:r>
            <a:r>
              <a:rPr sz="2800" spc="10" dirty="0"/>
              <a:t> </a:t>
            </a:r>
            <a:r>
              <a:rPr sz="2800" spc="-5" dirty="0"/>
              <a:t>as</a:t>
            </a:r>
            <a:r>
              <a:rPr sz="2800" spc="10" dirty="0"/>
              <a:t> </a:t>
            </a:r>
            <a:r>
              <a:rPr sz="2800" spc="-5" dirty="0"/>
              <a:t>u</a:t>
            </a:r>
            <a:r>
              <a:rPr sz="2800" spc="-15" dirty="0"/>
              <a:t>n</a:t>
            </a:r>
            <a:r>
              <a:rPr sz="2800" spc="-10" dirty="0"/>
              <a:t>necess</a:t>
            </a:r>
            <a:r>
              <a:rPr sz="2800" spc="-5" dirty="0"/>
              <a:t>ary</a:t>
            </a:r>
            <a:r>
              <a:rPr sz="2800" spc="25" dirty="0"/>
              <a:t> </a:t>
            </a:r>
            <a:r>
              <a:rPr sz="2800" spc="-5" dirty="0"/>
              <a:t>as w</a:t>
            </a:r>
            <a:r>
              <a:rPr sz="2800" dirty="0"/>
              <a:t>a</a:t>
            </a:r>
            <a:r>
              <a:rPr sz="2800" spc="-5" dirty="0"/>
              <a:t>tches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10" dirty="0"/>
              <a:t>Th</a:t>
            </a:r>
            <a:r>
              <a:rPr sz="2800" spc="-5" dirty="0"/>
              <a:t>e</a:t>
            </a:r>
            <a:r>
              <a:rPr sz="2800" dirty="0"/>
              <a:t> </a:t>
            </a:r>
            <a:r>
              <a:rPr sz="2800" spc="-15" dirty="0"/>
              <a:t>r</a:t>
            </a:r>
            <a:r>
              <a:rPr sz="2800" spc="-5" dirty="0"/>
              <a:t>ise</a:t>
            </a:r>
            <a:r>
              <a:rPr sz="2800" dirty="0"/>
              <a:t> </a:t>
            </a:r>
            <a:r>
              <a:rPr sz="2800" spc="-10" dirty="0"/>
              <a:t>o</a:t>
            </a:r>
            <a:r>
              <a:rPr sz="2800" spc="-5" dirty="0"/>
              <a:t>f </a:t>
            </a:r>
            <a:r>
              <a:rPr sz="2800" spc="-10" dirty="0"/>
              <a:t>so</a:t>
            </a:r>
            <a:r>
              <a:rPr sz="2800" dirty="0"/>
              <a:t>c</a:t>
            </a:r>
            <a:r>
              <a:rPr sz="2800" spc="-5" dirty="0"/>
              <a:t>ial</a:t>
            </a:r>
            <a:r>
              <a:rPr sz="2800" spc="-10" dirty="0"/>
              <a:t> </a:t>
            </a:r>
            <a:r>
              <a:rPr sz="2800" dirty="0"/>
              <a:t>c</a:t>
            </a:r>
            <a:r>
              <a:rPr sz="2800" spc="-10" dirty="0"/>
              <a:t>ommerce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55600" algn="l"/>
              </a:tabLst>
            </a:pPr>
            <a:r>
              <a:rPr sz="2800" spc="-5" dirty="0"/>
              <a:t>Buy where</a:t>
            </a:r>
            <a:r>
              <a:rPr sz="2800" dirty="0"/>
              <a:t> </a:t>
            </a:r>
            <a:r>
              <a:rPr sz="2800" spc="-5" dirty="0"/>
              <a:t>you</a:t>
            </a:r>
            <a:r>
              <a:rPr sz="2800" spc="-10" dirty="0"/>
              <a:t> </a:t>
            </a:r>
            <a:r>
              <a:rPr sz="2800" spc="0" dirty="0"/>
              <a:t>c</a:t>
            </a:r>
            <a:r>
              <a:rPr sz="2800" spc="-10" dirty="0"/>
              <a:t>onnec</a:t>
            </a:r>
            <a:r>
              <a:rPr sz="2800" spc="-5" dirty="0"/>
              <a:t>t</a:t>
            </a:r>
            <a:r>
              <a:rPr sz="2800" spc="15" dirty="0"/>
              <a:t> </a:t>
            </a:r>
            <a:r>
              <a:rPr sz="2800" spc="-5" dirty="0"/>
              <a:t>and</a:t>
            </a:r>
            <a:r>
              <a:rPr sz="2800" spc="15" dirty="0"/>
              <a:t> </a:t>
            </a:r>
            <a:r>
              <a:rPr sz="2800" spc="-5" dirty="0"/>
              <a:t>connect</a:t>
            </a:r>
            <a:r>
              <a:rPr sz="2800" spc="10" dirty="0"/>
              <a:t> </a:t>
            </a:r>
            <a:r>
              <a:rPr sz="2800" spc="-5" dirty="0"/>
              <a:t>where you</a:t>
            </a:r>
            <a:r>
              <a:rPr sz="2800" spc="10" dirty="0"/>
              <a:t> </a:t>
            </a:r>
            <a:r>
              <a:rPr sz="2800" spc="-10" dirty="0"/>
              <a:t>bu</a:t>
            </a:r>
            <a:r>
              <a:rPr sz="2800" spc="-20" dirty="0"/>
              <a:t>y</a:t>
            </a:r>
            <a:r>
              <a:rPr sz="2800" spc="-5" dirty="0"/>
              <a:t>!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047279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48915"/>
              </p:ext>
            </p:extLst>
          </p:nvPr>
        </p:nvGraphicFramePr>
        <p:xfrm>
          <a:off x="192049" y="2495061"/>
          <a:ext cx="8114515" cy="4246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0161"/>
                <a:gridCol w="382714"/>
                <a:gridCol w="581784"/>
                <a:gridCol w="366016"/>
                <a:gridCol w="850392"/>
                <a:gridCol w="1663448"/>
              </a:tblGrid>
              <a:tr h="400405"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Δι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φό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 δη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σι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χ.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 marL="0" marR="0" marT="0" marB="0"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en-US" sz="1600" spc="-10" dirty="0" smtClean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10" dirty="0" smtClean="0">
                          <a:latin typeface="Calibri"/>
                          <a:cs typeface="Calibri"/>
                        </a:rPr>
                        <a:t>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rowSpan="6" gridSpan="3">
                  <a:txBody>
                    <a:bodyPr/>
                    <a:lstStyle/>
                    <a:p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1960">
                <a:tc>
                  <a:txBody>
                    <a:bodyPr/>
                    <a:lstStyle/>
                    <a:p>
                      <a:pPr marR="31496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θ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έ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ις</a:t>
                      </a:r>
                    </a:p>
                  </a:txBody>
                  <a:tcPr marL="0" marR="0" marT="0" marB="0">
                    <a:lnT w="9525">
                      <a:solidFill>
                        <a:srgbClr val="858585"/>
                      </a:solidFill>
                      <a:prstDash val="solid"/>
                    </a:lnT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0436">
                <a:tc>
                  <a:txBody>
                    <a:bodyPr/>
                    <a:lstStyle/>
                    <a:p>
                      <a:pPr marL="6477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διόκ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οσε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δα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χω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ρίς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ου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γία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858585"/>
                      </a:solidFill>
                      <a:prstDash val="solid"/>
                    </a:lnT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1960"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Δι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υ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φό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α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λησης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χ.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Ama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858585"/>
                      </a:solidFill>
                      <a:prstDash val="solid"/>
                    </a:lnT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1959">
                <a:tc>
                  <a:txBody>
                    <a:bodyPr/>
                    <a:lstStyle/>
                    <a:p>
                      <a:pPr marL="13315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Ά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λη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φή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τυα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κής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ώ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λη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ης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858585"/>
                      </a:solidFill>
                      <a:prstDash val="solid"/>
                    </a:lnT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9963">
                <a:tc gridSpan="2">
                  <a:txBody>
                    <a:bodyPr/>
                    <a:lstStyle/>
                    <a:p>
                      <a:pPr marL="80772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423481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Sub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-Shop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χ.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shirt,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Ama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e)	</a:t>
                      </a:r>
                      <a:r>
                        <a:rPr sz="1600" spc="-7" baseline="6944" dirty="0">
                          <a:latin typeface="Calibri"/>
                          <a:cs typeface="Calibri"/>
                        </a:rPr>
                        <a:t>0%</a:t>
                      </a:r>
                      <a:endParaRPr sz="1600" baseline="694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85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 baseline="694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56006">
                      <a:solidFill>
                        <a:srgbClr val="858585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7007"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6006">
                      <a:solidFill>
                        <a:srgbClr val="85858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6006">
                      <a:solidFill>
                        <a:srgbClr val="85858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 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6006">
                      <a:solidFill>
                        <a:srgbClr val="85858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 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 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 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45%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56006">
                      <a:solidFill>
                        <a:srgbClr val="858585"/>
                      </a:solidFill>
                      <a:prstDash val="solid"/>
                    </a:lnT>
                  </a:tcPr>
                </a:tc>
              </a:tr>
              <a:tr h="288988">
                <a:tc>
                  <a:txBody>
                    <a:bodyPr/>
                    <a:lstStyle/>
                    <a:p>
                      <a:pPr marL="22225">
                        <a:lnSpc>
                          <a:spcPts val="200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γή: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UN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22225">
                        <a:lnSpc>
                          <a:spcPts val="1889"/>
                        </a:lnSpc>
                      </a:pPr>
                      <a:r>
                        <a:rPr sz="1600" b="1" u="heavy" spc="-1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h</a:t>
                      </a:r>
                      <a:r>
                        <a:rPr sz="1600" b="1" u="heavy" spc="-2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t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tp:</a:t>
                      </a:r>
                      <a:r>
                        <a:rPr sz="1600" b="1" u="heavy" spc="-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//</a:t>
                      </a:r>
                      <a:r>
                        <a:rPr sz="1600" b="1" u="heavy" spc="1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ww</a:t>
                      </a:r>
                      <a:r>
                        <a:rPr sz="1600" b="1" u="heavy" spc="-10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w</a:t>
                      </a:r>
                      <a:r>
                        <a:rPr sz="1600" b="1" u="heavy" spc="-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.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eltr</a:t>
                      </a:r>
                      <a:r>
                        <a:rPr sz="1600" b="1" u="heavy" spc="-1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un</a:t>
                      </a:r>
                      <a:r>
                        <a:rPr sz="1600" b="1" u="heavy" spc="2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.</a:t>
                      </a:r>
                      <a:r>
                        <a:rPr sz="1600" b="1" u="heavy" spc="-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gr</a:t>
                      </a:r>
                      <a:r>
                        <a:rPr sz="1600" b="1" u="heavy" spc="-1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/</a:t>
                      </a:r>
                      <a:r>
                        <a:rPr sz="1600" b="1" u="heavy" spc="-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mel</a:t>
                      </a:r>
                      <a:r>
                        <a:rPr sz="1600" b="1" u="heavy" spc="-2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et</a:t>
                      </a:r>
                      <a:r>
                        <a:rPr sz="1600" b="1" u="heavy" spc="-1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e</a:t>
                      </a:r>
                      <a:r>
                        <a:rPr sz="1600" b="1" u="heavy" spc="-1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s</a:t>
                      </a:r>
                      <a:r>
                        <a:rPr sz="1600" b="1" u="heavy" spc="-5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/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an</a:t>
                      </a:r>
                      <a:r>
                        <a:rPr sz="1600" b="1" u="heavy" spc="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n</a:t>
                      </a:r>
                      <a:r>
                        <a:rPr sz="1600" b="1" u="heavy" spc="-1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u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a</a:t>
                      </a:r>
                      <a:r>
                        <a:rPr sz="1600" b="1" u="heavy" spc="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l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-</a:t>
                      </a:r>
                      <a:r>
                        <a:rPr sz="1600" b="1" u="heavy" spc="-1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e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-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14959">
                <a:tc>
                  <a:txBody>
                    <a:bodyPr/>
                    <a:lstStyle/>
                    <a:p>
                      <a:pPr marL="22225">
                        <a:lnSpc>
                          <a:spcPts val="1889"/>
                        </a:lnSpc>
                      </a:pPr>
                      <a:r>
                        <a:rPr sz="1600" b="1" u="heavy" spc="-1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c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omm</a:t>
                      </a:r>
                      <a:r>
                        <a:rPr sz="1600" b="1" u="heavy" spc="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e</a:t>
                      </a:r>
                      <a:r>
                        <a:rPr sz="1600" b="1" u="heavy" spc="-3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r</a:t>
                      </a:r>
                      <a:r>
                        <a:rPr sz="1600" b="1" u="heavy" spc="-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c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e-</a:t>
                      </a:r>
                      <a:r>
                        <a:rPr sz="1600" b="1" u="heavy" spc="-1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s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u</a:t>
                      </a:r>
                      <a:r>
                        <a:rPr sz="1600" b="1" u="heavy" spc="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r</a:t>
                      </a:r>
                      <a:r>
                        <a:rPr sz="1600" b="1" u="heavy" spc="-25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v</a:t>
                      </a:r>
                      <a:r>
                        <a:rPr sz="1600" b="1" u="heavy" spc="-20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e</a:t>
                      </a:r>
                      <a:r>
                        <a:rPr sz="1600" b="1" u="heavy" dirty="0">
                          <a:solidFill>
                            <a:srgbClr val="009999"/>
                          </a:solidFill>
                          <a:latin typeface="Calibri"/>
                          <a:cs typeface="Calibri"/>
                          <a:hlinkClick r:id="rId2"/>
                        </a:rPr>
                        <a:t>y/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1131520" y="2116703"/>
            <a:ext cx="302036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Α</a:t>
            </a:r>
            <a:r>
              <a:rPr sz="1600" spc="5" dirty="0">
                <a:latin typeface="Calibri"/>
                <a:cs typeface="Calibri"/>
              </a:rPr>
              <a:t>π</a:t>
            </a:r>
            <a:r>
              <a:rPr sz="1600" spc="-5" dirty="0">
                <a:latin typeface="Calibri"/>
                <a:cs typeface="Calibri"/>
              </a:rPr>
              <a:t>ε</a:t>
            </a:r>
            <a:r>
              <a:rPr sz="1600" spc="-10" dirty="0">
                <a:latin typeface="Calibri"/>
                <a:cs typeface="Calibri"/>
              </a:rPr>
              <a:t>υ</a:t>
            </a:r>
            <a:r>
              <a:rPr sz="1600" dirty="0">
                <a:latin typeface="Calibri"/>
                <a:cs typeface="Calibri"/>
              </a:rPr>
              <a:t>θ</a:t>
            </a:r>
            <a:r>
              <a:rPr sz="1600" spc="-10" dirty="0">
                <a:latin typeface="Calibri"/>
                <a:cs typeface="Calibri"/>
              </a:rPr>
              <a:t>ε</a:t>
            </a:r>
            <a:r>
              <a:rPr sz="1600" dirty="0">
                <a:latin typeface="Calibri"/>
                <a:cs typeface="Calibri"/>
              </a:rPr>
              <a:t>ί</a:t>
            </a:r>
            <a:r>
              <a:rPr sz="1600" spc="-5" dirty="0">
                <a:latin typeface="Calibri"/>
                <a:cs typeface="Calibri"/>
              </a:rPr>
              <a:t>α</a:t>
            </a:r>
            <a:r>
              <a:rPr sz="1600" dirty="0">
                <a:latin typeface="Calibri"/>
                <a:cs typeface="Calibri"/>
              </a:rPr>
              <a:t>ς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δι</a:t>
            </a:r>
            <a:r>
              <a:rPr sz="1600" spc="-10" dirty="0">
                <a:latin typeface="Calibri"/>
                <a:cs typeface="Calibri"/>
              </a:rPr>
              <a:t>ά</a:t>
            </a:r>
            <a:r>
              <a:rPr sz="1600" dirty="0">
                <a:latin typeface="Calibri"/>
                <a:cs typeface="Calibri"/>
              </a:rPr>
              <a:t>θ</a:t>
            </a:r>
            <a:r>
              <a:rPr sz="1600" spc="-35" dirty="0">
                <a:latin typeface="Calibri"/>
                <a:cs typeface="Calibri"/>
              </a:rPr>
              <a:t>ε</a:t>
            </a:r>
            <a:r>
              <a:rPr sz="1600" dirty="0">
                <a:latin typeface="Calibri"/>
                <a:cs typeface="Calibri"/>
              </a:rPr>
              <a:t>ση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Α</a:t>
            </a:r>
            <a:r>
              <a:rPr sz="1600" spc="15" dirty="0">
                <a:latin typeface="Calibri"/>
                <a:cs typeface="Calibri"/>
              </a:rPr>
              <a:t>ν</a:t>
            </a:r>
            <a:r>
              <a:rPr sz="1600" dirty="0">
                <a:latin typeface="Calibri"/>
                <a:cs typeface="Calibri"/>
              </a:rPr>
              <a:t>τιπρόσωπο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519" y="1674996"/>
            <a:ext cx="380052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Of</a:t>
            </a:r>
            <a:r>
              <a:rPr sz="1600" dirty="0">
                <a:latin typeface="Calibri"/>
                <a:cs typeface="Calibri"/>
              </a:rPr>
              <a:t>fline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ε</a:t>
            </a:r>
            <a:r>
              <a:rPr sz="1600" dirty="0">
                <a:latin typeface="Calibri"/>
                <a:cs typeface="Calibri"/>
              </a:rPr>
              <a:t>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απο</a:t>
            </a:r>
            <a:r>
              <a:rPr sz="1600" spc="10" dirty="0">
                <a:latin typeface="Calibri"/>
                <a:cs typeface="Calibri"/>
              </a:rPr>
              <a:t>σ</a:t>
            </a:r>
            <a:r>
              <a:rPr sz="1600" spc="-20" dirty="0">
                <a:latin typeface="Calibri"/>
                <a:cs typeface="Calibri"/>
              </a:rPr>
              <a:t>τά</a:t>
            </a:r>
            <a:r>
              <a:rPr sz="1600" dirty="0">
                <a:latin typeface="Calibri"/>
                <a:cs typeface="Calibri"/>
              </a:rPr>
              <a:t>σ</a:t>
            </a:r>
            <a:r>
              <a:rPr sz="1600" spc="-10" dirty="0">
                <a:latin typeface="Calibri"/>
                <a:cs typeface="Calibri"/>
              </a:rPr>
              <a:t>εω</a:t>
            </a:r>
            <a:r>
              <a:rPr sz="1600" dirty="0">
                <a:latin typeface="Calibri"/>
                <a:cs typeface="Calibri"/>
              </a:rPr>
              <a:t>ς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α</a:t>
            </a:r>
            <a:r>
              <a:rPr sz="1600" spc="-10" dirty="0">
                <a:latin typeface="Calibri"/>
                <a:cs typeface="Calibri"/>
              </a:rPr>
              <a:t>γ</a:t>
            </a:r>
            <a:r>
              <a:rPr sz="1600" dirty="0">
                <a:latin typeface="Calibri"/>
                <a:cs typeface="Calibri"/>
              </a:rPr>
              <a:t>ο</a:t>
            </a:r>
            <a:r>
              <a:rPr sz="1600" spc="5" dirty="0">
                <a:latin typeface="Calibri"/>
                <a:cs typeface="Calibri"/>
              </a:rPr>
              <a:t>ρ</a:t>
            </a:r>
            <a:r>
              <a:rPr sz="1600" spc="-5" dirty="0">
                <a:latin typeface="Calibri"/>
                <a:cs typeface="Calibri"/>
              </a:rPr>
              <a:t>έ</a:t>
            </a:r>
            <a:r>
              <a:rPr sz="1600" dirty="0">
                <a:latin typeface="Calibri"/>
                <a:cs typeface="Calibri"/>
              </a:rPr>
              <a:t>ς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dirty="0">
                <a:latin typeface="Calibri"/>
                <a:cs typeface="Calibri"/>
              </a:rPr>
              <a:t>π</a:t>
            </a:r>
            <a:r>
              <a:rPr sz="1600" spc="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χ.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μ</a:t>
            </a:r>
            <a:r>
              <a:rPr sz="1600" spc="-35" dirty="0">
                <a:latin typeface="Calibri"/>
                <a:cs typeface="Calibri"/>
              </a:rPr>
              <a:t>έ</a:t>
            </a:r>
            <a:r>
              <a:rPr sz="1600" dirty="0">
                <a:latin typeface="Calibri"/>
                <a:cs typeface="Calibri"/>
              </a:rPr>
              <a:t>σ</a:t>
            </a:r>
            <a:r>
              <a:rPr sz="1600" spc="10" dirty="0">
                <a:latin typeface="Calibri"/>
                <a:cs typeface="Calibri"/>
              </a:rPr>
              <a:t>ω</a:t>
            </a:r>
            <a:r>
              <a:rPr sz="1600" dirty="0">
                <a:latin typeface="Calibri"/>
                <a:cs typeface="Calibri"/>
              </a:rPr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7624" y="1233671"/>
            <a:ext cx="31029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Φυ</a:t>
            </a:r>
            <a:r>
              <a:rPr sz="1600" spc="-10" dirty="0">
                <a:latin typeface="Calibri"/>
                <a:cs typeface="Calibri"/>
              </a:rPr>
              <a:t>σ</a:t>
            </a:r>
            <a:r>
              <a:rPr sz="1600" dirty="0">
                <a:latin typeface="Calibri"/>
                <a:cs typeface="Calibri"/>
              </a:rPr>
              <a:t>ι</a:t>
            </a:r>
            <a:r>
              <a:rPr sz="1600" spc="-55" dirty="0">
                <a:latin typeface="Calibri"/>
                <a:cs typeface="Calibri"/>
              </a:rPr>
              <a:t>κ</a:t>
            </a:r>
            <a:r>
              <a:rPr sz="1600" dirty="0">
                <a:latin typeface="Calibri"/>
                <a:cs typeface="Calibri"/>
              </a:rPr>
              <a:t>ό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ση</a:t>
            </a:r>
            <a:r>
              <a:rPr sz="1600" spc="-10" dirty="0">
                <a:latin typeface="Calibri"/>
                <a:cs typeface="Calibri"/>
              </a:rPr>
              <a:t>μ</a:t>
            </a:r>
            <a:r>
              <a:rPr sz="1600" spc="-5" dirty="0">
                <a:latin typeface="Calibri"/>
                <a:cs typeface="Calibri"/>
              </a:rPr>
              <a:t>ε</a:t>
            </a:r>
            <a:r>
              <a:rPr sz="1600" dirty="0">
                <a:latin typeface="Calibri"/>
                <a:cs typeface="Calibri"/>
              </a:rPr>
              <a:t>ίο </a:t>
            </a:r>
            <a:r>
              <a:rPr sz="1600" spc="-10" dirty="0">
                <a:latin typeface="Calibri"/>
                <a:cs typeface="Calibri"/>
              </a:rPr>
              <a:t>π</a:t>
            </a:r>
            <a:r>
              <a:rPr sz="1600" spc="-20" dirty="0">
                <a:latin typeface="Calibri"/>
                <a:cs typeface="Calibri"/>
              </a:rPr>
              <a:t>ώ</a:t>
            </a:r>
            <a:r>
              <a:rPr sz="1600" dirty="0">
                <a:latin typeface="Calibri"/>
                <a:cs typeface="Calibri"/>
              </a:rPr>
              <a:t>λησης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Ou</a:t>
            </a:r>
            <a:r>
              <a:rPr sz="1600" dirty="0">
                <a:latin typeface="Calibri"/>
                <a:cs typeface="Calibri"/>
              </a:rPr>
              <a:t>tl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65801" y="2065903"/>
            <a:ext cx="374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5939" y="1624323"/>
            <a:ext cx="374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6521" y="1182617"/>
            <a:ext cx="3740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42%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961674"/>
          </a:xfrm>
          <a:prstGeom prst="rect">
            <a:avLst/>
          </a:prstGeom>
        </p:spPr>
        <p:txBody>
          <a:bodyPr vert="horz" wrap="square" lIns="0" tIns="281813" rIns="0" bIns="0" rtlCol="0">
            <a:spAutoFit/>
          </a:bodyPr>
          <a:lstStyle/>
          <a:p>
            <a:pPr marL="44958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Mult</a:t>
            </a:r>
            <a:r>
              <a:rPr b="1" spc="-10" dirty="0">
                <a:latin typeface="Calibri"/>
                <a:cs typeface="Calibri"/>
              </a:rPr>
              <a:t>ichanne</a:t>
            </a:r>
            <a:r>
              <a:rPr b="1" spc="-5" dirty="0">
                <a:latin typeface="Calibri"/>
                <a:cs typeface="Calibri"/>
              </a:rPr>
              <a:t>l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</a:t>
            </a:r>
            <a:r>
              <a:rPr b="1" spc="-15" dirty="0">
                <a:latin typeface="Calibri"/>
                <a:cs typeface="Calibri"/>
              </a:rPr>
              <a:t>o</a:t>
            </a:r>
            <a:r>
              <a:rPr b="1" spc="-5" dirty="0">
                <a:latin typeface="Calibri"/>
                <a:cs typeface="Calibri"/>
              </a:rPr>
              <a:t>nsumer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p</a:t>
            </a:r>
            <a:r>
              <a:rPr b="1" spc="-35" dirty="0">
                <a:latin typeface="Calibri"/>
                <a:cs typeface="Calibri"/>
              </a:rPr>
              <a:t>a</a:t>
            </a:r>
            <a:r>
              <a:rPr b="1" spc="-5" dirty="0">
                <a:latin typeface="Calibri"/>
                <a:cs typeface="Calibri"/>
              </a:rPr>
              <a:t>th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963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82823" y="1162811"/>
            <a:ext cx="0" cy="2499360"/>
          </a:xfrm>
          <a:custGeom>
            <a:avLst/>
            <a:gdLst/>
            <a:ahLst/>
            <a:cxnLst/>
            <a:rect l="l" t="t" r="r" b="b"/>
            <a:pathLst>
              <a:path h="2499360">
                <a:moveTo>
                  <a:pt x="0" y="0"/>
                </a:moveTo>
                <a:lnTo>
                  <a:pt x="0" y="249936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2823" y="5480303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707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3320" y="5480303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707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3815" y="5480303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707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4311" y="5480303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707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6332" y="5480303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707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6828" y="5480303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707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7323" y="1162811"/>
            <a:ext cx="0" cy="4544695"/>
          </a:xfrm>
          <a:custGeom>
            <a:avLst/>
            <a:gdLst/>
            <a:ahLst/>
            <a:cxnLst/>
            <a:rect l="l" t="t" r="r" b="b"/>
            <a:pathLst>
              <a:path h="4544695">
                <a:moveTo>
                  <a:pt x="0" y="0"/>
                </a:moveTo>
                <a:lnTo>
                  <a:pt x="0" y="454456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0804" y="2904744"/>
            <a:ext cx="922019" cy="303530"/>
          </a:xfrm>
          <a:custGeom>
            <a:avLst/>
            <a:gdLst/>
            <a:ahLst/>
            <a:cxnLst/>
            <a:rect l="l" t="t" r="r" b="b"/>
            <a:pathLst>
              <a:path w="922019" h="303530">
                <a:moveTo>
                  <a:pt x="922019" y="0"/>
                </a:moveTo>
                <a:lnTo>
                  <a:pt x="0" y="0"/>
                </a:lnTo>
                <a:lnTo>
                  <a:pt x="0" y="303275"/>
                </a:lnTo>
                <a:lnTo>
                  <a:pt x="922019" y="303275"/>
                </a:lnTo>
                <a:lnTo>
                  <a:pt x="922019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0804" y="2147316"/>
            <a:ext cx="368935" cy="303530"/>
          </a:xfrm>
          <a:custGeom>
            <a:avLst/>
            <a:gdLst/>
            <a:ahLst/>
            <a:cxnLst/>
            <a:rect l="l" t="t" r="r" b="b"/>
            <a:pathLst>
              <a:path w="368935" h="303530">
                <a:moveTo>
                  <a:pt x="368807" y="0"/>
                </a:moveTo>
                <a:lnTo>
                  <a:pt x="0" y="0"/>
                </a:lnTo>
                <a:lnTo>
                  <a:pt x="0" y="303275"/>
                </a:lnTo>
                <a:lnTo>
                  <a:pt x="368807" y="303275"/>
                </a:lnTo>
                <a:lnTo>
                  <a:pt x="368807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0804" y="1389888"/>
            <a:ext cx="93345" cy="303530"/>
          </a:xfrm>
          <a:custGeom>
            <a:avLst/>
            <a:gdLst/>
            <a:ahLst/>
            <a:cxnLst/>
            <a:rect l="l" t="t" r="r" b="b"/>
            <a:pathLst>
              <a:path w="93344" h="303530">
                <a:moveTo>
                  <a:pt x="92963" y="0"/>
                </a:moveTo>
                <a:lnTo>
                  <a:pt x="0" y="0"/>
                </a:lnTo>
                <a:lnTo>
                  <a:pt x="0" y="303275"/>
                </a:lnTo>
                <a:lnTo>
                  <a:pt x="92963" y="303275"/>
                </a:lnTo>
                <a:lnTo>
                  <a:pt x="92963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0804" y="5707379"/>
            <a:ext cx="6446520" cy="0"/>
          </a:xfrm>
          <a:custGeom>
            <a:avLst/>
            <a:gdLst/>
            <a:ahLst/>
            <a:cxnLst/>
            <a:rect l="l" t="t" r="r" b="b"/>
            <a:pathLst>
              <a:path w="6446520">
                <a:moveTo>
                  <a:pt x="0" y="0"/>
                </a:moveTo>
                <a:lnTo>
                  <a:pt x="64465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0804" y="57073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2823" y="57073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3320" y="57073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3815" y="57073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4311" y="57073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6332" y="57073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6828" y="57073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7323" y="57073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0804" y="1162811"/>
            <a:ext cx="0" cy="4544695"/>
          </a:xfrm>
          <a:custGeom>
            <a:avLst/>
            <a:gdLst/>
            <a:ahLst/>
            <a:cxnLst/>
            <a:rect l="l" t="t" r="r" b="b"/>
            <a:pathLst>
              <a:path h="4544695">
                <a:moveTo>
                  <a:pt x="0" y="454456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4416" y="570737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4416" y="494995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4416" y="419252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4416" y="343509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4416" y="267766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04416" y="192023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4416" y="116281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543292" y="5212588"/>
            <a:ext cx="3327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61%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68544" y="5815177"/>
            <a:ext cx="35623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Palatino Linotype"/>
                <a:cs typeface="Palatino Linotype"/>
              </a:rPr>
              <a:t>40%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89675" y="5815177"/>
            <a:ext cx="35623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Palatino Linotype"/>
                <a:cs typeface="Palatino Linotype"/>
              </a:rPr>
              <a:t>50%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10806" y="5815177"/>
            <a:ext cx="35623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Palatino Linotype"/>
                <a:cs typeface="Palatino Linotype"/>
              </a:rPr>
              <a:t>60%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31556" y="5815177"/>
            <a:ext cx="35623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Palatino Linotype"/>
                <a:cs typeface="Palatino Linotype"/>
              </a:rPr>
              <a:t>70%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3302" y="5202808"/>
            <a:ext cx="63500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0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86992" y="4445127"/>
            <a:ext cx="521334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0,5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" dirty="0">
                <a:latin typeface="Calibri"/>
                <a:cs typeface="Calibri"/>
              </a:rPr>
              <a:t>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93698" y="3687698"/>
            <a:ext cx="51562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%-</a:t>
            </a:r>
            <a:r>
              <a:rPr sz="1400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93698" y="2930271"/>
            <a:ext cx="51562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%-</a:t>
            </a:r>
            <a:r>
              <a:rPr sz="1400" spc="-5" dirty="0"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2867" y="2172842"/>
            <a:ext cx="60579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5</a:t>
            </a:r>
            <a:r>
              <a:rPr sz="1400" spc="5" dirty="0">
                <a:latin typeface="Calibri"/>
                <a:cs typeface="Calibri"/>
              </a:rPr>
              <a:t>%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" dirty="0"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8670" y="1415415"/>
            <a:ext cx="111950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Πάνω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από </a:t>
            </a: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>
              <a:lnSpc>
                <a:spcPct val="100000"/>
              </a:lnSpc>
            </a:pPr>
            <a:r>
              <a:rPr lang="el-GR" sz="3000" dirty="0">
                <a:cs typeface="Calibri"/>
              </a:rPr>
              <a:t>Λαμ</a:t>
            </a:r>
            <a:r>
              <a:rPr lang="el-GR" sz="3000" spc="-10" dirty="0">
                <a:cs typeface="Calibri"/>
              </a:rPr>
              <a:t>β</a:t>
            </a:r>
            <a:r>
              <a:rPr lang="el-GR" sz="3000" dirty="0">
                <a:cs typeface="Calibri"/>
              </a:rPr>
              <a:t>άν</a:t>
            </a:r>
            <a:r>
              <a:rPr lang="el-GR" sz="3000" spc="-15" dirty="0">
                <a:cs typeface="Calibri"/>
              </a:rPr>
              <a:t>ο</a:t>
            </a:r>
            <a:r>
              <a:rPr lang="el-GR" sz="3000" spc="10" dirty="0">
                <a:cs typeface="Calibri"/>
              </a:rPr>
              <a:t>ν</a:t>
            </a:r>
            <a:r>
              <a:rPr lang="el-GR" sz="3000" spc="-20" dirty="0">
                <a:cs typeface="Calibri"/>
              </a:rPr>
              <a:t>τ</a:t>
            </a:r>
            <a:r>
              <a:rPr lang="el-GR" sz="3000" dirty="0">
                <a:cs typeface="Calibri"/>
              </a:rPr>
              <a:t>ας</a:t>
            </a:r>
            <a:r>
              <a:rPr lang="el-GR" sz="3000" spc="-5" dirty="0">
                <a:cs typeface="Calibri"/>
              </a:rPr>
              <a:t> </a:t>
            </a:r>
            <a:r>
              <a:rPr lang="el-GR" sz="3000" dirty="0">
                <a:cs typeface="Calibri"/>
              </a:rPr>
              <a:t>υπ</a:t>
            </a:r>
            <a:r>
              <a:rPr lang="el-GR" sz="3000" spc="-10" dirty="0">
                <a:cs typeface="Calibri"/>
              </a:rPr>
              <a:t>ό</a:t>
            </a:r>
            <a:r>
              <a:rPr lang="el-GR" sz="3000" dirty="0">
                <a:cs typeface="Calibri"/>
              </a:rPr>
              <a:t>ψη</a:t>
            </a:r>
            <a:r>
              <a:rPr lang="el-GR" sz="3000" spc="-20" dirty="0">
                <a:cs typeface="Calibri"/>
              </a:rPr>
              <a:t> τ</a:t>
            </a:r>
            <a:r>
              <a:rPr lang="el-GR" sz="3000" dirty="0">
                <a:cs typeface="Calibri"/>
              </a:rPr>
              <a:t>α επι</a:t>
            </a:r>
            <a:r>
              <a:rPr lang="el-GR" sz="3000" spc="15" dirty="0">
                <a:cs typeface="Calibri"/>
              </a:rPr>
              <a:t>σ</a:t>
            </a:r>
            <a:r>
              <a:rPr lang="el-GR" sz="3000" spc="-20" dirty="0">
                <a:cs typeface="Calibri"/>
              </a:rPr>
              <a:t>τ</a:t>
            </a:r>
            <a:r>
              <a:rPr lang="el-GR" sz="3000" dirty="0">
                <a:cs typeface="Calibri"/>
              </a:rPr>
              <a:t>ρ</a:t>
            </a:r>
            <a:r>
              <a:rPr lang="el-GR" sz="3000" spc="-30" dirty="0">
                <a:cs typeface="Calibri"/>
              </a:rPr>
              <a:t>ε</a:t>
            </a:r>
            <a:r>
              <a:rPr lang="el-GR" sz="3000" dirty="0">
                <a:cs typeface="Calibri"/>
              </a:rPr>
              <a:t>φ</a:t>
            </a:r>
            <a:r>
              <a:rPr lang="el-GR" sz="3000" spc="-10" dirty="0">
                <a:cs typeface="Calibri"/>
              </a:rPr>
              <a:t>ό</a:t>
            </a:r>
            <a:r>
              <a:rPr lang="el-GR" sz="3000" dirty="0">
                <a:cs typeface="Calibri"/>
              </a:rPr>
              <a:t>μενα</a:t>
            </a:r>
            <a:r>
              <a:rPr lang="el-GR" sz="3000" spc="-10" dirty="0">
                <a:cs typeface="Calibri"/>
              </a:rPr>
              <a:t> τ</a:t>
            </a:r>
            <a:r>
              <a:rPr lang="el-GR" sz="3000" dirty="0">
                <a:cs typeface="Calibri"/>
              </a:rPr>
              <a:t>ε</a:t>
            </a:r>
            <a:r>
              <a:rPr lang="el-GR" sz="3000" spc="-20" dirty="0">
                <a:cs typeface="Calibri"/>
              </a:rPr>
              <a:t>μ</a:t>
            </a:r>
            <a:r>
              <a:rPr lang="el-GR" sz="3000" dirty="0">
                <a:cs typeface="Calibri"/>
              </a:rPr>
              <a:t>ά</a:t>
            </a:r>
            <a:r>
              <a:rPr lang="el-GR" sz="3000" spc="-10" dirty="0">
                <a:cs typeface="Calibri"/>
              </a:rPr>
              <a:t>χ</a:t>
            </a:r>
            <a:r>
              <a:rPr lang="el-GR" sz="3000" dirty="0">
                <a:cs typeface="Calibri"/>
              </a:rPr>
              <a:t>ια </a:t>
            </a:r>
            <a:r>
              <a:rPr lang="el-GR" sz="3000" spc="-15" dirty="0" smtClean="0">
                <a:cs typeface="Calibri"/>
              </a:rPr>
              <a:t>τ</a:t>
            </a:r>
            <a:r>
              <a:rPr lang="el-GR" sz="3000" spc="-20" dirty="0" smtClean="0">
                <a:cs typeface="Calibri"/>
              </a:rPr>
              <a:t>ω</a:t>
            </a:r>
            <a:r>
              <a:rPr lang="el-GR" sz="3000" dirty="0" smtClean="0">
                <a:cs typeface="Calibri"/>
              </a:rPr>
              <a:t>ν</a:t>
            </a:r>
            <a:r>
              <a:rPr lang="en-US" sz="3000" spc="5" dirty="0" smtClean="0">
                <a:cs typeface="Calibri"/>
              </a:rPr>
              <a:t> </a:t>
            </a:r>
            <a:r>
              <a:rPr lang="el-GR" sz="3000" dirty="0" smtClean="0">
                <a:cs typeface="Calibri"/>
              </a:rPr>
              <a:t>προϊόν</a:t>
            </a:r>
            <a:r>
              <a:rPr lang="el-GR" sz="3000" spc="-20" dirty="0" smtClean="0">
                <a:cs typeface="Calibri"/>
              </a:rPr>
              <a:t>τω</a:t>
            </a:r>
            <a:r>
              <a:rPr lang="el-GR" sz="3000" dirty="0" smtClean="0">
                <a:cs typeface="Calibri"/>
              </a:rPr>
              <a:t>ν,</a:t>
            </a:r>
            <a:r>
              <a:rPr lang="en-US" sz="3000" dirty="0" smtClean="0">
                <a:cs typeface="Calibri"/>
              </a:rPr>
              <a:t> </a:t>
            </a:r>
            <a:r>
              <a:rPr lang="el-GR" sz="3000" dirty="0" smtClean="0">
                <a:cs typeface="Calibri"/>
              </a:rPr>
              <a:t>πόσο</a:t>
            </a:r>
            <a:r>
              <a:rPr lang="el-GR" sz="3000" spc="-25" dirty="0" smtClean="0">
                <a:cs typeface="Calibri"/>
              </a:rPr>
              <a:t> </a:t>
            </a:r>
            <a:r>
              <a:rPr lang="el-GR" sz="3000" dirty="0">
                <a:cs typeface="Calibri"/>
              </a:rPr>
              <a:t>ψη</a:t>
            </a:r>
            <a:r>
              <a:rPr lang="el-GR" sz="3000" spc="-20" dirty="0">
                <a:cs typeface="Calibri"/>
              </a:rPr>
              <a:t>λ</a:t>
            </a:r>
            <a:r>
              <a:rPr lang="el-GR" sz="3000" dirty="0">
                <a:cs typeface="Calibri"/>
              </a:rPr>
              <a:t>ό περίπου</a:t>
            </a:r>
            <a:r>
              <a:rPr lang="el-GR" sz="3000" spc="-20" dirty="0">
                <a:cs typeface="Calibri"/>
              </a:rPr>
              <a:t> </a:t>
            </a:r>
            <a:r>
              <a:rPr lang="el-GR" sz="3000" dirty="0">
                <a:cs typeface="Calibri"/>
              </a:rPr>
              <a:t>ε</a:t>
            </a:r>
            <a:r>
              <a:rPr lang="el-GR" sz="3000" spc="-40" dirty="0">
                <a:cs typeface="Calibri"/>
              </a:rPr>
              <a:t>ί</a:t>
            </a:r>
            <a:r>
              <a:rPr lang="el-GR" sz="3000" dirty="0">
                <a:cs typeface="Calibri"/>
              </a:rPr>
              <a:t>ναι </a:t>
            </a:r>
            <a:r>
              <a:rPr lang="el-GR" sz="3000" spc="-35" dirty="0">
                <a:cs typeface="Calibri"/>
              </a:rPr>
              <a:t>τ</a:t>
            </a:r>
            <a:r>
              <a:rPr lang="el-GR" sz="3000" dirty="0">
                <a:cs typeface="Calibri"/>
              </a:rPr>
              <a:t>ο πο</a:t>
            </a:r>
            <a:r>
              <a:rPr lang="el-GR" sz="3000" spc="-15" dirty="0">
                <a:cs typeface="Calibri"/>
              </a:rPr>
              <a:t>σ</a:t>
            </a:r>
            <a:r>
              <a:rPr lang="el-GR" sz="3000" dirty="0">
                <a:cs typeface="Calibri"/>
              </a:rPr>
              <a:t>ο</a:t>
            </a:r>
            <a:r>
              <a:rPr lang="el-GR" sz="3000" spc="10" dirty="0">
                <a:cs typeface="Calibri"/>
              </a:rPr>
              <a:t>σ</a:t>
            </a:r>
            <a:r>
              <a:rPr lang="el-GR" sz="3000" spc="-30" dirty="0">
                <a:cs typeface="Calibri"/>
              </a:rPr>
              <a:t>τ</a:t>
            </a:r>
            <a:r>
              <a:rPr lang="el-GR" sz="3000" dirty="0">
                <a:cs typeface="Calibri"/>
              </a:rPr>
              <a:t>ό επι</a:t>
            </a:r>
            <a:r>
              <a:rPr lang="el-GR" sz="3000" spc="15" dirty="0">
                <a:cs typeface="Calibri"/>
              </a:rPr>
              <a:t>σ</a:t>
            </a:r>
            <a:r>
              <a:rPr lang="el-GR" sz="3000" spc="-20" dirty="0">
                <a:cs typeface="Calibri"/>
              </a:rPr>
              <a:t>τ</a:t>
            </a:r>
            <a:r>
              <a:rPr lang="el-GR" sz="3000" dirty="0">
                <a:cs typeface="Calibri"/>
              </a:rPr>
              <a:t>ροφ</a:t>
            </a:r>
            <a:r>
              <a:rPr lang="el-GR" sz="3000" spc="-20" dirty="0">
                <a:cs typeface="Calibri"/>
              </a:rPr>
              <a:t>ώ</a:t>
            </a:r>
            <a:r>
              <a:rPr lang="el-GR" sz="3000" dirty="0">
                <a:cs typeface="Calibri"/>
              </a:rPr>
              <a:t>ν;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3299" y="5815177"/>
            <a:ext cx="5067300" cy="88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7820">
              <a:lnSpc>
                <a:spcPct val="100000"/>
              </a:lnSpc>
              <a:tabLst>
                <a:tab pos="2484755" algn="l"/>
                <a:tab pos="3405504" algn="l"/>
                <a:tab pos="4326890" algn="l"/>
              </a:tabLst>
            </a:pPr>
            <a:r>
              <a:rPr sz="1400" spc="5" dirty="0">
                <a:latin typeface="Palatino Linotype"/>
                <a:cs typeface="Palatino Linotype"/>
              </a:rPr>
              <a:t>0</a:t>
            </a:r>
            <a:r>
              <a:rPr sz="1400" dirty="0">
                <a:latin typeface="Palatino Linotype"/>
                <a:cs typeface="Palatino Linotype"/>
              </a:rPr>
              <a:t>%	</a:t>
            </a:r>
            <a:r>
              <a:rPr sz="1400" spc="5" dirty="0">
                <a:latin typeface="Palatino Linotype"/>
                <a:cs typeface="Palatino Linotype"/>
              </a:rPr>
              <a:t>10</a:t>
            </a:r>
            <a:r>
              <a:rPr sz="1400" dirty="0">
                <a:latin typeface="Palatino Linotype"/>
                <a:cs typeface="Palatino Linotype"/>
              </a:rPr>
              <a:t>%	</a:t>
            </a:r>
            <a:r>
              <a:rPr sz="1400" spc="5" dirty="0">
                <a:latin typeface="Palatino Linotype"/>
                <a:cs typeface="Palatino Linotype"/>
              </a:rPr>
              <a:t>20</a:t>
            </a:r>
            <a:r>
              <a:rPr sz="1400" dirty="0">
                <a:latin typeface="Palatino Linotype"/>
                <a:cs typeface="Palatino Linotype"/>
              </a:rPr>
              <a:t>%	</a:t>
            </a:r>
            <a:r>
              <a:rPr sz="1400" spc="5" dirty="0">
                <a:latin typeface="Palatino Linotype"/>
                <a:cs typeface="Palatino Linotype"/>
              </a:rPr>
              <a:t>30%</a:t>
            </a:r>
            <a:endParaRPr sz="1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600" b="1" spc="-5" dirty="0">
                <a:latin typeface="Calibri"/>
                <a:cs typeface="Calibri"/>
              </a:rPr>
              <a:t>Π</a:t>
            </a:r>
            <a:r>
              <a:rPr sz="1600" b="1" spc="-35" dirty="0">
                <a:latin typeface="Calibri"/>
                <a:cs typeface="Calibri"/>
              </a:rPr>
              <a:t>η</a:t>
            </a:r>
            <a:r>
              <a:rPr sz="1600" b="1" spc="-5" dirty="0">
                <a:latin typeface="Calibri"/>
                <a:cs typeface="Calibri"/>
              </a:rPr>
              <a:t>γ</a:t>
            </a:r>
            <a:r>
              <a:rPr sz="1600" b="1" spc="-10" dirty="0">
                <a:latin typeface="Calibri"/>
                <a:cs typeface="Calibri"/>
              </a:rPr>
              <a:t>ή</a:t>
            </a:r>
            <a:r>
              <a:rPr sz="1600" b="1" spc="-5" dirty="0">
                <a:latin typeface="Calibri"/>
                <a:cs typeface="Calibri"/>
              </a:rPr>
              <a:t>: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30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TR</a:t>
            </a:r>
            <a:r>
              <a:rPr sz="1600" b="1" spc="-5" dirty="0">
                <a:latin typeface="Calibri"/>
                <a:cs typeface="Calibri"/>
              </a:rPr>
              <a:t>UN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2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h</a:t>
            </a:r>
            <a:r>
              <a:rPr sz="1600" b="1" u="heavy" spc="-30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1600" b="1" u="heavy" spc="-1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p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://</a:t>
            </a:r>
            <a:r>
              <a:rPr sz="1600" b="1" u="heavy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ww</a:t>
            </a:r>
            <a:r>
              <a:rPr sz="1600" b="1" u="heavy" spc="-10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eltrun</a:t>
            </a:r>
            <a:r>
              <a:rPr sz="1600" b="1" u="heavy" spc="20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gr/mel</a:t>
            </a:r>
            <a:r>
              <a:rPr sz="1600" b="1" u="heavy" spc="-1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1600" b="1" u="heavy" spc="-30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es</a:t>
            </a:r>
            <a:r>
              <a:rPr sz="1600" b="1" u="heavy" spc="-4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/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an</a:t>
            </a:r>
            <a:r>
              <a:rPr sz="1600" b="1" u="heavy" spc="-1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u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600" b="1" u="heavy" spc="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l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-e-</a:t>
            </a:r>
            <a:r>
              <a:rPr sz="1600" b="1" u="heavy" spc="-1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1600" b="1" u="heavy" spc="-10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mme</a:t>
            </a:r>
            <a:r>
              <a:rPr sz="1600" b="1" u="heavy" spc="-3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ce-s</a:t>
            </a:r>
            <a:r>
              <a:rPr sz="1600" b="1" u="heavy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ur</a:t>
            </a:r>
            <a:r>
              <a:rPr sz="1600" b="1" u="heavy" spc="-20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ve</a:t>
            </a:r>
            <a:r>
              <a:rPr sz="1600" b="1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y/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860804" y="1162811"/>
          <a:ext cx="5617460" cy="4317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19"/>
                <a:gridCol w="182880"/>
                <a:gridCol w="737616"/>
                <a:gridCol w="920495"/>
                <a:gridCol w="920495"/>
                <a:gridCol w="922020"/>
                <a:gridCol w="920495"/>
                <a:gridCol w="91440"/>
              </a:tblGrid>
              <a:tr h="24993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4450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9758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</a:tcPr>
                </a:tc>
              </a:tr>
              <a:tr h="303275">
                <a:tc grid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</a:tcPr>
                </a:tc>
              </a:tr>
              <a:tr h="454151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</a:tcPr>
                </a:tc>
              </a:tr>
              <a:tr h="303275">
                <a:tc grid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</a:tcPr>
                </a:tc>
              </a:tr>
              <a:tr h="454151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  <a:lnR w="9144">
                      <a:solidFill>
                        <a:srgbClr val="858585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858585"/>
                      </a:solidFill>
                      <a:prstDash val="solid"/>
                    </a:lnL>
                  </a:tcPr>
                </a:tc>
              </a:tr>
              <a:tr h="303275">
                <a:tc gridSpan="8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991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Cas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Study: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b="1" spc="-135" dirty="0">
                <a:latin typeface="Calibri"/>
                <a:cs typeface="Calibri"/>
              </a:rPr>
              <a:t>W</a:t>
            </a:r>
            <a:r>
              <a:rPr b="1" spc="-5" dirty="0">
                <a:latin typeface="Calibri"/>
                <a:cs typeface="Calibri"/>
              </a:rPr>
              <a:t>e</a:t>
            </a:r>
            <a:r>
              <a:rPr b="1" spc="-15" dirty="0">
                <a:latin typeface="Calibri"/>
                <a:cs typeface="Calibri"/>
              </a:rPr>
              <a:t>b</a:t>
            </a:r>
            <a:r>
              <a:rPr b="1" spc="-50" dirty="0">
                <a:latin typeface="Calibri"/>
                <a:cs typeface="Calibri"/>
              </a:rPr>
              <a:t>v</a:t>
            </a:r>
            <a:r>
              <a:rPr b="1" dirty="0">
                <a:latin typeface="Calibri"/>
                <a:cs typeface="Calibri"/>
              </a:rPr>
              <a:t>an</a:t>
            </a:r>
            <a:r>
              <a:rPr b="1" spc="-15" dirty="0">
                <a:latin typeface="Calibri"/>
                <a:cs typeface="Calibri"/>
              </a:rPr>
              <a:t> v</a:t>
            </a:r>
            <a:r>
              <a:rPr b="1" dirty="0">
                <a:latin typeface="Calibri"/>
                <a:cs typeface="Calibri"/>
              </a:rPr>
              <a:t>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60" dirty="0">
                <a:latin typeface="Calibri"/>
                <a:cs typeface="Calibri"/>
              </a:rPr>
              <a:t>P</a:t>
            </a:r>
            <a:r>
              <a:rPr b="1" spc="-5" dirty="0">
                <a:latin typeface="Calibri"/>
                <a:cs typeface="Calibri"/>
              </a:rPr>
              <a:t>eapo</a:t>
            </a:r>
            <a:r>
              <a:rPr b="1" dirty="0">
                <a:latin typeface="Calibri"/>
                <a:cs typeface="Calibri"/>
              </a:rPr>
              <a:t>d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model comparison -</a:t>
            </a:r>
          </a:p>
          <a:p>
            <a:r>
              <a:rPr lang="en-US" dirty="0" err="1"/>
              <a:t>Webvan</a:t>
            </a:r>
            <a:r>
              <a:rPr lang="en-US" dirty="0"/>
              <a:t> vs Peapod</a:t>
            </a:r>
          </a:p>
          <a:p>
            <a:r>
              <a:rPr lang="en-US" dirty="0"/>
              <a:t>Where did </a:t>
            </a:r>
            <a:r>
              <a:rPr lang="en-US" dirty="0" err="1"/>
              <a:t>Webvan</a:t>
            </a:r>
            <a:r>
              <a:rPr lang="en-US" dirty="0"/>
              <a:t> go wrong?</a:t>
            </a:r>
          </a:p>
          <a:p>
            <a:r>
              <a:rPr lang="en-US" dirty="0"/>
              <a:t>How Peapod succeeded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824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51416"/>
              </p:ext>
            </p:extLst>
          </p:nvPr>
        </p:nvGraphicFramePr>
        <p:xfrm>
          <a:off x="1157224" y="1971296"/>
          <a:ext cx="6984746" cy="42660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99714"/>
                <a:gridCol w="3685032"/>
              </a:tblGrid>
              <a:tr h="699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800" spc="-5" dirty="0"/>
                        <a:t>WE</a:t>
                      </a:r>
                      <a:r>
                        <a:rPr sz="1800" spc="-40" dirty="0"/>
                        <a:t>B</a:t>
                      </a:r>
                      <a:r>
                        <a:rPr sz="1800" spc="-95" dirty="0"/>
                        <a:t>V</a:t>
                      </a:r>
                      <a:r>
                        <a:rPr sz="1800" dirty="0"/>
                        <a:t>AN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800" spc="-5" dirty="0"/>
                        <a:t>P</a:t>
                      </a:r>
                      <a:r>
                        <a:rPr sz="1800" spc="-25" dirty="0"/>
                        <a:t>E</a:t>
                      </a:r>
                      <a:r>
                        <a:rPr sz="1800" dirty="0"/>
                        <a:t>APOD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766826">
                <a:tc>
                  <a:txBody>
                    <a:bodyPr/>
                    <a:lstStyle/>
                    <a:p>
                      <a:pPr marL="85090" marR="70929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/>
                        <a:t>H</a:t>
                      </a:r>
                      <a:r>
                        <a:rPr sz="1800" dirty="0"/>
                        <a:t>e</a:t>
                      </a:r>
                      <a:r>
                        <a:rPr sz="1800" spc="-20" dirty="0"/>
                        <a:t>a</a:t>
                      </a:r>
                      <a:r>
                        <a:rPr sz="1800" spc="10" dirty="0"/>
                        <a:t>v</a:t>
                      </a:r>
                      <a:r>
                        <a:rPr sz="1800" dirty="0"/>
                        <a:t>y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i</a:t>
                      </a:r>
                      <a:r>
                        <a:rPr sz="1800" spc="-25" dirty="0"/>
                        <a:t>n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-20" dirty="0"/>
                        <a:t>s</a:t>
                      </a:r>
                      <a:r>
                        <a:rPr sz="1800" dirty="0"/>
                        <a:t>tme</a:t>
                      </a:r>
                      <a:r>
                        <a:rPr sz="1800" spc="-10" dirty="0"/>
                        <a:t>n</a:t>
                      </a:r>
                      <a:r>
                        <a:rPr sz="1800" dirty="0"/>
                        <a:t>t</a:t>
                      </a:r>
                      <a:r>
                        <a:rPr sz="1800" spc="-15" dirty="0"/>
                        <a:t> </a:t>
                      </a:r>
                      <a:r>
                        <a:rPr sz="1800" spc="-5" dirty="0"/>
                        <a:t>i</a:t>
                      </a:r>
                      <a:r>
                        <a:rPr sz="1800" dirty="0"/>
                        <a:t>n </a:t>
                      </a:r>
                      <a:r>
                        <a:rPr sz="1800" spc="-5" dirty="0"/>
                        <a:t>i</a:t>
                      </a:r>
                      <a:r>
                        <a:rPr sz="1800" spc="-10" dirty="0"/>
                        <a:t>n</a:t>
                      </a:r>
                      <a:r>
                        <a:rPr sz="1800" spc="-5" dirty="0"/>
                        <a:t>f</a:t>
                      </a:r>
                      <a:r>
                        <a:rPr sz="1800" spc="-40" dirty="0"/>
                        <a:t>r</a:t>
                      </a:r>
                      <a:r>
                        <a:rPr sz="1800" dirty="0"/>
                        <a:t>a</a:t>
                      </a:r>
                      <a:r>
                        <a:rPr sz="1800" spc="-20" dirty="0"/>
                        <a:t>s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r</a:t>
                      </a:r>
                      <a:r>
                        <a:rPr sz="1800" spc="-5" dirty="0"/>
                        <a:t>uctu</a:t>
                      </a:r>
                      <a:r>
                        <a:rPr sz="1800" spc="-25" dirty="0"/>
                        <a:t>r</a:t>
                      </a:r>
                      <a:r>
                        <a:rPr sz="1800" dirty="0"/>
                        <a:t>e </a:t>
                      </a:r>
                      <a:r>
                        <a:rPr sz="1800" spc="5" dirty="0"/>
                        <a:t>a</a:t>
                      </a:r>
                      <a:r>
                        <a:rPr sz="1800" spc="-5" dirty="0"/>
                        <a:t>n</a:t>
                      </a:r>
                      <a:r>
                        <a:rPr sz="1800" dirty="0"/>
                        <a:t>d</a:t>
                      </a:r>
                      <a:r>
                        <a:rPr sz="1800" spc="10" dirty="0"/>
                        <a:t> </a:t>
                      </a:r>
                      <a:r>
                        <a:rPr sz="1800" spc="-35" dirty="0"/>
                        <a:t>f</a:t>
                      </a:r>
                      <a:r>
                        <a:rPr sz="1800" dirty="0"/>
                        <a:t>ac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li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/>
                        <a:t>Used</a:t>
                      </a:r>
                      <a:r>
                        <a:rPr sz="1800" spc="-10" dirty="0"/>
                        <a:t> </a:t>
                      </a:r>
                      <a:r>
                        <a:rPr sz="1800" spc="-20" dirty="0"/>
                        <a:t>e</a:t>
                      </a:r>
                      <a:r>
                        <a:rPr sz="1800" spc="-5" dirty="0"/>
                        <a:t>xi</a:t>
                      </a:r>
                      <a:r>
                        <a:rPr sz="1800" spc="-25" dirty="0"/>
                        <a:t>s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n</a:t>
                      </a:r>
                      <a:r>
                        <a:rPr sz="1800" dirty="0"/>
                        <a:t>g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i</a:t>
                      </a:r>
                      <a:r>
                        <a:rPr sz="1800" spc="-20" dirty="0"/>
                        <a:t>n</a:t>
                      </a:r>
                      <a:r>
                        <a:rPr sz="1800" spc="-5" dirty="0"/>
                        <a:t>f</a:t>
                      </a:r>
                      <a:r>
                        <a:rPr sz="1800" spc="-40" dirty="0"/>
                        <a:t>r</a:t>
                      </a:r>
                      <a:r>
                        <a:rPr sz="1800" dirty="0"/>
                        <a:t>a</a:t>
                      </a:r>
                      <a:r>
                        <a:rPr sz="1800" spc="-20" dirty="0"/>
                        <a:t>s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r</a:t>
                      </a:r>
                      <a:r>
                        <a:rPr sz="1800" spc="-5" dirty="0"/>
                        <a:t>uctu</a:t>
                      </a:r>
                      <a:r>
                        <a:rPr sz="1800" spc="-25" dirty="0"/>
                        <a:t>r</a:t>
                      </a:r>
                      <a:r>
                        <a:rPr sz="1800" dirty="0"/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99770">
                <a:tc>
                  <a:txBody>
                    <a:bodyPr/>
                    <a:lstStyle/>
                    <a:p>
                      <a:pPr marL="85090" marR="12204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/>
                        <a:t>No</a:t>
                      </a:r>
                      <a:r>
                        <a:rPr sz="1800" spc="-15" dirty="0"/>
                        <a:t> </a:t>
                      </a:r>
                      <a:r>
                        <a:rPr sz="1800" dirty="0"/>
                        <a:t>al</a:t>
                      </a:r>
                      <a:r>
                        <a:rPr sz="1800" spc="-10" dirty="0"/>
                        <a:t>l</a:t>
                      </a:r>
                      <a:r>
                        <a:rPr sz="1800" spc="-5" dirty="0"/>
                        <a:t>i</a:t>
                      </a:r>
                      <a:r>
                        <a:rPr sz="1800" dirty="0"/>
                        <a:t>ance</a:t>
                      </a:r>
                      <a:r>
                        <a:rPr sz="1800" spc="25" dirty="0"/>
                        <a:t> </a:t>
                      </a:r>
                      <a:r>
                        <a:rPr sz="1800" dirty="0"/>
                        <a:t>w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th</a:t>
                      </a:r>
                      <a:r>
                        <a:rPr sz="1800" spc="20" dirty="0"/>
                        <a:t> </a:t>
                      </a:r>
                      <a:r>
                        <a:rPr sz="1800" spc="-5" dirty="0"/>
                        <a:t>lo</a:t>
                      </a:r>
                      <a:r>
                        <a:rPr sz="1800" spc="-20" dirty="0"/>
                        <a:t>c</a:t>
                      </a:r>
                      <a:r>
                        <a:rPr sz="1800" dirty="0"/>
                        <a:t>al 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u</a:t>
                      </a:r>
                      <a:r>
                        <a:rPr sz="1800" spc="-5" dirty="0"/>
                        <a:t>p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rmar</a:t>
                      </a:r>
                      <a:r>
                        <a:rPr sz="1800" spc="-70" dirty="0"/>
                        <a:t>k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5803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/>
                        <a:t>Al</a:t>
                      </a:r>
                      <a:r>
                        <a:rPr sz="1800" spc="-10" dirty="0"/>
                        <a:t>l</a:t>
                      </a:r>
                      <a:r>
                        <a:rPr sz="1800" spc="-5" dirty="0"/>
                        <a:t>i</a:t>
                      </a:r>
                      <a:r>
                        <a:rPr sz="1800" dirty="0"/>
                        <a:t>ance</a:t>
                      </a:r>
                      <a:r>
                        <a:rPr sz="1800" spc="15" dirty="0"/>
                        <a:t> </a:t>
                      </a:r>
                      <a:r>
                        <a:rPr sz="1800" dirty="0"/>
                        <a:t>w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th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lo</a:t>
                      </a:r>
                      <a:r>
                        <a:rPr sz="1800" spc="-20" dirty="0"/>
                        <a:t>c</a:t>
                      </a:r>
                      <a:r>
                        <a:rPr sz="1800" dirty="0"/>
                        <a:t>al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u</a:t>
                      </a:r>
                      <a:r>
                        <a:rPr sz="1800" spc="-5" dirty="0"/>
                        <a:t>p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rmar</a:t>
                      </a:r>
                      <a:r>
                        <a:rPr sz="1800" spc="-70" dirty="0"/>
                        <a:t>k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ts </a:t>
                      </a:r>
                      <a:r>
                        <a:rPr sz="1800" spc="-5" dirty="0"/>
                        <a:t>h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lp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d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in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de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elop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n</a:t>
                      </a:r>
                      <a:r>
                        <a:rPr sz="1800" dirty="0"/>
                        <a:t>g</a:t>
                      </a:r>
                      <a:r>
                        <a:rPr sz="1800" spc="15" dirty="0"/>
                        <a:t> </a:t>
                      </a:r>
                      <a:r>
                        <a:rPr sz="1800" spc="-5" dirty="0"/>
                        <a:t>b</a:t>
                      </a:r>
                      <a:r>
                        <a:rPr sz="1800" dirty="0"/>
                        <a:t>u</a:t>
                      </a:r>
                      <a:r>
                        <a:rPr sz="1800" spc="-5" dirty="0"/>
                        <a:t>sine</a:t>
                      </a:r>
                      <a:r>
                        <a:rPr sz="1800" spc="5" dirty="0"/>
                        <a:t>s</a:t>
                      </a:r>
                      <a:r>
                        <a:rPr sz="1800" dirty="0"/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9989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800" spc="-5" dirty="0"/>
                        <a:t>On</a:t>
                      </a:r>
                      <a:r>
                        <a:rPr sz="1800" spc="-10" dirty="0"/>
                        <a:t>l</a:t>
                      </a:r>
                      <a:r>
                        <a:rPr sz="1800" spc="-5" dirty="0"/>
                        <a:t>in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/</a:t>
                      </a:r>
                      <a:r>
                        <a:rPr sz="1800" spc="15" dirty="0"/>
                        <a:t> </a:t>
                      </a:r>
                      <a:r>
                        <a:rPr sz="1800" spc="-5" dirty="0"/>
                        <a:t>hom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li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y model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819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/>
                        <a:t>On</a:t>
                      </a:r>
                      <a:r>
                        <a:rPr sz="1800" spc="-10" dirty="0"/>
                        <a:t>l</a:t>
                      </a:r>
                      <a:r>
                        <a:rPr sz="1800" spc="-5" dirty="0"/>
                        <a:t>in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/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hom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li</a:t>
                      </a:r>
                      <a:r>
                        <a:rPr sz="1800" spc="-10" dirty="0"/>
                        <a:t>v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y 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r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pi</a:t>
                      </a:r>
                      <a:r>
                        <a:rPr sz="1800" spc="-10" dirty="0"/>
                        <a:t>c</a:t>
                      </a:r>
                      <a:r>
                        <a:rPr sz="1800" spc="-30" dirty="0"/>
                        <a:t>k</a:t>
                      </a:r>
                      <a:r>
                        <a:rPr sz="1800" spc="-5" dirty="0"/>
                        <a:t>u</a:t>
                      </a:r>
                      <a:r>
                        <a:rPr sz="1800" dirty="0"/>
                        <a:t>p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f</a:t>
                      </a:r>
                      <a:r>
                        <a:rPr sz="1800" spc="-25" dirty="0"/>
                        <a:t>r</a:t>
                      </a:r>
                      <a:r>
                        <a:rPr sz="1800" spc="-5" dirty="0"/>
                        <a:t>om lo</a:t>
                      </a:r>
                      <a:r>
                        <a:rPr sz="1800" spc="-20" dirty="0"/>
                        <a:t>c</a:t>
                      </a:r>
                      <a:r>
                        <a:rPr sz="1800" dirty="0"/>
                        <a:t>al </a:t>
                      </a:r>
                      <a:r>
                        <a:rPr sz="1800" spc="-25" dirty="0"/>
                        <a:t>s</a:t>
                      </a:r>
                      <a:r>
                        <a:rPr sz="1800" spc="-15" dirty="0"/>
                        <a:t>t</a:t>
                      </a:r>
                      <a:r>
                        <a:rPr sz="1800" spc="-5" dirty="0"/>
                        <a:t>o</a:t>
                      </a:r>
                      <a:r>
                        <a:rPr sz="1800" spc="-30" dirty="0"/>
                        <a:t>r</a:t>
                      </a:r>
                      <a:r>
                        <a:rPr sz="1800" dirty="0"/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99769">
                <a:tc>
                  <a:txBody>
                    <a:bodyPr/>
                    <a:lstStyle/>
                    <a:p>
                      <a:pPr marL="85090" marR="5568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45" dirty="0"/>
                        <a:t>P</a:t>
                      </a:r>
                      <a:r>
                        <a:rPr sz="1800" dirty="0"/>
                        <a:t>er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hable &amp;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Non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p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hable </a:t>
                      </a:r>
                      <a:r>
                        <a:rPr sz="1800" spc="-35" dirty="0"/>
                        <a:t>f</a:t>
                      </a:r>
                      <a:r>
                        <a:rPr sz="1800" spc="-5" dirty="0"/>
                        <a:t>oo</a:t>
                      </a:r>
                      <a:r>
                        <a:rPr sz="1800" dirty="0"/>
                        <a:t>d p</a:t>
                      </a:r>
                      <a:r>
                        <a:rPr sz="1800" spc="-30" dirty="0"/>
                        <a:t>r</a:t>
                      </a:r>
                      <a:r>
                        <a:rPr sz="1800" spc="-5" dirty="0"/>
                        <a:t>oducts</a:t>
                      </a:r>
                      <a:r>
                        <a:rPr sz="1800" dirty="0"/>
                        <a:t>,</a:t>
                      </a:r>
                      <a:r>
                        <a:rPr sz="1800" spc="10" dirty="0"/>
                        <a:t> </a:t>
                      </a:r>
                      <a:r>
                        <a:rPr sz="1800" spc="-55" dirty="0"/>
                        <a:t>O</a:t>
                      </a:r>
                      <a:r>
                        <a:rPr sz="1800" spc="-40" dirty="0"/>
                        <a:t>T</a:t>
                      </a:r>
                      <a:r>
                        <a:rPr sz="1800" dirty="0"/>
                        <a:t>C</a:t>
                      </a:r>
                      <a:r>
                        <a:rPr sz="1800" spc="-5" dirty="0"/>
                        <a:t> dru</a:t>
                      </a:r>
                      <a:r>
                        <a:rPr sz="1800" spc="5" dirty="0"/>
                        <a:t>g</a:t>
                      </a:r>
                      <a:r>
                        <a:rPr sz="1800" spc="-5" dirty="0"/>
                        <a:t>s,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1800" dirty="0"/>
                        <a:t>G</a:t>
                      </a:r>
                      <a:r>
                        <a:rPr sz="1800" spc="-25" dirty="0"/>
                        <a:t>r</a:t>
                      </a:r>
                      <a:r>
                        <a:rPr sz="1800" spc="-5" dirty="0"/>
                        <a:t>o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er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es</a:t>
                      </a:r>
                      <a:r>
                        <a:rPr sz="1800" spc="-10" dirty="0"/>
                        <a:t> </a:t>
                      </a:r>
                      <a:r>
                        <a:rPr sz="1800" spc="-5" dirty="0"/>
                        <a:t>only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9985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1800" spc="-5" dirty="0"/>
                        <a:t>O</a:t>
                      </a:r>
                      <a:r>
                        <a:rPr sz="1800" spc="-35" dirty="0"/>
                        <a:t>r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 </a:t>
                      </a:r>
                      <a:r>
                        <a:rPr sz="1800" spc="-5" dirty="0"/>
                        <a:t>si</a:t>
                      </a:r>
                      <a:r>
                        <a:rPr sz="1800" spc="-45" dirty="0"/>
                        <a:t>z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- $15/</a:t>
                      </a:r>
                      <a:r>
                        <a:rPr sz="1800" spc="-5" dirty="0"/>
                        <a:t> o</a:t>
                      </a:r>
                      <a:r>
                        <a:rPr sz="1800" spc="-30" dirty="0"/>
                        <a:t>r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1800" spc="-5" dirty="0"/>
                        <a:t>O</a:t>
                      </a:r>
                      <a:r>
                        <a:rPr sz="1800" spc="-35" dirty="0"/>
                        <a:t>r</a:t>
                      </a:r>
                      <a:r>
                        <a:rPr sz="1800" spc="-5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r </a:t>
                      </a:r>
                      <a:r>
                        <a:rPr sz="1800" spc="-5" dirty="0"/>
                        <a:t>si</a:t>
                      </a:r>
                      <a:r>
                        <a:rPr sz="1800" spc="-45" dirty="0"/>
                        <a:t>z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- M</a:t>
                      </a:r>
                      <a:r>
                        <a:rPr sz="1800" spc="-10" dirty="0"/>
                        <a:t>i</a:t>
                      </a:r>
                      <a:r>
                        <a:rPr sz="1800" spc="-5" dirty="0"/>
                        <a:t>nimu</a:t>
                      </a:r>
                      <a:r>
                        <a:rPr sz="1800" dirty="0"/>
                        <a:t>m</a:t>
                      </a:r>
                      <a:r>
                        <a:rPr sz="1800" spc="20" dirty="0"/>
                        <a:t> </a:t>
                      </a:r>
                      <a:r>
                        <a:rPr sz="1800" dirty="0"/>
                        <a:t>$50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Business Model Comparison –</a:t>
            </a:r>
            <a:br>
              <a:rPr lang="en-US" dirty="0"/>
            </a:br>
            <a:r>
              <a:rPr lang="en-US" dirty="0"/>
              <a:t> 	</a:t>
            </a:r>
            <a:r>
              <a:rPr lang="en-US" dirty="0" err="1"/>
              <a:t>webvan</a:t>
            </a:r>
            <a:r>
              <a:rPr lang="en-US" dirty="0"/>
              <a:t> vs peapod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014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5940" y="1513078"/>
            <a:ext cx="7898130" cy="401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25194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Webvan</a:t>
            </a:r>
            <a:r>
              <a:rPr sz="2400" dirty="0">
                <a:latin typeface="Calibri"/>
                <a:cs typeface="Calibri"/>
              </a:rPr>
              <a:t>’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costs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faciliti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inven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ory, tran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portation,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information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cl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din</a:t>
            </a:r>
            <a:r>
              <a:rPr sz="2400" spc="-5" dirty="0">
                <a:latin typeface="Calibri"/>
                <a:cs typeface="Calibri"/>
              </a:rPr>
              <a:t>g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ftware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highe</a:t>
            </a:r>
            <a:r>
              <a:rPr sz="2400" spc="-5" dirty="0">
                <a:latin typeface="Calibri"/>
                <a:cs typeface="Calibri"/>
              </a:rPr>
              <a:t>r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Calibri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Ex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ra labor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costs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ling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stome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orders</a:t>
            </a:r>
            <a:endParaRPr sz="2400" dirty="0">
              <a:latin typeface="Calibri"/>
              <a:cs typeface="Calibri"/>
            </a:endParaRPr>
          </a:p>
          <a:p>
            <a:pPr marL="355600" marR="83820" indent="-342900">
              <a:lnSpc>
                <a:spcPct val="100000"/>
              </a:lnSpc>
              <a:spcBef>
                <a:spcPts val="525"/>
              </a:spcBef>
              <a:buFont typeface="Calibri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dvertise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 its </a:t>
            </a:r>
            <a:r>
              <a:rPr sz="2400" spc="-10" dirty="0">
                <a:latin typeface="Calibri"/>
                <a:cs typeface="Calibri"/>
              </a:rPr>
              <a:t>price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were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5%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lower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than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nventiona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res while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margins were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nl</a:t>
            </a:r>
            <a:r>
              <a:rPr sz="2400" spc="-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1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1.5%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Calibri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orecast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suc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5% 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usehold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would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</a:t>
            </a:r>
            <a:r>
              <a:rPr sz="2400" spc="-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groceri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online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durin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early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day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rnet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ge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Calibri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Built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huge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nsi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d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ompli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ated </a:t>
            </a:r>
            <a:r>
              <a:rPr sz="2400" spc="-10" dirty="0">
                <a:latin typeface="Calibri"/>
                <a:cs typeface="Calibri"/>
              </a:rPr>
              <a:t>di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tribu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ters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Calibri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Trie</a:t>
            </a:r>
            <a:r>
              <a:rPr sz="2400" spc="-5" dirty="0">
                <a:latin typeface="Calibri"/>
                <a:cs typeface="Calibri"/>
              </a:rPr>
              <a:t>d 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expand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too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t too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early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</a:t>
            </a:r>
            <a:r>
              <a:rPr lang="en-US" spc="10" dirty="0"/>
              <a:t>e</a:t>
            </a:r>
            <a:r>
              <a:rPr lang="en-US" dirty="0"/>
              <a:t>re</a:t>
            </a:r>
            <a:r>
              <a:rPr lang="en-US" spc="-30" dirty="0"/>
              <a:t> </a:t>
            </a:r>
            <a:r>
              <a:rPr lang="en-US" spc="-5" dirty="0"/>
              <a:t>di</a:t>
            </a:r>
            <a:r>
              <a:rPr lang="en-US" dirty="0"/>
              <a:t>d</a:t>
            </a:r>
            <a:r>
              <a:rPr lang="en-US" spc="5" dirty="0"/>
              <a:t> </a:t>
            </a:r>
            <a:r>
              <a:rPr lang="en-US" dirty="0" err="1"/>
              <a:t>webv</a:t>
            </a:r>
            <a:r>
              <a:rPr lang="en-US" spc="10" dirty="0" err="1"/>
              <a:t>a</a:t>
            </a:r>
            <a:r>
              <a:rPr lang="en-US" dirty="0" err="1"/>
              <a:t>n</a:t>
            </a:r>
            <a:r>
              <a:rPr lang="en-US" spc="-15" dirty="0"/>
              <a:t> </a:t>
            </a:r>
            <a:r>
              <a:rPr lang="en-US" dirty="0"/>
              <a:t>go</a:t>
            </a:r>
            <a:r>
              <a:rPr lang="en-US" spc="5" dirty="0"/>
              <a:t> </a:t>
            </a:r>
            <a:r>
              <a:rPr lang="en-US" dirty="0"/>
              <a:t>wron</a:t>
            </a:r>
            <a:r>
              <a:rPr lang="en-US" spc="10" dirty="0"/>
              <a:t>g</a:t>
            </a:r>
            <a:r>
              <a:rPr lang="en-US" dirty="0"/>
              <a:t>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770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</a:t>
            </a:r>
            <a:r>
              <a:rPr lang="en-US" spc="10" dirty="0"/>
              <a:t>o</a:t>
            </a:r>
            <a:r>
              <a:rPr lang="en-US" dirty="0"/>
              <a:t>w</a:t>
            </a:r>
            <a:r>
              <a:rPr lang="en-US" spc="-15" dirty="0"/>
              <a:t> </a:t>
            </a:r>
            <a:r>
              <a:rPr lang="en-US" dirty="0"/>
              <a:t>Pe</a:t>
            </a:r>
            <a:r>
              <a:rPr lang="en-US" spc="10" dirty="0"/>
              <a:t>a</a:t>
            </a:r>
            <a:r>
              <a:rPr lang="en-US" spc="-5" dirty="0"/>
              <a:t>p</a:t>
            </a:r>
            <a:r>
              <a:rPr lang="en-US" spc="10" dirty="0"/>
              <a:t>o</a:t>
            </a:r>
            <a:r>
              <a:rPr lang="en-US" dirty="0"/>
              <a:t>d</a:t>
            </a:r>
            <a:r>
              <a:rPr lang="en-US" spc="-20" dirty="0"/>
              <a:t> </a:t>
            </a:r>
            <a:r>
              <a:rPr lang="en-US" spc="-5" dirty="0"/>
              <a:t>succe</a:t>
            </a:r>
            <a:r>
              <a:rPr lang="en-US" spc="15" dirty="0"/>
              <a:t>e</a:t>
            </a:r>
            <a:r>
              <a:rPr lang="en-US" spc="-5" dirty="0"/>
              <a:t>de</a:t>
            </a:r>
            <a:r>
              <a:rPr lang="en-US" spc="15" dirty="0"/>
              <a:t>d</a:t>
            </a:r>
            <a:r>
              <a:rPr lang="en-US" dirty="0"/>
              <a:t>?</a:t>
            </a:r>
            <a:endParaRPr lang="el-GR" dirty="0"/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5258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3000" spc="-5" dirty="0"/>
              <a:t>Use </a:t>
            </a:r>
            <a:r>
              <a:rPr sz="3000" spc="0" dirty="0"/>
              <a:t>o</a:t>
            </a:r>
            <a:r>
              <a:rPr sz="3000" spc="-5" dirty="0"/>
              <a:t>f</a:t>
            </a:r>
            <a:r>
              <a:rPr sz="3000" spc="10" dirty="0"/>
              <a:t> </a:t>
            </a:r>
            <a:r>
              <a:rPr sz="3000" spc="-5" dirty="0"/>
              <a:t>existing</a:t>
            </a:r>
            <a:r>
              <a:rPr sz="3000" spc="-10" dirty="0"/>
              <a:t> facilitie</a:t>
            </a:r>
            <a:r>
              <a:rPr sz="3000" spc="-5" dirty="0"/>
              <a:t>s to</a:t>
            </a:r>
            <a:r>
              <a:rPr sz="3000" spc="5" dirty="0"/>
              <a:t> </a:t>
            </a:r>
            <a:r>
              <a:rPr sz="3000" spc="-5" dirty="0"/>
              <a:t>lower</a:t>
            </a:r>
            <a:r>
              <a:rPr sz="3000" spc="5" dirty="0"/>
              <a:t> </a:t>
            </a:r>
            <a:r>
              <a:rPr sz="3000" spc="-5" dirty="0"/>
              <a:t>infrastru</a:t>
            </a:r>
            <a:r>
              <a:rPr sz="3000" spc="-15" dirty="0"/>
              <a:t>c</a:t>
            </a:r>
            <a:r>
              <a:rPr sz="3000" spc="-5" dirty="0"/>
              <a:t>ture</a:t>
            </a:r>
            <a:r>
              <a:rPr sz="3000" spc="5" dirty="0"/>
              <a:t> </a:t>
            </a:r>
            <a:r>
              <a:rPr sz="3000" spc="-5" dirty="0"/>
              <a:t>cost</a:t>
            </a: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Calibri"/>
              <a:buChar char="•"/>
              <a:tabLst>
                <a:tab pos="355600" algn="l"/>
              </a:tabLst>
            </a:pPr>
            <a:r>
              <a:rPr sz="3000" spc="-5" dirty="0"/>
              <a:t>Realistic</a:t>
            </a:r>
            <a:r>
              <a:rPr sz="3000" spc="-10" dirty="0"/>
              <a:t> </a:t>
            </a:r>
            <a:r>
              <a:rPr sz="3000" spc="-15" dirty="0"/>
              <a:t>m</a:t>
            </a:r>
            <a:r>
              <a:rPr sz="3000" spc="-5" dirty="0"/>
              <a:t>o</a:t>
            </a:r>
            <a:r>
              <a:rPr sz="3000" spc="-10" dirty="0"/>
              <a:t>de</a:t>
            </a:r>
            <a:r>
              <a:rPr sz="3000" spc="-5" dirty="0"/>
              <a:t>l</a:t>
            </a:r>
            <a:r>
              <a:rPr sz="3000" spc="15" dirty="0"/>
              <a:t> </a:t>
            </a:r>
            <a:r>
              <a:rPr sz="3000" spc="-5" dirty="0"/>
              <a:t>of</a:t>
            </a:r>
            <a:r>
              <a:rPr sz="3000" spc="5" dirty="0"/>
              <a:t> </a:t>
            </a:r>
            <a:r>
              <a:rPr sz="3000" spc="-5" dirty="0"/>
              <a:t>10</a:t>
            </a:r>
            <a:r>
              <a:rPr sz="3000" dirty="0"/>
              <a:t>0</a:t>
            </a:r>
            <a:r>
              <a:rPr sz="3000" spc="-5" dirty="0"/>
              <a:t>00</a:t>
            </a:r>
            <a:r>
              <a:rPr sz="3000" dirty="0"/>
              <a:t> </a:t>
            </a:r>
            <a:r>
              <a:rPr sz="3000" spc="-5" dirty="0"/>
              <a:t>customers</a:t>
            </a: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Calibri"/>
              <a:buChar char="•"/>
              <a:tabLst>
                <a:tab pos="355600" algn="l"/>
              </a:tabLst>
            </a:pPr>
            <a:r>
              <a:rPr sz="3000" spc="-5" dirty="0"/>
              <a:t>Use </a:t>
            </a:r>
            <a:r>
              <a:rPr sz="3000" spc="0" dirty="0"/>
              <a:t>o</a:t>
            </a:r>
            <a:r>
              <a:rPr sz="3000" spc="-5" dirty="0"/>
              <a:t>f</a:t>
            </a:r>
            <a:r>
              <a:rPr sz="3000" spc="5" dirty="0"/>
              <a:t> </a:t>
            </a:r>
            <a:r>
              <a:rPr sz="3000" spc="-5" dirty="0"/>
              <a:t>Qui</a:t>
            </a:r>
            <a:r>
              <a:rPr sz="3000" spc="-15" dirty="0"/>
              <a:t>c</a:t>
            </a:r>
            <a:r>
              <a:rPr sz="3000" spc="-5" dirty="0"/>
              <a:t>k</a:t>
            </a:r>
            <a:r>
              <a:rPr sz="3000" spc="-10" dirty="0"/>
              <a:t> pic</a:t>
            </a:r>
            <a:r>
              <a:rPr sz="3000" spc="-5" dirty="0"/>
              <a:t>k</a:t>
            </a:r>
            <a:r>
              <a:rPr sz="3000" spc="10" dirty="0"/>
              <a:t> </a:t>
            </a:r>
            <a:r>
              <a:rPr sz="3000" spc="-5" dirty="0"/>
              <a:t>ce</a:t>
            </a:r>
            <a:r>
              <a:rPr sz="3000" spc="-15" dirty="0"/>
              <a:t>n</a:t>
            </a:r>
            <a:r>
              <a:rPr sz="3000" spc="-5" dirty="0"/>
              <a:t>ters</a:t>
            </a:r>
            <a:r>
              <a:rPr sz="3000" spc="20" dirty="0"/>
              <a:t> </a:t>
            </a:r>
            <a:r>
              <a:rPr sz="3000" spc="-5" dirty="0"/>
              <a:t>and</a:t>
            </a:r>
            <a:r>
              <a:rPr sz="3000" spc="-20" dirty="0"/>
              <a:t> </a:t>
            </a:r>
            <a:r>
              <a:rPr sz="3000" spc="-5" dirty="0"/>
              <a:t>mini</a:t>
            </a:r>
            <a:r>
              <a:rPr sz="3000" spc="-15" dirty="0"/>
              <a:t>m</a:t>
            </a:r>
            <a:r>
              <a:rPr sz="3000" spc="-10" dirty="0"/>
              <a:t>u</a:t>
            </a:r>
            <a:r>
              <a:rPr sz="3000" spc="-5" dirty="0"/>
              <a:t>m</a:t>
            </a:r>
            <a:r>
              <a:rPr sz="3000" spc="30" dirty="0"/>
              <a:t> </a:t>
            </a:r>
            <a:r>
              <a:rPr sz="3000" spc="-5" dirty="0"/>
              <a:t>order </a:t>
            </a:r>
            <a:r>
              <a:rPr sz="3000" spc="-10" dirty="0"/>
              <a:t>siz</a:t>
            </a:r>
            <a:r>
              <a:rPr sz="3000" spc="-5" dirty="0"/>
              <a:t>e</a:t>
            </a:r>
            <a:r>
              <a:rPr sz="3000" spc="15" dirty="0"/>
              <a:t> </a:t>
            </a:r>
            <a:r>
              <a:rPr sz="3000" spc="-5" dirty="0"/>
              <a:t>of $15</a:t>
            </a:r>
            <a:r>
              <a:rPr sz="3000" dirty="0"/>
              <a:t>0.</a:t>
            </a: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Calibri"/>
              <a:buChar char="•"/>
              <a:tabLst>
                <a:tab pos="355600" algn="l"/>
              </a:tabLst>
            </a:pPr>
            <a:r>
              <a:rPr sz="3000" spc="-5" dirty="0"/>
              <a:t>Alliance</a:t>
            </a:r>
            <a:r>
              <a:rPr sz="3000" spc="-35" dirty="0"/>
              <a:t> </a:t>
            </a:r>
            <a:r>
              <a:rPr sz="3000" spc="-5" dirty="0"/>
              <a:t>with l</a:t>
            </a:r>
            <a:r>
              <a:rPr sz="3000" dirty="0"/>
              <a:t>o</a:t>
            </a:r>
            <a:r>
              <a:rPr sz="3000" spc="-5" dirty="0"/>
              <a:t>cal</a:t>
            </a:r>
            <a:r>
              <a:rPr sz="3000" spc="-20" dirty="0"/>
              <a:t> </a:t>
            </a:r>
            <a:r>
              <a:rPr sz="3000" spc="-10" dirty="0"/>
              <a:t>superma</a:t>
            </a:r>
            <a:r>
              <a:rPr sz="3000" dirty="0"/>
              <a:t>r</a:t>
            </a:r>
            <a:r>
              <a:rPr sz="3000" spc="-5" dirty="0"/>
              <a:t>ket</a:t>
            </a:r>
            <a:r>
              <a:rPr sz="3000" spc="5" dirty="0"/>
              <a:t> </a:t>
            </a:r>
            <a:r>
              <a:rPr sz="3000" spc="-5" dirty="0"/>
              <a:t>chain</a:t>
            </a:r>
            <a:r>
              <a:rPr sz="3000" spc="-15" dirty="0"/>
              <a:t> </a:t>
            </a:r>
            <a:r>
              <a:rPr sz="3000" spc="-5" dirty="0"/>
              <a:t>in </a:t>
            </a:r>
            <a:r>
              <a:rPr sz="3000" spc="-15" dirty="0"/>
              <a:t>d</a:t>
            </a:r>
            <a:r>
              <a:rPr sz="3000" spc="-5" dirty="0"/>
              <a:t>eveloping</a:t>
            </a:r>
            <a:r>
              <a:rPr sz="3000" spc="-15" dirty="0"/>
              <a:t> </a:t>
            </a:r>
            <a:r>
              <a:rPr sz="3000" spc="-5" dirty="0"/>
              <a:t>grocery</a:t>
            </a:r>
          </a:p>
          <a:p>
            <a:pPr marL="355600">
              <a:lnSpc>
                <a:spcPct val="100000"/>
              </a:lnSpc>
            </a:pPr>
            <a:r>
              <a:rPr sz="3000" spc="-10" dirty="0"/>
              <a:t>business</a:t>
            </a: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Calibri"/>
              <a:buChar char="•"/>
              <a:tabLst>
                <a:tab pos="355600" algn="l"/>
              </a:tabLst>
            </a:pPr>
            <a:r>
              <a:rPr sz="3000" spc="-5" dirty="0"/>
              <a:t>Build</a:t>
            </a:r>
            <a:r>
              <a:rPr sz="3000" spc="-15" dirty="0"/>
              <a:t> </a:t>
            </a:r>
            <a:r>
              <a:rPr sz="3000" spc="-10" dirty="0"/>
              <a:t>busines</a:t>
            </a:r>
            <a:r>
              <a:rPr sz="3000" spc="-5" dirty="0"/>
              <a:t>s</a:t>
            </a:r>
            <a:r>
              <a:rPr sz="3000" spc="10" dirty="0"/>
              <a:t> </a:t>
            </a:r>
            <a:r>
              <a:rPr sz="3000" spc="-5" dirty="0"/>
              <a:t>on </a:t>
            </a:r>
            <a:r>
              <a:rPr sz="3000" spc="-15" dirty="0"/>
              <a:t>e</a:t>
            </a:r>
            <a:r>
              <a:rPr sz="3000" spc="-10" dirty="0"/>
              <a:t>xistin</a:t>
            </a:r>
            <a:r>
              <a:rPr sz="3000" spc="-5" dirty="0"/>
              <a:t>g</a:t>
            </a:r>
            <a:r>
              <a:rPr sz="3000" spc="10" dirty="0"/>
              <a:t> </a:t>
            </a:r>
            <a:r>
              <a:rPr sz="3000" spc="-10" dirty="0"/>
              <a:t>pr</a:t>
            </a:r>
            <a:r>
              <a:rPr sz="3000" dirty="0"/>
              <a:t>o</a:t>
            </a:r>
            <a:r>
              <a:rPr sz="3000" spc="-5" dirty="0"/>
              <a:t>ven</a:t>
            </a:r>
            <a:r>
              <a:rPr sz="3000" spc="-10" dirty="0"/>
              <a:t> principles</a:t>
            </a: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Calibri"/>
              <a:buChar char="•"/>
              <a:tabLst>
                <a:tab pos="355600" algn="l"/>
              </a:tabLst>
            </a:pPr>
            <a:r>
              <a:rPr sz="3000" spc="-10" dirty="0"/>
              <a:t>Opt</a:t>
            </a:r>
            <a:r>
              <a:rPr sz="3000" spc="-15" dirty="0"/>
              <a:t>i</a:t>
            </a:r>
            <a:r>
              <a:rPr sz="3000" spc="-5" dirty="0"/>
              <a:t>mum</a:t>
            </a:r>
            <a:r>
              <a:rPr sz="3000" spc="5" dirty="0"/>
              <a:t> </a:t>
            </a:r>
            <a:r>
              <a:rPr sz="3000" spc="-5" dirty="0"/>
              <a:t>cost in im</a:t>
            </a:r>
            <a:r>
              <a:rPr sz="3000" spc="-15" dirty="0"/>
              <a:t>p</a:t>
            </a:r>
            <a:r>
              <a:rPr sz="3000" spc="-5" dirty="0"/>
              <a:t>lem</a:t>
            </a:r>
            <a:r>
              <a:rPr sz="3000" spc="-15" dirty="0"/>
              <a:t>e</a:t>
            </a:r>
            <a:r>
              <a:rPr sz="3000" spc="-10" dirty="0"/>
              <a:t>ntin</a:t>
            </a:r>
            <a:r>
              <a:rPr sz="3000" spc="-5" dirty="0"/>
              <a:t>g</a:t>
            </a:r>
            <a:r>
              <a:rPr sz="3000" spc="20" dirty="0"/>
              <a:t> </a:t>
            </a:r>
            <a:r>
              <a:rPr sz="3000" spc="-5" dirty="0"/>
              <a:t>te</a:t>
            </a:r>
            <a:r>
              <a:rPr sz="3000" spc="-15" dirty="0"/>
              <a:t>c</a:t>
            </a:r>
            <a:r>
              <a:rPr sz="3000" spc="-10" dirty="0"/>
              <a:t>hnol</a:t>
            </a:r>
            <a:r>
              <a:rPr sz="3000" spc="0" dirty="0"/>
              <a:t>o</a:t>
            </a:r>
            <a:r>
              <a:rPr sz="3000" spc="-5" dirty="0"/>
              <a:t>gies</a:t>
            </a:r>
          </a:p>
        </p:txBody>
      </p:sp>
    </p:spTree>
    <p:extLst>
      <p:ext uri="{BB962C8B-B14F-4D97-AF65-F5344CB8AC3E}">
        <p14:creationId xmlns:p14="http://schemas.microsoft.com/office/powerpoint/2010/main" val="2410984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n-US" spc="-5" dirty="0">
                <a:cs typeface="Calibri"/>
              </a:rPr>
              <a:t>Innovative Business Models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Βασικές </a:t>
            </a:r>
            <a:r>
              <a:rPr lang="el-GR" sz="2400" dirty="0" smtClean="0"/>
              <a:t>αρχές</a:t>
            </a:r>
            <a:r>
              <a:rPr lang="en-US" sz="2400" dirty="0" smtClean="0"/>
              <a:t> Logistics</a:t>
            </a:r>
            <a:endParaRPr lang="en-US" sz="2400" dirty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 </a:t>
            </a:r>
            <a:endParaRPr lang="en-US" sz="2400" spc="-5" dirty="0" smtClean="0">
              <a:cs typeface="Calibri"/>
            </a:endParaRPr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</a:t>
            </a:r>
            <a:r>
              <a:rPr lang="el-GR" sz="2400" dirty="0" smtClean="0"/>
              <a:t>Σπουδών Πληροφορικής</a:t>
            </a:r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868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5940" y="1506982"/>
            <a:ext cx="8068508" cy="4516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2800" spc="-10" dirty="0">
                <a:cs typeface="Calibri"/>
              </a:rPr>
              <a:t>Cu</a:t>
            </a:r>
            <a:r>
              <a:rPr sz="2800" spc="-20" dirty="0">
                <a:cs typeface="Calibri"/>
              </a:rPr>
              <a:t>r</a:t>
            </a:r>
            <a:r>
              <a:rPr sz="2800" spc="-5" dirty="0">
                <a:cs typeface="Calibri"/>
              </a:rPr>
              <a:t>rent</a:t>
            </a:r>
            <a:r>
              <a:rPr sz="2800" dirty="0">
                <a:cs typeface="Calibri"/>
              </a:rPr>
              <a:t> </a:t>
            </a:r>
            <a:r>
              <a:rPr sz="2800" spc="-5" dirty="0">
                <a:cs typeface="Calibri"/>
              </a:rPr>
              <a:t>is</a:t>
            </a:r>
            <a:r>
              <a:rPr sz="2800" spc="-20" dirty="0">
                <a:cs typeface="Calibri"/>
              </a:rPr>
              <a:t>s</a:t>
            </a:r>
            <a:r>
              <a:rPr sz="2800" spc="-10" dirty="0">
                <a:cs typeface="Calibri"/>
              </a:rPr>
              <a:t>ue</a:t>
            </a:r>
            <a:r>
              <a:rPr sz="2800" spc="-5" dirty="0">
                <a:cs typeface="Calibri"/>
              </a:rPr>
              <a:t>s</a:t>
            </a:r>
            <a:r>
              <a:rPr sz="2800" spc="30" dirty="0">
                <a:cs typeface="Calibri"/>
              </a:rPr>
              <a:t> </a:t>
            </a:r>
            <a:r>
              <a:rPr sz="2800" spc="-5" dirty="0">
                <a:cs typeface="Calibri"/>
              </a:rPr>
              <a:t>in</a:t>
            </a:r>
            <a:r>
              <a:rPr sz="2800" dirty="0">
                <a:cs typeface="Calibri"/>
              </a:rPr>
              <a:t> </a:t>
            </a:r>
            <a:r>
              <a:rPr sz="2800" spc="-5" dirty="0">
                <a:cs typeface="Calibri"/>
              </a:rPr>
              <a:t>trans</a:t>
            </a:r>
            <a:r>
              <a:rPr sz="2800" spc="-20" dirty="0">
                <a:cs typeface="Calibri"/>
              </a:rPr>
              <a:t>p</a:t>
            </a:r>
            <a:r>
              <a:rPr sz="2800" spc="-10" dirty="0">
                <a:cs typeface="Calibri"/>
              </a:rPr>
              <a:t>or</a:t>
            </a:r>
            <a:r>
              <a:rPr sz="2800" spc="-5" dirty="0">
                <a:cs typeface="Calibri"/>
              </a:rPr>
              <a:t>t</a:t>
            </a:r>
            <a:r>
              <a:rPr sz="2800" spc="35" dirty="0">
                <a:cs typeface="Calibri"/>
              </a:rPr>
              <a:t> </a:t>
            </a:r>
            <a:r>
              <a:rPr sz="2800" spc="-5" dirty="0">
                <a:cs typeface="Calibri"/>
              </a:rPr>
              <a:t>&amp; logist</a:t>
            </a:r>
            <a:r>
              <a:rPr sz="2800" spc="-25" dirty="0">
                <a:cs typeface="Calibri"/>
              </a:rPr>
              <a:t>i</a:t>
            </a:r>
            <a:r>
              <a:rPr sz="2800" spc="-5" dirty="0">
                <a:cs typeface="Calibri"/>
              </a:rPr>
              <a:t>cs</a:t>
            </a:r>
            <a:endParaRPr sz="2800" dirty="0"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5" dirty="0">
                <a:cs typeface="Calibri"/>
              </a:rPr>
              <a:t>E</a:t>
            </a:r>
            <a:r>
              <a:rPr sz="2400" spc="5" dirty="0">
                <a:cs typeface="Calibri"/>
              </a:rPr>
              <a:t>x</a:t>
            </a:r>
            <a:r>
              <a:rPr sz="2400" spc="-5" dirty="0">
                <a:cs typeface="Calibri"/>
              </a:rPr>
              <a:t>tre</a:t>
            </a:r>
            <a:r>
              <a:rPr sz="2400" dirty="0">
                <a:cs typeface="Calibri"/>
              </a:rPr>
              <a:t>m</a:t>
            </a:r>
            <a:r>
              <a:rPr sz="2400" spc="-5" dirty="0">
                <a:cs typeface="Calibri"/>
              </a:rPr>
              <a:t>e</a:t>
            </a:r>
            <a:r>
              <a:rPr sz="2400" spc="-3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fragm</a:t>
            </a:r>
            <a:r>
              <a:rPr sz="2400" spc="0" dirty="0">
                <a:cs typeface="Calibri"/>
              </a:rPr>
              <a:t>e</a:t>
            </a:r>
            <a:r>
              <a:rPr sz="2400" spc="-5" dirty="0">
                <a:cs typeface="Calibri"/>
              </a:rPr>
              <a:t>ntation</a:t>
            </a:r>
            <a:endParaRPr sz="2400" dirty="0"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5" dirty="0">
                <a:cs typeface="Calibri"/>
              </a:rPr>
              <a:t>Labou</a:t>
            </a:r>
            <a:r>
              <a:rPr sz="2400" dirty="0">
                <a:cs typeface="Calibri"/>
              </a:rPr>
              <a:t>r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intensive,</a:t>
            </a:r>
            <a:r>
              <a:rPr sz="2400" spc="-5" dirty="0">
                <a:cs typeface="Calibri"/>
              </a:rPr>
              <a:t> </a:t>
            </a:r>
            <a:r>
              <a:rPr sz="2400" b="1" spc="-5" dirty="0">
                <a:cs typeface="Calibri"/>
              </a:rPr>
              <a:t>low</a:t>
            </a:r>
            <a:r>
              <a:rPr sz="2400" b="1" spc="-15" dirty="0">
                <a:cs typeface="Calibri"/>
              </a:rPr>
              <a:t> </a:t>
            </a:r>
            <a:r>
              <a:rPr sz="2400" b="1" spc="-5" dirty="0">
                <a:cs typeface="Calibri"/>
              </a:rPr>
              <a:t>mar</a:t>
            </a:r>
            <a:r>
              <a:rPr sz="2400" b="1" spc="5" dirty="0">
                <a:cs typeface="Calibri"/>
              </a:rPr>
              <a:t>g</a:t>
            </a:r>
            <a:r>
              <a:rPr sz="2400" b="1" spc="-5" dirty="0">
                <a:cs typeface="Calibri"/>
              </a:rPr>
              <a:t>in</a:t>
            </a:r>
            <a:endParaRPr sz="2400" dirty="0"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5" dirty="0">
                <a:cs typeface="Calibri"/>
              </a:rPr>
              <a:t>Commodit</a:t>
            </a:r>
            <a:r>
              <a:rPr sz="2400" dirty="0">
                <a:cs typeface="Calibri"/>
              </a:rPr>
              <a:t>y</a:t>
            </a:r>
            <a:r>
              <a:rPr sz="2400" spc="-30" dirty="0">
                <a:cs typeface="Calibri"/>
              </a:rPr>
              <a:t> </a:t>
            </a:r>
            <a:r>
              <a:rPr sz="2400" dirty="0">
                <a:cs typeface="Calibri"/>
              </a:rPr>
              <a:t>vs.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value</a:t>
            </a:r>
            <a:r>
              <a:rPr sz="2400" spc="-5" dirty="0">
                <a:cs typeface="Calibri"/>
              </a:rPr>
              <a:t>-</a:t>
            </a:r>
            <a:r>
              <a:rPr sz="2400" dirty="0">
                <a:cs typeface="Calibri"/>
              </a:rPr>
              <a:t>added</a:t>
            </a:r>
            <a:r>
              <a:rPr sz="2400" spc="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service</a:t>
            </a:r>
            <a:endParaRPr sz="2400" dirty="0"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b="1" spc="-5" dirty="0">
                <a:cs typeface="Calibri"/>
              </a:rPr>
              <a:t>Sustai</a:t>
            </a:r>
            <a:r>
              <a:rPr sz="2400" b="1" spc="-15" dirty="0">
                <a:cs typeface="Calibri"/>
              </a:rPr>
              <a:t>n</a:t>
            </a:r>
            <a:r>
              <a:rPr sz="2400" b="1" spc="-5" dirty="0">
                <a:cs typeface="Calibri"/>
              </a:rPr>
              <a:t>abi</a:t>
            </a:r>
            <a:r>
              <a:rPr sz="2400" b="1" spc="-15" dirty="0">
                <a:cs typeface="Calibri"/>
              </a:rPr>
              <a:t>l</a:t>
            </a:r>
            <a:r>
              <a:rPr sz="2400" b="1" spc="-5" dirty="0">
                <a:cs typeface="Calibri"/>
              </a:rPr>
              <a:t>i</a:t>
            </a:r>
            <a:r>
              <a:rPr sz="2400" b="1" spc="-15" dirty="0">
                <a:cs typeface="Calibri"/>
              </a:rPr>
              <a:t>t</a:t>
            </a:r>
            <a:r>
              <a:rPr sz="2400" b="1" spc="-5" dirty="0">
                <a:cs typeface="Calibri"/>
              </a:rPr>
              <a:t>y</a:t>
            </a:r>
            <a:r>
              <a:rPr sz="2400" b="1" spc="10" dirty="0">
                <a:cs typeface="Calibri"/>
              </a:rPr>
              <a:t> </a:t>
            </a:r>
            <a:r>
              <a:rPr sz="2400" b="1" spc="-10" dirty="0">
                <a:cs typeface="Calibri"/>
              </a:rPr>
              <a:t>challenges</a:t>
            </a:r>
            <a:endParaRPr sz="2400" dirty="0"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5" dirty="0">
                <a:cs typeface="Calibri"/>
              </a:rPr>
              <a:t>R</a:t>
            </a:r>
            <a:r>
              <a:rPr sz="2400" dirty="0">
                <a:cs typeface="Calibri"/>
              </a:rPr>
              <a:t>egulatory</a:t>
            </a:r>
            <a:r>
              <a:rPr sz="2400" spc="-4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pr</a:t>
            </a:r>
            <a:r>
              <a:rPr sz="2400" dirty="0">
                <a:cs typeface="Calibri"/>
              </a:rPr>
              <a:t>e</a:t>
            </a:r>
            <a:r>
              <a:rPr sz="2400" spc="-5" dirty="0">
                <a:cs typeface="Calibri"/>
              </a:rPr>
              <a:t>ssures</a:t>
            </a:r>
            <a:endParaRPr sz="2400" dirty="0"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dirty="0">
                <a:cs typeface="Calibri"/>
              </a:rPr>
              <a:t>Gl</a:t>
            </a:r>
            <a:r>
              <a:rPr sz="2400" spc="-10" dirty="0">
                <a:cs typeface="Calibri"/>
              </a:rPr>
              <a:t>o</a:t>
            </a:r>
            <a:r>
              <a:rPr sz="2400" spc="-5" dirty="0">
                <a:cs typeface="Calibri"/>
              </a:rPr>
              <a:t>ba</a:t>
            </a:r>
            <a:r>
              <a:rPr sz="2400" dirty="0">
                <a:cs typeface="Calibri"/>
              </a:rPr>
              <a:t>l</a:t>
            </a:r>
            <a:r>
              <a:rPr sz="2400" spc="-10" dirty="0">
                <a:cs typeface="Calibri"/>
              </a:rPr>
              <a:t> </a:t>
            </a:r>
            <a:r>
              <a:rPr sz="2400" dirty="0">
                <a:cs typeface="Calibri"/>
              </a:rPr>
              <a:t>cr</a:t>
            </a:r>
            <a:r>
              <a:rPr sz="2400" spc="5" dirty="0">
                <a:cs typeface="Calibri"/>
              </a:rPr>
              <a:t>i</a:t>
            </a:r>
            <a:r>
              <a:rPr sz="2400" spc="-5" dirty="0">
                <a:cs typeface="Calibri"/>
              </a:rPr>
              <a:t>sis</a:t>
            </a:r>
            <a:endParaRPr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 dirty="0">
              <a:cs typeface="Times New Roman"/>
            </a:endParaRPr>
          </a:p>
          <a:p>
            <a:pPr marL="756285" marR="5080" indent="-287020">
              <a:lnSpc>
                <a:spcPct val="100000"/>
              </a:lnSpc>
            </a:pPr>
            <a:r>
              <a:rPr sz="2800" b="1" spc="-5" dirty="0">
                <a:cs typeface="Calibri"/>
              </a:rPr>
              <a:t>Inn</a:t>
            </a:r>
            <a:r>
              <a:rPr sz="2800" b="1" spc="-15" dirty="0">
                <a:cs typeface="Calibri"/>
              </a:rPr>
              <a:t>o</a:t>
            </a:r>
            <a:r>
              <a:rPr sz="2800" b="1" spc="-10" dirty="0">
                <a:cs typeface="Calibri"/>
              </a:rPr>
              <a:t>vati</a:t>
            </a:r>
            <a:r>
              <a:rPr sz="2800" b="1" spc="-15" dirty="0">
                <a:cs typeface="Calibri"/>
              </a:rPr>
              <a:t>o</a:t>
            </a:r>
            <a:r>
              <a:rPr sz="2800" b="1" spc="-5" dirty="0">
                <a:cs typeface="Calibri"/>
              </a:rPr>
              <a:t>n</a:t>
            </a:r>
            <a:r>
              <a:rPr sz="2800" b="1" spc="10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is necessary</a:t>
            </a:r>
            <a:r>
              <a:rPr sz="2800" b="1" spc="15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as a</a:t>
            </a:r>
            <a:r>
              <a:rPr sz="2800" b="1" spc="10" dirty="0">
                <a:cs typeface="Calibri"/>
              </a:rPr>
              <a:t> </a:t>
            </a:r>
            <a:r>
              <a:rPr sz="2800" b="1" spc="-10" dirty="0">
                <a:cs typeface="Calibri"/>
              </a:rPr>
              <a:t>wa</a:t>
            </a:r>
            <a:r>
              <a:rPr sz="2800" b="1" spc="-5" dirty="0">
                <a:cs typeface="Calibri"/>
              </a:rPr>
              <a:t>y</a:t>
            </a:r>
            <a:r>
              <a:rPr sz="2800" b="1" spc="10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to </a:t>
            </a:r>
            <a:r>
              <a:rPr sz="2800" b="1" spc="-10" dirty="0">
                <a:cs typeface="Calibri"/>
              </a:rPr>
              <a:t>fa</a:t>
            </a:r>
            <a:r>
              <a:rPr sz="2800" b="1" dirty="0">
                <a:cs typeface="Calibri"/>
              </a:rPr>
              <a:t>c</a:t>
            </a:r>
            <a:r>
              <a:rPr sz="2800" b="1" spc="-5" dirty="0">
                <a:cs typeface="Calibri"/>
              </a:rPr>
              <a:t>e</a:t>
            </a:r>
            <a:r>
              <a:rPr sz="2800" b="1" spc="20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and poss</a:t>
            </a:r>
            <a:r>
              <a:rPr sz="2800" b="1" spc="-15" dirty="0">
                <a:cs typeface="Calibri"/>
              </a:rPr>
              <a:t>i</a:t>
            </a:r>
            <a:r>
              <a:rPr sz="2800" b="1" spc="-5" dirty="0">
                <a:cs typeface="Calibri"/>
              </a:rPr>
              <a:t>bly</a:t>
            </a:r>
            <a:r>
              <a:rPr sz="2800" b="1" spc="-15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overcome these</a:t>
            </a:r>
            <a:r>
              <a:rPr sz="2800" b="1" spc="10" dirty="0">
                <a:cs typeface="Calibri"/>
              </a:rPr>
              <a:t> </a:t>
            </a:r>
            <a:r>
              <a:rPr sz="2800" b="1" spc="-10" dirty="0">
                <a:cs typeface="Calibri"/>
              </a:rPr>
              <a:t>challen</a:t>
            </a:r>
            <a:r>
              <a:rPr sz="2800" b="1" spc="-5" dirty="0">
                <a:cs typeface="Calibri"/>
              </a:rPr>
              <a:t>g</a:t>
            </a:r>
            <a:r>
              <a:rPr sz="2800" b="1" spc="-10" dirty="0">
                <a:cs typeface="Calibri"/>
              </a:rPr>
              <a:t>es</a:t>
            </a:r>
            <a:endParaRPr sz="2800" dirty="0">
              <a:cs typeface="Calibri"/>
            </a:endParaRPr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Th</a:t>
            </a:r>
            <a:r>
              <a:rPr lang="en-US" spc="-5" dirty="0"/>
              <a:t>e</a:t>
            </a:r>
            <a:r>
              <a:rPr lang="en-US" spc="-10" dirty="0"/>
              <a:t> Ch</a:t>
            </a:r>
            <a:r>
              <a:rPr lang="en-US" dirty="0"/>
              <a:t>al</a:t>
            </a:r>
            <a:r>
              <a:rPr lang="en-US" spc="-15" dirty="0"/>
              <a:t>l</a:t>
            </a:r>
            <a:r>
              <a:rPr lang="en-US" spc="-5" dirty="0"/>
              <a:t>enge</a:t>
            </a:r>
            <a:r>
              <a:rPr lang="en-US" spc="-10" dirty="0"/>
              <a:t> </a:t>
            </a:r>
            <a:r>
              <a:rPr lang="en-US" spc="-5" dirty="0"/>
              <a:t>- </a:t>
            </a:r>
            <a:r>
              <a:rPr lang="en-US" spc="-10" dirty="0"/>
              <a:t>Th</a:t>
            </a:r>
            <a:r>
              <a:rPr lang="en-US" spc="-5" dirty="0"/>
              <a:t>e</a:t>
            </a:r>
            <a:r>
              <a:rPr lang="en-US" dirty="0"/>
              <a:t> </a:t>
            </a:r>
            <a:r>
              <a:rPr lang="en-US" spc="-5" dirty="0"/>
              <a:t>logistics</a:t>
            </a:r>
            <a:r>
              <a:rPr lang="en-US" spc="-25" dirty="0"/>
              <a:t> </a:t>
            </a:r>
            <a:r>
              <a:rPr lang="en-US" spc="-10" dirty="0"/>
              <a:t>sector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16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Basic Terms and Key decisions in designing </a:t>
            </a:r>
            <a:r>
              <a:rPr lang="en-US" altLang="el-GR" dirty="0" smtClean="0"/>
              <a:t>logistics</a:t>
            </a:r>
          </a:p>
          <a:p>
            <a:r>
              <a:rPr lang="en-US" altLang="el-GR" dirty="0"/>
              <a:t>Logistics Profiles and Business </a:t>
            </a:r>
            <a:r>
              <a:rPr lang="en-US" altLang="el-GR" dirty="0" smtClean="0"/>
              <a:t>Model</a:t>
            </a:r>
          </a:p>
          <a:p>
            <a:pPr marL="12700">
              <a:lnSpc>
                <a:spcPts val="2065"/>
              </a:lnSpc>
            </a:pPr>
            <a:r>
              <a:rPr lang="en-US" spc="-10" dirty="0" smtClean="0">
                <a:cs typeface="Calibri"/>
              </a:rPr>
              <a:t>E</a:t>
            </a:r>
            <a:r>
              <a:rPr lang="en-US" dirty="0" smtClean="0">
                <a:cs typeface="Calibri"/>
              </a:rPr>
              <a:t>-</a:t>
            </a:r>
            <a:r>
              <a:rPr lang="en-US" spc="-10" dirty="0" smtClean="0">
                <a:cs typeface="Calibri"/>
              </a:rPr>
              <a:t>c</a:t>
            </a:r>
            <a:r>
              <a:rPr lang="en-US" dirty="0" smtClean="0">
                <a:cs typeface="Calibri"/>
              </a:rPr>
              <a:t>omm</a:t>
            </a:r>
            <a:r>
              <a:rPr lang="en-US" spc="5" dirty="0" smtClean="0">
                <a:cs typeface="Calibri"/>
              </a:rPr>
              <a:t>e</a:t>
            </a:r>
            <a:r>
              <a:rPr lang="en-US" spc="-30" dirty="0" smtClean="0">
                <a:cs typeface="Calibri"/>
              </a:rPr>
              <a:t>r</a:t>
            </a:r>
            <a:r>
              <a:rPr lang="en-US" spc="-5" dirty="0" smtClean="0">
                <a:cs typeface="Calibri"/>
              </a:rPr>
              <a:t>ce</a:t>
            </a:r>
            <a:r>
              <a:rPr lang="en-US" dirty="0" smtClean="0">
                <a:cs typeface="Calibri"/>
              </a:rPr>
              <a:t> </a:t>
            </a:r>
            <a:r>
              <a:rPr lang="el-GR" spc="-65" dirty="0" smtClean="0">
                <a:cs typeface="Calibri"/>
              </a:rPr>
              <a:t>κ</a:t>
            </a:r>
            <a:r>
              <a:rPr lang="el-GR" dirty="0" smtClean="0">
                <a:cs typeface="Calibri"/>
              </a:rPr>
              <a:t>αι</a:t>
            </a:r>
            <a:r>
              <a:rPr lang="el-GR" spc="-10" dirty="0" smtClean="0">
                <a:cs typeface="Calibri"/>
              </a:rPr>
              <a:t> </a:t>
            </a:r>
            <a:r>
              <a:rPr lang="en-US" spc="-10" dirty="0" smtClean="0">
                <a:cs typeface="Calibri"/>
              </a:rPr>
              <a:t>L</a:t>
            </a:r>
            <a:r>
              <a:rPr lang="en-US" dirty="0" smtClean="0">
                <a:cs typeface="Calibri"/>
              </a:rPr>
              <a:t>ogi</a:t>
            </a:r>
            <a:r>
              <a:rPr lang="en-US" spc="-25" dirty="0" smtClean="0">
                <a:cs typeface="Calibri"/>
              </a:rPr>
              <a:t>s</a:t>
            </a:r>
            <a:r>
              <a:rPr lang="en-US" dirty="0" smtClean="0">
                <a:cs typeface="Calibri"/>
              </a:rPr>
              <a:t>tics</a:t>
            </a:r>
          </a:p>
          <a:p>
            <a:pPr marL="12700">
              <a:lnSpc>
                <a:spcPts val="2065"/>
              </a:lnSpc>
            </a:pPr>
            <a:r>
              <a:rPr lang="en-US" dirty="0">
                <a:cs typeface="Calibri"/>
              </a:rPr>
              <a:t>Case </a:t>
            </a:r>
            <a:r>
              <a:rPr lang="en-US" dirty="0" smtClean="0">
                <a:cs typeface="Calibri"/>
              </a:rPr>
              <a:t>Studies</a:t>
            </a:r>
          </a:p>
          <a:p>
            <a:pPr marL="12700">
              <a:lnSpc>
                <a:spcPts val="2065"/>
              </a:lnSpc>
            </a:pPr>
            <a:r>
              <a:rPr lang="en-US" dirty="0">
                <a:cs typeface="Calibri"/>
              </a:rPr>
              <a:t>Innovative Business Models</a:t>
            </a:r>
          </a:p>
          <a:p>
            <a:pPr marL="12700">
              <a:lnSpc>
                <a:spcPts val="2065"/>
              </a:lnSpc>
            </a:pPr>
            <a:endParaRPr lang="en-US" dirty="0" smtClean="0">
              <a:cs typeface="Calibri"/>
            </a:endParaRPr>
          </a:p>
          <a:p>
            <a:pPr marL="12700">
              <a:lnSpc>
                <a:spcPts val="2065"/>
              </a:lnSpc>
            </a:pPr>
            <a:endParaRPr lang="en-US" dirty="0" smtClean="0">
              <a:cs typeface="Calibri"/>
            </a:endParaRPr>
          </a:p>
          <a:p>
            <a:pPr marL="12700">
              <a:lnSpc>
                <a:spcPts val="2065"/>
              </a:lnSpc>
            </a:pPr>
            <a:endParaRPr lang="en-US" dirty="0">
              <a:cs typeface="Calibri"/>
            </a:endParaRPr>
          </a:p>
          <a:p>
            <a:endParaRPr lang="en-US" altLang="el-GR" dirty="0"/>
          </a:p>
          <a:p>
            <a:endParaRPr lang="en-US" altLang="el-GR" dirty="0" smtClean="0"/>
          </a:p>
          <a:p>
            <a:pPr marL="0" indent="0">
              <a:buNone/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067944" y="2311866"/>
            <a:ext cx="4559300" cy="251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Radio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Freq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enc</a:t>
            </a:r>
            <a:r>
              <a:rPr sz="2400" b="1" dirty="0">
                <a:latin typeface="Calibri"/>
                <a:cs typeface="Calibri"/>
              </a:rPr>
              <a:t>y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ent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cation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(RFID)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Key</a:t>
            </a:r>
            <a:r>
              <a:rPr sz="2400" b="1" spc="-5" dirty="0">
                <a:latin typeface="Calibri"/>
                <a:cs typeface="Calibri"/>
              </a:rPr>
              <a:t> chara</a:t>
            </a:r>
            <a:r>
              <a:rPr sz="2400" b="1" spc="10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terist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cs</a:t>
            </a:r>
            <a:endParaRPr sz="2400"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150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u="heavy" dirty="0">
                <a:latin typeface="Calibri"/>
                <a:cs typeface="Calibri"/>
              </a:rPr>
              <a:t>Automatically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u="heavy" dirty="0">
                <a:latin typeface="Calibri"/>
                <a:cs typeface="Calibri"/>
              </a:rPr>
              <a:t>massively</a:t>
            </a:r>
            <a:r>
              <a:rPr sz="2400" dirty="0">
                <a:latin typeface="Calibri"/>
                <a:cs typeface="Calibri"/>
              </a:rPr>
              <a:t> identify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obje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</a:t>
            </a:r>
            <a:r>
              <a:rPr sz="2400" spc="-5" dirty="0">
                <a:latin typeface="Calibri"/>
                <a:cs typeface="Calibri"/>
              </a:rPr>
              <a:t> of sight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150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u="heavy" dirty="0">
                <a:latin typeface="Calibri"/>
                <a:cs typeface="Calibri"/>
              </a:rPr>
              <a:t>Unique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produc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identification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1139513" y="1666706"/>
            <a:ext cx="838200" cy="50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325" y="2595329"/>
            <a:ext cx="3028950" cy="2809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0601" y="2874476"/>
            <a:ext cx="670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Palatino Linotype"/>
                <a:cs typeface="Palatino Linotype"/>
              </a:rPr>
              <a:t>RFI</a:t>
            </a:r>
            <a:r>
              <a:rPr sz="900" b="1" dirty="0">
                <a:latin typeface="Palatino Linotype"/>
                <a:cs typeface="Palatino Linotype"/>
              </a:rPr>
              <a:t>D</a:t>
            </a:r>
            <a:r>
              <a:rPr sz="900" b="1" spc="-20" dirty="0">
                <a:latin typeface="Palatino Linotype"/>
                <a:cs typeface="Palatino Linotype"/>
              </a:rPr>
              <a:t> </a:t>
            </a:r>
            <a:r>
              <a:rPr sz="900" b="1" spc="-5" dirty="0">
                <a:latin typeface="Palatino Linotype"/>
                <a:cs typeface="Palatino Linotype"/>
              </a:rPr>
              <a:t>r</a:t>
            </a:r>
            <a:r>
              <a:rPr sz="900" b="1" dirty="0">
                <a:latin typeface="Palatino Linotype"/>
                <a:cs typeface="Palatino Linotype"/>
              </a:rPr>
              <a:t>e</a:t>
            </a:r>
            <a:r>
              <a:rPr sz="900" b="1" spc="5" dirty="0">
                <a:latin typeface="Palatino Linotype"/>
                <a:cs typeface="Palatino Linotype"/>
              </a:rPr>
              <a:t>a</a:t>
            </a:r>
            <a:r>
              <a:rPr sz="900" b="1" dirty="0">
                <a:latin typeface="Palatino Linotype"/>
                <a:cs typeface="Palatino Linotype"/>
              </a:rPr>
              <a:t>d</a:t>
            </a:r>
            <a:r>
              <a:rPr sz="900" b="1" spc="5" dirty="0">
                <a:latin typeface="Palatino Linotype"/>
                <a:cs typeface="Palatino Linotype"/>
              </a:rPr>
              <a:t>e</a:t>
            </a:r>
            <a:r>
              <a:rPr sz="900" b="1" dirty="0">
                <a:latin typeface="Palatino Linotype"/>
                <a:cs typeface="Palatino Linotype"/>
              </a:rPr>
              <a:t>r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0931" y="4946861"/>
            <a:ext cx="54864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Palatino Linotype"/>
                <a:cs typeface="Palatino Linotype"/>
              </a:rPr>
              <a:t>RFI</a:t>
            </a:r>
            <a:r>
              <a:rPr sz="900" b="1" dirty="0">
                <a:latin typeface="Palatino Linotype"/>
                <a:cs typeface="Palatino Linotype"/>
              </a:rPr>
              <a:t>D</a:t>
            </a:r>
            <a:r>
              <a:rPr sz="900" b="1" spc="-20" dirty="0">
                <a:latin typeface="Palatino Linotype"/>
                <a:cs typeface="Palatino Linotype"/>
              </a:rPr>
              <a:t> </a:t>
            </a:r>
            <a:r>
              <a:rPr sz="900" b="1" dirty="0">
                <a:latin typeface="Palatino Linotype"/>
                <a:cs typeface="Palatino Linotype"/>
              </a:rPr>
              <a:t>t</a:t>
            </a:r>
            <a:r>
              <a:rPr sz="900" b="1" spc="5" dirty="0">
                <a:latin typeface="Palatino Linotype"/>
                <a:cs typeface="Palatino Linotype"/>
              </a:rPr>
              <a:t>a</a:t>
            </a:r>
            <a:r>
              <a:rPr sz="900" b="1" dirty="0">
                <a:latin typeface="Palatino Linotype"/>
                <a:cs typeface="Palatino Linotype"/>
              </a:rPr>
              <a:t>g</a:t>
            </a:r>
            <a:r>
              <a:rPr sz="900" b="1" spc="-5" dirty="0">
                <a:latin typeface="Palatino Linotype"/>
                <a:cs typeface="Palatino Linotype"/>
              </a:rPr>
              <a:t>s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2043" y="2738204"/>
            <a:ext cx="99060" cy="216535"/>
          </a:xfrm>
          <a:custGeom>
            <a:avLst/>
            <a:gdLst/>
            <a:ahLst/>
            <a:cxnLst/>
            <a:rect l="l" t="t" r="r" b="b"/>
            <a:pathLst>
              <a:path w="99059" h="216535">
                <a:moveTo>
                  <a:pt x="69496" y="23951"/>
                </a:moveTo>
                <a:lnTo>
                  <a:pt x="60058" y="32236"/>
                </a:lnTo>
                <a:lnTo>
                  <a:pt x="0" y="212343"/>
                </a:lnTo>
                <a:lnTo>
                  <a:pt x="12052" y="216408"/>
                </a:lnTo>
                <a:lnTo>
                  <a:pt x="72080" y="36278"/>
                </a:lnTo>
                <a:lnTo>
                  <a:pt x="69496" y="23951"/>
                </a:lnTo>
                <a:close/>
              </a:path>
              <a:path w="99059" h="216535">
                <a:moveTo>
                  <a:pt x="79581" y="10033"/>
                </a:moveTo>
                <a:lnTo>
                  <a:pt x="67462" y="10033"/>
                </a:lnTo>
                <a:lnTo>
                  <a:pt x="79514" y="13970"/>
                </a:lnTo>
                <a:lnTo>
                  <a:pt x="72080" y="36278"/>
                </a:lnTo>
                <a:lnTo>
                  <a:pt x="85343" y="99567"/>
                </a:lnTo>
                <a:lnTo>
                  <a:pt x="86067" y="103124"/>
                </a:lnTo>
                <a:lnTo>
                  <a:pt x="89433" y="105283"/>
                </a:lnTo>
                <a:lnTo>
                  <a:pt x="92862" y="104521"/>
                </a:lnTo>
                <a:lnTo>
                  <a:pt x="96291" y="103886"/>
                </a:lnTo>
                <a:lnTo>
                  <a:pt x="98501" y="100456"/>
                </a:lnTo>
                <a:lnTo>
                  <a:pt x="79581" y="10033"/>
                </a:lnTo>
                <a:close/>
              </a:path>
              <a:path w="99059" h="216535">
                <a:moveTo>
                  <a:pt x="77482" y="0"/>
                </a:moveTo>
                <a:lnTo>
                  <a:pt x="3035" y="65404"/>
                </a:lnTo>
                <a:lnTo>
                  <a:pt x="393" y="67817"/>
                </a:lnTo>
                <a:lnTo>
                  <a:pt x="139" y="71754"/>
                </a:lnTo>
                <a:lnTo>
                  <a:pt x="4775" y="77088"/>
                </a:lnTo>
                <a:lnTo>
                  <a:pt x="8788" y="77342"/>
                </a:lnTo>
                <a:lnTo>
                  <a:pt x="11417" y="74929"/>
                </a:lnTo>
                <a:lnTo>
                  <a:pt x="60058" y="32236"/>
                </a:lnTo>
                <a:lnTo>
                  <a:pt x="67462" y="10033"/>
                </a:lnTo>
                <a:lnTo>
                  <a:pt x="79581" y="10033"/>
                </a:lnTo>
                <a:lnTo>
                  <a:pt x="77482" y="0"/>
                </a:lnTo>
                <a:close/>
              </a:path>
              <a:path w="99059" h="216535">
                <a:moveTo>
                  <a:pt x="77570" y="13335"/>
                </a:moveTo>
                <a:lnTo>
                  <a:pt x="67271" y="13335"/>
                </a:lnTo>
                <a:lnTo>
                  <a:pt x="77685" y="16763"/>
                </a:lnTo>
                <a:lnTo>
                  <a:pt x="69496" y="23951"/>
                </a:lnTo>
                <a:lnTo>
                  <a:pt x="72080" y="36278"/>
                </a:lnTo>
                <a:lnTo>
                  <a:pt x="79514" y="13970"/>
                </a:lnTo>
                <a:lnTo>
                  <a:pt x="77570" y="13335"/>
                </a:lnTo>
                <a:close/>
              </a:path>
              <a:path w="99059" h="216535">
                <a:moveTo>
                  <a:pt x="67462" y="10033"/>
                </a:moveTo>
                <a:lnTo>
                  <a:pt x="60058" y="32236"/>
                </a:lnTo>
                <a:lnTo>
                  <a:pt x="69496" y="23951"/>
                </a:lnTo>
                <a:lnTo>
                  <a:pt x="67271" y="13335"/>
                </a:lnTo>
                <a:lnTo>
                  <a:pt x="77570" y="13335"/>
                </a:lnTo>
                <a:lnTo>
                  <a:pt x="67462" y="10033"/>
                </a:lnTo>
                <a:close/>
              </a:path>
              <a:path w="99059" h="216535">
                <a:moveTo>
                  <a:pt x="67271" y="13335"/>
                </a:moveTo>
                <a:lnTo>
                  <a:pt x="69496" y="23951"/>
                </a:lnTo>
                <a:lnTo>
                  <a:pt x="77685" y="16763"/>
                </a:lnTo>
                <a:lnTo>
                  <a:pt x="67271" y="13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7805" y="2095331"/>
            <a:ext cx="99060" cy="216535"/>
          </a:xfrm>
          <a:custGeom>
            <a:avLst/>
            <a:gdLst/>
            <a:ahLst/>
            <a:cxnLst/>
            <a:rect l="l" t="t" r="r" b="b"/>
            <a:pathLst>
              <a:path w="99059" h="216535">
                <a:moveTo>
                  <a:pt x="69484" y="23839"/>
                </a:moveTo>
                <a:lnTo>
                  <a:pt x="60054" y="32135"/>
                </a:lnTo>
                <a:lnTo>
                  <a:pt x="0" y="212344"/>
                </a:lnTo>
                <a:lnTo>
                  <a:pt x="12039" y="216280"/>
                </a:lnTo>
                <a:lnTo>
                  <a:pt x="72078" y="36231"/>
                </a:lnTo>
                <a:lnTo>
                  <a:pt x="69484" y="23839"/>
                </a:lnTo>
                <a:close/>
              </a:path>
              <a:path w="99059" h="216535">
                <a:moveTo>
                  <a:pt x="79544" y="9905"/>
                </a:moveTo>
                <a:lnTo>
                  <a:pt x="67462" y="9905"/>
                </a:lnTo>
                <a:lnTo>
                  <a:pt x="79502" y="13970"/>
                </a:lnTo>
                <a:lnTo>
                  <a:pt x="72078" y="36231"/>
                </a:lnTo>
                <a:lnTo>
                  <a:pt x="86055" y="102997"/>
                </a:lnTo>
                <a:lnTo>
                  <a:pt x="89420" y="105155"/>
                </a:lnTo>
                <a:lnTo>
                  <a:pt x="92849" y="104521"/>
                </a:lnTo>
                <a:lnTo>
                  <a:pt x="96291" y="103759"/>
                </a:lnTo>
                <a:lnTo>
                  <a:pt x="98488" y="100457"/>
                </a:lnTo>
                <a:lnTo>
                  <a:pt x="97764" y="96900"/>
                </a:lnTo>
                <a:lnTo>
                  <a:pt x="79544" y="9905"/>
                </a:lnTo>
                <a:close/>
              </a:path>
              <a:path w="99059" h="216535">
                <a:moveTo>
                  <a:pt x="77469" y="0"/>
                </a:moveTo>
                <a:lnTo>
                  <a:pt x="393" y="67690"/>
                </a:lnTo>
                <a:lnTo>
                  <a:pt x="127" y="71754"/>
                </a:lnTo>
                <a:lnTo>
                  <a:pt x="2451" y="74295"/>
                </a:lnTo>
                <a:lnTo>
                  <a:pt x="4762" y="76962"/>
                </a:lnTo>
                <a:lnTo>
                  <a:pt x="8775" y="77215"/>
                </a:lnTo>
                <a:lnTo>
                  <a:pt x="11404" y="74929"/>
                </a:lnTo>
                <a:lnTo>
                  <a:pt x="60054" y="32135"/>
                </a:lnTo>
                <a:lnTo>
                  <a:pt x="67462" y="9905"/>
                </a:lnTo>
                <a:lnTo>
                  <a:pt x="79544" y="9905"/>
                </a:lnTo>
                <a:lnTo>
                  <a:pt x="77469" y="0"/>
                </a:lnTo>
                <a:close/>
              </a:path>
              <a:path w="99059" h="216535">
                <a:moveTo>
                  <a:pt x="77244" y="13208"/>
                </a:moveTo>
                <a:lnTo>
                  <a:pt x="67259" y="13208"/>
                </a:lnTo>
                <a:lnTo>
                  <a:pt x="77673" y="16637"/>
                </a:lnTo>
                <a:lnTo>
                  <a:pt x="69484" y="23839"/>
                </a:lnTo>
                <a:lnTo>
                  <a:pt x="72078" y="36231"/>
                </a:lnTo>
                <a:lnTo>
                  <a:pt x="79502" y="13970"/>
                </a:lnTo>
                <a:lnTo>
                  <a:pt x="77244" y="13208"/>
                </a:lnTo>
                <a:close/>
              </a:path>
              <a:path w="99059" h="216535">
                <a:moveTo>
                  <a:pt x="67462" y="9905"/>
                </a:moveTo>
                <a:lnTo>
                  <a:pt x="60054" y="32135"/>
                </a:lnTo>
                <a:lnTo>
                  <a:pt x="69484" y="23839"/>
                </a:lnTo>
                <a:lnTo>
                  <a:pt x="67259" y="13208"/>
                </a:lnTo>
                <a:lnTo>
                  <a:pt x="77244" y="13208"/>
                </a:lnTo>
                <a:lnTo>
                  <a:pt x="67462" y="9905"/>
                </a:lnTo>
                <a:close/>
              </a:path>
              <a:path w="99059" h="216535">
                <a:moveTo>
                  <a:pt x="67259" y="13208"/>
                </a:moveTo>
                <a:lnTo>
                  <a:pt x="69484" y="23839"/>
                </a:lnTo>
                <a:lnTo>
                  <a:pt x="77673" y="16637"/>
                </a:lnTo>
                <a:lnTo>
                  <a:pt x="67259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450" y="2261954"/>
            <a:ext cx="962025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3825" y="5203021"/>
            <a:ext cx="2858135" cy="1250315"/>
          </a:xfrm>
          <a:custGeom>
            <a:avLst/>
            <a:gdLst/>
            <a:ahLst/>
            <a:cxnLst/>
            <a:rect l="l" t="t" r="r" b="b"/>
            <a:pathLst>
              <a:path w="2858135" h="1250314">
                <a:moveTo>
                  <a:pt x="2702712" y="321310"/>
                </a:moveTo>
                <a:lnTo>
                  <a:pt x="154787" y="321310"/>
                </a:lnTo>
                <a:lnTo>
                  <a:pt x="105863" y="329205"/>
                </a:lnTo>
                <a:lnTo>
                  <a:pt x="63373" y="351188"/>
                </a:lnTo>
                <a:lnTo>
                  <a:pt x="29865" y="384705"/>
                </a:lnTo>
                <a:lnTo>
                  <a:pt x="7891" y="427201"/>
                </a:lnTo>
                <a:lnTo>
                  <a:pt x="0" y="476123"/>
                </a:lnTo>
                <a:lnTo>
                  <a:pt x="0" y="1095235"/>
                </a:lnTo>
                <a:lnTo>
                  <a:pt x="7891" y="1144157"/>
                </a:lnTo>
                <a:lnTo>
                  <a:pt x="29865" y="1186645"/>
                </a:lnTo>
                <a:lnTo>
                  <a:pt x="63373" y="1220148"/>
                </a:lnTo>
                <a:lnTo>
                  <a:pt x="105863" y="1242120"/>
                </a:lnTo>
                <a:lnTo>
                  <a:pt x="154787" y="1250010"/>
                </a:lnTo>
                <a:lnTo>
                  <a:pt x="2702712" y="1250010"/>
                </a:lnTo>
                <a:lnTo>
                  <a:pt x="2751633" y="1242120"/>
                </a:lnTo>
                <a:lnTo>
                  <a:pt x="2794130" y="1220148"/>
                </a:lnTo>
                <a:lnTo>
                  <a:pt x="2827646" y="1186645"/>
                </a:lnTo>
                <a:lnTo>
                  <a:pt x="2849630" y="1144157"/>
                </a:lnTo>
                <a:lnTo>
                  <a:pt x="2857525" y="1095235"/>
                </a:lnTo>
                <a:lnTo>
                  <a:pt x="2857525" y="476123"/>
                </a:lnTo>
                <a:lnTo>
                  <a:pt x="2849630" y="427201"/>
                </a:lnTo>
                <a:lnTo>
                  <a:pt x="2827646" y="384705"/>
                </a:lnTo>
                <a:lnTo>
                  <a:pt x="2794130" y="351188"/>
                </a:lnTo>
                <a:lnTo>
                  <a:pt x="2751633" y="329205"/>
                </a:lnTo>
                <a:lnTo>
                  <a:pt x="2702712" y="321310"/>
                </a:lnTo>
                <a:close/>
              </a:path>
              <a:path w="2858135" h="1250314">
                <a:moveTo>
                  <a:pt x="1521993" y="0"/>
                </a:moveTo>
                <a:lnTo>
                  <a:pt x="1666900" y="321310"/>
                </a:lnTo>
                <a:lnTo>
                  <a:pt x="2381275" y="321310"/>
                </a:lnTo>
                <a:lnTo>
                  <a:pt x="1521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3825" y="5203021"/>
            <a:ext cx="2858135" cy="1250315"/>
          </a:xfrm>
          <a:custGeom>
            <a:avLst/>
            <a:gdLst/>
            <a:ahLst/>
            <a:cxnLst/>
            <a:rect l="l" t="t" r="r" b="b"/>
            <a:pathLst>
              <a:path w="2858135" h="1250314">
                <a:moveTo>
                  <a:pt x="0" y="476123"/>
                </a:moveTo>
                <a:lnTo>
                  <a:pt x="7891" y="427201"/>
                </a:lnTo>
                <a:lnTo>
                  <a:pt x="29865" y="384705"/>
                </a:lnTo>
                <a:lnTo>
                  <a:pt x="63373" y="351188"/>
                </a:lnTo>
                <a:lnTo>
                  <a:pt x="105863" y="329205"/>
                </a:lnTo>
                <a:lnTo>
                  <a:pt x="154787" y="321310"/>
                </a:lnTo>
                <a:lnTo>
                  <a:pt x="1666900" y="321310"/>
                </a:lnTo>
                <a:lnTo>
                  <a:pt x="1521993" y="0"/>
                </a:lnTo>
                <a:lnTo>
                  <a:pt x="2381275" y="321310"/>
                </a:lnTo>
                <a:lnTo>
                  <a:pt x="2702712" y="321310"/>
                </a:lnTo>
                <a:lnTo>
                  <a:pt x="2751633" y="329205"/>
                </a:lnTo>
                <a:lnTo>
                  <a:pt x="2794130" y="351188"/>
                </a:lnTo>
                <a:lnTo>
                  <a:pt x="2827646" y="384705"/>
                </a:lnTo>
                <a:lnTo>
                  <a:pt x="2849630" y="427201"/>
                </a:lnTo>
                <a:lnTo>
                  <a:pt x="2857525" y="476123"/>
                </a:lnTo>
                <a:lnTo>
                  <a:pt x="2857525" y="708279"/>
                </a:lnTo>
                <a:lnTo>
                  <a:pt x="2857525" y="1095235"/>
                </a:lnTo>
                <a:lnTo>
                  <a:pt x="2849630" y="1144157"/>
                </a:lnTo>
                <a:lnTo>
                  <a:pt x="2827646" y="1186645"/>
                </a:lnTo>
                <a:lnTo>
                  <a:pt x="2794130" y="1220148"/>
                </a:lnTo>
                <a:lnTo>
                  <a:pt x="2751633" y="1242120"/>
                </a:lnTo>
                <a:lnTo>
                  <a:pt x="2702712" y="1250010"/>
                </a:lnTo>
                <a:lnTo>
                  <a:pt x="2381275" y="1250010"/>
                </a:lnTo>
                <a:lnTo>
                  <a:pt x="1666900" y="1250010"/>
                </a:lnTo>
                <a:lnTo>
                  <a:pt x="154787" y="1250010"/>
                </a:lnTo>
                <a:lnTo>
                  <a:pt x="105863" y="1242120"/>
                </a:lnTo>
                <a:lnTo>
                  <a:pt x="63373" y="1220148"/>
                </a:lnTo>
                <a:lnTo>
                  <a:pt x="29865" y="1186645"/>
                </a:lnTo>
                <a:lnTo>
                  <a:pt x="7891" y="1144157"/>
                </a:lnTo>
                <a:lnTo>
                  <a:pt x="0" y="1095235"/>
                </a:lnTo>
                <a:lnTo>
                  <a:pt x="0" y="708279"/>
                </a:lnTo>
                <a:lnTo>
                  <a:pt x="0" y="476123"/>
                </a:lnTo>
                <a:close/>
              </a:path>
            </a:pathLst>
          </a:custGeom>
          <a:ln w="2540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8138" y="5706156"/>
            <a:ext cx="1666113" cy="513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83183" y="5639647"/>
            <a:ext cx="26162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chip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53287" y="6175764"/>
            <a:ext cx="46545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ant</a:t>
            </a:r>
            <a:r>
              <a:rPr sz="900" b="1" spc="5" dirty="0">
                <a:latin typeface="Arial"/>
                <a:cs typeface="Arial"/>
              </a:rPr>
              <a:t>e</a:t>
            </a:r>
            <a:r>
              <a:rPr sz="900" b="1" dirty="0">
                <a:latin typeface="Arial"/>
                <a:cs typeface="Arial"/>
              </a:rPr>
              <a:t>nna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5" dirty="0"/>
              <a:t>New </a:t>
            </a:r>
            <a:r>
              <a:rPr lang="en-US" spc="-10" dirty="0"/>
              <a:t>Technologie</a:t>
            </a:r>
            <a:r>
              <a:rPr lang="en-US" spc="-5" dirty="0"/>
              <a:t>s</a:t>
            </a:r>
            <a:r>
              <a:rPr lang="en-US" spc="25" dirty="0"/>
              <a:t> </a:t>
            </a:r>
            <a:r>
              <a:rPr lang="en-US" dirty="0"/>
              <a:t>in</a:t>
            </a:r>
            <a:r>
              <a:rPr lang="en-US" spc="-5" dirty="0"/>
              <a:t> the</a:t>
            </a:r>
            <a:r>
              <a:rPr lang="en-US" spc="-20" dirty="0"/>
              <a:t> </a:t>
            </a:r>
            <a:r>
              <a:rPr lang="en-US" spc="-10" dirty="0"/>
              <a:t>Suppl</a:t>
            </a:r>
            <a:r>
              <a:rPr lang="en-US" spc="-5" dirty="0"/>
              <a:t>y</a:t>
            </a:r>
            <a:r>
              <a:rPr lang="en-US" spc="10" dirty="0"/>
              <a:t> </a:t>
            </a:r>
            <a:r>
              <a:rPr lang="en-US" spc="-10" dirty="0"/>
              <a:t>Ch</a:t>
            </a:r>
            <a:r>
              <a:rPr lang="en-US" dirty="0"/>
              <a:t>ain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55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435" y="1053464"/>
            <a:ext cx="8298180" cy="4555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344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004633" y="1593722"/>
            <a:ext cx="7325741" cy="3606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Collaborative Warehousing and Logistics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3168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75564" y="2236977"/>
            <a:ext cx="8968435" cy="187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Ca</a:t>
            </a:r>
            <a:r>
              <a:rPr lang="en-US" dirty="0"/>
              <a:t>r</a:t>
            </a:r>
            <a:r>
              <a:rPr lang="en-US" spc="-5" dirty="0"/>
              <a:t>bo</a:t>
            </a:r>
            <a:r>
              <a:rPr lang="en-US" dirty="0"/>
              <a:t>n</a:t>
            </a:r>
            <a:r>
              <a:rPr lang="en-US" spc="-20" dirty="0"/>
              <a:t> </a:t>
            </a:r>
            <a:r>
              <a:rPr lang="en-US" spc="-5" dirty="0"/>
              <a:t>Footp</a:t>
            </a:r>
            <a:r>
              <a:rPr lang="en-US" spc="10" dirty="0"/>
              <a:t>r</a:t>
            </a:r>
            <a:r>
              <a:rPr lang="en-US" dirty="0"/>
              <a:t>int</a:t>
            </a:r>
            <a:r>
              <a:rPr lang="en-US" spc="-40" dirty="0"/>
              <a:t> </a:t>
            </a:r>
            <a:r>
              <a:rPr lang="en-US" dirty="0"/>
              <a:t>Mo</a:t>
            </a:r>
            <a:r>
              <a:rPr lang="en-US" spc="10" dirty="0"/>
              <a:t>n</a:t>
            </a:r>
            <a:r>
              <a:rPr lang="en-US" dirty="0"/>
              <a:t>itoring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2528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895094" y="1916832"/>
            <a:ext cx="551688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Tha</a:t>
            </a:r>
            <a:r>
              <a:rPr sz="3600" spc="10" dirty="0">
                <a:latin typeface="Calibri"/>
                <a:cs typeface="Calibri"/>
              </a:rPr>
              <a:t>n</a:t>
            </a:r>
            <a:r>
              <a:rPr sz="3600" spc="-5" dirty="0">
                <a:latin typeface="Calibri"/>
                <a:cs typeface="Calibri"/>
              </a:rPr>
              <a:t>k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you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fo</a:t>
            </a:r>
            <a:r>
              <a:rPr sz="3600" dirty="0">
                <a:latin typeface="Calibri"/>
                <a:cs typeface="Calibri"/>
              </a:rPr>
              <a:t>r your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att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ntion!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9557" y="3563386"/>
            <a:ext cx="4188460" cy="168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3600" u="heavy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akaragianaki@aue</a:t>
            </a:r>
            <a:r>
              <a:rPr sz="3600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b.gr</a:t>
            </a:r>
            <a:r>
              <a:rPr sz="3600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3600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3600" u="heavy" spc="-2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3600" u="heavy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w.acein.gr</a:t>
            </a:r>
            <a:r>
              <a:rPr sz="360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3600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3600" u="heavy" spc="-2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3600" u="heavy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w.el</a:t>
            </a:r>
            <a:r>
              <a:rPr sz="3600" u="heavy" spc="-1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600" u="heavy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ru</a:t>
            </a:r>
            <a:r>
              <a:rPr sz="3600" u="heavy" spc="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3600" u="heavy" spc="-1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.gr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933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5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Καινοτομία και </a:t>
            </a:r>
            <a:r>
              <a:rPr lang="el-GR" dirty="0" smtClean="0"/>
              <a:t>Επιχειρηματικότητα, </a:t>
            </a:r>
            <a:r>
              <a:rPr lang="el-GR" b="1" dirty="0"/>
              <a:t>Ενότητα # </a:t>
            </a:r>
            <a:r>
              <a:rPr lang="en-US" b="1" dirty="0"/>
              <a:t>5</a:t>
            </a:r>
            <a:r>
              <a:rPr lang="el-GR" dirty="0"/>
              <a:t>: Βασικές αρχές</a:t>
            </a:r>
            <a:r>
              <a:rPr lang="en-US" dirty="0"/>
              <a:t> Logistics </a:t>
            </a:r>
            <a:r>
              <a:rPr lang="en-US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Θεόδωρος Αποστολόπουλος </a:t>
            </a:r>
            <a:r>
              <a:rPr lang="el-GR" b="1" dirty="0" smtClean="0"/>
              <a:t>, </a:t>
            </a:r>
            <a:r>
              <a:rPr lang="el-GR" b="1" dirty="0"/>
              <a:t>Τμήμα: </a:t>
            </a:r>
            <a:r>
              <a:rPr lang="el-GR" dirty="0"/>
              <a:t>Μεταπτυχιακό Πρόγραμμα </a:t>
            </a:r>
            <a:r>
              <a:rPr lang="el-GR" dirty="0" smtClean="0"/>
              <a:t>Σπουδών Πληροφορικής</a:t>
            </a:r>
            <a:endParaRPr lang="el-G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n-US" spc="-5" dirty="0">
                <a:cs typeface="Calibri"/>
              </a:rPr>
              <a:t>Basic</a:t>
            </a:r>
            <a:r>
              <a:rPr lang="en-US" spc="-25" dirty="0">
                <a:cs typeface="Calibri"/>
              </a:rPr>
              <a:t> </a:t>
            </a:r>
            <a:r>
              <a:rPr lang="en-US" spc="-160" dirty="0">
                <a:cs typeface="Calibri"/>
              </a:rPr>
              <a:t>T</a:t>
            </a:r>
            <a:r>
              <a:rPr lang="en-US" dirty="0">
                <a:cs typeface="Calibri"/>
              </a:rPr>
              <a:t>e</a:t>
            </a:r>
            <a:r>
              <a:rPr lang="en-US" spc="-5" dirty="0">
                <a:cs typeface="Calibri"/>
              </a:rPr>
              <a:t>rms and</a:t>
            </a:r>
            <a:r>
              <a:rPr lang="en-US" spc="-20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K</a:t>
            </a:r>
            <a:r>
              <a:rPr lang="en-US" spc="-10" dirty="0">
                <a:cs typeface="Calibri"/>
              </a:rPr>
              <a:t>e</a:t>
            </a:r>
            <a:r>
              <a:rPr lang="en-US" spc="-5" dirty="0">
                <a:cs typeface="Calibri"/>
              </a:rPr>
              <a:t>y d</a:t>
            </a:r>
            <a:r>
              <a:rPr lang="en-US" dirty="0">
                <a:cs typeface="Calibri"/>
              </a:rPr>
              <a:t>e</a:t>
            </a:r>
            <a:r>
              <a:rPr lang="en-US" spc="-5" dirty="0">
                <a:cs typeface="Calibri"/>
              </a:rPr>
              <a:t>ci</a:t>
            </a:r>
            <a:r>
              <a:rPr lang="en-US" spc="5" dirty="0">
                <a:cs typeface="Calibri"/>
              </a:rPr>
              <a:t>s</a:t>
            </a:r>
            <a:r>
              <a:rPr lang="en-US" spc="-5" dirty="0">
                <a:cs typeface="Calibri"/>
              </a:rPr>
              <a:t>io</a:t>
            </a:r>
            <a:r>
              <a:rPr lang="en-US" dirty="0">
                <a:cs typeface="Calibri"/>
              </a:rPr>
              <a:t>n</a:t>
            </a:r>
            <a:r>
              <a:rPr lang="en-US" spc="-5" dirty="0">
                <a:cs typeface="Calibri"/>
              </a:rPr>
              <a:t>s</a:t>
            </a:r>
            <a:r>
              <a:rPr lang="en-US" spc="-4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 </a:t>
            </a:r>
            <a:r>
              <a:rPr lang="en-US" dirty="0">
                <a:cs typeface="Calibri"/>
              </a:rPr>
              <a:t>d</a:t>
            </a:r>
            <a:r>
              <a:rPr lang="en-US" spc="5" dirty="0">
                <a:cs typeface="Calibri"/>
              </a:rPr>
              <a:t>e</a:t>
            </a:r>
            <a:r>
              <a:rPr lang="en-US" dirty="0">
                <a:cs typeface="Calibri"/>
              </a:rPr>
              <a:t>signi</a:t>
            </a:r>
            <a:r>
              <a:rPr lang="en-US" spc="5" dirty="0">
                <a:cs typeface="Calibri"/>
              </a:rPr>
              <a:t>n</a:t>
            </a:r>
            <a:r>
              <a:rPr lang="en-US" dirty="0">
                <a:cs typeface="Calibri"/>
              </a:rPr>
              <a:t>g </a:t>
            </a:r>
            <a:r>
              <a:rPr lang="en-US" spc="-5" dirty="0" smtClean="0">
                <a:cs typeface="Calibri"/>
              </a:rPr>
              <a:t>logi</a:t>
            </a:r>
            <a:r>
              <a:rPr lang="en-US" spc="-25" dirty="0" smtClean="0">
                <a:cs typeface="Calibri"/>
              </a:rPr>
              <a:t>s</a:t>
            </a:r>
            <a:r>
              <a:rPr lang="en-US" spc="-5" dirty="0" smtClean="0">
                <a:cs typeface="Calibri"/>
              </a:rPr>
              <a:t>tics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5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Βασικές </a:t>
            </a:r>
            <a:r>
              <a:rPr lang="el-GR" sz="2400" dirty="0" smtClean="0"/>
              <a:t>αρχές</a:t>
            </a:r>
            <a:r>
              <a:rPr lang="en-US" sz="2400" dirty="0" smtClean="0"/>
              <a:t> Logistics</a:t>
            </a:r>
            <a:endParaRPr lang="en-US" sz="2400" dirty="0"/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 </a:t>
            </a:r>
            <a:endParaRPr lang="en-US" sz="2400" spc="-5" dirty="0" smtClean="0">
              <a:cs typeface="Calibri"/>
            </a:endParaRPr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</a:t>
            </a:r>
            <a:r>
              <a:rPr lang="el-GR" sz="2400" dirty="0"/>
              <a:t>Σπουδών Πληροφορικής</a:t>
            </a:r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25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88331" y="2653843"/>
            <a:ext cx="5557012" cy="4189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cs typeface="Calibri"/>
              </a:rPr>
              <a:t>Basic</a:t>
            </a:r>
            <a:r>
              <a:rPr lang="en-US" spc="-25" dirty="0">
                <a:cs typeface="Calibri"/>
              </a:rPr>
              <a:t> </a:t>
            </a:r>
            <a:r>
              <a:rPr lang="en-US" spc="-310" dirty="0">
                <a:cs typeface="Calibri"/>
              </a:rPr>
              <a:t>T</a:t>
            </a:r>
            <a:r>
              <a:rPr lang="en-US" spc="-5" dirty="0">
                <a:cs typeface="Calibri"/>
              </a:rPr>
              <a:t>erms</a:t>
            </a: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755576" y="1556792"/>
            <a:ext cx="55122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spc="-65" dirty="0">
                <a:cs typeface="Calibri"/>
              </a:rPr>
              <a:t>K</a:t>
            </a:r>
            <a:r>
              <a:rPr lang="en-US" sz="3000" spc="-40" dirty="0">
                <a:cs typeface="Calibri"/>
              </a:rPr>
              <a:t>e</a:t>
            </a:r>
            <a:r>
              <a:rPr lang="en-US" sz="3000" spc="-5" dirty="0">
                <a:cs typeface="Calibri"/>
              </a:rPr>
              <a:t>y</a:t>
            </a:r>
            <a:r>
              <a:rPr lang="en-US" sz="3000" spc="-10" dirty="0">
                <a:cs typeface="Calibri"/>
              </a:rPr>
              <a:t> </a:t>
            </a:r>
            <a:r>
              <a:rPr lang="en-US" sz="3000" dirty="0">
                <a:cs typeface="Calibri"/>
              </a:rPr>
              <a:t>deci</a:t>
            </a:r>
            <a:r>
              <a:rPr lang="en-US" sz="3000" spc="-5" dirty="0">
                <a:cs typeface="Calibri"/>
              </a:rPr>
              <a:t>sions</a:t>
            </a:r>
            <a:r>
              <a:rPr lang="en-US" sz="3000" spc="5" dirty="0">
                <a:cs typeface="Calibri"/>
              </a:rPr>
              <a:t> </a:t>
            </a:r>
            <a:r>
              <a:rPr lang="en-US" sz="3000" spc="-5" dirty="0">
                <a:cs typeface="Calibri"/>
              </a:rPr>
              <a:t>in</a:t>
            </a:r>
            <a:r>
              <a:rPr lang="en-US" sz="3000" dirty="0">
                <a:cs typeface="Calibri"/>
              </a:rPr>
              <a:t> designing</a:t>
            </a:r>
            <a:r>
              <a:rPr lang="en-US" sz="3000" spc="-10" dirty="0">
                <a:cs typeface="Calibri"/>
              </a:rPr>
              <a:t> </a:t>
            </a:r>
            <a:r>
              <a:rPr lang="en-US" sz="3000" dirty="0">
                <a:cs typeface="Calibri"/>
              </a:rPr>
              <a:t>logi</a:t>
            </a:r>
            <a:r>
              <a:rPr lang="en-US" sz="3000" spc="-40" dirty="0">
                <a:cs typeface="Calibri"/>
              </a:rPr>
              <a:t>s</a:t>
            </a:r>
            <a:r>
              <a:rPr lang="en-US" sz="3000" dirty="0">
                <a:cs typeface="Calibri"/>
              </a:rPr>
              <a:t>tics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37316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76250" y="2038350"/>
            <a:ext cx="8191500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Logistics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286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23862" y="1435036"/>
            <a:ext cx="8259699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Logist</a:t>
            </a:r>
            <a:r>
              <a:rPr lang="en-US" dirty="0"/>
              <a:t>ics a</a:t>
            </a:r>
            <a:r>
              <a:rPr lang="en-US" spc="5" dirty="0"/>
              <a:t>n</a:t>
            </a:r>
            <a:r>
              <a:rPr lang="en-US" dirty="0"/>
              <a:t>d</a:t>
            </a:r>
            <a:r>
              <a:rPr lang="en-US" spc="-20" dirty="0"/>
              <a:t> </a:t>
            </a:r>
            <a:r>
              <a:rPr lang="en-US" spc="-5" dirty="0"/>
              <a:t>su</a:t>
            </a:r>
            <a:r>
              <a:rPr lang="en-US" spc="5" dirty="0"/>
              <a:t>p</a:t>
            </a:r>
            <a:r>
              <a:rPr lang="en-US" spc="-5" dirty="0"/>
              <a:t>pl</a:t>
            </a:r>
            <a:r>
              <a:rPr lang="en-US" dirty="0"/>
              <a:t>y</a:t>
            </a:r>
            <a:r>
              <a:rPr lang="en-US" spc="-20" dirty="0"/>
              <a:t> </a:t>
            </a:r>
            <a:r>
              <a:rPr lang="en-US" dirty="0"/>
              <a:t>ch</a:t>
            </a:r>
            <a:r>
              <a:rPr lang="en-US" spc="5" dirty="0"/>
              <a:t>a</a:t>
            </a:r>
            <a:r>
              <a:rPr lang="en-US" dirty="0"/>
              <a:t>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65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18870" y="1898614"/>
            <a:ext cx="7561199" cy="4122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Τίτλος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5" dirty="0"/>
              <a:t>Tota</a:t>
            </a:r>
            <a:r>
              <a:rPr lang="en-US" dirty="0"/>
              <a:t>l</a:t>
            </a:r>
            <a:r>
              <a:rPr lang="en-US" spc="-5" dirty="0"/>
              <a:t> </a:t>
            </a:r>
            <a:r>
              <a:rPr lang="en-US" dirty="0"/>
              <a:t>logis</a:t>
            </a:r>
            <a:r>
              <a:rPr lang="en-US" spc="-20" dirty="0"/>
              <a:t>t</a:t>
            </a:r>
            <a:r>
              <a:rPr lang="en-US" dirty="0"/>
              <a:t>ics cost</a:t>
            </a:r>
            <a:r>
              <a:rPr lang="en-US" spc="5" dirty="0"/>
              <a:t> </a:t>
            </a:r>
            <a:r>
              <a:rPr lang="en-US" dirty="0"/>
              <a:t>and</a:t>
            </a:r>
            <a:r>
              <a:rPr lang="en-US" spc="-5" dirty="0"/>
              <a:t> numbe</a:t>
            </a:r>
            <a:r>
              <a:rPr lang="en-US" dirty="0"/>
              <a:t>r</a:t>
            </a:r>
            <a:r>
              <a:rPr lang="en-US" spc="25" dirty="0"/>
              <a:t> </a:t>
            </a:r>
            <a:r>
              <a:rPr lang="en-US" spc="-5" dirty="0"/>
              <a:t>o</a:t>
            </a:r>
            <a:r>
              <a:rPr lang="en-US" dirty="0"/>
              <a:t>f</a:t>
            </a:r>
            <a:r>
              <a:rPr lang="en-US" spc="5" dirty="0"/>
              <a:t> </a:t>
            </a:r>
            <a:r>
              <a:rPr lang="en-US" dirty="0"/>
              <a:t>warehouses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0344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1_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Template_1_introduction</Template>
  <TotalTime>0</TotalTime>
  <Words>1809</Words>
  <Application>Microsoft Office PowerPoint</Application>
  <PresentationFormat>Προβολή στην οθόνη (4:3)</PresentationFormat>
  <Paragraphs>350</Paragraphs>
  <Slides>45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Template_1_introduction</vt:lpstr>
      <vt:lpstr>Καινοτομία και Επιχειρηματικότητα</vt:lpstr>
      <vt:lpstr>Χρηματοδότηση</vt:lpstr>
      <vt:lpstr>Άδειες Χρήσης</vt:lpstr>
      <vt:lpstr>Περιεχόμενα ενότητας</vt:lpstr>
      <vt:lpstr>Basic Terms and Key decisions in designing logistics</vt:lpstr>
      <vt:lpstr>Basic Terms </vt:lpstr>
      <vt:lpstr>Logistics</vt:lpstr>
      <vt:lpstr>Logistics and supply chain</vt:lpstr>
      <vt:lpstr>Total logistics cost and number of warehouses</vt:lpstr>
      <vt:lpstr>Logistics cost vs. customer service</vt:lpstr>
      <vt:lpstr>Key Decisions for Logistics Design</vt:lpstr>
      <vt:lpstr>Key Decisions for Logistics Design</vt:lpstr>
      <vt:lpstr>Case Study: Carbon fibre &amp; kevlar spider-like open lattice tube design</vt:lpstr>
      <vt:lpstr>They decide to go for ‘it’</vt:lpstr>
      <vt:lpstr>Do themselves or ‘partner’</vt:lpstr>
      <vt:lpstr>Παρουσίαση του PowerPoint</vt:lpstr>
      <vt:lpstr>Scope of your business</vt:lpstr>
      <vt:lpstr>How you determine ‘scope’</vt:lpstr>
      <vt:lpstr>Why does it matter?</vt:lpstr>
      <vt:lpstr>Logistics Profiles and Business Model</vt:lpstr>
      <vt:lpstr>Business Model Components</vt:lpstr>
      <vt:lpstr>Efficiency</vt:lpstr>
      <vt:lpstr>Business Model Canvas</vt:lpstr>
      <vt:lpstr>Παρουσίαση του PowerPoint</vt:lpstr>
      <vt:lpstr>Determine logistic profile</vt:lpstr>
      <vt:lpstr>Example</vt:lpstr>
      <vt:lpstr>Adjusting business models to logistic profiles</vt:lpstr>
      <vt:lpstr>E-commerce και Logistics</vt:lpstr>
      <vt:lpstr>Παρουσίαση του PowerPoint</vt:lpstr>
      <vt:lpstr>Why e-commerce is growing</vt:lpstr>
      <vt:lpstr>Welcome to 2015</vt:lpstr>
      <vt:lpstr>Multichannel consumer path</vt:lpstr>
      <vt:lpstr>Λαμβάνοντας υπόψη τα επιστρεφόμενα τεμάχια των προϊόντων, πόσο ψηλό περίπου είναι το ποσοστό επιστροφών;</vt:lpstr>
      <vt:lpstr>Case Study: Webvan vs Peapod</vt:lpstr>
      <vt:lpstr>Business Model Comparison –   webvan vs peapod </vt:lpstr>
      <vt:lpstr>Where did webvan go wrong?</vt:lpstr>
      <vt:lpstr>How Peapod succeeded?</vt:lpstr>
      <vt:lpstr>Innovative Business Models</vt:lpstr>
      <vt:lpstr>The Challenge - The logistics sector</vt:lpstr>
      <vt:lpstr>New Technologies in the Supply Chain</vt:lpstr>
      <vt:lpstr>Παρουσίαση του PowerPoint</vt:lpstr>
      <vt:lpstr>Collaborative Warehousing and Logistics</vt:lpstr>
      <vt:lpstr>Carbon Footprint Monitoring</vt:lpstr>
      <vt:lpstr>Παρουσίαση του PowerPoint</vt:lpstr>
      <vt:lpstr>Τέλος Ενότητας #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2015-08-24T08:47:06Z</dcterms:created>
  <dcterms:modified xsi:type="dcterms:W3CDTF">2015-10-14T09:43:52Z</dcterms:modified>
</cp:coreProperties>
</file>