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05" r:id="rId3"/>
    <p:sldId id="306" r:id="rId4"/>
    <p:sldId id="30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8" r:id="rId19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FC1EDBA4-8DC9-48B2-A085-5DFD105C7D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707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B7A68DE2-E967-4228-9324-109F6B045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1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7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2DC156E5-B435-40B7-9363-851DCF70C8CA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9BF1B565-CDD9-4D34-8F2A-4FEFDE356BD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632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241950D5-7F8F-4FBB-92C9-83FC941F69A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040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6E343880-77FF-48D5-A1B4-CC57368C614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6335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2D53F75C-39D4-4BFB-993B-5BC1E69C93F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6808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AFD63686-6ADC-4FD0-9AC5-76935078DC3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2545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E763AF48-5812-4637-8E84-9B697245BB8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010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1DDC1B40-81DA-49EE-BFD3-DF9BB406038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2341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323CF459-B01A-479C-87EA-921A11FCA2D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160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F3B22754-B605-467D-BDE0-D57738D2B83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391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7DC483E8-8272-4018-9CBE-157AF59FF71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467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3E2FA84C-4DF9-49C1-8EAB-99552CF97FBB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en-US" sz="2800" b="1" dirty="0" smtClean="0"/>
              <a:t>2</a:t>
            </a:r>
            <a:r>
              <a:rPr lang="fr-FR" sz="2800" b="1" dirty="0" smtClean="0"/>
              <a:t>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Internet Evolution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1A772107-17E8-48A0-AB6B-789AE536E740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Service</a:t>
            </a:r>
            <a:endParaRPr lang="el-GR" alt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split between TCP and IP</a:t>
            </a:r>
          </a:p>
          <a:p>
            <a:pPr lvl="1"/>
            <a:r>
              <a:rPr lang="en-US" altLang="en-US"/>
              <a:t>Originally a single protocol existed, but TCP did not fit everything</a:t>
            </a:r>
          </a:p>
          <a:p>
            <a:pPr lvl="1"/>
            <a:r>
              <a:rPr lang="en-US" altLang="en-US"/>
              <a:t>IP kept the best effort datagram delivery service</a:t>
            </a:r>
          </a:p>
          <a:p>
            <a:pPr lvl="1"/>
            <a:r>
              <a:rPr lang="en-US" altLang="en-US"/>
              <a:t>UDP exported this service to higher layers</a:t>
            </a:r>
          </a:p>
          <a:p>
            <a:pPr lvl="1"/>
            <a:r>
              <a:rPr lang="en-US" altLang="en-US"/>
              <a:t>TCP added the virtual circuit service</a:t>
            </a:r>
          </a:p>
          <a:p>
            <a:r>
              <a:rPr lang="en-US" altLang="en-US"/>
              <a:t>What do the underlying networks provide?</a:t>
            </a:r>
          </a:p>
          <a:p>
            <a:pPr lvl="1"/>
            <a:r>
              <a:rPr lang="en-US" altLang="en-US"/>
              <a:t>No assumptions are made, datagrams are enough</a:t>
            </a:r>
          </a:p>
          <a:p>
            <a:pPr lvl="1"/>
            <a:r>
              <a:rPr lang="en-US" altLang="en-US"/>
              <a:t>But the architecture does not exploit better services</a:t>
            </a:r>
          </a:p>
          <a:p>
            <a:pPr lvl="1"/>
            <a:r>
              <a:rPr lang="en-US" altLang="en-US"/>
              <a:t>It proved hard to support multiple types of service</a:t>
            </a:r>
          </a:p>
          <a:p>
            <a:pPr lvl="1"/>
            <a:r>
              <a:rPr lang="en-US" altLang="en-US"/>
              <a:t>Each underlying network worked best with a specific service</a:t>
            </a:r>
          </a:p>
          <a:p>
            <a:pPr lvl="2"/>
            <a:r>
              <a:rPr lang="en-US" altLang="en-US"/>
              <a:t>X.25 works better for reliable services</a:t>
            </a:r>
          </a:p>
          <a:p>
            <a:pPr lvl="2"/>
            <a:r>
              <a:rPr lang="en-US" altLang="en-US"/>
              <a:t>Ethernet works better for unreliable services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BBE6B7D2-7C6D-4BA2-907F-DACD07DD03EA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Varieties of networks</a:t>
            </a:r>
            <a:endParaRPr lang="el-GR" alt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Internet supports all kinds of networks</a:t>
            </a:r>
          </a:p>
          <a:p>
            <a:pPr lvl="1"/>
            <a:r>
              <a:rPr lang="en-US" altLang="en-US"/>
              <a:t>Slow and fast, reliable and unreliable, wired and wireless</a:t>
            </a:r>
          </a:p>
          <a:p>
            <a:pPr lvl="1"/>
            <a:r>
              <a:rPr lang="en-US" altLang="en-US"/>
              <a:t>Many more have been added since the paper was written</a:t>
            </a:r>
          </a:p>
          <a:p>
            <a:r>
              <a:rPr lang="en-US" altLang="en-US"/>
              <a:t>Minimal requirements for Internet support</a:t>
            </a:r>
          </a:p>
          <a:p>
            <a:pPr lvl="1"/>
            <a:r>
              <a:rPr lang="en-US" altLang="en-US"/>
              <a:t>Ability to transport reasonably sized datagrams (&gt;100 bytes)</a:t>
            </a:r>
          </a:p>
          <a:p>
            <a:pPr lvl="1"/>
            <a:r>
              <a:rPr lang="en-US" altLang="en-US"/>
              <a:t>Reasonable (not perfect) reliability</a:t>
            </a:r>
          </a:p>
          <a:p>
            <a:pPr lvl="1"/>
            <a:r>
              <a:rPr lang="en-US" altLang="en-US"/>
              <a:t>Some suitable for of addressing nodes is needed</a:t>
            </a:r>
          </a:p>
          <a:p>
            <a:pPr lvl="1"/>
            <a:r>
              <a:rPr lang="en-US" altLang="en-US"/>
              <a:t>No need for anything else</a:t>
            </a:r>
          </a:p>
          <a:p>
            <a:pPr lvl="2"/>
            <a:r>
              <a:rPr lang="en-US" altLang="en-US"/>
              <a:t>Sequenced delivery</a:t>
            </a:r>
          </a:p>
          <a:p>
            <a:pPr lvl="2"/>
            <a:r>
              <a:rPr lang="en-US" altLang="en-US"/>
              <a:t>Broadcast or multicast</a:t>
            </a:r>
          </a:p>
          <a:p>
            <a:pPr lvl="2"/>
            <a:r>
              <a:rPr lang="en-US" altLang="en-US"/>
              <a:t>Packet priorities</a:t>
            </a:r>
          </a:p>
          <a:p>
            <a:pPr lvl="2"/>
            <a:r>
              <a:rPr lang="en-US" altLang="en-US"/>
              <a:t>Error reporting</a:t>
            </a:r>
          </a:p>
          <a:p>
            <a:pPr lvl="1"/>
            <a:r>
              <a:rPr lang="en-US" altLang="en-US"/>
              <a:t>Everything else is engineered at the transport layer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861FB661-4F2D-4911-8496-F8CA4E9C7AF0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Goals</a:t>
            </a:r>
            <a:endParaRPr lang="el-GR" alt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three top goals were met quite well</a:t>
            </a:r>
          </a:p>
          <a:p>
            <a:pPr lvl="1"/>
            <a:r>
              <a:rPr lang="en-US" altLang="en-US"/>
              <a:t>The rest were not met or engineered that well!</a:t>
            </a:r>
          </a:p>
          <a:p>
            <a:r>
              <a:rPr lang="en-US" altLang="en-US"/>
              <a:t>Distributed management partially works</a:t>
            </a:r>
          </a:p>
          <a:p>
            <a:pPr lvl="1"/>
            <a:r>
              <a:rPr lang="en-US" altLang="en-US"/>
              <a:t>Routing is distributed and differs at each domain</a:t>
            </a:r>
          </a:p>
          <a:p>
            <a:pPr lvl="1"/>
            <a:r>
              <a:rPr lang="en-US" altLang="en-US"/>
              <a:t>Policy routing is tough to do (see later lectures on BGP)</a:t>
            </a:r>
          </a:p>
          <a:p>
            <a:r>
              <a:rPr lang="en-US" altLang="en-US"/>
              <a:t>Cost effectiveness depends on the circumstances</a:t>
            </a:r>
          </a:p>
          <a:p>
            <a:pPr lvl="1"/>
            <a:r>
              <a:rPr lang="en-US" altLang="en-US"/>
              <a:t>A 40 byte TCP/IP header is overkill for remote login</a:t>
            </a:r>
          </a:p>
          <a:p>
            <a:pPr lvl="1"/>
            <a:r>
              <a:rPr lang="en-US" altLang="en-US"/>
              <a:t>End-to-end retransmissions are wasteful</a:t>
            </a:r>
          </a:p>
          <a:p>
            <a:r>
              <a:rPr lang="en-US" altLang="en-US"/>
              <a:t>Host attachment is complicated</a:t>
            </a:r>
          </a:p>
          <a:p>
            <a:pPr lvl="1"/>
            <a:r>
              <a:rPr lang="en-US" altLang="en-US"/>
              <a:t>The endpoint needs to implement complex transport protocols</a:t>
            </a:r>
          </a:p>
          <a:p>
            <a:pPr lvl="1"/>
            <a:r>
              <a:rPr lang="en-US" altLang="en-US"/>
              <a:t>Bad transport implementations hurt the network</a:t>
            </a:r>
          </a:p>
          <a:p>
            <a:r>
              <a:rPr lang="en-US" altLang="en-US"/>
              <a:t>Accountability is basically non existent!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EAF1226C-A505-4006-B09B-A9E86C730ED2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Architecture and Implementation</a:t>
            </a:r>
            <a:endParaRPr lang="el-GR" alt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Internet architecture is very flexible by design</a:t>
            </a:r>
          </a:p>
          <a:p>
            <a:pPr lvl="1"/>
            <a:r>
              <a:rPr lang="en-US" altLang="en-US"/>
              <a:t>Network performance depends on lot on the realization</a:t>
            </a:r>
          </a:p>
          <a:p>
            <a:pPr lvl="2"/>
            <a:r>
              <a:rPr lang="en-US" altLang="en-US"/>
              <a:t>What networks are connected, what protocols are implemented</a:t>
            </a:r>
          </a:p>
          <a:p>
            <a:r>
              <a:rPr lang="en-US" altLang="en-US"/>
              <a:t>How can one engineer a specific performance goal?</a:t>
            </a:r>
          </a:p>
          <a:p>
            <a:pPr lvl="1"/>
            <a:r>
              <a:rPr lang="en-US" altLang="en-US"/>
              <a:t>What is the required bandwidth?</a:t>
            </a:r>
          </a:p>
          <a:p>
            <a:pPr lvl="1"/>
            <a:r>
              <a:rPr lang="en-US" altLang="en-US"/>
              <a:t>What are the reliability requirements?</a:t>
            </a:r>
          </a:p>
          <a:p>
            <a:pPr lvl="1"/>
            <a:r>
              <a:rPr lang="en-US" altLang="en-US"/>
              <a:t>The issue is not verifying correctness, but predicting performance</a:t>
            </a:r>
          </a:p>
          <a:p>
            <a:pPr lvl="1"/>
            <a:r>
              <a:rPr lang="en-US" altLang="en-US"/>
              <a:t>Simulations are usually not enough due to complexity</a:t>
            </a:r>
          </a:p>
          <a:p>
            <a:pPr lvl="1"/>
            <a:r>
              <a:rPr lang="en-US" altLang="en-US"/>
              <a:t>The operating system is very critical due to reliance on endpoints</a:t>
            </a:r>
          </a:p>
          <a:p>
            <a:pPr lvl="1"/>
            <a:r>
              <a:rPr lang="en-US" altLang="en-US"/>
              <a:t>Back of the envelope calculations are common!</a:t>
            </a:r>
          </a:p>
          <a:p>
            <a:r>
              <a:rPr lang="en-US" altLang="en-US"/>
              <a:t>Performance goals have not been addressed well</a:t>
            </a:r>
          </a:p>
          <a:p>
            <a:pPr lvl="1"/>
            <a:r>
              <a:rPr lang="en-US" altLang="en-US"/>
              <a:t>Even though it was one of the main goals of the designers</a:t>
            </a:r>
          </a:p>
          <a:p>
            <a:pPr lvl="1"/>
            <a:r>
              <a:rPr lang="en-US" altLang="en-US"/>
              <a:t>Hard to specify network parameters for procurement contracts!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9667E4A2-0486-4038-8146-4D69FF334632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Datagrams</a:t>
            </a:r>
            <a:endParaRPr lang="el-GR" alt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Datagrams are the fundamental unit of transport</a:t>
            </a:r>
          </a:p>
          <a:p>
            <a:pPr lvl="1"/>
            <a:r>
              <a:rPr lang="en-US" altLang="en-US"/>
              <a:t>No need for connection state in the network</a:t>
            </a:r>
          </a:p>
          <a:p>
            <a:pPr lvl="1"/>
            <a:r>
              <a:rPr lang="en-US" altLang="en-US"/>
              <a:t>Can be used to build different services</a:t>
            </a:r>
          </a:p>
          <a:p>
            <a:pPr lvl="1"/>
            <a:r>
              <a:rPr lang="en-US" altLang="en-US"/>
              <a:t>Allow many different networks to be incorporated</a:t>
            </a:r>
          </a:p>
          <a:p>
            <a:pPr lvl="1"/>
            <a:r>
              <a:rPr lang="en-US" altLang="en-US"/>
              <a:t>The use of datagrams turned out to be very important</a:t>
            </a:r>
          </a:p>
          <a:p>
            <a:r>
              <a:rPr lang="en-US" altLang="en-US"/>
              <a:t>Datagrams do not reflect the intended Internet usage</a:t>
            </a:r>
          </a:p>
          <a:p>
            <a:pPr lvl="1"/>
            <a:r>
              <a:rPr lang="en-US" altLang="en-US"/>
              <a:t>UDP does export datagram services to higher layers</a:t>
            </a:r>
          </a:p>
          <a:p>
            <a:pPr lvl="1"/>
            <a:r>
              <a:rPr lang="en-US" altLang="en-US"/>
              <a:t>But very few applications actually are content with it!</a:t>
            </a:r>
          </a:p>
          <a:p>
            <a:pPr lvl="2"/>
            <a:r>
              <a:rPr lang="en-US" altLang="en-US"/>
              <a:t>Simple query/response service (e.g. DNS)</a:t>
            </a:r>
          </a:p>
          <a:p>
            <a:pPr lvl="1"/>
            <a:r>
              <a:rPr lang="en-US" altLang="en-US"/>
              <a:t>UDP is nearly always used as a basis</a:t>
            </a:r>
          </a:p>
          <a:p>
            <a:pPr lvl="2"/>
            <a:r>
              <a:rPr lang="en-US" altLang="en-US"/>
              <a:t>Reliability or delay smoothing are commonly added</a:t>
            </a:r>
          </a:p>
          <a:p>
            <a:pPr lvl="1"/>
            <a:r>
              <a:rPr lang="en-US" altLang="en-US"/>
              <a:t>The datagram is a building block, not a service in itself</a:t>
            </a:r>
            <a:endParaRPr lang="el-G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56C99476-45BD-48C1-ADCE-1DAFA9D23272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</a:t>
            </a:r>
            <a:endParaRPr lang="el-GR" alt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did TCP evolve to its present state?</a:t>
            </a:r>
          </a:p>
          <a:p>
            <a:pPr lvl="1"/>
            <a:r>
              <a:rPr lang="en-US" altLang="en-US"/>
              <a:t>Note that it has hardly changed since 1988!</a:t>
            </a:r>
          </a:p>
          <a:p>
            <a:pPr lvl="1"/>
            <a:r>
              <a:rPr lang="en-US" altLang="en-US"/>
              <a:t>TCP uses byte based flow control for many reasons</a:t>
            </a:r>
          </a:p>
          <a:p>
            <a:pPr lvl="2"/>
            <a:r>
              <a:rPr lang="en-US" altLang="en-US"/>
              <a:t>Insertion of control data in the stream (dropped, ad hoc solutions)</a:t>
            </a:r>
          </a:p>
          <a:p>
            <a:pPr lvl="2"/>
            <a:r>
              <a:rPr lang="en-US" altLang="en-US"/>
              <a:t>Fragmentation of packets (dropped, IP does that)</a:t>
            </a:r>
          </a:p>
          <a:p>
            <a:pPr lvl="2"/>
            <a:r>
              <a:rPr lang="en-US" altLang="en-US"/>
              <a:t>Grouping of many small transmissions (used)</a:t>
            </a:r>
          </a:p>
          <a:p>
            <a:pPr lvl="2"/>
            <a:r>
              <a:rPr lang="en-US" altLang="en-US"/>
              <a:t>More exact flow control (used)</a:t>
            </a:r>
          </a:p>
          <a:p>
            <a:pPr lvl="2"/>
            <a:r>
              <a:rPr lang="en-US" altLang="en-US"/>
              <a:t>In retrospect, packet based flow control would also be useful</a:t>
            </a:r>
          </a:p>
          <a:p>
            <a:pPr lvl="1"/>
            <a:r>
              <a:rPr lang="en-US" altLang="en-US"/>
              <a:t>TCP uses the PSH flag as an indicator</a:t>
            </a:r>
          </a:p>
          <a:p>
            <a:pPr lvl="2"/>
            <a:r>
              <a:rPr lang="en-US" altLang="en-US"/>
              <a:t>Originally an EOL flag was used to delimit records</a:t>
            </a:r>
          </a:p>
          <a:p>
            <a:pPr lvl="2"/>
            <a:r>
              <a:rPr lang="en-US" altLang="en-US"/>
              <a:t>But it was insufficient for packets with many records</a:t>
            </a:r>
          </a:p>
          <a:p>
            <a:pPr lvl="2"/>
            <a:r>
              <a:rPr lang="en-US" altLang="en-US"/>
              <a:t>A lot of different solutions were debated and tried</a:t>
            </a:r>
          </a:p>
          <a:p>
            <a:pPr lvl="2"/>
            <a:r>
              <a:rPr lang="en-US" altLang="en-US"/>
              <a:t>In the end EOL was dropped as it was not generalized enough</a:t>
            </a:r>
            <a:endParaRPr lang="el-G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B5119968-36F9-4E47-9F41-5D933FCEE398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Retrospective</a:t>
            </a:r>
            <a:endParaRPr lang="el-GR" alt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Internet works well for its top priorities</a:t>
            </a:r>
          </a:p>
          <a:p>
            <a:pPr lvl="1"/>
            <a:r>
              <a:rPr lang="en-US" altLang="en-US"/>
              <a:t>But these priorities do not always match user needs</a:t>
            </a:r>
          </a:p>
          <a:p>
            <a:pPr lvl="2"/>
            <a:r>
              <a:rPr lang="en-US" altLang="en-US"/>
              <a:t>This became even clearer in the 1990s</a:t>
            </a:r>
          </a:p>
          <a:p>
            <a:r>
              <a:rPr lang="en-US" altLang="en-US"/>
              <a:t>The datagram is a good case</a:t>
            </a:r>
          </a:p>
          <a:p>
            <a:pPr lvl="1"/>
            <a:r>
              <a:rPr lang="en-US" altLang="en-US"/>
              <a:t>It made the network very flexible and popular</a:t>
            </a:r>
          </a:p>
          <a:p>
            <a:pPr lvl="1"/>
            <a:r>
              <a:rPr lang="en-US" altLang="en-US"/>
              <a:t>But it makes accounting and resource management complex</a:t>
            </a:r>
          </a:p>
          <a:p>
            <a:r>
              <a:rPr lang="en-US" altLang="en-US"/>
              <a:t>Packet flows</a:t>
            </a:r>
          </a:p>
          <a:p>
            <a:pPr lvl="1"/>
            <a:r>
              <a:rPr lang="en-US" altLang="en-US"/>
              <a:t>Sequences of related datagrams</a:t>
            </a:r>
          </a:p>
          <a:p>
            <a:pPr lvl="1"/>
            <a:r>
              <a:rPr lang="en-US" altLang="en-US"/>
              <a:t>Ideally recognized by the network</a:t>
            </a:r>
          </a:p>
          <a:p>
            <a:pPr lvl="1"/>
            <a:r>
              <a:rPr lang="en-US" altLang="en-US"/>
              <a:t>But without requiring state that must be replicated</a:t>
            </a:r>
          </a:p>
          <a:p>
            <a:pPr lvl="2"/>
            <a:r>
              <a:rPr lang="en-US" altLang="en-US"/>
              <a:t>The network should keep working if that state was lost</a:t>
            </a:r>
          </a:p>
          <a:p>
            <a:pPr lvl="2"/>
            <a:r>
              <a:rPr lang="en-US" altLang="en-US"/>
              <a:t>This is called soft state</a:t>
            </a:r>
          </a:p>
          <a:p>
            <a:pPr lvl="1"/>
            <a:r>
              <a:rPr lang="en-US" altLang="en-US"/>
              <a:t>Lack of flow support shows how hard it is to change the Internet!</a:t>
            </a:r>
            <a:endParaRPr lang="el-G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2.1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2.1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smtClean="0"/>
              <a:t>Internet Evolution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17027D95-D70A-400D-87E3-C9461C92ABD2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2 / Paper 1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Design Philosophy of the DARPA Internet Protocols</a:t>
            </a:r>
          </a:p>
          <a:p>
            <a:pPr lvl="1"/>
            <a:r>
              <a:rPr lang="en-US" altLang="en-US"/>
              <a:t>David D. Clark</a:t>
            </a:r>
          </a:p>
          <a:p>
            <a:pPr lvl="1"/>
            <a:r>
              <a:rPr lang="en-US" altLang="en-US"/>
              <a:t>ACM CCR, Vol. 18, No. 4, August 1988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Many papers describe how the Internet Protocols work</a:t>
            </a:r>
          </a:p>
          <a:p>
            <a:pPr lvl="1"/>
            <a:r>
              <a:rPr lang="en-US" altLang="en-US"/>
              <a:t>But why do they work as they do?</a:t>
            </a:r>
          </a:p>
          <a:p>
            <a:pPr lvl="1"/>
            <a:r>
              <a:rPr lang="en-US" altLang="en-US"/>
              <a:t>What was the motivation for the design choices made?</a:t>
            </a:r>
          </a:p>
          <a:p>
            <a:pPr lvl="1"/>
            <a:r>
              <a:rPr lang="en-US" altLang="en-US"/>
              <a:t>Essentially, what was their design philosophy</a:t>
            </a:r>
            <a:endParaRPr lang="el-G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E3668100-C05E-4B14-AABF-799F8A79A391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DARPA Internet Protocols</a:t>
            </a:r>
          </a:p>
          <a:p>
            <a:pPr lvl="1"/>
            <a:r>
              <a:rPr lang="en-US" altLang="en-US"/>
              <a:t>DARPA (previously ARPA) funded development of the Internet</a:t>
            </a:r>
          </a:p>
          <a:p>
            <a:pPr lvl="1"/>
            <a:r>
              <a:rPr lang="en-US" altLang="en-US"/>
              <a:t>The paper captures 15 years of experience</a:t>
            </a:r>
          </a:p>
          <a:p>
            <a:pPr lvl="1"/>
            <a:r>
              <a:rPr lang="en-US" altLang="en-US"/>
              <a:t>Robert Kahn and Vinton Cerf designed TCP/IP in 1973</a:t>
            </a:r>
          </a:p>
          <a:p>
            <a:pPr lvl="2"/>
            <a:r>
              <a:rPr lang="en-US" altLang="en-US"/>
              <a:t>DARPA eventually made TCP/IP mandatory</a:t>
            </a:r>
          </a:p>
          <a:p>
            <a:pPr lvl="1"/>
            <a:r>
              <a:rPr lang="en-US" altLang="en-US"/>
              <a:t>David Clark assumed responsibility in 1981</a:t>
            </a:r>
          </a:p>
          <a:p>
            <a:pPr lvl="1"/>
            <a:r>
              <a:rPr lang="en-US" altLang="en-US"/>
              <a:t>Van Jacobson redesigned TCP congestion control in 1987</a:t>
            </a:r>
          </a:p>
          <a:p>
            <a:r>
              <a:rPr lang="en-US" altLang="en-US"/>
              <a:t>Why are these protocols the way they are?</a:t>
            </a:r>
          </a:p>
          <a:p>
            <a:pPr lvl="1"/>
            <a:r>
              <a:rPr lang="en-US" altLang="en-US"/>
              <a:t>The design has evolved over time</a:t>
            </a:r>
          </a:p>
          <a:p>
            <a:pPr lvl="2"/>
            <a:r>
              <a:rPr lang="en-US" altLang="en-US"/>
              <a:t>The datagram was not always as prominent as it became</a:t>
            </a:r>
          </a:p>
          <a:p>
            <a:pPr lvl="2"/>
            <a:r>
              <a:rPr lang="en-US" altLang="en-US"/>
              <a:t>The Transport / Network split did not even exist</a:t>
            </a:r>
          </a:p>
          <a:p>
            <a:pPr lvl="1"/>
            <a:r>
              <a:rPr lang="en-US" altLang="en-US"/>
              <a:t>This paper outlines the original design principles</a:t>
            </a:r>
          </a:p>
          <a:p>
            <a:pPr lvl="2"/>
            <a:r>
              <a:rPr lang="en-US" altLang="en-US"/>
              <a:t>It also acknowledges that some of them were not met!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63D578B1-A8F9-4940-B20F-55BBA4ECA60B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Fundamental Goal</a:t>
            </a:r>
            <a:endParaRPr lang="el-GR" alt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Multiplexed utilization of </a:t>
            </a:r>
            <a:r>
              <a:rPr lang="en-US" altLang="en-US" i="1"/>
              <a:t>existing</a:t>
            </a:r>
            <a:r>
              <a:rPr lang="en-US" altLang="en-US"/>
              <a:t> interconnected networks</a:t>
            </a:r>
          </a:p>
          <a:p>
            <a:pPr lvl="1"/>
            <a:r>
              <a:rPr lang="en-US" altLang="en-US"/>
              <a:t>Originally, the ARPANET and the ARPA packet radio network</a:t>
            </a:r>
          </a:p>
          <a:p>
            <a:pPr lvl="1"/>
            <a:r>
              <a:rPr lang="en-US" altLang="en-US"/>
              <a:t>Local area networks did not even exist!</a:t>
            </a:r>
          </a:p>
          <a:p>
            <a:pPr lvl="1"/>
            <a:r>
              <a:rPr lang="en-US" altLang="en-US"/>
              <a:t>But it was always assumed that other networks would show up</a:t>
            </a:r>
          </a:p>
          <a:p>
            <a:pPr lvl="1"/>
            <a:r>
              <a:rPr lang="en-US" altLang="en-US"/>
              <a:t>The alternative would be a unified network</a:t>
            </a:r>
          </a:p>
          <a:p>
            <a:pPr lvl="2"/>
            <a:r>
              <a:rPr lang="en-US" altLang="en-US"/>
              <a:t>It may have led to better performance</a:t>
            </a:r>
          </a:p>
          <a:p>
            <a:pPr lvl="2"/>
            <a:r>
              <a:rPr lang="en-US" altLang="en-US"/>
              <a:t>But it was not deemed to be practical</a:t>
            </a:r>
          </a:p>
          <a:p>
            <a:pPr lvl="2"/>
            <a:r>
              <a:rPr lang="en-US" altLang="en-US"/>
              <a:t>Separate networks better reflected administrative boundaries</a:t>
            </a:r>
          </a:p>
          <a:p>
            <a:pPr lvl="1"/>
            <a:r>
              <a:rPr lang="en-US" altLang="en-US"/>
              <a:t>The multiplexing technique chosen was packet switching</a:t>
            </a:r>
          </a:p>
          <a:p>
            <a:pPr lvl="2"/>
            <a:r>
              <a:rPr lang="en-US" altLang="en-US"/>
              <a:t>It fit existing applications better than circuit switching</a:t>
            </a:r>
          </a:p>
          <a:p>
            <a:pPr lvl="2"/>
            <a:r>
              <a:rPr lang="en-US" altLang="en-US"/>
              <a:t>Existing networks were also packet switched</a:t>
            </a:r>
          </a:p>
          <a:p>
            <a:pPr lvl="1"/>
            <a:r>
              <a:rPr lang="en-US" altLang="en-US"/>
              <a:t>Networks would be interconnected by gateways</a:t>
            </a:r>
          </a:p>
          <a:p>
            <a:pPr lvl="2"/>
            <a:r>
              <a:rPr lang="en-US" altLang="en-US"/>
              <a:t>Essentially these were store and forward packet switches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28A7A7FF-3ED6-4F86-A350-064E0A17DCF1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 level goals</a:t>
            </a:r>
            <a:endParaRPr lang="el-GR" alt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The interconnection technique should be effective</a:t>
            </a:r>
          </a:p>
          <a:p>
            <a:pPr marL="457200" indent="-457200"/>
            <a:r>
              <a:rPr lang="en-US" altLang="en-US"/>
              <a:t>Effective means, in order of importance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Communication continues despite failures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Multiple types of service must be supported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A variety of networks must be accommodated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Distributed resource management must be permitted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The architecture must be cost effective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Host attachment must require a low level of effort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/>
              <a:t>The resources used must be accountable</a:t>
            </a:r>
          </a:p>
          <a:p>
            <a:pPr marL="457200" indent="-457200"/>
            <a:r>
              <a:rPr lang="en-US" altLang="en-US"/>
              <a:t>The order is </a:t>
            </a:r>
            <a:r>
              <a:rPr lang="en-US" altLang="en-US" i="1"/>
              <a:t>very</a:t>
            </a:r>
            <a:r>
              <a:rPr lang="en-US" altLang="en-US"/>
              <a:t> important!</a:t>
            </a:r>
          </a:p>
          <a:p>
            <a:pPr marL="838200" lvl="1" indent="-381000"/>
            <a:r>
              <a:rPr lang="en-US" altLang="en-US"/>
              <a:t>A military network places survival on top</a:t>
            </a:r>
          </a:p>
          <a:p>
            <a:pPr marL="838200" lvl="1" indent="-381000"/>
            <a:r>
              <a:rPr lang="en-US" altLang="en-US"/>
              <a:t>A commercial network could place accountability on top</a:t>
            </a:r>
          </a:p>
          <a:p>
            <a:pPr marL="838200" lvl="1" indent="-381000"/>
            <a:r>
              <a:rPr lang="en-US" altLang="en-US"/>
              <a:t>Cost effectiveness is below the multiple types of service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07FBB871-3227-4458-A659-91D025C35A75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Survivability</a:t>
            </a:r>
            <a:endParaRPr lang="el-GR" alt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Survivability in the face of failure</a:t>
            </a:r>
          </a:p>
          <a:p>
            <a:pPr lvl="1"/>
            <a:r>
              <a:rPr lang="en-US" altLang="en-US"/>
              <a:t>Two entities must continue communicating despite failures</a:t>
            </a:r>
          </a:p>
          <a:p>
            <a:pPr lvl="2"/>
            <a:r>
              <a:rPr lang="en-US" altLang="en-US"/>
              <a:t>If there is a path between them, they should keep communicating</a:t>
            </a:r>
          </a:p>
          <a:p>
            <a:pPr lvl="2"/>
            <a:r>
              <a:rPr lang="en-US" altLang="en-US"/>
              <a:t>Synchronization is lost only if there is total partition</a:t>
            </a:r>
          </a:p>
          <a:p>
            <a:pPr lvl="1"/>
            <a:r>
              <a:rPr lang="en-US" altLang="en-US"/>
              <a:t>This implies that the network should avoid maintaining state</a:t>
            </a:r>
          </a:p>
          <a:p>
            <a:pPr lvl="2"/>
            <a:r>
              <a:rPr lang="en-US" altLang="en-US"/>
              <a:t>Conversation state must not be kept inside the network</a:t>
            </a:r>
          </a:p>
          <a:p>
            <a:pPr lvl="3"/>
            <a:r>
              <a:rPr lang="en-US" altLang="en-US"/>
              <a:t>E.g. packets transmitted or acknowledged, flow control data</a:t>
            </a:r>
          </a:p>
          <a:p>
            <a:pPr lvl="2"/>
            <a:r>
              <a:rPr lang="en-US" altLang="en-US"/>
              <a:t>Otherwise failures would require the applications to be reset</a:t>
            </a:r>
          </a:p>
          <a:p>
            <a:pPr lvl="1"/>
            <a:r>
              <a:rPr lang="en-US" altLang="en-US"/>
              <a:t>Therefore, conversation state is kept at the endpoints</a:t>
            </a:r>
          </a:p>
          <a:p>
            <a:pPr lvl="2"/>
            <a:r>
              <a:rPr lang="en-US" altLang="en-US"/>
              <a:t>Fate sharing: conversation state is lost only if an endpoint fails</a:t>
            </a:r>
          </a:p>
          <a:p>
            <a:pPr lvl="2"/>
            <a:r>
              <a:rPr lang="en-US" altLang="en-US"/>
              <a:t>Much easier to engineer than in-network state replication</a:t>
            </a:r>
          </a:p>
          <a:p>
            <a:pPr lvl="1"/>
            <a:r>
              <a:rPr lang="en-US" altLang="en-US"/>
              <a:t>Consequences of fate sharing</a:t>
            </a:r>
          </a:p>
          <a:p>
            <a:pPr lvl="2"/>
            <a:r>
              <a:rPr lang="en-US" altLang="en-US"/>
              <a:t>Packet switches are stateless (datagram model)</a:t>
            </a:r>
          </a:p>
          <a:p>
            <a:pPr lvl="2"/>
            <a:r>
              <a:rPr lang="en-US" altLang="en-US"/>
              <a:t>Endpoints are responsible for the transport layer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2a</a:t>
            </a:r>
            <a:r>
              <a:rPr lang="el-GR" altLang="en-US"/>
              <a:t>-</a:t>
            </a:r>
            <a:fld id="{7C92193F-24BE-46BF-80EE-96B77C7146EC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Service</a:t>
            </a:r>
            <a:endParaRPr lang="el-GR" altLang="en-US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Support of multiple types of service</a:t>
            </a:r>
          </a:p>
          <a:p>
            <a:pPr lvl="1"/>
            <a:r>
              <a:rPr lang="en-US" altLang="en-US"/>
              <a:t>Different requirements in speed, latency, reliability</a:t>
            </a:r>
          </a:p>
          <a:p>
            <a:r>
              <a:rPr lang="en-US" altLang="en-US"/>
              <a:t>The traditional network service was a virtual circuit</a:t>
            </a:r>
          </a:p>
          <a:p>
            <a:pPr lvl="1"/>
            <a:r>
              <a:rPr lang="en-US" altLang="en-US"/>
              <a:t>Bi-directional reliable data delivery</a:t>
            </a:r>
          </a:p>
          <a:p>
            <a:pPr lvl="1"/>
            <a:r>
              <a:rPr lang="en-US" altLang="en-US"/>
              <a:t>Remote login: low delay</a:t>
            </a:r>
          </a:p>
          <a:p>
            <a:pPr lvl="1"/>
            <a:r>
              <a:rPr lang="en-US" altLang="en-US"/>
              <a:t>File transfer: high throughput</a:t>
            </a:r>
          </a:p>
          <a:p>
            <a:pPr lvl="1"/>
            <a:r>
              <a:rPr lang="en-US" altLang="en-US"/>
              <a:t>TCP attempts to provide both</a:t>
            </a:r>
          </a:p>
          <a:p>
            <a:r>
              <a:rPr lang="en-US" altLang="en-US"/>
              <a:t>But TCP cannot handle everything</a:t>
            </a:r>
          </a:p>
          <a:p>
            <a:pPr lvl="1"/>
            <a:r>
              <a:rPr lang="en-US" altLang="en-US"/>
              <a:t>XNET: cross-Internet debugger</a:t>
            </a:r>
          </a:p>
          <a:p>
            <a:pPr lvl="2"/>
            <a:r>
              <a:rPr lang="en-US" altLang="en-US"/>
              <a:t>How can you expect reliable transmission in a buggy endpoint?</a:t>
            </a:r>
          </a:p>
          <a:p>
            <a:pPr lvl="1"/>
            <a:r>
              <a:rPr lang="en-US" altLang="en-US"/>
              <a:t>Real time delivery of speech (teleconferencing)</a:t>
            </a:r>
          </a:p>
          <a:p>
            <a:pPr lvl="2"/>
            <a:r>
              <a:rPr lang="en-US" altLang="en-US"/>
              <a:t>No point in retransmissions and they also introduce delays</a:t>
            </a:r>
          </a:p>
          <a:p>
            <a:pPr lvl="1"/>
            <a:r>
              <a:rPr lang="en-US" altLang="en-US"/>
              <a:t>The network should work well with other services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1459</Words>
  <Application>Microsoft Macintosh PowerPoint</Application>
  <PresentationFormat>On-screen Show (4:3)</PresentationFormat>
  <Paragraphs>218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2 / Paper 1</vt:lpstr>
      <vt:lpstr>Introduction</vt:lpstr>
      <vt:lpstr>Fundamental Goal</vt:lpstr>
      <vt:lpstr>Second level goals</vt:lpstr>
      <vt:lpstr>Survivability</vt:lpstr>
      <vt:lpstr>Types of Service</vt:lpstr>
      <vt:lpstr>Types of Service</vt:lpstr>
      <vt:lpstr>Varieties of networks</vt:lpstr>
      <vt:lpstr>Other Goals</vt:lpstr>
      <vt:lpstr>Architecture and Implementation</vt:lpstr>
      <vt:lpstr>Datagrams</vt:lpstr>
      <vt:lpstr>TCP</vt:lpstr>
      <vt:lpstr>Retrospective</vt:lpstr>
      <vt:lpstr>End of Section # 2.1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172</cp:revision>
  <dcterms:created xsi:type="dcterms:W3CDTF">2002-02-24T19:33:17Z</dcterms:created>
  <dcterms:modified xsi:type="dcterms:W3CDTF">2015-11-23T21:53:12Z</dcterms:modified>
</cp:coreProperties>
</file>