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256" r:id="rId3"/>
    <p:sldId id="259" r:id="rId4"/>
    <p:sldId id="257" r:id="rId5"/>
    <p:sldId id="261" r:id="rId6"/>
    <p:sldId id="414" r:id="rId7"/>
    <p:sldId id="374" r:id="rId8"/>
    <p:sldId id="527" r:id="rId9"/>
    <p:sldId id="557" r:id="rId10"/>
    <p:sldId id="555" r:id="rId11"/>
    <p:sldId id="528" r:id="rId12"/>
    <p:sldId id="529" r:id="rId13"/>
    <p:sldId id="556" r:id="rId14"/>
    <p:sldId id="551" r:id="rId15"/>
    <p:sldId id="530" r:id="rId16"/>
    <p:sldId id="559" r:id="rId17"/>
    <p:sldId id="531" r:id="rId18"/>
    <p:sldId id="532" r:id="rId19"/>
    <p:sldId id="558" r:id="rId20"/>
    <p:sldId id="552" r:id="rId21"/>
    <p:sldId id="533" r:id="rId22"/>
    <p:sldId id="560" r:id="rId23"/>
    <p:sldId id="534" r:id="rId24"/>
    <p:sldId id="562" r:id="rId25"/>
    <p:sldId id="535" r:id="rId26"/>
    <p:sldId id="568" r:id="rId27"/>
    <p:sldId id="536" r:id="rId28"/>
    <p:sldId id="537" r:id="rId29"/>
    <p:sldId id="561" r:id="rId30"/>
    <p:sldId id="553" r:id="rId31"/>
    <p:sldId id="538" r:id="rId32"/>
    <p:sldId id="539" r:id="rId33"/>
    <p:sldId id="564" r:id="rId34"/>
    <p:sldId id="540" r:id="rId35"/>
    <p:sldId id="541" r:id="rId36"/>
    <p:sldId id="563" r:id="rId37"/>
    <p:sldId id="554" r:id="rId38"/>
    <p:sldId id="542" r:id="rId39"/>
    <p:sldId id="543" r:id="rId40"/>
    <p:sldId id="544" r:id="rId41"/>
    <p:sldId id="565" r:id="rId42"/>
    <p:sldId id="545" r:id="rId43"/>
    <p:sldId id="546" r:id="rId44"/>
    <p:sldId id="547" r:id="rId45"/>
    <p:sldId id="566" r:id="rId46"/>
    <p:sldId id="548" r:id="rId47"/>
    <p:sldId id="549" r:id="rId48"/>
    <p:sldId id="550" r:id="rId49"/>
    <p:sldId id="567" r:id="rId50"/>
    <p:sldId id="354" r:id="rId51"/>
  </p:sldIdLst>
  <p:sldSz cx="9144000" cy="6858000" type="screen4x3"/>
  <p:notesSz cx="6858000" cy="9144000"/>
  <p:custDataLst>
    <p:tags r:id="rId5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9" d="100"/>
          <a:sy n="89" d="100"/>
        </p:scale>
        <p:origin x="1296" y="8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1.xml"/><Relationship Id="rId18" Type="http://schemas.openxmlformats.org/officeDocument/2006/relationships/slide" Target="slides/slide43.xml"/><Relationship Id="rId3" Type="http://schemas.openxmlformats.org/officeDocument/2006/relationships/slide" Target="slides/slide11.xml"/><Relationship Id="rId7" Type="http://schemas.openxmlformats.org/officeDocument/2006/relationships/slide" Target="slides/slide20.xml"/><Relationship Id="rId12" Type="http://schemas.openxmlformats.org/officeDocument/2006/relationships/slide" Target="slides/slide30.xml"/><Relationship Id="rId17" Type="http://schemas.openxmlformats.org/officeDocument/2006/relationships/slide" Target="slides/slide39.xml"/><Relationship Id="rId2" Type="http://schemas.openxmlformats.org/officeDocument/2006/relationships/slide" Target="slides/slide10.xml"/><Relationship Id="rId16" Type="http://schemas.openxmlformats.org/officeDocument/2006/relationships/slide" Target="slides/slide37.xml"/><Relationship Id="rId20" Type="http://schemas.openxmlformats.org/officeDocument/2006/relationships/slide" Target="slides/slide47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11" Type="http://schemas.openxmlformats.org/officeDocument/2006/relationships/slide" Target="slides/slide27.xml"/><Relationship Id="rId5" Type="http://schemas.openxmlformats.org/officeDocument/2006/relationships/slide" Target="slides/slide16.xml"/><Relationship Id="rId15" Type="http://schemas.openxmlformats.org/officeDocument/2006/relationships/slide" Target="slides/slide34.xml"/><Relationship Id="rId10" Type="http://schemas.openxmlformats.org/officeDocument/2006/relationships/slide" Target="slides/slide26.xml"/><Relationship Id="rId19" Type="http://schemas.openxmlformats.org/officeDocument/2006/relationships/slide" Target="slides/slide45.xml"/><Relationship Id="rId4" Type="http://schemas.openxmlformats.org/officeDocument/2006/relationships/slide" Target="slides/slide14.xml"/><Relationship Id="rId9" Type="http://schemas.openxmlformats.org/officeDocument/2006/relationships/slide" Target="slides/slide24.xml"/><Relationship Id="rId14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4/11/2015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Κωδικοποίηση εντροπίας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n-US" dirty="0"/>
              <a:t>Shannon-Fano </a:t>
            </a:r>
            <a:r>
              <a:rPr lang="en-US" dirty="0" smtClean="0"/>
              <a:t>(</a:t>
            </a:r>
            <a:r>
              <a:rPr lang="el-GR" dirty="0" smtClean="0"/>
              <a:t>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n-US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29618"/>
            <a:ext cx="8382000" cy="187118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δένδρου κωδικοποίησης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ταξινόμηση δίνει τη σειρά</a:t>
            </a:r>
            <a:r>
              <a:rPr lang="en-US" altLang="el-GR" dirty="0" smtClean="0"/>
              <a:t> b, a, d, e, c</a:t>
            </a:r>
          </a:p>
          <a:p>
            <a:pPr lvl="1" eaLnBrk="1" hangingPunct="1"/>
            <a:r>
              <a:rPr lang="el-GR" altLang="el-GR" dirty="0" smtClean="0"/>
              <a:t>Μέσο μήκος κώδικα: 2,31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258"/>
            <a:ext cx="4785360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5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n-US" dirty="0"/>
              <a:t>Shannon-Fano </a:t>
            </a:r>
            <a:r>
              <a:rPr lang="en-US" dirty="0" smtClean="0"/>
              <a:t>(</a:t>
            </a:r>
            <a:r>
              <a:rPr lang="el-GR" dirty="0" smtClean="0"/>
              <a:t>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n-GB" altLang="el-GR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Κωδικοποίηση: Αντικατάσταση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w</a:t>
            </a:r>
            <a:r>
              <a:rPr lang="el-GR" altLang="el-GR" dirty="0" smtClean="0"/>
              <a:t>(</a:t>
            </a:r>
            <a:r>
              <a:rPr lang="en-US" altLang="el-GR" dirty="0" smtClean="0"/>
              <a:t>x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Κάθε σύμβολο αντιστοιχεί σε ένα φύλλο</a:t>
            </a:r>
          </a:p>
          <a:p>
            <a:pPr lvl="1"/>
            <a:r>
              <a:rPr lang="el-GR" altLang="el-GR" dirty="0" smtClean="0"/>
              <a:t>Το μονοπάτι του φύλλου είναι ο κωδικός</a:t>
            </a:r>
          </a:p>
          <a:p>
            <a:pPr eaLnBrk="1" hangingPunct="1"/>
            <a:r>
              <a:rPr lang="el-GR" altLang="el-GR" dirty="0" smtClean="0"/>
              <a:t>Αποκωδικοποίηση </a:t>
            </a:r>
          </a:p>
          <a:p>
            <a:pPr lvl="1" eaLnBrk="1" hangingPunct="1"/>
            <a:r>
              <a:rPr lang="el-GR" altLang="el-GR" dirty="0" smtClean="0"/>
              <a:t>Απαιτείται γνώση δένδρου κωδικοποίησης</a:t>
            </a:r>
          </a:p>
          <a:p>
            <a:pPr lvl="1" eaLnBrk="1" hangingPunct="1"/>
            <a:r>
              <a:rPr lang="el-GR" altLang="el-GR" dirty="0" smtClean="0"/>
              <a:t>Αντιστοίχιση εισόδου με μονοπάτια δένδρου</a:t>
            </a:r>
          </a:p>
          <a:p>
            <a:pPr lvl="2"/>
            <a:r>
              <a:rPr lang="el-GR" altLang="el-GR" dirty="0" smtClean="0"/>
              <a:t>Κάθε πρόθεμα αντιστοιχεί σε διαφορετικό μονοπάτι</a:t>
            </a:r>
          </a:p>
          <a:p>
            <a:pPr lvl="2"/>
            <a:r>
              <a:rPr lang="el-GR" altLang="el-GR" dirty="0" smtClean="0"/>
              <a:t>Ξέρουμε πάντα πότε να σταματήσουμε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5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n-US" dirty="0"/>
              <a:t>Shannon-Fano </a:t>
            </a:r>
            <a:r>
              <a:rPr lang="en-US" dirty="0" smtClean="0"/>
              <a:t>(</a:t>
            </a:r>
            <a:r>
              <a:rPr lang="el-GR" dirty="0" smtClean="0"/>
              <a:t>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Κατασκευή δένδρου κωδικοποίησης</a:t>
            </a:r>
          </a:p>
          <a:p>
            <a:pPr lvl="1"/>
            <a:r>
              <a:rPr lang="el-GR" altLang="el-GR" dirty="0"/>
              <a:t>Κωδικοποίηση δύο φάσεων</a:t>
            </a:r>
          </a:p>
          <a:p>
            <a:pPr lvl="1"/>
            <a:r>
              <a:rPr lang="el-GR" altLang="el-GR" dirty="0"/>
              <a:t>Χρήση έτοιμων δένδρων</a:t>
            </a:r>
          </a:p>
          <a:p>
            <a:pPr lvl="2"/>
            <a:r>
              <a:rPr lang="el-GR" altLang="el-GR" dirty="0" smtClean="0"/>
              <a:t>Ουσιαστικά έτοιμων κατανομών πιθανότητας</a:t>
            </a:r>
            <a:endParaRPr lang="el-GR" altLang="el-GR" dirty="0"/>
          </a:p>
          <a:p>
            <a:r>
              <a:rPr lang="el-GR" altLang="el-GR" dirty="0"/>
              <a:t>Κατασκευή δένδρου αποκωδικοποίησης</a:t>
            </a:r>
          </a:p>
          <a:p>
            <a:pPr lvl="1"/>
            <a:r>
              <a:rPr lang="el-GR" altLang="el-GR" dirty="0"/>
              <a:t>Μετάδοση δένδρου κωδικοποίησης</a:t>
            </a:r>
          </a:p>
          <a:p>
            <a:pPr lvl="1"/>
            <a:r>
              <a:rPr lang="el-GR" altLang="el-GR" dirty="0"/>
              <a:t>Μετάδοση πιθανοτήτων</a:t>
            </a:r>
          </a:p>
          <a:p>
            <a:pPr lvl="2"/>
            <a:r>
              <a:rPr lang="el-GR" altLang="el-GR" dirty="0"/>
              <a:t>Απαιτείται γνώση των κανόνων </a:t>
            </a:r>
            <a:r>
              <a:rPr lang="el-GR" altLang="el-GR" dirty="0" smtClean="0"/>
              <a:t>κωδικοποίησης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84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n-US" altLang="el-GR" dirty="0" smtClean="0"/>
              <a:t>Huffman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Κωδικοποίηση εντροπίας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Μέθοδος </a:t>
            </a:r>
            <a:r>
              <a:rPr lang="en-US" altLang="el-GR" dirty="0" smtClean="0"/>
              <a:t>Huffman</a:t>
            </a:r>
            <a:r>
              <a:rPr lang="el-GR" altLang="el-GR" dirty="0" smtClean="0"/>
              <a:t> (1 από 5)</a:t>
            </a:r>
            <a:endParaRPr lang="en-US" altLang="el-GR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Παρόμοια με </a:t>
            </a:r>
            <a:r>
              <a:rPr lang="en-US" altLang="el-GR" dirty="0" smtClean="0"/>
              <a:t>Shannon-Fano</a:t>
            </a:r>
          </a:p>
          <a:p>
            <a:pPr lvl="1" eaLnBrk="1" hangingPunct="1"/>
            <a:r>
              <a:rPr lang="el-GR" altLang="el-GR" dirty="0" smtClean="0"/>
              <a:t>Μεταβλητό πλήθος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ανά σύμβολο</a:t>
            </a:r>
          </a:p>
          <a:p>
            <a:pPr lvl="1" eaLnBrk="1" hangingPunct="1"/>
            <a:r>
              <a:rPr lang="el-GR" altLang="el-GR" dirty="0" smtClean="0"/>
              <a:t>Απαιτεί γνώση πιθανοτήτων εισόδου</a:t>
            </a:r>
          </a:p>
          <a:p>
            <a:pPr lvl="1" eaLnBrk="1" hangingPunct="1"/>
            <a:r>
              <a:rPr lang="el-GR" altLang="el-GR" dirty="0" smtClean="0"/>
              <a:t>Δυαδικό δένδρο (απο)κωδικοποίησης</a:t>
            </a:r>
          </a:p>
          <a:p>
            <a:pPr lvl="2" eaLnBrk="1" hangingPunct="1"/>
            <a:r>
              <a:rPr lang="el-GR" altLang="el-GR" dirty="0" smtClean="0"/>
              <a:t>Μπορεί να διαφέρει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της </a:t>
            </a:r>
            <a:r>
              <a:rPr lang="en-US" altLang="el-GR" dirty="0" smtClean="0"/>
              <a:t>Huffman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Ίδιος αλγόριθμος (από)κωδικοποίησης</a:t>
            </a:r>
          </a:p>
          <a:p>
            <a:pPr lvl="1" eaLnBrk="1" hangingPunct="1"/>
            <a:r>
              <a:rPr lang="el-GR" altLang="el-GR" dirty="0" smtClean="0"/>
              <a:t>Δημιουργία δένδρου με ανάποδο τρόπο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7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</a:t>
            </a:r>
            <a:r>
              <a:rPr lang="en-US" altLang="el-GR" dirty="0"/>
              <a:t>Huffman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Κατασκευή</a:t>
            </a:r>
          </a:p>
          <a:p>
            <a:pPr lvl="1"/>
            <a:r>
              <a:rPr lang="el-GR" altLang="el-GR" dirty="0"/>
              <a:t>Επιλογή κόμβων με ελάχιστες πιθανότητες</a:t>
            </a:r>
          </a:p>
          <a:p>
            <a:pPr lvl="1"/>
            <a:r>
              <a:rPr lang="el-GR" altLang="el-GR" dirty="0"/>
              <a:t>Αντικατάσταση κόμβων με υποδένδρο</a:t>
            </a:r>
          </a:p>
          <a:p>
            <a:pPr lvl="2"/>
            <a:r>
              <a:rPr lang="el-GR" altLang="el-GR" dirty="0"/>
              <a:t>Άθροισμα πιθανοτήτων παιδιών στον πατέρα</a:t>
            </a:r>
          </a:p>
          <a:p>
            <a:pPr lvl="2"/>
            <a:r>
              <a:rPr lang="el-GR" altLang="el-GR" dirty="0"/>
              <a:t>Αντιστοίχιση 0 και 1 στα δύο παιδιά</a:t>
            </a:r>
            <a:endParaRPr lang="en-US" altLang="el-GR" dirty="0"/>
          </a:p>
          <a:p>
            <a:pPr lvl="1"/>
            <a:r>
              <a:rPr lang="el-GR" altLang="el-GR" dirty="0" smtClean="0"/>
              <a:t>Σταματάμε όταν μείνει ένα δένδρο</a:t>
            </a:r>
          </a:p>
          <a:p>
            <a:pPr lvl="2"/>
            <a:r>
              <a:rPr lang="el-GR" altLang="el-GR" dirty="0" smtClean="0"/>
              <a:t>Η ρίζα αντιπροσωπεύει όλα τα σύμβολα</a:t>
            </a:r>
          </a:p>
          <a:p>
            <a:pPr lvl="1"/>
            <a:r>
              <a:rPr lang="el-GR" altLang="el-GR" dirty="0" smtClean="0"/>
              <a:t>Πιο </a:t>
            </a:r>
            <a:r>
              <a:rPr lang="el-GR" altLang="el-GR" dirty="0"/>
              <a:t>ισορροπημένα δένδρα από </a:t>
            </a:r>
            <a:r>
              <a:rPr lang="en-US" altLang="el-GR" dirty="0" smtClean="0"/>
              <a:t>Shannon-Fano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919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</a:t>
            </a:r>
            <a:r>
              <a:rPr lang="en-US" altLang="el-GR" dirty="0"/>
              <a:t>Huffman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Παράδειγμα δένδρου κωδικοποίησης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P(</a:t>
            </a:r>
            <a:r>
              <a:rPr lang="en-US" altLang="el-GR" dirty="0" smtClean="0"/>
              <a:t>a</a:t>
            </a:r>
            <a:r>
              <a:rPr lang="el-GR" altLang="el-GR" dirty="0" smtClean="0"/>
              <a:t>)=0,17, P(</a:t>
            </a:r>
            <a:r>
              <a:rPr lang="en-US" altLang="el-GR" dirty="0" smtClean="0"/>
              <a:t>b</a:t>
            </a:r>
            <a:r>
              <a:rPr lang="el-GR" altLang="el-GR" dirty="0" smtClean="0"/>
              <a:t>)=0,35, P(</a:t>
            </a:r>
            <a:r>
              <a:rPr lang="en-US" altLang="el-GR" dirty="0" smtClean="0"/>
              <a:t>c</a:t>
            </a:r>
            <a:r>
              <a:rPr lang="el-GR" altLang="el-GR" dirty="0" smtClean="0"/>
              <a:t>)=0,15, P(</a:t>
            </a:r>
            <a:r>
              <a:rPr lang="en-US" altLang="el-GR" dirty="0" smtClean="0"/>
              <a:t>d</a:t>
            </a:r>
            <a:r>
              <a:rPr lang="el-GR" altLang="el-GR" dirty="0" smtClean="0"/>
              <a:t>)=0,17, P(</a:t>
            </a:r>
            <a:r>
              <a:rPr lang="en-US" altLang="el-GR" dirty="0" smtClean="0"/>
              <a:t>e</a:t>
            </a:r>
            <a:r>
              <a:rPr lang="el-GR" altLang="el-GR" dirty="0" smtClean="0"/>
              <a:t>)=0,16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Μέσο μήκος κώδικα: 2,3</a:t>
            </a:r>
            <a:r>
              <a:rPr lang="en-US" altLang="el-GR" dirty="0" smtClean="0"/>
              <a:t> </a:t>
            </a:r>
            <a:r>
              <a:rPr lang="el-GR" altLang="el-GR" dirty="0" smtClean="0"/>
              <a:t>(καλύτερο από </a:t>
            </a:r>
            <a:r>
              <a:rPr lang="en-US" altLang="el-GR" dirty="0" smtClean="0"/>
              <a:t>Shannon-Fano)</a:t>
            </a:r>
            <a:endParaRPr lang="el-GR" altLang="el-GR" dirty="0" smtClean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8" y="1196752"/>
            <a:ext cx="4160520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17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</a:t>
            </a:r>
            <a:r>
              <a:rPr lang="en-US" altLang="el-GR" dirty="0"/>
              <a:t>Huffman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Huffman </a:t>
            </a:r>
            <a:r>
              <a:rPr lang="el-GR" altLang="el-GR" dirty="0" smtClean="0"/>
              <a:t>ή </a:t>
            </a:r>
            <a:r>
              <a:rPr lang="en-US" altLang="el-GR" dirty="0" smtClean="0"/>
              <a:t>Shannon-Fano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Σχεδόν πανομοιότυποι αλγόριθμοι</a:t>
            </a:r>
          </a:p>
          <a:p>
            <a:pPr lvl="1" eaLnBrk="1" hangingPunct="1"/>
            <a:r>
              <a:rPr lang="el-GR" altLang="el-GR" dirty="0" smtClean="0"/>
              <a:t>Πιο απλή κατασκευή στο </a:t>
            </a:r>
            <a:r>
              <a:rPr lang="en-US" altLang="el-GR" dirty="0" smtClean="0"/>
              <a:t>Shannon-Fano</a:t>
            </a:r>
          </a:p>
          <a:p>
            <a:pPr lvl="2" eaLnBrk="1" hangingPunct="1"/>
            <a:r>
              <a:rPr lang="el-GR" altLang="el-GR" dirty="0" smtClean="0"/>
              <a:t>Όχι ταξινόμηση συμβόλων σε κάθε βήμα</a:t>
            </a:r>
          </a:p>
          <a:p>
            <a:pPr lvl="1" eaLnBrk="1" hangingPunct="1"/>
            <a:r>
              <a:rPr lang="el-GR" altLang="el-GR" dirty="0" smtClean="0"/>
              <a:t>Πιο αποδοτική κωδικοποίηση στο </a:t>
            </a:r>
            <a:r>
              <a:rPr lang="en-US" altLang="el-GR" dirty="0" smtClean="0"/>
              <a:t>Huffman</a:t>
            </a:r>
          </a:p>
          <a:p>
            <a:pPr lvl="2" eaLnBrk="1" hangingPunct="1"/>
            <a:r>
              <a:rPr lang="el-GR" altLang="el-GR" dirty="0" smtClean="0"/>
              <a:t>Σε κάθε βήμα απαιτείται ταξινόμηση υποδένδρων</a:t>
            </a:r>
          </a:p>
          <a:p>
            <a:pPr lvl="2" eaLnBrk="1" hangingPunct="1"/>
            <a:r>
              <a:rPr lang="el-GR" altLang="el-GR" dirty="0" smtClean="0"/>
              <a:t>Γρήγορη υλοποίηση με σωρό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4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</a:t>
            </a:r>
            <a:r>
              <a:rPr lang="en-US" altLang="el-GR" dirty="0"/>
              <a:t>Huffman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Μειονεκτήματα </a:t>
            </a:r>
            <a:r>
              <a:rPr lang="en-US" altLang="el-GR" dirty="0"/>
              <a:t>Huffman/Shannon-Fano</a:t>
            </a:r>
          </a:p>
          <a:p>
            <a:pPr lvl="1"/>
            <a:r>
              <a:rPr lang="el-GR" altLang="el-GR" dirty="0"/>
              <a:t>Απαιτείται γνώση των πιθανοτήτων εισόδου</a:t>
            </a:r>
          </a:p>
          <a:p>
            <a:pPr lvl="1"/>
            <a:r>
              <a:rPr lang="el-GR" altLang="el-GR" dirty="0"/>
              <a:t>Η κωδικοποίηση δεν είναι βέλτιστη</a:t>
            </a:r>
          </a:p>
          <a:p>
            <a:pPr lvl="2"/>
            <a:r>
              <a:rPr lang="el-GR" altLang="el-GR" dirty="0" smtClean="0"/>
              <a:t>Ακέραιο </a:t>
            </a:r>
            <a:r>
              <a:rPr lang="el-GR" altLang="el-GR" dirty="0"/>
              <a:t>πλήθος </a:t>
            </a:r>
            <a:r>
              <a:rPr lang="en-US" altLang="el-GR" dirty="0"/>
              <a:t>bit</a:t>
            </a:r>
            <a:r>
              <a:rPr lang="el-GR" altLang="el-GR" dirty="0"/>
              <a:t> ανά σύμβολο</a:t>
            </a:r>
          </a:p>
          <a:p>
            <a:pPr lvl="2"/>
            <a:r>
              <a:rPr lang="el-GR" altLang="el-GR" dirty="0" smtClean="0"/>
              <a:t>Αναγκαστικά αποκλίνουμε από το ιδανικό</a:t>
            </a:r>
          </a:p>
          <a:p>
            <a:pPr lvl="1"/>
            <a:r>
              <a:rPr lang="el-GR" altLang="el-GR" dirty="0" smtClean="0"/>
              <a:t>Βελτίωση </a:t>
            </a:r>
            <a:r>
              <a:rPr lang="el-GR" altLang="el-GR" dirty="0"/>
              <a:t>συμπίεσης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Κωδικοποίηση ομάδων από </a:t>
            </a:r>
            <a:r>
              <a:rPr lang="en-US" altLang="el-GR" dirty="0" smtClean="0"/>
              <a:t>n</a:t>
            </a:r>
            <a:r>
              <a:rPr lang="el-GR" altLang="el-GR" dirty="0" smtClean="0"/>
              <a:t> </a:t>
            </a:r>
            <a:r>
              <a:rPr lang="el-GR" altLang="el-GR" dirty="0"/>
              <a:t>σύμβολα</a:t>
            </a:r>
            <a:endParaRPr lang="en-US" altLang="el-GR" dirty="0"/>
          </a:p>
          <a:p>
            <a:pPr lvl="2"/>
            <a:r>
              <a:rPr lang="el-GR" altLang="el-GR" dirty="0"/>
              <a:t>Εκθετική αύξηση του πλήθους των συμβόλων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67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Αριθμητική κωδικοποίηση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Κωδικοποίηση εντροπίας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Αριθμητική (1 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Κωδικοποίηση εισόδου με έναν αριθμό</a:t>
            </a:r>
          </a:p>
          <a:p>
            <a:pPr lvl="1" eaLnBrk="1" hangingPunct="1"/>
            <a:r>
              <a:rPr lang="el-GR" altLang="el-GR" dirty="0" smtClean="0"/>
              <a:t>Το πλήθος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εξαρτάται από το μήκος</a:t>
            </a:r>
          </a:p>
          <a:p>
            <a:pPr lvl="2"/>
            <a:r>
              <a:rPr lang="el-GR" altLang="el-GR" dirty="0" smtClean="0"/>
              <a:t>Μπορεί να είναι πάρα πολύ μεγάλο</a:t>
            </a:r>
          </a:p>
          <a:p>
            <a:pPr lvl="1" eaLnBrk="1" hangingPunct="1"/>
            <a:r>
              <a:rPr lang="el-GR" altLang="el-GR" dirty="0" smtClean="0"/>
              <a:t>Δεν απαιτείται σταθερό πλήθος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/σύμβολο</a:t>
            </a:r>
          </a:p>
          <a:p>
            <a:pPr lvl="2"/>
            <a:r>
              <a:rPr lang="el-GR" altLang="el-GR" dirty="0" smtClean="0"/>
              <a:t>Αποφεύγουμε την απόκλιση από το ιδανικό</a:t>
            </a:r>
          </a:p>
          <a:p>
            <a:pPr lvl="1" eaLnBrk="1" hangingPunct="1"/>
            <a:r>
              <a:rPr lang="el-GR" altLang="el-GR" dirty="0" smtClean="0"/>
              <a:t>Απαιτείται γνώση των πιθανοτήτων εισόδου</a:t>
            </a:r>
          </a:p>
          <a:p>
            <a:pPr lvl="1"/>
            <a:r>
              <a:rPr lang="el-GR" altLang="el-GR" dirty="0" smtClean="0"/>
              <a:t>Χρησιμοποιείται τερματικό σύμβολο στο τέλος</a:t>
            </a:r>
          </a:p>
          <a:p>
            <a:pPr lvl="2"/>
            <a:r>
              <a:rPr lang="el-GR" altLang="el-GR" dirty="0" smtClean="0"/>
              <a:t>Για να ξέρουμε ότι τελείωσε η αποκωδικοποίηση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1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Προετοιμασία αλγορίθμου</a:t>
            </a:r>
          </a:p>
          <a:p>
            <a:pPr lvl="1"/>
            <a:r>
              <a:rPr lang="el-GR" altLang="el-GR" dirty="0"/>
              <a:t>Ταξινόμηση συμβόλων (συνήθως αλφαβητικά)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/>
              <a:t>x</a:t>
            </a:r>
            <a:r>
              <a:rPr lang="en-US" altLang="el-GR" baseline="-25000" dirty="0"/>
              <a:t>i</a:t>
            </a:r>
            <a:r>
              <a:rPr lang="el-GR" altLang="el-GR" dirty="0"/>
              <a:t> αντιστοιχίζουμε </a:t>
            </a:r>
            <a:r>
              <a:rPr lang="el-GR" altLang="el-GR" dirty="0" smtClean="0"/>
              <a:t>το διάστημα</a:t>
            </a:r>
            <a:r>
              <a:rPr lang="en-US" altLang="el-GR" dirty="0" smtClean="0"/>
              <a:t> </a:t>
            </a:r>
            <a:r>
              <a:rPr lang="en-US" altLang="el-GR" dirty="0"/>
              <a:t>[a</a:t>
            </a:r>
            <a:r>
              <a:rPr lang="en-US" altLang="el-GR" baseline="-25000" dirty="0"/>
              <a:t>i</a:t>
            </a:r>
            <a:r>
              <a:rPr lang="en-US" altLang="el-GR" dirty="0"/>
              <a:t>, b</a:t>
            </a:r>
            <a:r>
              <a:rPr lang="en-US" altLang="el-GR" baseline="-25000" dirty="0"/>
              <a:t>i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/>
              <a:t>Το διάστημα ορίζεται έτσι ώστε </a:t>
            </a:r>
            <a:r>
              <a:rPr lang="en-US" altLang="el-GR" dirty="0"/>
              <a:t>b</a:t>
            </a:r>
            <a:r>
              <a:rPr lang="en-US" altLang="el-GR" baseline="-25000" dirty="0"/>
              <a:t>i</a:t>
            </a:r>
            <a:r>
              <a:rPr lang="en-US" altLang="el-GR" dirty="0"/>
              <a:t>-a</a:t>
            </a:r>
            <a:r>
              <a:rPr lang="en-US" altLang="el-GR" baseline="-25000" dirty="0"/>
              <a:t>i</a:t>
            </a:r>
            <a:r>
              <a:rPr lang="en-US" altLang="el-GR" dirty="0"/>
              <a:t> = p(x</a:t>
            </a:r>
            <a:r>
              <a:rPr lang="en-US" altLang="el-GR" baseline="-25000" dirty="0"/>
              <a:t>i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 smtClean="0"/>
              <a:t>Παράδειγμα</a:t>
            </a:r>
          </a:p>
          <a:p>
            <a:pPr lvl="2"/>
            <a:r>
              <a:rPr lang="en-US" altLang="el-GR" dirty="0" smtClean="0"/>
              <a:t>P(a</a:t>
            </a:r>
            <a:r>
              <a:rPr lang="en-US" altLang="el-GR" dirty="0"/>
              <a:t>) = 0</a:t>
            </a:r>
            <a:r>
              <a:rPr lang="el-GR" altLang="el-GR" dirty="0"/>
              <a:t>.</a:t>
            </a:r>
            <a:r>
              <a:rPr lang="en-US" altLang="el-GR" dirty="0"/>
              <a:t>4, P(b) = 0</a:t>
            </a:r>
            <a:r>
              <a:rPr lang="el-GR" altLang="el-GR" dirty="0"/>
              <a:t>.</a:t>
            </a:r>
            <a:r>
              <a:rPr lang="en-US" altLang="el-GR" dirty="0"/>
              <a:t>3, P(c) = 0</a:t>
            </a:r>
            <a:r>
              <a:rPr lang="el-GR" altLang="el-GR" dirty="0"/>
              <a:t>.</a:t>
            </a:r>
            <a:r>
              <a:rPr lang="en-US" altLang="el-GR" dirty="0"/>
              <a:t>2 </a:t>
            </a:r>
            <a:r>
              <a:rPr lang="el-GR" altLang="el-GR" dirty="0"/>
              <a:t>και </a:t>
            </a:r>
            <a:r>
              <a:rPr lang="en-US" altLang="el-GR" dirty="0"/>
              <a:t>P($) = </a:t>
            </a:r>
            <a:r>
              <a:rPr lang="el-GR" altLang="el-GR" dirty="0"/>
              <a:t>0.1</a:t>
            </a:r>
          </a:p>
          <a:p>
            <a:pPr lvl="2"/>
            <a:r>
              <a:rPr lang="el-GR" altLang="el-GR" dirty="0"/>
              <a:t>Διάστημα </a:t>
            </a:r>
            <a:r>
              <a:rPr lang="en-US" altLang="el-GR" dirty="0"/>
              <a:t>a</a:t>
            </a:r>
            <a:r>
              <a:rPr lang="el-GR" altLang="el-GR" dirty="0"/>
              <a:t>: [0, 0.4), Διάστημα </a:t>
            </a:r>
            <a:r>
              <a:rPr lang="en-US" altLang="el-GR" dirty="0"/>
              <a:t>b</a:t>
            </a:r>
            <a:r>
              <a:rPr lang="el-GR" altLang="el-GR" dirty="0"/>
              <a:t>: [0.4,0.7)</a:t>
            </a:r>
          </a:p>
          <a:p>
            <a:pPr lvl="2"/>
            <a:r>
              <a:rPr lang="el-GR" altLang="el-GR" dirty="0"/>
              <a:t>Διάστημα </a:t>
            </a:r>
            <a:r>
              <a:rPr lang="en-US" altLang="el-GR" dirty="0"/>
              <a:t>c</a:t>
            </a:r>
            <a:r>
              <a:rPr lang="el-GR" altLang="el-GR" dirty="0"/>
              <a:t>: [0</a:t>
            </a:r>
            <a:r>
              <a:rPr lang="en-US" altLang="el-GR" dirty="0"/>
              <a:t>.7</a:t>
            </a:r>
            <a:r>
              <a:rPr lang="el-GR" altLang="el-GR" dirty="0"/>
              <a:t>, 0.</a:t>
            </a:r>
            <a:r>
              <a:rPr lang="en-US" altLang="el-GR" dirty="0"/>
              <a:t>9</a:t>
            </a:r>
            <a:r>
              <a:rPr lang="el-GR" altLang="el-GR" dirty="0"/>
              <a:t>), Διάστημα </a:t>
            </a:r>
            <a:r>
              <a:rPr lang="en-US" altLang="el-GR" dirty="0"/>
              <a:t>$</a:t>
            </a:r>
            <a:r>
              <a:rPr lang="el-GR" altLang="el-GR" dirty="0"/>
              <a:t>: [0.</a:t>
            </a:r>
            <a:r>
              <a:rPr lang="en-US" altLang="el-GR" dirty="0"/>
              <a:t>9</a:t>
            </a:r>
            <a:r>
              <a:rPr lang="el-GR" altLang="el-GR" dirty="0"/>
              <a:t>,</a:t>
            </a:r>
            <a:r>
              <a:rPr lang="en-US" altLang="el-GR" dirty="0"/>
              <a:t>1</a:t>
            </a:r>
            <a:r>
              <a:rPr lang="el-GR" altLang="el-GR" dirty="0"/>
              <a:t>.</a:t>
            </a:r>
            <a:r>
              <a:rPr lang="en-US" altLang="el-GR" dirty="0"/>
              <a:t>0</a:t>
            </a:r>
            <a:r>
              <a:rPr lang="el-GR" altLang="el-GR" dirty="0"/>
              <a:t>)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2463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low = 0.0;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high = 1.0;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repeat {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input s;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range = high - low;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high = low + range * highrange[s];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low = low + range * lowrange[s];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 until s = $;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 any number in [low, high);</a:t>
            </a:r>
            <a:endParaRPr lang="el-GR" alt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12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Λειτουργία αλγορίθμου</a:t>
            </a:r>
          </a:p>
          <a:p>
            <a:pPr lvl="1"/>
            <a:r>
              <a:rPr lang="en-US" altLang="el-GR" dirty="0" smtClean="0"/>
              <a:t>Lowrange</a:t>
            </a:r>
            <a:r>
              <a:rPr lang="en-US" altLang="el-GR" dirty="0"/>
              <a:t>[]:</a:t>
            </a:r>
            <a:r>
              <a:rPr lang="el-GR" altLang="el-GR" dirty="0"/>
              <a:t> κάτω όρια πιθανοτήτων</a:t>
            </a:r>
          </a:p>
          <a:p>
            <a:pPr lvl="1"/>
            <a:r>
              <a:rPr lang="en-US" altLang="el-GR" dirty="0"/>
              <a:t>Highrange[]:</a:t>
            </a:r>
            <a:r>
              <a:rPr lang="el-GR" altLang="el-GR" dirty="0"/>
              <a:t> άνω όρια πιθανοτήτων</a:t>
            </a:r>
            <a:endParaRPr lang="en-US" altLang="el-GR" dirty="0"/>
          </a:p>
          <a:p>
            <a:pPr lvl="1"/>
            <a:r>
              <a:rPr lang="el-GR" altLang="el-GR" dirty="0" smtClean="0"/>
              <a:t>Η είσοδος κωδικοποιείται με διάστημα</a:t>
            </a:r>
          </a:p>
          <a:p>
            <a:pPr lvl="2"/>
            <a:r>
              <a:rPr lang="el-GR" altLang="el-GR" dirty="0" smtClean="0"/>
              <a:t>Αρχικά το διάστημα είναι [0,1)</a:t>
            </a:r>
          </a:p>
          <a:p>
            <a:pPr lvl="2"/>
            <a:r>
              <a:rPr lang="el-GR" altLang="el-GR" dirty="0" smtClean="0"/>
              <a:t>Σε </a:t>
            </a:r>
            <a:r>
              <a:rPr lang="el-GR" altLang="el-GR" dirty="0"/>
              <a:t>κάθε βήμα το διάστημα περιορίζεται</a:t>
            </a:r>
          </a:p>
          <a:p>
            <a:pPr lvl="2"/>
            <a:r>
              <a:rPr lang="el-GR" altLang="el-GR" dirty="0" smtClean="0"/>
              <a:t>Ανάλογα με το σύμβολο εισόδου</a:t>
            </a:r>
          </a:p>
          <a:p>
            <a:pPr lvl="2"/>
            <a:r>
              <a:rPr lang="el-GR" altLang="el-GR" dirty="0" smtClean="0"/>
              <a:t>Όσο </a:t>
            </a:r>
            <a:r>
              <a:rPr lang="el-GR" altLang="el-GR" dirty="0"/>
              <a:t>μεγαλύτερη είσοδος, τόσο μικρότερο διάστημα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05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382000" cy="6858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Παράδειγμα αριθμητικής κωδικοποίησης</a:t>
            </a:r>
            <a:endParaRPr lang="en-US" altLang="el-GR" dirty="0" smtClean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0139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9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9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Υπολογισμός εξόδου</a:t>
            </a:r>
          </a:p>
          <a:p>
            <a:pPr lvl="1"/>
            <a:r>
              <a:rPr lang="el-GR" dirty="0" smtClean="0"/>
              <a:t>Θέλουμε έναν αριθμό μέσα στο διάστημα</a:t>
            </a:r>
          </a:p>
          <a:p>
            <a:pPr lvl="1"/>
            <a:r>
              <a:rPr lang="el-GR" dirty="0" smtClean="0"/>
              <a:t>Αλλά με τα λιγότερα δυνατά ψηφία!</a:t>
            </a:r>
          </a:p>
          <a:p>
            <a:pPr lvl="1"/>
            <a:r>
              <a:rPr lang="el-GR" dirty="0" smtClean="0"/>
              <a:t>Αρχίζουμε με 0, και προσθέτουμε κλασματικά</a:t>
            </a:r>
          </a:p>
          <a:p>
            <a:pPr lvl="1"/>
            <a:r>
              <a:rPr lang="el-GR" dirty="0" smtClean="0"/>
              <a:t>Επισυνάπτουμε μονάδα στο δεξί άκρο</a:t>
            </a:r>
          </a:p>
          <a:p>
            <a:pPr lvl="2"/>
            <a:r>
              <a:rPr lang="el-GR" dirty="0" smtClean="0"/>
              <a:t>Αν είμαστε πάνω από το άνω όριο, βάζουμε μηδέν</a:t>
            </a:r>
          </a:p>
          <a:p>
            <a:pPr lvl="2"/>
            <a:r>
              <a:rPr lang="el-GR" dirty="0" smtClean="0"/>
              <a:t>Αν είμαστε πάνω από το κάτω όριο, σταματάμε</a:t>
            </a:r>
          </a:p>
          <a:p>
            <a:pPr lvl="1"/>
            <a:r>
              <a:rPr lang="el-GR" dirty="0" smtClean="0"/>
              <a:t>Δεν χρειάζεται να στείλουμε το 0,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35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Αλγόριθμος αποκωδικοποίησης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n;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repeat {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find s so that n is in 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[lowrange[s], highrange[s]);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output s;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range = highrange[s] - lowrange[s];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n = (n - lowrange[s]) / range;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until s = $;</a:t>
            </a:r>
            <a:endParaRPr lang="el-GR" alt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0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8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715000"/>
            <a:ext cx="8382000" cy="6858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Παράδειγμα αριθμητικής αποκωδικοποίησης</a:t>
            </a:r>
            <a:endParaRPr lang="en-US" altLang="el-GR" dirty="0" smtClean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3187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0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9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9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Μειονεκτήματα αριθμητικής κωδικοποίησης</a:t>
            </a:r>
          </a:p>
          <a:p>
            <a:pPr lvl="1"/>
            <a:r>
              <a:rPr lang="el-GR" altLang="el-GR" dirty="0" smtClean="0"/>
              <a:t>Διαχείριση </a:t>
            </a:r>
            <a:r>
              <a:rPr lang="el-GR" altLang="el-GR" dirty="0"/>
              <a:t>αριθμών άγνωστου μήκους</a:t>
            </a:r>
            <a:endParaRPr lang="en-US" altLang="el-GR" dirty="0"/>
          </a:p>
          <a:p>
            <a:pPr lvl="2"/>
            <a:r>
              <a:rPr lang="el-GR" altLang="el-GR" dirty="0" smtClean="0"/>
              <a:t>Πάρα πολλά δεκαδικά ψηφία</a:t>
            </a:r>
          </a:p>
          <a:p>
            <a:pPr lvl="2"/>
            <a:r>
              <a:rPr lang="el-GR" altLang="el-GR" dirty="0" smtClean="0"/>
              <a:t>Χρήση </a:t>
            </a:r>
            <a:r>
              <a:rPr lang="el-GR" altLang="el-GR" dirty="0"/>
              <a:t>ειδικών βιβλιοθηκών</a:t>
            </a:r>
          </a:p>
          <a:p>
            <a:pPr lvl="1"/>
            <a:r>
              <a:rPr lang="el-GR" altLang="el-GR" dirty="0" smtClean="0"/>
              <a:t>Κωδικοποίηση </a:t>
            </a:r>
            <a:r>
              <a:rPr lang="el-GR" altLang="el-GR" dirty="0"/>
              <a:t>ομάδων σταθερού μήκους</a:t>
            </a:r>
          </a:p>
          <a:p>
            <a:pPr lvl="2"/>
            <a:r>
              <a:rPr lang="el-GR" altLang="el-GR" dirty="0" smtClean="0"/>
              <a:t>Σπάμε την είσοδο σε μπλοκ</a:t>
            </a:r>
          </a:p>
          <a:p>
            <a:pPr lvl="2"/>
            <a:r>
              <a:rPr lang="el-GR" altLang="el-GR" dirty="0" smtClean="0"/>
              <a:t>Κάθε μπλοκ απαιτεί μικρότερο αριθμό</a:t>
            </a:r>
          </a:p>
          <a:p>
            <a:pPr lvl="2"/>
            <a:r>
              <a:rPr lang="el-GR" altLang="el-GR" dirty="0" smtClean="0"/>
              <a:t>Αλλά χάνουμε λίγο σε αποδοτικότητα</a:t>
            </a:r>
            <a:endParaRPr lang="en-US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12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με </a:t>
            </a:r>
            <a:r>
              <a:rPr lang="el-GR" altLang="el-GR" dirty="0" smtClean="0"/>
              <a:t>παράθυρο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Κωδικοποίηση εντροπίας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LZ77 (</a:t>
            </a:r>
            <a:r>
              <a:rPr lang="el-GR" altLang="el-GR" dirty="0" smtClean="0"/>
              <a:t>1 από 4)</a:t>
            </a:r>
            <a:endParaRPr lang="en-US" altLang="el-GR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612"/>
            <a:ext cx="8229600" cy="414455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LZ77 (Lempel-Ziv)</a:t>
            </a:r>
          </a:p>
          <a:p>
            <a:pPr lvl="1" eaLnBrk="1" hangingPunct="1"/>
            <a:r>
              <a:rPr lang="el-GR" altLang="el-GR" dirty="0" smtClean="0"/>
              <a:t>Σε κάθε στιγμή βλέπουμε παράθυρο της εισόδου</a:t>
            </a:r>
          </a:p>
          <a:p>
            <a:pPr lvl="2"/>
            <a:r>
              <a:rPr lang="el-GR" altLang="el-GR" dirty="0" smtClean="0"/>
              <a:t>Αριστερό μέρος: κωδικοποιημένη είσοδος (λεξικό)</a:t>
            </a:r>
          </a:p>
          <a:p>
            <a:pPr lvl="2"/>
            <a:r>
              <a:rPr lang="el-GR" altLang="el-GR" dirty="0" smtClean="0"/>
              <a:t>Δεξί μέρος: είσοδος προς κωδικοποίηση</a:t>
            </a:r>
          </a:p>
          <a:p>
            <a:pPr lvl="1" eaLnBrk="1" hangingPunct="1"/>
            <a:r>
              <a:rPr lang="el-GR" altLang="el-GR" dirty="0" smtClean="0"/>
              <a:t>Αντικατάσταση προθέματος με τριάδα </a:t>
            </a:r>
            <a:r>
              <a:rPr lang="en-US" altLang="el-GR" dirty="0" smtClean="0"/>
              <a:t>(O,L,C)</a:t>
            </a:r>
          </a:p>
          <a:p>
            <a:pPr lvl="2" eaLnBrk="1" hangingPunct="1"/>
            <a:r>
              <a:rPr lang="en-US" altLang="el-GR" dirty="0" smtClean="0"/>
              <a:t>O: </a:t>
            </a:r>
            <a:r>
              <a:rPr lang="el-GR" altLang="el-GR" dirty="0" smtClean="0"/>
              <a:t>θέση προθέματος στο αριστερό μέρος</a:t>
            </a:r>
          </a:p>
          <a:p>
            <a:pPr lvl="2" eaLnBrk="1" hangingPunct="1"/>
            <a:r>
              <a:rPr lang="en-US" altLang="el-GR" dirty="0" smtClean="0"/>
              <a:t>L:</a:t>
            </a:r>
            <a:r>
              <a:rPr lang="el-GR" altLang="el-GR" dirty="0" smtClean="0"/>
              <a:t> μήκος του προθέματος που ταιριάξαμε</a:t>
            </a:r>
          </a:p>
          <a:p>
            <a:pPr lvl="2" eaLnBrk="1" hangingPunct="1"/>
            <a:r>
              <a:rPr lang="en-US" altLang="el-GR" dirty="0" smtClean="0"/>
              <a:t>C: </a:t>
            </a:r>
            <a:r>
              <a:rPr lang="el-GR" altLang="el-GR" dirty="0" smtClean="0"/>
              <a:t>πρώτος χαρακτήρας που δεν ταιριάζει</a:t>
            </a:r>
            <a:endParaRPr lang="en-US" altLang="el-GR" dirty="0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179320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1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LZ77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κωδικοποίησης </a:t>
            </a:r>
            <a:r>
              <a:rPr lang="en-US" altLang="el-GR" dirty="0" smtClean="0"/>
              <a:t>LZ77</a:t>
            </a:r>
          </a:p>
          <a:p>
            <a:pPr lvl="1" eaLnBrk="1" hangingPunct="1"/>
            <a:r>
              <a:rPr lang="el-GR" altLang="el-GR" dirty="0" smtClean="0"/>
              <a:t>Αντικαθιστούμε το </a:t>
            </a:r>
            <a:r>
              <a:rPr lang="en-US" altLang="el-GR" dirty="0" smtClean="0"/>
              <a:t>baa</a:t>
            </a:r>
            <a:r>
              <a:rPr lang="el-GR" altLang="el-GR" dirty="0" smtClean="0"/>
              <a:t> με (4,2,</a:t>
            </a:r>
            <a:r>
              <a:rPr lang="en-US" altLang="el-GR" dirty="0" smtClean="0"/>
              <a:t>a)</a:t>
            </a:r>
          </a:p>
          <a:p>
            <a:pPr lvl="2" eaLnBrk="1" hangingPunct="1"/>
            <a:r>
              <a:rPr lang="el-GR" altLang="el-GR" dirty="0" smtClean="0"/>
              <a:t>Θέση 4 στο παράθυρο</a:t>
            </a:r>
          </a:p>
          <a:p>
            <a:pPr lvl="2" eaLnBrk="1" hangingPunct="1"/>
            <a:r>
              <a:rPr lang="el-GR" altLang="el-GR" dirty="0"/>
              <a:t>Μ</a:t>
            </a:r>
            <a:r>
              <a:rPr lang="el-GR" altLang="el-GR" dirty="0" smtClean="0"/>
              <a:t>ήκος ταιριάσματος 2</a:t>
            </a:r>
          </a:p>
          <a:p>
            <a:pPr lvl="2" eaLnBrk="1" hangingPunct="1"/>
            <a:r>
              <a:rPr lang="el-GR" altLang="el-GR" dirty="0" smtClean="0"/>
              <a:t>Επόμενο σύμβολο </a:t>
            </a:r>
            <a:r>
              <a:rPr lang="en-US" altLang="el-GR" dirty="0" smtClean="0"/>
              <a:t>a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Η πρώτη θέση στο παράθυρο είναι 0</a:t>
            </a:r>
          </a:p>
          <a:p>
            <a:pPr lvl="1" eaLnBrk="1" hangingPunct="1"/>
            <a:r>
              <a:rPr lang="el-GR" altLang="el-GR" dirty="0" smtClean="0"/>
              <a:t>Αν δεν βρούμε ταίριασμα, θέτουμε μήκος 0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217932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2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LZ77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812"/>
            <a:ext cx="8229600" cy="422835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Παράδειγμα με επικάλυψη</a:t>
            </a:r>
          </a:p>
          <a:p>
            <a:pPr lvl="1"/>
            <a:r>
              <a:rPr lang="el-GR" altLang="el-GR" dirty="0" smtClean="0"/>
              <a:t>Επέκταση ταιριάσματος στο </a:t>
            </a:r>
            <a:r>
              <a:rPr lang="el-GR" altLang="el-GR" dirty="0"/>
              <a:t>δεξί μέρος</a:t>
            </a:r>
          </a:p>
          <a:p>
            <a:pPr lvl="1"/>
            <a:r>
              <a:rPr lang="el-GR" altLang="el-GR" dirty="0"/>
              <a:t>Αντικαθιστούμε το </a:t>
            </a:r>
            <a:r>
              <a:rPr lang="en-US" altLang="el-GR" dirty="0"/>
              <a:t>aac </a:t>
            </a:r>
            <a:r>
              <a:rPr lang="el-GR" altLang="el-GR" dirty="0"/>
              <a:t>με (7,</a:t>
            </a:r>
            <a:r>
              <a:rPr lang="en-US" altLang="el-GR" dirty="0"/>
              <a:t>2</a:t>
            </a:r>
            <a:r>
              <a:rPr lang="el-GR" altLang="el-GR" dirty="0"/>
              <a:t>,</a:t>
            </a:r>
            <a:r>
              <a:rPr lang="en-US" altLang="el-GR" dirty="0"/>
              <a:t>c</a:t>
            </a:r>
            <a:r>
              <a:rPr lang="en-US" altLang="el-GR" dirty="0" smtClean="0"/>
              <a:t>)</a:t>
            </a:r>
            <a:endParaRPr lang="el-GR" altLang="el-GR" dirty="0"/>
          </a:p>
          <a:p>
            <a:r>
              <a:rPr lang="el-GR" altLang="el-GR" dirty="0"/>
              <a:t>Υλοποίηση κωδικοποίησης </a:t>
            </a:r>
            <a:r>
              <a:rPr lang="en-US" altLang="el-GR" dirty="0"/>
              <a:t>LZ77</a:t>
            </a:r>
          </a:p>
          <a:p>
            <a:pPr lvl="1"/>
            <a:r>
              <a:rPr lang="el-GR" altLang="el-GR" dirty="0"/>
              <a:t>Το παράθυρο συνήθως είναι </a:t>
            </a:r>
            <a:r>
              <a:rPr lang="el-GR" altLang="el-GR" dirty="0" smtClean="0"/>
              <a:t>δύναμη </a:t>
            </a:r>
            <a:r>
              <a:rPr lang="el-GR" altLang="el-GR" dirty="0"/>
              <a:t>του 2</a:t>
            </a:r>
          </a:p>
          <a:p>
            <a:pPr lvl="1"/>
            <a:r>
              <a:rPr lang="el-GR" altLang="el-GR" dirty="0"/>
              <a:t>Παράδειγμα:</a:t>
            </a:r>
            <a:r>
              <a:rPr lang="en-US" altLang="el-GR" dirty="0"/>
              <a:t> </a:t>
            </a:r>
            <a:r>
              <a:rPr lang="el-GR" altLang="el-GR" dirty="0" smtClean="0"/>
              <a:t>4096+4096 σύμβολα</a:t>
            </a:r>
            <a:endParaRPr lang="el-GR" altLang="el-GR" dirty="0"/>
          </a:p>
          <a:p>
            <a:pPr lvl="1"/>
            <a:r>
              <a:rPr lang="el-GR" altLang="el-GR" dirty="0"/>
              <a:t>Δείκτης: 12 </a:t>
            </a:r>
            <a:r>
              <a:rPr lang="en-US" altLang="el-GR" dirty="0"/>
              <a:t>bit </a:t>
            </a:r>
            <a:r>
              <a:rPr lang="el-GR" altLang="el-GR" dirty="0" smtClean="0"/>
              <a:t>για όλο </a:t>
            </a:r>
            <a:r>
              <a:rPr lang="el-GR" altLang="el-GR" dirty="0"/>
              <a:t>το αριστερό μέρος</a:t>
            </a:r>
          </a:p>
          <a:p>
            <a:pPr lvl="1"/>
            <a:r>
              <a:rPr lang="el-GR" altLang="el-GR" dirty="0"/>
              <a:t>Μήκος: 12 </a:t>
            </a:r>
            <a:r>
              <a:rPr lang="en-US" altLang="el-GR" dirty="0"/>
              <a:t>bit</a:t>
            </a:r>
            <a:r>
              <a:rPr lang="el-GR" altLang="el-GR" dirty="0"/>
              <a:t> </a:t>
            </a:r>
            <a:r>
              <a:rPr lang="el-GR" altLang="el-GR" dirty="0" smtClean="0"/>
              <a:t>για το </a:t>
            </a:r>
            <a:r>
              <a:rPr lang="el-GR" altLang="el-GR" dirty="0"/>
              <a:t>μήκος του δεξιού </a:t>
            </a:r>
            <a:r>
              <a:rPr lang="el-GR" altLang="el-GR" dirty="0" smtClean="0"/>
              <a:t>μέρους</a:t>
            </a:r>
            <a:endParaRPr lang="el-GR" alt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71" y="1300632"/>
            <a:ext cx="217932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23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LZ77 </a:t>
            </a:r>
            <a:r>
              <a:rPr lang="en-US" altLang="el-GR" dirty="0" smtClean="0"/>
              <a:t>(</a:t>
            </a:r>
            <a:r>
              <a:rPr lang="el-GR" altLang="el-GR" dirty="0" smtClean="0"/>
              <a:t>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Εκκίνηση (απο)κωδικοποίησης</a:t>
            </a:r>
          </a:p>
          <a:p>
            <a:pPr lvl="1" eaLnBrk="1" hangingPunct="1"/>
            <a:r>
              <a:rPr lang="el-GR" altLang="el-GR" dirty="0" smtClean="0"/>
              <a:t>Υποθέτουμε γνωστό παράθυρο στα αριστερά</a:t>
            </a:r>
          </a:p>
          <a:p>
            <a:pPr eaLnBrk="1" hangingPunct="1"/>
            <a:r>
              <a:rPr lang="el-GR" altLang="el-GR" dirty="0" smtClean="0"/>
              <a:t>Μειονεκτήματα </a:t>
            </a:r>
            <a:r>
              <a:rPr lang="en-US" altLang="el-GR" dirty="0" smtClean="0"/>
              <a:t>LZ77</a:t>
            </a:r>
          </a:p>
          <a:p>
            <a:pPr lvl="1" eaLnBrk="1" hangingPunct="1"/>
            <a:r>
              <a:rPr lang="el-GR" altLang="el-GR" dirty="0" smtClean="0"/>
              <a:t>Κάθε τριάδα απαιτεί 4-5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στο παράδειγμα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αρχείο μεγαλώνει με κακά ταιριάσματα</a:t>
            </a:r>
          </a:p>
          <a:p>
            <a:pPr lvl="1" eaLnBrk="1" hangingPunct="1"/>
            <a:r>
              <a:rPr lang="el-GR" altLang="el-GR" dirty="0" smtClean="0"/>
              <a:t>Οι χαρακτήρες αρχικά κωδικοποιούνται ως </a:t>
            </a:r>
            <a:r>
              <a:rPr lang="en-US" altLang="el-GR" dirty="0" smtClean="0"/>
              <a:t>(0,0,c)</a:t>
            </a:r>
          </a:p>
          <a:p>
            <a:pPr lvl="2" eaLnBrk="1" hangingPunct="1"/>
            <a:r>
              <a:rPr lang="el-GR" altLang="el-GR" dirty="0" smtClean="0"/>
              <a:t>Βελτίωση: αρχικό παράθυρο το σύνολο συμβόλων</a:t>
            </a:r>
          </a:p>
          <a:p>
            <a:pPr lvl="1" eaLnBrk="1" hangingPunct="1"/>
            <a:r>
              <a:rPr lang="el-GR" altLang="el-GR" dirty="0" smtClean="0"/>
              <a:t>Η κωδικοποίηση ξεκινά με παθητικό!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4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smtClean="0"/>
              <a:t>LZSS </a:t>
            </a:r>
            <a:r>
              <a:rPr lang="en-US" altLang="el-GR" dirty="0"/>
              <a:t>(</a:t>
            </a:r>
            <a:r>
              <a:rPr lang="el-GR" altLang="el-GR" dirty="0"/>
              <a:t>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LZSS</a:t>
            </a:r>
            <a:r>
              <a:rPr lang="el-GR" altLang="el-GR" dirty="0" smtClean="0"/>
              <a:t> (</a:t>
            </a:r>
            <a:r>
              <a:rPr lang="en-US" altLang="el-GR" dirty="0" smtClean="0"/>
              <a:t>Storer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Szymanski)</a:t>
            </a:r>
          </a:p>
          <a:p>
            <a:pPr lvl="1" eaLnBrk="1" hangingPunct="1"/>
            <a:r>
              <a:rPr lang="el-GR" altLang="el-GR" dirty="0" smtClean="0"/>
              <a:t>Παραλλαγή του </a:t>
            </a:r>
            <a:r>
              <a:rPr lang="en-US" altLang="el-GR" dirty="0" smtClean="0"/>
              <a:t>LZ77</a:t>
            </a:r>
          </a:p>
          <a:p>
            <a:pPr lvl="1" eaLnBrk="1" hangingPunct="1"/>
            <a:r>
              <a:rPr lang="el-GR" altLang="el-GR" dirty="0" smtClean="0"/>
              <a:t>Διαφέρει στο τι παράγεται στην έξοδο</a:t>
            </a:r>
          </a:p>
          <a:p>
            <a:pPr lvl="1" eaLnBrk="1" hangingPunct="1"/>
            <a:r>
              <a:rPr lang="el-GR" altLang="el-GR" dirty="0" smtClean="0"/>
              <a:t>Δύο περιπτώσεις: ταίριασμα ή χαρακτήρας</a:t>
            </a:r>
          </a:p>
          <a:p>
            <a:pPr lvl="1" eaLnBrk="1" hangingPunct="1"/>
            <a:r>
              <a:rPr lang="el-GR" altLang="el-GR" dirty="0" smtClean="0"/>
              <a:t>Το πρώτο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της εξόδου διακρίνει τι είναι</a:t>
            </a:r>
          </a:p>
          <a:p>
            <a:pPr lvl="2" eaLnBrk="1" hangingPunct="1"/>
            <a:r>
              <a:rPr lang="el-GR" altLang="el-GR" dirty="0" smtClean="0"/>
              <a:t>Είτε </a:t>
            </a:r>
            <a:r>
              <a:rPr lang="en-US" altLang="el-GR" dirty="0" smtClean="0"/>
              <a:t>(O,L):</a:t>
            </a:r>
            <a:r>
              <a:rPr lang="el-GR" altLang="el-GR" dirty="0" smtClean="0"/>
              <a:t> θέση </a:t>
            </a:r>
            <a:r>
              <a:rPr lang="en-US" altLang="el-GR" dirty="0" smtClean="0"/>
              <a:t>O</a:t>
            </a:r>
            <a:r>
              <a:rPr lang="el-GR" altLang="el-GR" dirty="0" smtClean="0"/>
              <a:t>, μήκος 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Είτε </a:t>
            </a:r>
            <a:r>
              <a:rPr lang="en-US" altLang="el-GR" dirty="0" smtClean="0"/>
              <a:t>C</a:t>
            </a:r>
            <a:r>
              <a:rPr lang="el-GR" altLang="el-GR" dirty="0" smtClean="0"/>
              <a:t>: χαρακτήρας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χωρίς ταίριασμα</a:t>
            </a:r>
          </a:p>
          <a:p>
            <a:pPr lvl="1" eaLnBrk="1" hangingPunct="1"/>
            <a:r>
              <a:rPr lang="el-GR" altLang="el-GR" dirty="0" smtClean="0"/>
              <a:t>Η τριάδα σπάει σε δύο κομμάτια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0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LZSS </a:t>
            </a:r>
            <a:r>
              <a:rPr lang="en-US" altLang="el-GR" dirty="0" smtClean="0"/>
              <a:t>(2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Υλοποίηση κωδικοποίησης </a:t>
            </a:r>
            <a:r>
              <a:rPr lang="en-US" altLang="el-GR" dirty="0"/>
              <a:t>LZSS</a:t>
            </a:r>
          </a:p>
          <a:p>
            <a:pPr lvl="1"/>
            <a:r>
              <a:rPr lang="el-GR" altLang="el-GR" dirty="0" smtClean="0"/>
              <a:t>Δεν θέλουμε κωδικούς των </a:t>
            </a:r>
            <a:r>
              <a:rPr lang="en-US" altLang="el-GR" dirty="0" smtClean="0"/>
              <a:t>9 bit</a:t>
            </a:r>
            <a:r>
              <a:rPr lang="el-GR" altLang="el-GR" dirty="0" smtClean="0"/>
              <a:t>!</a:t>
            </a:r>
          </a:p>
          <a:p>
            <a:pPr lvl="1"/>
            <a:r>
              <a:rPr lang="el-GR" altLang="el-GR" dirty="0" smtClean="0"/>
              <a:t>Χωρίζουμε </a:t>
            </a:r>
            <a:r>
              <a:rPr lang="el-GR" altLang="el-GR" dirty="0"/>
              <a:t>την έξοδο σε ομάδες οκτώ κωδικών</a:t>
            </a:r>
          </a:p>
          <a:p>
            <a:pPr lvl="1"/>
            <a:r>
              <a:rPr lang="el-GR" altLang="el-GR" dirty="0"/>
              <a:t>Το πρώτο </a:t>
            </a:r>
            <a:r>
              <a:rPr lang="en-US" altLang="el-GR" dirty="0"/>
              <a:t>byte</a:t>
            </a:r>
            <a:r>
              <a:rPr lang="el-GR" altLang="el-GR" dirty="0"/>
              <a:t> περιγράφει τους </a:t>
            </a:r>
            <a:r>
              <a:rPr lang="el-GR" altLang="el-GR" dirty="0" smtClean="0"/>
              <a:t>κωδικούς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Ένα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για κάθε κωδικό</a:t>
            </a:r>
          </a:p>
          <a:p>
            <a:pPr lvl="2"/>
            <a:r>
              <a:rPr lang="el-GR" altLang="el-GR" dirty="0" smtClean="0"/>
              <a:t>Δείχνει αν είναι ταίριασμα ή χαρακτήρας</a:t>
            </a:r>
            <a:endParaRPr lang="el-GR" altLang="el-GR" dirty="0"/>
          </a:p>
          <a:p>
            <a:pPr lvl="2"/>
            <a:r>
              <a:rPr lang="el-GR" altLang="el-GR" dirty="0"/>
              <a:t>Τα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υπόλοιπα ερμηνεύονται αντίστοιχα</a:t>
            </a:r>
            <a:endParaRPr lang="el-GR" altLang="el-GR" dirty="0"/>
          </a:p>
          <a:p>
            <a:pPr lvl="1"/>
            <a:r>
              <a:rPr lang="el-GR" altLang="el-GR" dirty="0"/>
              <a:t>Διαβάζουμε συνέχεια ολόκληρα </a:t>
            </a:r>
            <a:r>
              <a:rPr lang="en-US" altLang="el-GR" dirty="0"/>
              <a:t>byte</a:t>
            </a:r>
            <a:r>
              <a:rPr lang="el-GR" altLang="el-GR" dirty="0"/>
              <a:t> (ή λέξεις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6621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με λεξικό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Κωδικοποίηση εντροπίας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0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LZ7</a:t>
            </a:r>
            <a:r>
              <a:rPr lang="el-GR" altLang="el-GR" dirty="0" smtClean="0"/>
              <a:t>8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Δημιουργία και χρήση λεξικού</a:t>
            </a:r>
          </a:p>
          <a:p>
            <a:pPr lvl="1"/>
            <a:r>
              <a:rPr lang="el-GR" altLang="el-GR" dirty="0" smtClean="0"/>
              <a:t>Δυνατότητα ταιριάσματος με παλιά είσοδο</a:t>
            </a:r>
          </a:p>
          <a:p>
            <a:pPr lvl="1"/>
            <a:r>
              <a:rPr lang="el-GR" altLang="el-GR" dirty="0" smtClean="0"/>
              <a:t>Μέγιστο πρόθεμα εισόδου που υπάρχει στο λεξικό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Αντικατάσταση προθέματος με το ζεύγος </a:t>
            </a:r>
            <a:r>
              <a:rPr lang="en-US" altLang="el-GR" dirty="0" smtClean="0"/>
              <a:t>(P,C)</a:t>
            </a:r>
          </a:p>
          <a:p>
            <a:pPr lvl="2"/>
            <a:r>
              <a:rPr lang="en-US" altLang="el-GR" dirty="0" smtClean="0"/>
              <a:t>P: </a:t>
            </a:r>
            <a:r>
              <a:rPr lang="el-GR" altLang="el-GR" dirty="0" smtClean="0"/>
              <a:t>θέση του προθέματος στο λεξικό</a:t>
            </a:r>
          </a:p>
          <a:p>
            <a:pPr lvl="2"/>
            <a:r>
              <a:rPr lang="en-US" altLang="el-GR" dirty="0" smtClean="0"/>
              <a:t>C: </a:t>
            </a:r>
            <a:r>
              <a:rPr lang="el-GR" altLang="el-GR" dirty="0" smtClean="0"/>
              <a:t>πρώτος χαρακτήρας που δεν ταιριάζει</a:t>
            </a:r>
          </a:p>
          <a:p>
            <a:pPr lvl="1"/>
            <a:r>
              <a:rPr lang="el-GR" altLang="el-GR" dirty="0" smtClean="0"/>
              <a:t>Πρόθεμα </a:t>
            </a:r>
            <a:r>
              <a:rPr lang="el-GR" altLang="el-GR" smtClean="0"/>
              <a:t>+ </a:t>
            </a:r>
            <a:r>
              <a:rPr lang="el-GR" altLang="el-GR" smtClean="0"/>
              <a:t>χαρακτήρας </a:t>
            </a:r>
            <a:r>
              <a:rPr lang="el-GR" altLang="el-GR" smtClean="0"/>
              <a:t>μπαίνουν </a:t>
            </a:r>
            <a:r>
              <a:rPr lang="el-GR" altLang="el-GR" dirty="0" smtClean="0"/>
              <a:t>στο λεξικό</a:t>
            </a:r>
          </a:p>
          <a:p>
            <a:pPr lvl="1"/>
            <a:r>
              <a:rPr lang="el-GR" altLang="el-GR" dirty="0" smtClean="0"/>
              <a:t>Ο αποκωδικοποιητής χτίζει το ίδιο λεξικό</a:t>
            </a:r>
          </a:p>
          <a:p>
            <a:pPr lvl="2"/>
            <a:r>
              <a:rPr lang="el-GR" altLang="el-GR" dirty="0" smtClean="0"/>
              <a:t>Χρήση του λεξικού για την αποκωδικοποίηση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5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LZ7</a:t>
            </a:r>
            <a:r>
              <a:rPr lang="el-GR" altLang="el-GR" dirty="0"/>
              <a:t>8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82000" cy="2590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είσοδος </a:t>
            </a:r>
            <a:r>
              <a:rPr lang="en-US" altLang="el-GR" dirty="0" smtClean="0"/>
              <a:t>aaabbaab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λεξικό σταδιακά αποκτά μεγάλες συμβολοσειρές</a:t>
            </a:r>
          </a:p>
          <a:p>
            <a:pPr lvl="2" eaLnBrk="1" hangingPunct="1"/>
            <a:r>
              <a:rPr lang="el-GR" altLang="el-GR" dirty="0" smtClean="0"/>
              <a:t>Στον </a:t>
            </a:r>
            <a:r>
              <a:rPr lang="en-US" altLang="el-GR" dirty="0" smtClean="0"/>
              <a:t>LZ77</a:t>
            </a:r>
            <a:r>
              <a:rPr lang="el-GR" altLang="el-GR" dirty="0" smtClean="0"/>
              <a:t> κάνουμε αμέσως μεγάλα ταιριάσματα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αποκωδικοποιητής χτίζει το λεξικό από την έξοδο</a:t>
            </a:r>
          </a:p>
          <a:p>
            <a:pPr lvl="2" eaLnBrk="1" hangingPunct="1"/>
            <a:r>
              <a:rPr lang="el-GR" altLang="el-GR" dirty="0" smtClean="0"/>
              <a:t>Οι αναφορές γίνονται σε προηγούμενες καταχωρήσεις</a:t>
            </a:r>
          </a:p>
        </p:txBody>
      </p:sp>
      <p:graphicFrame>
        <p:nvGraphicFramePr>
          <p:cNvPr id="365611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0463610"/>
              </p:ext>
            </p:extLst>
          </p:nvPr>
        </p:nvGraphicFramePr>
        <p:xfrm>
          <a:off x="1403648" y="1268760"/>
          <a:ext cx="6477000" cy="2378076"/>
        </p:xfrm>
        <a:graphic>
          <a:graphicData uri="http://schemas.openxmlformats.org/drawingml/2006/table">
            <a:tbl>
              <a:tblPr firstRow="1"/>
              <a:tblGrid>
                <a:gridCol w="2159000"/>
                <a:gridCol w="2159000"/>
                <a:gridCol w="2159000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Είσοδος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Έξοδος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Λεξικό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(0,a)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1: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2: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(0,b)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3: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(3,a)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4: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(1,b)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5: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7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 smtClean="0"/>
              <a:t>LZW</a:t>
            </a:r>
            <a:r>
              <a:rPr lang="el-GR" altLang="el-GR" dirty="0" smtClean="0"/>
              <a:t> (</a:t>
            </a:r>
            <a:r>
              <a:rPr lang="en-US" altLang="el-GR" dirty="0" smtClean="0"/>
              <a:t>1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LZW (Welch)</a:t>
            </a:r>
          </a:p>
          <a:p>
            <a:pPr lvl="1" eaLnBrk="1" hangingPunct="1"/>
            <a:r>
              <a:rPr lang="en-US" altLang="el-GR" dirty="0" smtClean="0"/>
              <a:t>LZ78:</a:t>
            </a:r>
            <a:r>
              <a:rPr lang="el-GR" altLang="el-GR" dirty="0" smtClean="0"/>
              <a:t> ακολουθεί τη λογική του </a:t>
            </a:r>
            <a:r>
              <a:rPr lang="en-US" altLang="el-GR" dirty="0" smtClean="0"/>
              <a:t>LZ77</a:t>
            </a:r>
          </a:p>
          <a:p>
            <a:pPr lvl="2"/>
            <a:r>
              <a:rPr lang="el-GR" altLang="el-GR" dirty="0" smtClean="0"/>
              <a:t>Σε κάθε ταίριασμα προσθέτει επόμενο χαρακτήρα</a:t>
            </a:r>
          </a:p>
          <a:p>
            <a:pPr lvl="2"/>
            <a:r>
              <a:rPr lang="el-GR" altLang="el-GR" dirty="0" smtClean="0"/>
              <a:t>Εγγυημένη πρόοδος ακόμη και χωρίς ταίριασμα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LZW</a:t>
            </a:r>
            <a:r>
              <a:rPr lang="el-GR" altLang="el-GR" dirty="0" smtClean="0"/>
              <a:t> παράγει μόνο δείκτες, όχι χαρακτήρες</a:t>
            </a:r>
          </a:p>
          <a:p>
            <a:pPr lvl="2"/>
            <a:r>
              <a:rPr lang="el-GR" altLang="el-GR" dirty="0" smtClean="0"/>
              <a:t>Το λεξικό αρχικοποιείται με όλα τα σύμβολα</a:t>
            </a:r>
          </a:p>
          <a:p>
            <a:pPr lvl="2" eaLnBrk="1" hangingPunct="1"/>
            <a:r>
              <a:rPr lang="el-GR" altLang="el-GR" dirty="0" smtClean="0"/>
              <a:t>Άρα πάντα έχουμε κάποιο ταίριασμα</a:t>
            </a:r>
          </a:p>
          <a:p>
            <a:pPr lvl="2" eaLnBrk="1" hangingPunct="1"/>
            <a:r>
              <a:rPr lang="el-GR" altLang="el-GR" dirty="0" smtClean="0"/>
              <a:t>Οι συμβολοσειρές χτίζονται από αυτά τα σύμβολα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βασικών τεχνικών κωδικοποίησης εντροπίας με χρήση δένδρου (</a:t>
            </a:r>
            <a:r>
              <a:rPr lang="en-US" altLang="el-GR" dirty="0" smtClean="0"/>
              <a:t>Shannon-</a:t>
            </a:r>
            <a:r>
              <a:rPr lang="en-US" altLang="el-GR" dirty="0" err="1" smtClean="0"/>
              <a:t>Fano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Huffman).</a:t>
            </a:r>
          </a:p>
          <a:p>
            <a:r>
              <a:rPr lang="el-GR" altLang="el-GR" dirty="0" smtClean="0"/>
              <a:t>Εξοικείωση με την τεχνική της αριθμητικής κωδικοποίησης.</a:t>
            </a:r>
          </a:p>
          <a:p>
            <a:r>
              <a:rPr lang="el-GR" altLang="el-GR" dirty="0" smtClean="0"/>
              <a:t>Εισαγωγή στις τεχνικές κωδικοποίησης </a:t>
            </a:r>
            <a:r>
              <a:rPr lang="el-GR" altLang="el-GR" dirty="0"/>
              <a:t>με </a:t>
            </a:r>
            <a:r>
              <a:rPr lang="el-GR" altLang="el-GR" dirty="0" smtClean="0"/>
              <a:t>παράθυρο (</a:t>
            </a:r>
            <a:r>
              <a:rPr lang="en-US" altLang="el-GR" dirty="0" smtClean="0"/>
              <a:t>LZ77/LZSS)</a:t>
            </a:r>
            <a:r>
              <a:rPr lang="el-GR" altLang="el-GR" dirty="0" smtClean="0"/>
              <a:t> και με λεξικό (</a:t>
            </a:r>
            <a:r>
              <a:rPr lang="en-US" altLang="el-GR" dirty="0" smtClean="0"/>
              <a:t>LZ78/LZW).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LZW</a:t>
            </a:r>
            <a:endParaRPr lang="el-GR" altLang="el-GR" dirty="0"/>
          </a:p>
          <a:p>
            <a:pPr lvl="1"/>
            <a:r>
              <a:rPr lang="el-GR" altLang="el-GR" dirty="0"/>
              <a:t>Μέγιστο πρόθεμα </a:t>
            </a:r>
            <a:r>
              <a:rPr lang="el-GR" altLang="el-GR" dirty="0" smtClean="0"/>
              <a:t>εισόδου </a:t>
            </a:r>
            <a:r>
              <a:rPr lang="el-GR" altLang="el-GR" dirty="0"/>
              <a:t>που </a:t>
            </a:r>
            <a:r>
              <a:rPr lang="el-GR" altLang="el-GR" dirty="0" smtClean="0"/>
              <a:t>είναι στο </a:t>
            </a:r>
            <a:r>
              <a:rPr lang="el-GR" altLang="el-GR" dirty="0"/>
              <a:t>λεξικό</a:t>
            </a:r>
          </a:p>
          <a:p>
            <a:pPr lvl="1"/>
            <a:r>
              <a:rPr lang="el-GR" altLang="el-GR" dirty="0" smtClean="0"/>
              <a:t>Αντικαθίσταται </a:t>
            </a:r>
            <a:r>
              <a:rPr lang="el-GR" altLang="el-GR" dirty="0"/>
              <a:t>από το δείκτη στο λεξικό</a:t>
            </a:r>
          </a:p>
          <a:p>
            <a:pPr lvl="2"/>
            <a:r>
              <a:rPr lang="el-GR" altLang="el-GR" dirty="0"/>
              <a:t>Ο επόμενος </a:t>
            </a:r>
            <a:r>
              <a:rPr lang="el-GR" altLang="el-GR" dirty="0" smtClean="0"/>
              <a:t>ανήκει </a:t>
            </a:r>
            <a:r>
              <a:rPr lang="el-GR" altLang="el-GR" dirty="0"/>
              <a:t>στην επόμενη συμβολοσειρά</a:t>
            </a:r>
          </a:p>
          <a:p>
            <a:pPr lvl="1"/>
            <a:r>
              <a:rPr lang="el-GR" altLang="el-GR" dirty="0" smtClean="0"/>
              <a:t>Προσθέτουμε </a:t>
            </a:r>
            <a:r>
              <a:rPr lang="el-GR" altLang="el-GR" dirty="0"/>
              <a:t>πρόθεμα + επόμενο χαρακτήρα</a:t>
            </a:r>
          </a:p>
          <a:p>
            <a:pPr lvl="2"/>
            <a:r>
              <a:rPr lang="el-GR" altLang="el-GR" dirty="0"/>
              <a:t>Σταδιακή αύξηση μήκους συμβολοσειρών στο λεξικό</a:t>
            </a:r>
          </a:p>
          <a:p>
            <a:pPr lvl="1"/>
            <a:r>
              <a:rPr lang="el-GR" altLang="el-GR" dirty="0"/>
              <a:t>Η είσοδος προχωράει μετά το πρόθεμα</a:t>
            </a:r>
          </a:p>
          <a:p>
            <a:pPr lvl="2"/>
            <a:r>
              <a:rPr lang="el-GR" altLang="el-GR" dirty="0"/>
              <a:t>Ο επόμενος χαρακτήρας γίνεται αρχή της </a:t>
            </a:r>
            <a:r>
              <a:rPr lang="el-GR" altLang="el-GR" dirty="0" smtClean="0"/>
              <a:t>εισόδου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4313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 s;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not EOF {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input c;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[s+c] is in dictionary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 = [s+c];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else {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output code(s);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add [s,c] to dictionary with next code;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 = c;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457200" lvl="1" indent="0">
              <a:buNone/>
              <a:defRPr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 code(s);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718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53136"/>
            <a:ext cx="8382000" cy="174766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Παράδειγμα: είσοδος </a:t>
            </a:r>
            <a:r>
              <a:rPr lang="en-US" altLang="el-GR" dirty="0" smtClean="0"/>
              <a:t>aaabbaabb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λεξικό έχει αρχικά όλα τα σύμβολα</a:t>
            </a:r>
          </a:p>
        </p:txBody>
      </p:sp>
      <p:graphicFrame>
        <p:nvGraphicFramePr>
          <p:cNvPr id="376896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6624308"/>
              </p:ext>
            </p:extLst>
          </p:nvPr>
        </p:nvGraphicFramePr>
        <p:xfrm>
          <a:off x="1371600" y="1371600"/>
          <a:ext cx="6477000" cy="3170240"/>
        </p:xfrm>
        <a:graphic>
          <a:graphicData uri="http://schemas.openxmlformats.org/drawingml/2006/table">
            <a:tbl>
              <a:tblPr firstRow="1"/>
              <a:tblGrid>
                <a:gridCol w="2159000"/>
                <a:gridCol w="2159000"/>
                <a:gridCol w="2159000"/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Είσοδος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Έξοδος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Λεξικό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1: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2: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a+a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3: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aa+b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4: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aab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5: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6: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aab+b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7: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aabb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8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Αποκωδικοποίηση </a:t>
            </a:r>
            <a:r>
              <a:rPr lang="en-US" altLang="el-GR" dirty="0" smtClean="0"/>
              <a:t>LZW</a:t>
            </a:r>
          </a:p>
          <a:p>
            <a:pPr lvl="1" eaLnBrk="1" hangingPunct="1"/>
            <a:r>
              <a:rPr lang="el-GR" altLang="el-GR" dirty="0" smtClean="0"/>
              <a:t>Διαβάζουμε τον κωδικό</a:t>
            </a:r>
          </a:p>
          <a:p>
            <a:pPr lvl="1" eaLnBrk="1" hangingPunct="1"/>
            <a:r>
              <a:rPr lang="el-GR" altLang="el-GR" dirty="0" smtClean="0"/>
              <a:t>Αν υπάρχει στο λεξικό, τον αντικαθιστούμε</a:t>
            </a:r>
          </a:p>
          <a:p>
            <a:pPr lvl="2"/>
            <a:r>
              <a:rPr lang="el-GR" altLang="el-GR" dirty="0" smtClean="0"/>
              <a:t>Δεν εισάγουμε τρέχουσα συμβολοσειρά στο λεξικό</a:t>
            </a:r>
          </a:p>
          <a:p>
            <a:pPr lvl="2" eaLnBrk="1" hangingPunct="1"/>
            <a:r>
              <a:rPr lang="el-GR" altLang="el-GR" dirty="0" smtClean="0"/>
              <a:t>Δεν γνωρίζουμε τον επόμενο χαρακτήρα!</a:t>
            </a:r>
          </a:p>
          <a:p>
            <a:pPr lvl="1" eaLnBrk="1" hangingPunct="1"/>
            <a:r>
              <a:rPr lang="el-GR" altLang="el-GR" dirty="0" smtClean="0"/>
              <a:t>Εισάγουμε προηγούμενη + πρώτο χαρακτήρα</a:t>
            </a:r>
          </a:p>
          <a:p>
            <a:pPr lvl="2"/>
            <a:r>
              <a:rPr lang="el-GR" altLang="el-GR" dirty="0" smtClean="0"/>
              <a:t>Τώρα μόνο γνωρίζουμε ποιος ήταν ο χαρακτήρας</a:t>
            </a:r>
          </a:p>
          <a:p>
            <a:pPr lvl="2"/>
            <a:r>
              <a:rPr lang="el-GR" altLang="el-GR" dirty="0" smtClean="0"/>
              <a:t>Ο αποκωδικοποιητής είναι ένα βήμα πίσω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89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 </a:t>
            </a:r>
            <a:r>
              <a:rPr lang="el-GR" altLang="el-GR" dirty="0"/>
              <a:t>ο κωδικός δεν υπάρχει στο λεξικό;</a:t>
            </a:r>
          </a:p>
          <a:p>
            <a:pPr lvl="1"/>
            <a:r>
              <a:rPr lang="el-GR" altLang="el-GR" dirty="0" smtClean="0"/>
              <a:t>Έστω ότι η είσοδος είναι ο τελευταίος κωδικός</a:t>
            </a:r>
            <a:endParaRPr lang="el-GR" altLang="el-GR" dirty="0"/>
          </a:p>
          <a:p>
            <a:pPr lvl="1"/>
            <a:r>
              <a:rPr lang="el-GR" altLang="el-GR" dirty="0" smtClean="0"/>
              <a:t>Δεν τον έχουμε προσθέσει </a:t>
            </a:r>
            <a:r>
              <a:rPr lang="el-GR" altLang="el-GR" dirty="0"/>
              <a:t>ακόμη στο </a:t>
            </a:r>
            <a:r>
              <a:rPr lang="el-GR" altLang="el-GR" dirty="0" smtClean="0"/>
              <a:t>λεξικό!</a:t>
            </a:r>
            <a:endParaRPr lang="el-GR" altLang="el-GR" dirty="0"/>
          </a:p>
          <a:p>
            <a:pPr lvl="2"/>
            <a:r>
              <a:rPr lang="el-GR" altLang="el-GR" dirty="0"/>
              <a:t>Δεν </a:t>
            </a:r>
            <a:r>
              <a:rPr lang="el-GR" altLang="el-GR" dirty="0" smtClean="0"/>
              <a:t>γνωρίζουμε ακόμη </a:t>
            </a:r>
            <a:r>
              <a:rPr lang="el-GR" altLang="el-GR" dirty="0"/>
              <a:t>τον επόμενο χαρακτήρα</a:t>
            </a:r>
          </a:p>
          <a:p>
            <a:pPr lvl="1"/>
            <a:r>
              <a:rPr lang="el-GR" altLang="el-GR" dirty="0" smtClean="0"/>
              <a:t>Η συμβολοσειρά </a:t>
            </a:r>
            <a:r>
              <a:rPr lang="el-GR" altLang="el-GR" dirty="0"/>
              <a:t>είναι της μορφής </a:t>
            </a:r>
            <a:r>
              <a:rPr lang="en-US" altLang="el-GR" dirty="0"/>
              <a:t>C???C</a:t>
            </a:r>
            <a:endParaRPr lang="el-GR" altLang="el-GR" dirty="0"/>
          </a:p>
          <a:p>
            <a:pPr lvl="2"/>
            <a:r>
              <a:rPr lang="el-GR" altLang="el-GR" dirty="0" smtClean="0"/>
              <a:t>Μοναδικός τρόπος να συμβεί το παραπάνω</a:t>
            </a:r>
          </a:p>
          <a:p>
            <a:pPr lvl="2"/>
            <a:r>
              <a:rPr lang="el-GR" altLang="el-GR" dirty="0" smtClean="0"/>
              <a:t>Άρα επαναλαμβάνουμε τον πρώτο χαρακτήρα</a:t>
            </a:r>
          </a:p>
          <a:p>
            <a:pPr lvl="2"/>
            <a:r>
              <a:rPr lang="el-GR" altLang="el-GR" dirty="0" smtClean="0"/>
              <a:t>Αυτός αντιστοιχεί στον άγνωστο κωδικό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3085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= NIL;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not EOF {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c;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entry = string(c);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entry not in dictionary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entry = s + s[0];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output entry;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(s != NIL)</a:t>
            </a:r>
          </a:p>
          <a:p>
            <a:pPr marL="457200" lvl="1" indent="0">
              <a:buNone/>
            </a:pP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[s,entry[0]] to dictionary with next code;</a:t>
            </a:r>
          </a:p>
          <a:p>
            <a:pPr marL="457200" lvl="1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entry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98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3820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Παράδειγμα αποκωδικοποίησης </a:t>
            </a:r>
            <a:r>
              <a:rPr lang="en-US" altLang="el-GR" dirty="0" smtClean="0"/>
              <a:t>LZW</a:t>
            </a:r>
          </a:p>
          <a:p>
            <a:pPr lvl="1" eaLnBrk="1" hangingPunct="1"/>
            <a:r>
              <a:rPr lang="el-GR" altLang="el-GR" dirty="0" smtClean="0"/>
              <a:t>Ο κωδικός 3 δείχνει σε κενή θέση</a:t>
            </a:r>
          </a:p>
          <a:p>
            <a:pPr lvl="1" eaLnBrk="1" hangingPunct="1"/>
            <a:r>
              <a:rPr lang="el-GR" altLang="el-GR" dirty="0" smtClean="0"/>
              <a:t>Πρέπει να είναι παλιά + πρώτος χαρακτήρας</a:t>
            </a:r>
            <a:r>
              <a:rPr lang="en-US" altLang="el-GR" dirty="0" smtClean="0"/>
              <a:t> (a+a)</a:t>
            </a:r>
            <a:endParaRPr lang="el-GR" altLang="el-GR" dirty="0" smtClean="0"/>
          </a:p>
        </p:txBody>
      </p:sp>
      <p:graphicFrame>
        <p:nvGraphicFramePr>
          <p:cNvPr id="377860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74296968"/>
              </p:ext>
            </p:extLst>
          </p:nvPr>
        </p:nvGraphicFramePr>
        <p:xfrm>
          <a:off x="1403648" y="1268760"/>
          <a:ext cx="6477000" cy="3170240"/>
        </p:xfrm>
        <a:graphic>
          <a:graphicData uri="http://schemas.openxmlformats.org/drawingml/2006/table">
            <a:tbl>
              <a:tblPr firstRow="1"/>
              <a:tblGrid>
                <a:gridCol w="2159000"/>
                <a:gridCol w="2159000"/>
                <a:gridCol w="2159000"/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Είσοδος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Έξοδος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Λεξικό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1: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2: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3: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4: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aab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5: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Θέση 6: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(9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n-US" altLang="el-GR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Υλοποίηση λεξικού </a:t>
            </a:r>
            <a:r>
              <a:rPr lang="en-US" altLang="el-GR" dirty="0" smtClean="0"/>
              <a:t>LZ78</a:t>
            </a:r>
            <a:r>
              <a:rPr lang="el-GR" altLang="el-GR" dirty="0" smtClean="0"/>
              <a:t>/</a:t>
            </a:r>
            <a:r>
              <a:rPr lang="en-US" altLang="el-GR" dirty="0" smtClean="0"/>
              <a:t>LZW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λεξικό μεγαλώνει σε κάθε βήμα</a:t>
            </a:r>
          </a:p>
          <a:p>
            <a:pPr lvl="1" eaLnBrk="1" hangingPunct="1"/>
            <a:r>
              <a:rPr lang="el-GR" altLang="el-GR" dirty="0" smtClean="0"/>
              <a:t>Επεκτεινόμενοι δείκτες</a:t>
            </a:r>
          </a:p>
          <a:p>
            <a:pPr lvl="2" eaLnBrk="1" hangingPunct="1"/>
            <a:r>
              <a:rPr lang="el-GR" altLang="el-GR" dirty="0" smtClean="0"/>
              <a:t>Ξεκινάμε με δείκτες έστω 4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(16 θέσεις)</a:t>
            </a:r>
          </a:p>
          <a:p>
            <a:pPr lvl="2" eaLnBrk="1" hangingPunct="1"/>
            <a:r>
              <a:rPr lang="el-GR" altLang="el-GR" dirty="0" smtClean="0"/>
              <a:t>Όποτε γεμίζει το λεξικό, προσθέτουμε 1</a:t>
            </a:r>
            <a:r>
              <a:rPr lang="en-US" altLang="el-GR" dirty="0" smtClean="0"/>
              <a:t> bit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Τι γίνεται όταν το λεξικό μεγαλώσει πολύ;</a:t>
            </a:r>
          </a:p>
          <a:p>
            <a:pPr lvl="2" eaLnBrk="1" hangingPunct="1"/>
            <a:r>
              <a:rPr lang="el-GR" altLang="el-GR" dirty="0" smtClean="0"/>
              <a:t>Είτε σταματάμε να δεχόμαστε συμβολοσειρές</a:t>
            </a:r>
          </a:p>
          <a:p>
            <a:pPr lvl="2" eaLnBrk="1" hangingPunct="1"/>
            <a:r>
              <a:rPr lang="el-GR" altLang="el-GR" dirty="0" smtClean="0"/>
              <a:t>Είτε πετάμε τις λιγότερο χρησιμοποιημένες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2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Αλγόριθμος </a:t>
            </a:r>
            <a:r>
              <a:rPr lang="en-US" altLang="el-GR" dirty="0"/>
              <a:t>LZW</a:t>
            </a:r>
            <a:r>
              <a:rPr lang="el-GR" altLang="el-GR" dirty="0"/>
              <a:t> </a:t>
            </a:r>
            <a:r>
              <a:rPr lang="el-GR" altLang="el-GR" dirty="0" smtClean="0"/>
              <a:t>(10 </a:t>
            </a:r>
            <a:r>
              <a:rPr lang="el-GR" altLang="el-GR" dirty="0"/>
              <a:t>από </a:t>
            </a:r>
            <a:r>
              <a:rPr lang="el-GR" altLang="el-GR" dirty="0" smtClean="0"/>
              <a:t>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Συμπίεση λεξικού </a:t>
            </a:r>
            <a:r>
              <a:rPr lang="en-US" altLang="el-GR" dirty="0"/>
              <a:t>LZ78/LZW</a:t>
            </a:r>
          </a:p>
          <a:p>
            <a:pPr lvl="1"/>
            <a:r>
              <a:rPr lang="el-GR" altLang="el-GR" dirty="0"/>
              <a:t>Κάθε </a:t>
            </a:r>
            <a:r>
              <a:rPr lang="el-GR" altLang="el-GR" dirty="0" smtClean="0"/>
              <a:t>νέα είσοδος </a:t>
            </a:r>
            <a:r>
              <a:rPr lang="el-GR" altLang="el-GR" dirty="0"/>
              <a:t>επεκτείνει μία παλιά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Κατά </a:t>
            </a:r>
            <a:r>
              <a:rPr lang="el-GR" altLang="el-GR" dirty="0"/>
              <a:t>έναν </a:t>
            </a:r>
            <a:r>
              <a:rPr lang="el-GR" altLang="el-GR" dirty="0" smtClean="0"/>
              <a:t>χαρακτήρα ακριβώς</a:t>
            </a:r>
            <a:endParaRPr lang="en-US" altLang="el-GR" dirty="0"/>
          </a:p>
          <a:p>
            <a:pPr lvl="1"/>
            <a:r>
              <a:rPr lang="el-GR" altLang="el-GR" dirty="0"/>
              <a:t>Αποθήκευση δείκτη σε παλιά </a:t>
            </a:r>
            <a:r>
              <a:rPr lang="el-GR" altLang="el-GR" dirty="0" smtClean="0"/>
              <a:t>συμβολοσειρα</a:t>
            </a:r>
          </a:p>
          <a:p>
            <a:pPr lvl="2"/>
            <a:r>
              <a:rPr lang="el-GR" altLang="el-GR" dirty="0" smtClean="0"/>
              <a:t>Και επιπλέον του νέου </a:t>
            </a:r>
            <a:r>
              <a:rPr lang="el-GR" altLang="el-GR" dirty="0"/>
              <a:t>χαρακτήρα</a:t>
            </a:r>
            <a:endParaRPr lang="en-US" altLang="el-GR" dirty="0"/>
          </a:p>
          <a:p>
            <a:pPr lvl="1"/>
            <a:r>
              <a:rPr lang="el-GR" altLang="el-GR" dirty="0"/>
              <a:t>Χρησιμοποιούνται ειδικές δομές δεδομένων</a:t>
            </a:r>
          </a:p>
          <a:p>
            <a:pPr lvl="1"/>
            <a:r>
              <a:rPr lang="el-GR" altLang="el-GR" dirty="0"/>
              <a:t>Επιτάχυνση ταιριάσματος και </a:t>
            </a:r>
            <a:r>
              <a:rPr lang="el-GR" altLang="el-GR" dirty="0" smtClean="0"/>
              <a:t>αντικατάστασης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2963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Κωδικοποίηση εντροπίας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</a:t>
            </a:r>
            <a:r>
              <a:rPr lang="en-US" altLang="el-GR" dirty="0"/>
              <a:t>Shannon-Fano</a:t>
            </a:r>
          </a:p>
          <a:p>
            <a:r>
              <a:rPr lang="el-GR" altLang="el-GR" dirty="0"/>
              <a:t>Κωδικοποίηση </a:t>
            </a:r>
            <a:r>
              <a:rPr lang="en-US" altLang="el-GR" dirty="0"/>
              <a:t>Huffman</a:t>
            </a:r>
          </a:p>
          <a:p>
            <a:r>
              <a:rPr lang="el-GR" altLang="el-GR" dirty="0"/>
              <a:t>Αριθμητική κωδικοποίηση</a:t>
            </a:r>
          </a:p>
          <a:p>
            <a:r>
              <a:rPr lang="el-GR" altLang="el-GR" dirty="0"/>
              <a:t>Κωδικοποίηση με παράθυρο</a:t>
            </a:r>
          </a:p>
          <a:p>
            <a:r>
              <a:rPr lang="el-GR" altLang="el-GR" dirty="0"/>
              <a:t>Κωδικοποίηση με λεξικό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</a:t>
            </a:r>
            <a:r>
              <a:rPr lang="en-US" altLang="el-GR" dirty="0" smtClean="0"/>
              <a:t>Shannon-Fano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Κωδικοποίηση εντροπίας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Βέλτιστη κωδικοποίηση</a:t>
            </a:r>
            <a:endParaRPr lang="en-GB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Βέλτιστη κωδικοποίηση εντροπίας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bits</a:t>
            </a:r>
            <a:r>
              <a:rPr lang="el-GR" altLang="el-GR" dirty="0" smtClean="0"/>
              <a:t>/σύμβολο = εσωτερική πληροφορία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Απαιτούνται κωδικοί μεταβλητού μήκους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Πρόβλημα για την αποκωδικοποίηση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Πώς ξέρουμε που τελειώνει ένας κωδικός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Απαιτείται γνώση των πιθανοτήτων εισόδου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Είτε υποθέτουμε κάποια κατανομή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Είτε διαβάζουμε πρώτα όλο το αρχείο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6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n-US" dirty="0" smtClean="0"/>
              <a:t>Shannon-Fano (</a:t>
            </a:r>
            <a:r>
              <a:rPr lang="el-GR" dirty="0" smtClean="0"/>
              <a:t>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Κωδικοποίηση </a:t>
            </a:r>
            <a:r>
              <a:rPr lang="en-US" altLang="el-GR" dirty="0"/>
              <a:t>Shannon-Fano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κωδικών με ακέραιο μήκος</a:t>
            </a:r>
            <a:r>
              <a:rPr lang="en-US" altLang="el-GR" dirty="0" smtClean="0"/>
              <a:t> bit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Απόκλιση από ιδανική συμπίεση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Δυαδικό </a:t>
            </a:r>
            <a:r>
              <a:rPr lang="el-GR" altLang="el-GR" dirty="0"/>
              <a:t>δένδρο </a:t>
            </a:r>
            <a:r>
              <a:rPr lang="el-GR" altLang="el-GR" dirty="0" smtClean="0"/>
              <a:t>κωδικοποίησης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Φύλλα</a:t>
            </a:r>
            <a:r>
              <a:rPr lang="el-GR" altLang="el-GR" dirty="0"/>
              <a:t>: σύμβολα και </a:t>
            </a:r>
            <a:r>
              <a:rPr lang="el-GR" altLang="el-GR" dirty="0" smtClean="0"/>
              <a:t>πιθανότητες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Κόμβοι: σύνολα συμβόλων και </a:t>
            </a:r>
            <a:r>
              <a:rPr lang="el-GR" altLang="el-GR" dirty="0" smtClean="0"/>
              <a:t>πιθανοτήτων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Ίδιο </a:t>
            </a:r>
            <a:r>
              <a:rPr lang="el-GR" altLang="el-GR" dirty="0"/>
              <a:t>δένδρο </a:t>
            </a:r>
            <a:r>
              <a:rPr lang="el-GR" altLang="el-GR" dirty="0" smtClean="0"/>
              <a:t>αποκωδικοποίησης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Κάθε κωδικός έχει διαφορετικό </a:t>
            </a:r>
            <a:r>
              <a:rPr lang="el-GR" altLang="el-GR" dirty="0" smtClean="0"/>
              <a:t>πρόθεμα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Επιτρέπει αποκωδικοποίηση μεταβλητού μήκους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83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n-US" dirty="0"/>
              <a:t>Shannon-Fano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Κατασκευή δένδρου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Ταξινομούμε </a:t>
            </a:r>
            <a:r>
              <a:rPr lang="el-GR" altLang="el-GR" dirty="0" smtClean="0"/>
              <a:t>σύμφωνα </a:t>
            </a:r>
            <a:r>
              <a:rPr lang="el-GR" altLang="el-GR" dirty="0"/>
              <a:t>με τις πιθανότητες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Διάσπαση </a:t>
            </a:r>
            <a:r>
              <a:rPr lang="el-GR" altLang="el-GR" dirty="0" smtClean="0"/>
              <a:t>συμβόλων </a:t>
            </a:r>
            <a:r>
              <a:rPr lang="el-GR" altLang="el-GR" dirty="0"/>
              <a:t>σε </a:t>
            </a:r>
            <a:r>
              <a:rPr lang="el-GR" altLang="el-GR" dirty="0" smtClean="0"/>
              <a:t>«</a:t>
            </a:r>
            <a:r>
              <a:rPr lang="el-GR" altLang="el-GR" dirty="0"/>
              <a:t>ισοπίθανες» </a:t>
            </a:r>
            <a:r>
              <a:rPr lang="el-GR" altLang="el-GR" dirty="0" smtClean="0"/>
              <a:t>ομάδες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Κάθε ομάδα έχει το άθροισμα των πιθανοτήτων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Ομάδες με ελάχιστη διαφορά αθροίσματος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Οι </a:t>
            </a:r>
            <a:r>
              <a:rPr lang="el-GR" altLang="el-GR" dirty="0"/>
              <a:t>δύο ομάδες γίνονται παιδιά του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Αντιστοίχιση 0 και 1 στα δύο παιδιά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Επανάληψη μέχρι να μείνουν μόνο τα </a:t>
            </a:r>
            <a:r>
              <a:rPr lang="el-GR" altLang="el-GR" dirty="0" smtClean="0"/>
              <a:t>φύλλα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Κάθε φύλλο είναι ένα σύμβολο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478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D9A796B-1237-4E5D-B413-E35168B317D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2249</Words>
  <Application>Microsoft Office PowerPoint</Application>
  <PresentationFormat>On-screen Show (4:3)</PresentationFormat>
  <Paragraphs>458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Κωδικοποίηση Shannon-Fano</vt:lpstr>
      <vt:lpstr>Βέλτιστη κωδικοποίηση</vt:lpstr>
      <vt:lpstr>Μέθοδος Shannon-Fano (1 από 5)</vt:lpstr>
      <vt:lpstr>Μέθοδος Shannon-Fano (2 από 5)</vt:lpstr>
      <vt:lpstr>Μέθοδος Shannon-Fano (3 από 5)</vt:lpstr>
      <vt:lpstr>Μέθοδος Shannon-Fano (4 από 5)</vt:lpstr>
      <vt:lpstr>Μέθοδος Shannon-Fano (5 από 5)</vt:lpstr>
      <vt:lpstr>Κωδικοποίηση Huffman</vt:lpstr>
      <vt:lpstr>Μέθοδος Huffman (1 από 5)</vt:lpstr>
      <vt:lpstr>Μέθοδος Huffman (2 από 5)</vt:lpstr>
      <vt:lpstr>Μέθοδος Huffman (3 από 5)</vt:lpstr>
      <vt:lpstr>Μέθοδος Huffman (4 από 5)</vt:lpstr>
      <vt:lpstr>Μέθοδος Huffman (5 από 5)</vt:lpstr>
      <vt:lpstr>Αριθμητική κωδικοποίηση</vt:lpstr>
      <vt:lpstr>Αριθμητική (1 από 9)</vt:lpstr>
      <vt:lpstr>Αριθμητική (2 από 9)</vt:lpstr>
      <vt:lpstr>Αριθμητική (3 από 9)</vt:lpstr>
      <vt:lpstr>Αριθμητική (4 από 9)</vt:lpstr>
      <vt:lpstr>Αριθμητική (5 από 9)</vt:lpstr>
      <vt:lpstr>Αριθμητική (6 από 9)</vt:lpstr>
      <vt:lpstr>Αριθμητική (7 από 9)</vt:lpstr>
      <vt:lpstr>Αριθμητική (8 από 9)</vt:lpstr>
      <vt:lpstr>Αριθμητική (9 από 9)</vt:lpstr>
      <vt:lpstr>Κωδικοποίηση με παράθυρο</vt:lpstr>
      <vt:lpstr>Αλγόριθμος LZ77 (1 από 4)</vt:lpstr>
      <vt:lpstr>Αλγόριθμος LZ77 (2 από 4)</vt:lpstr>
      <vt:lpstr>Αλγόριθμος LZ77 (3 από 4)</vt:lpstr>
      <vt:lpstr>Αλγόριθμος LZ77 (4 από 4)</vt:lpstr>
      <vt:lpstr>Αλγόριθμος LZSS (1 από 2)</vt:lpstr>
      <vt:lpstr>Αλγόριθμος LZSS (2 από 2)</vt:lpstr>
      <vt:lpstr>Κωδικοποίηση με λεξικό</vt:lpstr>
      <vt:lpstr>Αλγόριθμος LZ78 (1 από 2)</vt:lpstr>
      <vt:lpstr>Αλγόριθμος LZ78 (2 από 2)</vt:lpstr>
      <vt:lpstr>Αλγόριθμος LZW (1 από 10)</vt:lpstr>
      <vt:lpstr>Αλγόριθμος LZW (2 από 10)</vt:lpstr>
      <vt:lpstr>Αλγόριθμος LZW (3 από 10)</vt:lpstr>
      <vt:lpstr>Αλγόριθμος LZW (4 από 10)</vt:lpstr>
      <vt:lpstr>Αλγόριθμος LZW (5 από 10)</vt:lpstr>
      <vt:lpstr>Αλγόριθμος LZW (6 από 10)</vt:lpstr>
      <vt:lpstr>Αλγόριθμος LZW (7 από 10)</vt:lpstr>
      <vt:lpstr>Αλγόριθμος LZW (8 από 10)</vt:lpstr>
      <vt:lpstr>Αλγόριθμος LZW (9 από 10)</vt:lpstr>
      <vt:lpstr>Αλγόριθμος LZW (10 από 10)</vt:lpstr>
      <vt:lpstr>Τέλος Ενότητας #9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εντροπίας</dc:title>
  <dc:subject>Κινητά και Διάχυτα Συστήματα</dc:subject>
  <dc:creator>Γεώργιος Ξυλωμένος</dc:creator>
  <cp:keywords>Κωδικοποίηση Huffman; αριθμητική κωδικοποίηση; κωδικοποίηση LZ</cp:keywords>
  <cp:lastModifiedBy>georgex</cp:lastModifiedBy>
  <cp:revision>269</cp:revision>
  <cp:lastPrinted>2014-02-16T13:16:25Z</cp:lastPrinted>
  <dcterms:created xsi:type="dcterms:W3CDTF">2012-09-06T09:03:05Z</dcterms:created>
  <dcterms:modified xsi:type="dcterms:W3CDTF">2015-11-04T12:33:52Z</dcterms:modified>
</cp:coreProperties>
</file>