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8"/>
  </p:notesMasterIdLst>
  <p:sldIdLst>
    <p:sldId id="447" r:id="rId3"/>
    <p:sldId id="448" r:id="rId4"/>
    <p:sldId id="449" r:id="rId5"/>
    <p:sldId id="450" r:id="rId6"/>
    <p:sldId id="451" r:id="rId7"/>
    <p:sldId id="452" r:id="rId8"/>
    <p:sldId id="453" r:id="rId9"/>
    <p:sldId id="454" r:id="rId10"/>
    <p:sldId id="455" r:id="rId11"/>
    <p:sldId id="456" r:id="rId12"/>
    <p:sldId id="457" r:id="rId13"/>
    <p:sldId id="458" r:id="rId14"/>
    <p:sldId id="459" r:id="rId15"/>
    <p:sldId id="460" r:id="rId16"/>
    <p:sldId id="461" r:id="rId17"/>
    <p:sldId id="462" r:id="rId18"/>
    <p:sldId id="463" r:id="rId19"/>
    <p:sldId id="464" r:id="rId20"/>
    <p:sldId id="465" r:id="rId21"/>
    <p:sldId id="466" r:id="rId22"/>
    <p:sldId id="467" r:id="rId23"/>
    <p:sldId id="468" r:id="rId24"/>
    <p:sldId id="472" r:id="rId25"/>
    <p:sldId id="473" r:id="rId26"/>
    <p:sldId id="479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5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9309" autoAdjust="0"/>
  </p:normalViewPr>
  <p:slideViewPr>
    <p:cSldViewPr>
      <p:cViewPr>
        <p:scale>
          <a:sx n="124" d="100"/>
          <a:sy n="124" d="100"/>
        </p:scale>
        <p:origin x="-1260" y="-30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23/7/2015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1536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DE4BC5F-4B8C-4974-A092-782834043BD4}" type="slidenum">
              <a:rPr lang="el-GR" altLang="en-US"/>
              <a:pPr/>
              <a:t>1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403047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smtClean="0"/>
          </a:p>
        </p:txBody>
      </p:sp>
      <p:sp>
        <p:nvSpPr>
          <p:cNvPr id="1741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F25346B-872F-496B-B1CB-C4BE2F3BF8FE}" type="slidenum">
              <a:rPr lang="el-GR" altLang="en-US"/>
              <a:pPr/>
              <a:t>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341829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5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75DF613-9994-4500-BB77-59B2AA6CBB6E}" type="slidenum">
              <a:rPr lang="el-GR" altLang="en-US"/>
              <a:pPr/>
              <a:t>3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21645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7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1D8008-7B7B-4BEE-820E-1B69495665DE}" type="slidenum">
              <a:rPr lang="el-GR" altLang="en-US"/>
              <a:pPr/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982941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5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884BE2D-0E53-40D4-9B31-C0852FD92A83}" type="slidenum">
              <a:rPr lang="el-GR" altLang="en-US"/>
              <a:pPr/>
              <a:t>5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845066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684" name="Θέση αριθμού διαφάνειας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fld id="{BF901AD0-BCF2-40AB-8819-9714BA27B420}" type="slidenum">
              <a:rPr lang="el-GR" altLang="en-US" sz="1200"/>
              <a:pPr algn="r"/>
              <a:t>6</a:t>
            </a:fld>
            <a:endParaRPr lang="el-GR" altLang="en-US" sz="1200"/>
          </a:p>
        </p:txBody>
      </p:sp>
    </p:spTree>
    <p:extLst>
      <p:ext uri="{BB962C8B-B14F-4D97-AF65-F5344CB8AC3E}">
        <p14:creationId xmlns:p14="http://schemas.microsoft.com/office/powerpoint/2010/main" val="3344071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6500" name="Θέση αριθμού διαφάνειας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fld id="{4FFF535B-4F7C-47F7-8CAC-5CFCC39A0040}" type="slidenum">
              <a:rPr lang="el-GR" altLang="en-US" sz="1200"/>
              <a:pPr algn="r"/>
              <a:t>18</a:t>
            </a:fld>
            <a:endParaRPr lang="el-GR" altLang="en-US" sz="1200"/>
          </a:p>
        </p:txBody>
      </p:sp>
    </p:spTree>
    <p:extLst>
      <p:ext uri="{BB962C8B-B14F-4D97-AF65-F5344CB8AC3E}">
        <p14:creationId xmlns:p14="http://schemas.microsoft.com/office/powerpoint/2010/main" val="2115504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A9BDF80-B678-42FE-9DD0-DAC2C0F50C24}" type="slidenum">
              <a:rPr lang="el-GR" altLang="en-US"/>
              <a:pPr/>
              <a:t>25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32220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936925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3568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 smtClean="0"/>
              <a:t>Διοικητική Λογιστική</a:t>
            </a:r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/>
          <a:p>
            <a:r>
              <a:rPr lang="el-GR" altLang="en-US" sz="2800" b="1" smtClean="0"/>
              <a:t>Ενότητα </a:t>
            </a:r>
            <a:r>
              <a:rPr lang="en-US" altLang="en-US" sz="2800" b="1" smtClean="0"/>
              <a:t># </a:t>
            </a:r>
            <a:r>
              <a:rPr lang="el-GR" altLang="en-US" sz="2800" b="1" smtClean="0"/>
              <a:t>7:</a:t>
            </a:r>
            <a:r>
              <a:rPr lang="en-US" altLang="en-US" sz="2800" smtClean="0"/>
              <a:t> </a:t>
            </a:r>
            <a:r>
              <a:rPr lang="el-GR" altLang="en-US" sz="2800" smtClean="0"/>
              <a:t>Σημείο εξίσωσης</a:t>
            </a:r>
            <a:endParaRPr lang="en-US" altLang="en-US" sz="2800" smtClean="0"/>
          </a:p>
          <a:p>
            <a:r>
              <a:rPr lang="el-GR" altLang="en-US" sz="2800" b="1" smtClean="0"/>
              <a:t>Διδάσκουσα: </a:t>
            </a:r>
            <a:r>
              <a:rPr lang="el-GR" altLang="en-US" sz="2800" smtClean="0"/>
              <a:t>Σάνδρα Κοέν</a:t>
            </a:r>
          </a:p>
          <a:p>
            <a:r>
              <a:rPr lang="el-GR" altLang="en-US" sz="2800" b="1" smtClean="0"/>
              <a:t>Τμήμα: </a:t>
            </a:r>
            <a:r>
              <a:rPr lang="el-GR" altLang="en-US" sz="2800" smtClean="0"/>
              <a:t>Οργάνωση και Διοίκηση Επιχειρήσεων</a:t>
            </a:r>
          </a:p>
        </p:txBody>
      </p:sp>
      <p:pic>
        <p:nvPicPr>
          <p:cNvPr id="14339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723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Break Even Point</a:t>
            </a:r>
            <a:r>
              <a:rPr lang="en-US" altLang="en-US" smtClean="0"/>
              <a:t> (</a:t>
            </a:r>
            <a:r>
              <a:rPr lang="el-GR" altLang="en-US" smtClean="0"/>
              <a:t>2 από 3)</a:t>
            </a:r>
          </a:p>
        </p:txBody>
      </p:sp>
      <p:graphicFrame>
        <p:nvGraphicFramePr>
          <p:cNvPr id="107524" name="Object 4" descr="Διάγραμμα σημείο εξίσωσης.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1220785"/>
              </p:ext>
            </p:extLst>
          </p:nvPr>
        </p:nvGraphicFramePr>
        <p:xfrm>
          <a:off x="684213" y="1557338"/>
          <a:ext cx="7775575" cy="482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Worksheet" r:id="rId3" imgW="4714875" imgH="3352800" progId="Excel.Sheet.8">
                  <p:embed/>
                </p:oleObj>
              </mc:Choice>
              <mc:Fallback>
                <p:oleObj name="Worksheet" r:id="rId3" imgW="4714875" imgH="33528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557338"/>
                        <a:ext cx="7775575" cy="482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4F81B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EECE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3218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3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Break Even Point</a:t>
            </a:r>
            <a:r>
              <a:rPr lang="en-US" altLang="en-US" smtClean="0"/>
              <a:t> (</a:t>
            </a:r>
            <a:r>
              <a:rPr lang="el-GR" altLang="en-US" smtClean="0"/>
              <a:t>3</a:t>
            </a:r>
            <a:r>
              <a:rPr lang="en-US" altLang="en-US" smtClean="0"/>
              <a:t> </a:t>
            </a:r>
            <a:r>
              <a:rPr lang="el-GR" altLang="en-US" smtClean="0"/>
              <a:t>από 3)</a:t>
            </a:r>
          </a:p>
        </p:txBody>
      </p:sp>
      <p:graphicFrame>
        <p:nvGraphicFramePr>
          <p:cNvPr id="109572" name="Object 4" descr="Διάγραμμα σημείο εξίσωσης. Ζημίες και κέρδη.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972476"/>
              </p:ext>
            </p:extLst>
          </p:nvPr>
        </p:nvGraphicFramePr>
        <p:xfrm>
          <a:off x="682625" y="1484313"/>
          <a:ext cx="7777163" cy="453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Worksheet" r:id="rId3" imgW="4591050" imgH="2809875" progId="Excel.Sheet.8">
                  <p:embed/>
                </p:oleObj>
              </mc:Choice>
              <mc:Fallback>
                <p:oleObj name="Worksheet" r:id="rId3" imgW="4591050" imgH="280987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1484313"/>
                        <a:ext cx="7777163" cy="453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4F81B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EECE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75" name="Line 10" descr="Διάγραμμα σημείο εξίσωσης. Ζημίες και κέρδη."/>
          <p:cNvSpPr>
            <a:spLocks noChangeShapeType="1"/>
          </p:cNvSpPr>
          <p:nvPr/>
        </p:nvSpPr>
        <p:spPr bwMode="auto">
          <a:xfrm flipH="1">
            <a:off x="6019800" y="1981200"/>
            <a:ext cx="457200" cy="1676400"/>
          </a:xfrm>
          <a:prstGeom prst="line">
            <a:avLst/>
          </a:prstGeom>
          <a:noFill/>
          <a:ln w="57150">
            <a:solidFill>
              <a:schemeClr val="tx1"/>
            </a:solidFill>
            <a:prstDash val="lgDash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6" name="Text Box 11" descr="Διάγραμμα σημείο εξίσωσης. Ζημίες και κέρδη."/>
          <p:cNvSpPr txBox="1">
            <a:spLocks noChangeArrowheads="1"/>
          </p:cNvSpPr>
          <p:nvPr/>
        </p:nvSpPr>
        <p:spPr bwMode="auto">
          <a:xfrm>
            <a:off x="1584325" y="1539875"/>
            <a:ext cx="1358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el-GR" altLang="en-US" sz="3200">
                <a:latin typeface="Arial" panose="020B0604020202020204" pitchFamily="34" charset="0"/>
              </a:rPr>
              <a:t>Ζημιές</a:t>
            </a:r>
          </a:p>
        </p:txBody>
      </p:sp>
      <p:sp>
        <p:nvSpPr>
          <p:cNvPr id="109577" name="Text Box 12" descr="Διάγραμμα σημείο εξίσωσης. Ζημίες και κέρδη."/>
          <p:cNvSpPr txBox="1">
            <a:spLocks noChangeArrowheads="1"/>
          </p:cNvSpPr>
          <p:nvPr/>
        </p:nvSpPr>
        <p:spPr bwMode="auto">
          <a:xfrm>
            <a:off x="6172200" y="1600200"/>
            <a:ext cx="15160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el-GR" altLang="en-US" sz="3200">
                <a:latin typeface="Arial" panose="020B0604020202020204" pitchFamily="34" charset="0"/>
              </a:rPr>
              <a:t>Κέρδος</a:t>
            </a:r>
          </a:p>
        </p:txBody>
      </p:sp>
      <p:sp>
        <p:nvSpPr>
          <p:cNvPr id="109578" name="Line 13" descr="Διάγραμμα σημείο εξίσωσης. Ζημίες και κέρδη."/>
          <p:cNvSpPr>
            <a:spLocks noChangeShapeType="1"/>
          </p:cNvSpPr>
          <p:nvPr/>
        </p:nvSpPr>
        <p:spPr bwMode="auto">
          <a:xfrm>
            <a:off x="2667000" y="2133600"/>
            <a:ext cx="457200" cy="2590800"/>
          </a:xfrm>
          <a:prstGeom prst="line">
            <a:avLst/>
          </a:prstGeom>
          <a:noFill/>
          <a:ln w="57150">
            <a:solidFill>
              <a:schemeClr val="tx1"/>
            </a:solidFill>
            <a:prstDash val="lgDash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9" name="AutoShape 8" descr="Διάγραμμα σημείο εξίσωσης. Ζημίες και κέρδη."/>
          <p:cNvSpPr>
            <a:spLocks noChangeArrowheads="1"/>
          </p:cNvSpPr>
          <p:nvPr/>
        </p:nvSpPr>
        <p:spPr bwMode="auto">
          <a:xfrm rot="-6587096">
            <a:off x="5219700" y="2511425"/>
            <a:ext cx="609600" cy="2667000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47B6E">
                    <a:alpha val="50195"/>
                  </a:srgbClr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endParaRPr lang="en-US" altLang="en-US" sz="2200">
              <a:latin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4426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mtClean="0"/>
              <a:t>Σημείο εξίσωσης συνολικών εσόδων – εξόδων (1 από 5)</a:t>
            </a:r>
          </a:p>
        </p:txBody>
      </p:sp>
      <p:sp>
        <p:nvSpPr>
          <p:cNvPr id="808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Περιθώριο συμμετοχής (ανά μονάδα) =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Τιμή – Μεταβλητό κόστος.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Σημείο εξίσωσης (σε μονάδες) =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Σταθερό κόστος / Περιθώριο συμμετοχής ανά μονάδα.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% Περιθώριο συμμετοχής =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Περιθώριο συμμετοχής / Τιμή.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Σημείο εξίσωσης (σε αξία) =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Σταθερό κόστος / % Περιθώριο συμμετοχής.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0649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mtClean="0"/>
              <a:t>Σημείο εξίσωσης συνολικών εσόδων – εξόδων (2 από 5)</a:t>
            </a:r>
          </a:p>
        </p:txBody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Τιμή = €10/μονάδα.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Μεταβλητό κόστος = €6/μονάδα.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Σταθερό κόστος = €4.000.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Περιθώριο συμμετοχής (ανά μονάδα) = 10-6 = €4.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Σημείο εξίσωσης (σε μονάδες) = 4.000/4 = 1.000 μονάδες.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Περιθώριο συμμετοχής = 4/10= 40%.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Σημείο εξίσωσης (σε αξία) = 4.000 /40% = €10.000 ή 1.000 μονάδες Χ €10 = €10.000.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65772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mtClean="0"/>
              <a:t>Σημείο εξίσωσης συνολικών εσόδων – εξόδων (3 από 5)</a:t>
            </a:r>
          </a:p>
        </p:txBody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Τιμή = €10/μονάδα.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Μεταβλητό κόστος = €6/μονάδα.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Σταθερό κόστος = €4.000.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BEP (μον.) = 1.000 μονάδες.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BEP (αξίες) = €10.000.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endParaRPr lang="el-GR" altLang="en-US" sz="2800" dirty="0" smtClean="0"/>
          </a:p>
          <a:p>
            <a:pPr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z="2800" b="1" dirty="0" smtClean="0"/>
              <a:t>Ζητείται</a:t>
            </a:r>
            <a:r>
              <a:rPr lang="el-GR" altLang="en-US" sz="2800" dirty="0" smtClean="0"/>
              <a:t>: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Αποτέλεσμα.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α) 1.100 μονάδες.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β) €7.000.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3019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mtClean="0"/>
              <a:t>Σημείο εξίσωσης συνολικών εσόδων – εξόδων (4 από 5)</a:t>
            </a:r>
          </a:p>
        </p:txBody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0" hangingPunct="0">
              <a:spcBef>
                <a:spcPct val="0"/>
              </a:spcBef>
              <a:buFontTx/>
              <a:buChar char="•"/>
            </a:pPr>
            <a:r>
              <a:rPr lang="el-GR" altLang="en-US" dirty="0" smtClean="0"/>
              <a:t>(α): (1.100 - 1.000) Χ (10-6) = 100 Χ 4 = € 400: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(1.100 - 1.000): Διαφορά στις μονάδες σε σχέση με το </a:t>
            </a:r>
            <a:r>
              <a:rPr lang="en-US" altLang="en-US" dirty="0" smtClean="0"/>
              <a:t>BEP</a:t>
            </a:r>
            <a:r>
              <a:rPr lang="el-GR" altLang="en-US" dirty="0" smtClean="0"/>
              <a:t>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(10 – 6): Περιθώριο συμμετοχής.</a:t>
            </a:r>
          </a:p>
          <a:p>
            <a:pPr>
              <a:spcBef>
                <a:spcPct val="20000"/>
              </a:spcBef>
            </a:pPr>
            <a:endParaRPr lang="el-GR" altLang="en-US" dirty="0" smtClean="0"/>
          </a:p>
          <a:p>
            <a:pPr>
              <a:spcBef>
                <a:spcPct val="20000"/>
              </a:spcBef>
            </a:pPr>
            <a:r>
              <a:rPr lang="el-GR" altLang="en-US" b="1" dirty="0" smtClean="0"/>
              <a:t>Επαλήθευση</a:t>
            </a:r>
            <a:r>
              <a:rPr lang="el-GR" altLang="en-US" b="1" dirty="0"/>
              <a:t>:</a:t>
            </a:r>
            <a:r>
              <a:rPr lang="el-GR" altLang="en-US" dirty="0" smtClean="0"/>
              <a:t> Έσοδα - Έξοδα = Αποτέλεσμα: 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	1.100 μον.Χ €10/μον. - [(1.100 μον. Χ €6)+4.000]= 400.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36332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mtClean="0"/>
              <a:t>Σημείο εξίσωσης συνολικών εσόδων – εξόδων (5 από 5)</a:t>
            </a:r>
          </a:p>
        </p:txBody>
      </p:sp>
      <p:sp>
        <p:nvSpPr>
          <p:cNvPr id="849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(β) (7.000 - 10.000) Χ 40% = €-3.000 Χ 40% =  € -1.200: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(7.000 – 10.000): Διαφορά στην αξία πωλήσεων σε σχέση με το </a:t>
            </a:r>
            <a:r>
              <a:rPr lang="en-US" altLang="en-US" dirty="0" smtClean="0"/>
              <a:t>BEP</a:t>
            </a:r>
            <a:r>
              <a:rPr lang="el-GR" altLang="en-US" dirty="0"/>
              <a:t>.</a:t>
            </a:r>
            <a:endParaRPr lang="el-GR" altLang="en-US" dirty="0" smtClean="0"/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40%: % Περιθώριο συμμετοχής.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b="1" dirty="0" smtClean="0"/>
              <a:t>Επαλήθευση</a:t>
            </a:r>
            <a:r>
              <a:rPr lang="el-GR" altLang="en-US" b="1" dirty="0" smtClean="0">
                <a:solidFill>
                  <a:srgbClr val="009900"/>
                </a:solidFill>
              </a:rPr>
              <a:t>:</a:t>
            </a:r>
            <a:r>
              <a:rPr lang="el-GR" altLang="en-US" dirty="0" smtClean="0"/>
              <a:t> Έσοδα - Έξοδα = Αποτέλεσμα:  7.000 - [(7.000 Χ </a:t>
            </a:r>
            <a:r>
              <a:rPr lang="el-GR" altLang="en-US" b="1" dirty="0" smtClean="0"/>
              <a:t>60%</a:t>
            </a:r>
            <a:r>
              <a:rPr lang="el-GR" altLang="en-US" dirty="0" smtClean="0"/>
              <a:t>)+4.000]= 7.000-(4.200+4000) = - 1.200.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b="1" dirty="0" smtClean="0"/>
              <a:t>60%: </a:t>
            </a:r>
            <a:r>
              <a:rPr lang="el-GR" altLang="en-US" i="1" dirty="0" smtClean="0"/>
              <a:t>ΜΚ ως% της αξίας των πωλήσεων.</a:t>
            </a:r>
            <a:r>
              <a:rPr lang="el-GR" altLang="en-US" b="1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9321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Βασικές υποθέσεις της ανάλυσης σημείου εξίσωσης</a:t>
            </a:r>
          </a:p>
        </p:txBody>
      </p:sp>
      <p:sp>
        <p:nvSpPr>
          <p:cNvPr id="860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Γραμμική συμπεριφορά του κόστους: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Το </a:t>
            </a:r>
            <a:r>
              <a:rPr lang="el-GR" altLang="en-US" sz="2400" b="1" dirty="0" smtClean="0"/>
              <a:t>σταθερό κόστος</a:t>
            </a:r>
            <a:r>
              <a:rPr lang="el-GR" altLang="en-US" sz="2400" dirty="0" smtClean="0"/>
              <a:t> παραμένει αμετάβλητο στο εύρος δραστηριότητας που μελετάται.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Το μεταβλητό κόστος μεταβάλλεται </a:t>
            </a:r>
            <a:r>
              <a:rPr lang="el-GR" altLang="en-US" sz="2400" b="1" dirty="0" smtClean="0"/>
              <a:t>γραμμικά</a:t>
            </a:r>
            <a:r>
              <a:rPr lang="el-GR" altLang="en-US" sz="2400" dirty="0" smtClean="0"/>
              <a:t> σε σχέση με το επίπεδο δραστηριότητας.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Δυνατότητα </a:t>
            </a:r>
            <a:r>
              <a:rPr lang="el-GR" altLang="en-US" sz="2800" b="1" dirty="0" smtClean="0"/>
              <a:t>διάκρισης του κόστους σε σταθερό και μεταβλητό.</a:t>
            </a:r>
            <a:endParaRPr lang="el-GR" altLang="en-US" sz="2800" dirty="0" smtClean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Η τιμή πώλησης είναι σταθερή.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Η παραγωγικότητα παραμένει σταθερή.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Το μείγμα προϊόντος παραμένει σταθερό.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20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Τίτλος 4"/>
          <p:cNvSpPr>
            <a:spLocks noGrp="1"/>
          </p:cNvSpPr>
          <p:nvPr>
            <p:ph type="title" idx="4294967295"/>
          </p:nvPr>
        </p:nvSpPr>
        <p:spPr>
          <a:xfrm>
            <a:off x="684213" y="2936875"/>
            <a:ext cx="7772400" cy="1362075"/>
          </a:xfrm>
        </p:spPr>
        <p:txBody>
          <a:bodyPr anchor="t"/>
          <a:lstStyle/>
          <a:p>
            <a:pPr algn="l"/>
            <a:r>
              <a:rPr lang="el-GR" altLang="en-US" sz="4000" smtClean="0"/>
              <a:t>Σχέσεις κόστους- όγκου- κέρδους</a:t>
            </a:r>
          </a:p>
        </p:txBody>
      </p:sp>
      <p:sp>
        <p:nvSpPr>
          <p:cNvPr id="105475" name="Θέση κειμένου 5"/>
          <p:cNvSpPr>
            <a:spLocks noGrp="1"/>
          </p:cNvSpPr>
          <p:nvPr>
            <p:ph type="body" idx="4294967295"/>
          </p:nvPr>
        </p:nvSpPr>
        <p:spPr>
          <a:xfrm>
            <a:off x="684213" y="4305300"/>
            <a:ext cx="7772400" cy="1500188"/>
          </a:xfrm>
        </p:spPr>
        <p:txBody>
          <a:bodyPr anchor="b"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Μάθημα: </a:t>
            </a:r>
            <a:r>
              <a:rPr lang="el-GR" altLang="en-US" sz="2000" smtClean="0"/>
              <a:t>Διοικητική Λογιστική, </a:t>
            </a:r>
            <a:r>
              <a:rPr lang="el-GR" altLang="en-US" sz="2000" b="1" smtClean="0"/>
              <a:t>Ενότητα </a:t>
            </a:r>
            <a:r>
              <a:rPr lang="en-US" altLang="en-US" sz="2000" b="1" smtClean="0"/>
              <a:t># </a:t>
            </a:r>
            <a:r>
              <a:rPr lang="el-GR" altLang="en-US" sz="2000" b="1" smtClean="0"/>
              <a:t>7:</a:t>
            </a:r>
            <a:r>
              <a:rPr lang="en-US" altLang="en-US" sz="2000" b="1" smtClean="0"/>
              <a:t> </a:t>
            </a:r>
            <a:r>
              <a:rPr lang="el-GR" altLang="en-US" sz="2000" smtClean="0"/>
              <a:t>Σημείο εξίσωσης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Διδάσκουσα: </a:t>
            </a:r>
            <a:r>
              <a:rPr lang="el-GR" altLang="en-US" sz="2000" smtClean="0"/>
              <a:t>Σάνδρα Κοέν, </a:t>
            </a:r>
            <a:r>
              <a:rPr lang="el-GR" altLang="en-US" sz="2000" b="1" smtClean="0"/>
              <a:t>Τμήμα: </a:t>
            </a:r>
            <a:r>
              <a:rPr lang="el-GR" altLang="en-US" sz="2000" smtClean="0"/>
              <a:t>Οργάνωση και Διοίκηση Επιχειρήσεων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altLang="en-US" sz="2000" smtClean="0"/>
          </a:p>
        </p:txBody>
      </p:sp>
      <p:pic>
        <p:nvPicPr>
          <p:cNvPr id="105476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7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78" name="Picture 3" descr="Λογότυπο Οικονομικού Πανεπιστημίου Αθηνών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730885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95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3600" smtClean="0"/>
              <a:t>Σχέση Κόστους - Όγκου – Κέρδους (1 από 2)</a:t>
            </a:r>
          </a:p>
        </p:txBody>
      </p:sp>
      <p:sp>
        <p:nvSpPr>
          <p:cNvPr id="870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Απαιτούμενος όγκος πωλήσεων (μονάδες) =</a:t>
            </a:r>
            <a:r>
              <a:rPr lang="el-GR" altLang="en-US" dirty="0" smtClean="0">
                <a:solidFill>
                  <a:schemeClr val="accent2"/>
                </a:solidFill>
              </a:rPr>
              <a:t> </a:t>
            </a:r>
            <a:r>
              <a:rPr lang="el-GR" altLang="en-US" dirty="0" smtClean="0"/>
              <a:t>Σταθερό κόστος + απαιτούμενα κέρδη /            Περιθώριο συμμετοχής ανά μονάδα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l-GR" altLang="en-US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Απαιτούμενος όγκος πωλήσεων (σε αξία) =</a:t>
            </a:r>
            <a:r>
              <a:rPr lang="el-GR" altLang="en-US" dirty="0" smtClean="0">
                <a:solidFill>
                  <a:srgbClr val="3B49CB"/>
                </a:solidFill>
              </a:rPr>
              <a:t>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	 Σταθερό κόστος + απαιτούμενα κέρδη /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	% Περιθώριο συμμετοχής ανά μονάδα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623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Χρηματοδότηση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r>
              <a:rPr lang="el-GR" altLang="en-US" sz="240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n-US" sz="2400" smtClean="0"/>
          </a:p>
          <a:p>
            <a:r>
              <a:rPr lang="el-GR" altLang="en-US" sz="2400" smtClean="0"/>
              <a:t>Το έργο «</a:t>
            </a:r>
            <a:r>
              <a:rPr lang="el-GR" altLang="en-US" sz="2400" b="1" smtClean="0"/>
              <a:t>Ανοικτά Ακαδημαϊκά Μαθήματα στο Οικονομικό Πανεπιστήμιο Αθηνών</a:t>
            </a:r>
            <a:r>
              <a:rPr lang="el-GR" altLang="en-US" sz="2400" smtClean="0"/>
              <a:t>» έχει χρηματοδοτήσει μόνο τη αναδιαμόρφωση του εκπαιδευτικού υλικού. </a:t>
            </a:r>
          </a:p>
          <a:p>
            <a:r>
              <a:rPr lang="el-GR" altLang="en-US" sz="24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16387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351A2D3-160D-4F0B-A9E1-FBB68B9AB17D}" type="slidenum">
              <a:rPr lang="el-GR" altLang="en-US"/>
              <a:pPr/>
              <a:t>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06621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3600" smtClean="0"/>
              <a:t>Σχέση Κόστους - Όγκου – Κέρδους (2 από 2)</a:t>
            </a:r>
          </a:p>
        </p:txBody>
      </p:sp>
      <p:sp>
        <p:nvSpPr>
          <p:cNvPr id="880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z="2800" dirty="0" smtClean="0"/>
              <a:t>Τιμή = €10/μονάδα.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z="2800" dirty="0" smtClean="0"/>
              <a:t>Μεταβλητό κόστος = €6/μονάδα.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z="2800" dirty="0" smtClean="0"/>
              <a:t>Σταθερό κόστος = €4.000. 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z="2800" dirty="0" smtClean="0"/>
              <a:t>Απαιτούμενο κέρδος = € 2.000 (αγνοούνται οι φόροι):</a:t>
            </a:r>
          </a:p>
          <a:p>
            <a:pPr>
              <a:spcBef>
                <a:spcPct val="20000"/>
              </a:spcBef>
            </a:pPr>
            <a:r>
              <a:rPr lang="el-GR" altLang="en-US" sz="2800" dirty="0" smtClean="0"/>
              <a:t>Απαιτούμενος όγκος πωλήσεων (μονάδες) = (4.000+2.000)/ (10-6)= 6.000/4= 1.500 μονάδες.</a:t>
            </a:r>
          </a:p>
          <a:p>
            <a:pPr>
              <a:spcBef>
                <a:spcPct val="20000"/>
              </a:spcBef>
            </a:pPr>
            <a:r>
              <a:rPr lang="el-GR" altLang="en-US" sz="2800" dirty="0" smtClean="0"/>
              <a:t>Απαιτούμενος όγκος πωλήσεων (σε αξία) = (4.000+2.000)/ [(10-6)/10] = 6.000/40%= €15.000 ή 1.500 μονάδες Χ €10/μονάδα = 15.000.</a:t>
            </a:r>
            <a:r>
              <a:rPr lang="el-GR" altLang="en-US" sz="2800" dirty="0" smtClean="0">
                <a:solidFill>
                  <a:srgbClr val="3B49CB"/>
                </a:solidFill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1707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Κέρδος μετά και προ φόρων (1 από 2)</a:t>
            </a:r>
          </a:p>
        </p:txBody>
      </p:sp>
      <p:sp>
        <p:nvSpPr>
          <p:cNvPr id="890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en-US" sz="2800" dirty="0" smtClean="0"/>
              <a:t>ΚΜΦ = ΚΠΦ - </a:t>
            </a:r>
            <a:r>
              <a:rPr lang="en-GB" altLang="en-US" sz="2800" dirty="0" err="1" smtClean="0"/>
              <a:t>Φόρος</a:t>
            </a:r>
            <a:endParaRPr lang="en-GB" altLang="en-US" sz="2800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en-US" sz="2800" dirty="0" smtClean="0"/>
              <a:t>ΚΜΦ = ΚΠΦ - ΚΠΦ * ΦΣ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en-US" sz="2800" dirty="0" smtClean="0"/>
              <a:t>ΚΜΦ = ΚΠΦ *(1-ΦΣ)</a:t>
            </a:r>
            <a:endParaRPr lang="el-GR" altLang="en-US" sz="2800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l-GR" altLang="en-US" sz="2800" dirty="0" smtClean="0"/>
          </a:p>
          <a:p>
            <a:pPr lvl="1">
              <a:spcBef>
                <a:spcPct val="20000"/>
              </a:spcBef>
              <a:buFont typeface="Arial" panose="020B0604020202020204" pitchFamily="34" charset="0"/>
              <a:buNone/>
            </a:pPr>
            <a:endParaRPr lang="el-GR" altLang="en-US" sz="2400" i="1" dirty="0" smtClean="0"/>
          </a:p>
          <a:p>
            <a:pPr lvl="1">
              <a:spcBef>
                <a:spcPct val="20000"/>
              </a:spcBef>
              <a:buFont typeface="Arial" panose="020B0604020202020204" pitchFamily="34" charset="0"/>
              <a:buNone/>
            </a:pPr>
            <a:endParaRPr lang="el-GR" altLang="en-US" sz="2400" i="1" dirty="0" smtClean="0"/>
          </a:p>
          <a:p>
            <a:pPr lvl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en-US" sz="2400" i="1" dirty="0" smtClean="0"/>
              <a:t>ΚΜΦ  = </a:t>
            </a:r>
            <a:r>
              <a:rPr lang="en-GB" altLang="en-US" sz="2400" i="1" dirty="0" err="1" smtClean="0"/>
              <a:t>Κέρδος</a:t>
            </a:r>
            <a:r>
              <a:rPr lang="en-GB" altLang="en-US" sz="2400" i="1" dirty="0" smtClean="0"/>
              <a:t> </a:t>
            </a:r>
            <a:r>
              <a:rPr lang="en-GB" altLang="en-US" sz="2400" i="1" dirty="0" err="1" smtClean="0"/>
              <a:t>μετά</a:t>
            </a:r>
            <a:r>
              <a:rPr lang="en-GB" altLang="en-US" sz="2400" i="1" dirty="0" smtClean="0"/>
              <a:t> </a:t>
            </a:r>
            <a:r>
              <a:rPr lang="en-GB" altLang="en-US" sz="2400" i="1" dirty="0" err="1" smtClean="0"/>
              <a:t>φόρων</a:t>
            </a:r>
            <a:r>
              <a:rPr lang="en-GB" altLang="en-US" sz="2400" i="1" dirty="0" smtClean="0"/>
              <a:t> 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en-US" sz="2400" i="1" dirty="0" smtClean="0"/>
              <a:t>ΚΠΦ= </a:t>
            </a:r>
            <a:r>
              <a:rPr lang="en-GB" altLang="en-US" sz="2400" i="1" dirty="0" err="1" smtClean="0"/>
              <a:t>Κέρδος</a:t>
            </a:r>
            <a:r>
              <a:rPr lang="en-GB" altLang="en-US" sz="2400" i="1" dirty="0" smtClean="0"/>
              <a:t> π</a:t>
            </a:r>
            <a:r>
              <a:rPr lang="en-GB" altLang="en-US" sz="2400" i="1" dirty="0" err="1" smtClean="0"/>
              <a:t>ρο</a:t>
            </a:r>
            <a:r>
              <a:rPr lang="en-GB" altLang="en-US" sz="2400" i="1" dirty="0" smtClean="0"/>
              <a:t> </a:t>
            </a:r>
            <a:r>
              <a:rPr lang="en-GB" altLang="en-US" sz="2400" i="1" dirty="0" err="1" smtClean="0"/>
              <a:t>φόρων</a:t>
            </a:r>
            <a:r>
              <a:rPr lang="en-GB" altLang="en-US" sz="2400" i="1" dirty="0" smtClean="0"/>
              <a:t> 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en-US" sz="2400" i="1" dirty="0" smtClean="0"/>
              <a:t>ΦΣ = </a:t>
            </a:r>
            <a:r>
              <a:rPr lang="en-GB" altLang="en-US" sz="2400" i="1" dirty="0" err="1" smtClean="0"/>
              <a:t>Φορολογικός</a:t>
            </a:r>
            <a:r>
              <a:rPr lang="en-GB" altLang="en-US" sz="2400" i="1" dirty="0" smtClean="0"/>
              <a:t> </a:t>
            </a:r>
            <a:r>
              <a:rPr lang="en-GB" altLang="en-US" sz="2400" i="1" dirty="0" err="1" smtClean="0"/>
              <a:t>συντελεστής</a:t>
            </a:r>
            <a:endParaRPr lang="el-GR" altLang="en-US" sz="2400" i="1" dirty="0" smtClean="0"/>
          </a:p>
        </p:txBody>
      </p:sp>
      <p:grpSp>
        <p:nvGrpSpPr>
          <p:cNvPr id="89092" name="Group 4" descr="Εξίσωση κέρδος προ φόρων."/>
          <p:cNvGrpSpPr>
            <a:grpSpLocks/>
          </p:cNvGrpSpPr>
          <p:nvPr/>
        </p:nvGrpSpPr>
        <p:grpSpPr bwMode="auto">
          <a:xfrm>
            <a:off x="4635500" y="3416300"/>
            <a:ext cx="2590800" cy="1111250"/>
            <a:chOff x="1152" y="2160"/>
            <a:chExt cx="1632" cy="700"/>
          </a:xfrm>
        </p:grpSpPr>
        <p:sp>
          <p:nvSpPr>
            <p:cNvPr id="89093" name="Line 5"/>
            <p:cNvSpPr>
              <a:spLocks noChangeShapeType="1"/>
            </p:cNvSpPr>
            <p:nvPr/>
          </p:nvSpPr>
          <p:spPr bwMode="auto">
            <a:xfrm>
              <a:off x="1152" y="2544"/>
              <a:ext cx="16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094" name="Text Box 6"/>
            <p:cNvSpPr txBox="1">
              <a:spLocks noChangeArrowheads="1"/>
            </p:cNvSpPr>
            <p:nvPr/>
          </p:nvSpPr>
          <p:spPr bwMode="auto">
            <a:xfrm>
              <a:off x="1584" y="2160"/>
              <a:ext cx="61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hangingPunct="0"/>
              <a:r>
                <a:rPr lang="el-GR" altLang="en-US" sz="2200" b="1">
                  <a:latin typeface="Arial" panose="020B0604020202020204" pitchFamily="34" charset="0"/>
                </a:rPr>
                <a:t>ΚΜΦ</a:t>
              </a:r>
            </a:p>
          </p:txBody>
        </p:sp>
        <p:sp>
          <p:nvSpPr>
            <p:cNvPr id="89095" name="Text Box 7"/>
            <p:cNvSpPr txBox="1">
              <a:spLocks noChangeArrowheads="1"/>
            </p:cNvSpPr>
            <p:nvPr/>
          </p:nvSpPr>
          <p:spPr bwMode="auto">
            <a:xfrm>
              <a:off x="1478" y="2552"/>
              <a:ext cx="771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hangingPunct="0"/>
              <a:r>
                <a:rPr lang="el-GR" altLang="en-US" sz="2200" b="1">
                  <a:latin typeface="Arial" panose="020B0604020202020204" pitchFamily="34" charset="0"/>
                </a:rPr>
                <a:t>  1- ΦΣ</a:t>
              </a:r>
            </a:p>
          </p:txBody>
        </p:sp>
      </p:grpSp>
      <p:sp>
        <p:nvSpPr>
          <p:cNvPr id="89099" name="Rectangle 11" descr="Εξίσωση κέρδος προ φόρων."/>
          <p:cNvSpPr>
            <a:spLocks noChangeArrowheads="1"/>
          </p:cNvSpPr>
          <p:nvPr/>
        </p:nvSpPr>
        <p:spPr bwMode="auto">
          <a:xfrm>
            <a:off x="3492500" y="3794125"/>
            <a:ext cx="10795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l-GR" altLang="en-US" sz="2200" b="1" dirty="0"/>
              <a:t>ΚΠΦ =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071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Κέρδος μετά και προ φόρων (2 από 2)</a:t>
            </a:r>
          </a:p>
        </p:txBody>
      </p:sp>
      <p:sp>
        <p:nvSpPr>
          <p:cNvPr id="901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mtClean="0"/>
              <a:t>ΚΜΦ = € 3.000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mtClean="0"/>
              <a:t>ΦΣ =25%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mtClean="0"/>
              <a:t>ΚΠΦ = </a:t>
            </a:r>
            <a:r>
              <a:rPr lang="el-GR" altLang="en-US" b="1" smtClean="0"/>
              <a:t>3.000 / (1- 0,25) = € 4.000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998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Σημείο εξίσωσης όταν υπάρχουν δύο προϊόντα (1</a:t>
            </a:r>
            <a:r>
              <a:rPr lang="el-GR" altLang="en-US" sz="4000" smtClean="0">
                <a:latin typeface="Arial" panose="020B0604020202020204" pitchFamily="34" charset="0"/>
              </a:rPr>
              <a:t> </a:t>
            </a:r>
            <a:r>
              <a:rPr lang="el-GR" altLang="en-US" sz="4000" smtClean="0"/>
              <a:t>από 2)</a:t>
            </a:r>
          </a:p>
        </p:txBody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Σημείο εξίσωσης σε μονάδες = </a:t>
            </a:r>
            <a:r>
              <a:rPr lang="el-GR" altLang="en-US" sz="2800" dirty="0" smtClean="0"/>
              <a:t>Σταθερό κόστος / Σταθμικό Μέσο Περιθώριο Συμμετοχής.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Σταθμικό μέσο περιθώριο συμμετοχής </a:t>
            </a:r>
            <a:r>
              <a:rPr lang="el-GR" altLang="en-US" sz="2800" dirty="0" smtClean="0"/>
              <a:t>=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z="2800" dirty="0" smtClean="0"/>
              <a:t>	%πωλήσεων Α (μονάδες) </a:t>
            </a:r>
            <a:r>
              <a:rPr lang="en-US" altLang="en-US" sz="2800" dirty="0" smtClean="0"/>
              <a:t>x</a:t>
            </a:r>
            <a:r>
              <a:rPr lang="el-GR" altLang="en-US" sz="2800" dirty="0" smtClean="0"/>
              <a:t> ΠΣΑ + %πωλήσεων Β (μονάδες) </a:t>
            </a:r>
            <a:r>
              <a:rPr lang="en-US" altLang="en-US" sz="2800" dirty="0" smtClean="0"/>
              <a:t>x </a:t>
            </a:r>
            <a:r>
              <a:rPr lang="el-GR" altLang="en-US" sz="2800" dirty="0" smtClean="0"/>
              <a:t>ΠΣΒ.</a:t>
            </a:r>
          </a:p>
          <a:p>
            <a:pPr>
              <a:spcBef>
                <a:spcPct val="20000"/>
              </a:spcBef>
            </a:pPr>
            <a:r>
              <a:rPr lang="el-GR" altLang="en-US" sz="2800" dirty="0" smtClean="0"/>
              <a:t>Σημείο εξίσωσης</a:t>
            </a:r>
            <a:r>
              <a:rPr lang="en-US" altLang="en-US" sz="2800" dirty="0" smtClean="0"/>
              <a:t> </a:t>
            </a:r>
            <a:r>
              <a:rPr lang="el-GR" altLang="en-US" sz="2800" dirty="0" smtClean="0"/>
              <a:t>Α (μονάδες)</a:t>
            </a:r>
            <a:r>
              <a:rPr lang="en-US" altLang="en-US" sz="2800" dirty="0" smtClean="0"/>
              <a:t> </a:t>
            </a:r>
            <a:r>
              <a:rPr lang="el-GR" altLang="en-US" sz="2800" dirty="0" smtClean="0"/>
              <a:t>= Σημείο εξίσωσης </a:t>
            </a:r>
            <a:r>
              <a:rPr lang="en-US" altLang="en-US" sz="2800" dirty="0" smtClean="0"/>
              <a:t>x </a:t>
            </a:r>
            <a:r>
              <a:rPr lang="el-GR" altLang="en-US" sz="2800" dirty="0" smtClean="0"/>
              <a:t>% πωλήσεων Α (μονάδες).</a:t>
            </a:r>
            <a:r>
              <a:rPr lang="en-US" altLang="en-US" sz="2800" dirty="0" smtClean="0"/>
              <a:t> </a:t>
            </a:r>
          </a:p>
          <a:p>
            <a:pPr>
              <a:spcBef>
                <a:spcPct val="20000"/>
              </a:spcBef>
            </a:pPr>
            <a:r>
              <a:rPr lang="el-GR" altLang="en-US" sz="2800" dirty="0" smtClean="0"/>
              <a:t>Σημείο εξίσωσης</a:t>
            </a:r>
            <a:r>
              <a:rPr lang="en-US" altLang="en-US" sz="2800" dirty="0" smtClean="0"/>
              <a:t> B (</a:t>
            </a:r>
            <a:r>
              <a:rPr lang="el-GR" altLang="en-US" sz="2800" dirty="0" smtClean="0"/>
              <a:t>μονάδες)</a:t>
            </a:r>
            <a:r>
              <a:rPr lang="en-US" altLang="en-US" sz="2800" dirty="0" smtClean="0"/>
              <a:t> </a:t>
            </a:r>
            <a:r>
              <a:rPr lang="el-GR" altLang="en-US" sz="2800" dirty="0" smtClean="0"/>
              <a:t>= Σημείο εξίσωσης </a:t>
            </a:r>
            <a:r>
              <a:rPr lang="en-US" altLang="en-US" sz="2800" dirty="0" smtClean="0"/>
              <a:t>x </a:t>
            </a:r>
            <a:r>
              <a:rPr lang="el-GR" altLang="en-US" sz="2800" dirty="0" smtClean="0"/>
              <a:t>% πωλήσεων </a:t>
            </a:r>
            <a:r>
              <a:rPr lang="en-US" altLang="en-US" sz="2800" dirty="0" smtClean="0"/>
              <a:t>B </a:t>
            </a:r>
            <a:r>
              <a:rPr lang="el-GR" altLang="en-US" sz="2800" dirty="0" smtClean="0"/>
              <a:t>(μονάδες).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593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Σημείο εξίσωσης όταν υπάρχουν δύο προϊόντα (2 από 2)</a:t>
            </a:r>
          </a:p>
        </p:txBody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el-GR" altLang="en-US" dirty="0" smtClean="0"/>
              <a:t>Σημείο εξίσωσης σε αξίες = </a:t>
            </a:r>
            <a:r>
              <a:rPr lang="el-GR" altLang="en-US" sz="2800" dirty="0" smtClean="0"/>
              <a:t>Σταθερό κόστος / Ποσοστιαίο Σταθμικό Μέσο Περιθώριο Συμμετοχής.</a:t>
            </a:r>
            <a:endParaRPr lang="en-GB" altLang="en-US" sz="2800" dirty="0" smtClean="0"/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Ποσοστιαίο σταθμικό μέσο περιθώριο συμμετοχής = </a:t>
            </a:r>
            <a:r>
              <a:rPr lang="el-GR" altLang="en-US" sz="2800" dirty="0" smtClean="0"/>
              <a:t>% πωλήσεων Α (αξίες) </a:t>
            </a:r>
            <a:r>
              <a:rPr lang="en-US" altLang="en-US" sz="2800" dirty="0" smtClean="0"/>
              <a:t>x</a:t>
            </a:r>
            <a:r>
              <a:rPr lang="el-GR" altLang="en-US" sz="2800" dirty="0" smtClean="0"/>
              <a:t> %ΠΣΑ + % πωλήσεων Β (αξίες)</a:t>
            </a:r>
            <a:r>
              <a:rPr lang="en-US" altLang="en-US" sz="2800" dirty="0" smtClean="0"/>
              <a:t>x</a:t>
            </a:r>
            <a:r>
              <a:rPr lang="el-GR" altLang="en-US" sz="2800" dirty="0" smtClean="0"/>
              <a:t> %ΠΣΒ.</a:t>
            </a:r>
            <a:endParaRPr lang="en-GB" altLang="en-US" sz="2800" dirty="0" smtClean="0"/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Σημείο εξίσωσης σε αξίες =</a:t>
            </a:r>
            <a:r>
              <a:rPr lang="el-GR" altLang="en-US" sz="4000" dirty="0" smtClean="0">
                <a:latin typeface="Arial Unicode MS" panose="020B0604020202020204" pitchFamily="34" charset="-128"/>
              </a:rPr>
              <a:t> </a:t>
            </a:r>
            <a:r>
              <a:rPr lang="el-GR" altLang="en-US" sz="2800" dirty="0" smtClean="0"/>
              <a:t>Σημείο εξίσωσης</a:t>
            </a:r>
            <a:r>
              <a:rPr lang="en-US" altLang="en-US" sz="2800" dirty="0" smtClean="0"/>
              <a:t> </a:t>
            </a:r>
            <a:r>
              <a:rPr lang="el-GR" altLang="en-US" sz="2800" dirty="0" smtClean="0"/>
              <a:t>Α (μονάδες)</a:t>
            </a:r>
            <a:r>
              <a:rPr lang="en-US" altLang="en-US" sz="2800" dirty="0" smtClean="0"/>
              <a:t> x ΤΑ + </a:t>
            </a:r>
            <a:r>
              <a:rPr lang="el-GR" altLang="en-US" sz="2800" dirty="0" smtClean="0"/>
              <a:t>Σημείο εξίσωσης</a:t>
            </a:r>
            <a:r>
              <a:rPr lang="en-US" altLang="en-US" sz="2800" dirty="0" smtClean="0"/>
              <a:t> B (</a:t>
            </a:r>
            <a:r>
              <a:rPr lang="el-GR" altLang="en-US" sz="2800" dirty="0" smtClean="0"/>
              <a:t>μονάδες)</a:t>
            </a:r>
            <a:r>
              <a:rPr lang="en-US" altLang="en-US" sz="2800" dirty="0" smtClean="0"/>
              <a:t> x ΤΒ</a:t>
            </a:r>
            <a:r>
              <a:rPr lang="el-GR" altLang="en-US" sz="2800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552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 smtClean="0"/>
              <a:t>Τέλος Ενότητας #</a:t>
            </a:r>
            <a:r>
              <a:rPr lang="en-US" altLang="en-US" smtClean="0"/>
              <a:t> </a:t>
            </a:r>
            <a:r>
              <a:rPr lang="el-GR" altLang="en-US" smtClean="0"/>
              <a:t>7</a:t>
            </a:r>
          </a:p>
        </p:txBody>
      </p:sp>
      <p:sp>
        <p:nvSpPr>
          <p:cNvPr id="26626" name="Θέση κειμένου 5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/>
          <a:p>
            <a:pPr algn="l"/>
            <a:endParaRPr lang="el-GR" altLang="en-US" b="1" smtClean="0"/>
          </a:p>
          <a:p>
            <a:pPr algn="l"/>
            <a:r>
              <a:rPr lang="el-GR" altLang="en-US" b="1" smtClean="0"/>
              <a:t>Μάθημα: </a:t>
            </a:r>
            <a:r>
              <a:rPr lang="el-GR" altLang="en-US" smtClean="0"/>
              <a:t>Διοικητική Λογιστική, </a:t>
            </a:r>
            <a:r>
              <a:rPr lang="el-GR" altLang="en-US" b="1" smtClean="0"/>
              <a:t>Ενότητα </a:t>
            </a:r>
            <a:r>
              <a:rPr lang="en-US" altLang="en-US" b="1" smtClean="0"/>
              <a:t># </a:t>
            </a:r>
            <a:r>
              <a:rPr lang="el-GR" altLang="en-US" b="1" smtClean="0"/>
              <a:t>7:</a:t>
            </a:r>
            <a:r>
              <a:rPr lang="en-US" altLang="en-US" b="1" smtClean="0"/>
              <a:t> </a:t>
            </a:r>
            <a:r>
              <a:rPr lang="el-GR" altLang="en-US" smtClean="0"/>
              <a:t>Σημείο εξίσωσης</a:t>
            </a:r>
          </a:p>
          <a:p>
            <a:pPr algn="l"/>
            <a:r>
              <a:rPr lang="el-GR" altLang="en-US" b="1" smtClean="0"/>
              <a:t>Διδάσκουσα: </a:t>
            </a:r>
            <a:r>
              <a:rPr lang="el-GR" altLang="en-US" smtClean="0"/>
              <a:t>Σάνδρα Κοέν, </a:t>
            </a:r>
            <a:r>
              <a:rPr lang="el-GR" altLang="en-US" b="1" smtClean="0"/>
              <a:t>Τμήμα: </a:t>
            </a:r>
            <a:r>
              <a:rPr lang="el-GR" altLang="en-US" smtClean="0"/>
              <a:t>Οργάνωση και Διοίκηση Επιχειρήσεων</a:t>
            </a:r>
          </a:p>
        </p:txBody>
      </p:sp>
      <p:pic>
        <p:nvPicPr>
          <p:cNvPr id="26627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Άδειες Χρήσης</a:t>
            </a:r>
          </a:p>
        </p:txBody>
      </p:sp>
      <p:sp>
        <p:nvSpPr>
          <p:cNvPr id="18434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sz="2800" smtClean="0"/>
              <a:t>Το παρόν εκπαιδευτικό υλικό υπόκειται σε</a:t>
            </a:r>
            <a:r>
              <a:rPr lang="en-US" altLang="en-US" sz="2800" smtClean="0"/>
              <a:t> </a:t>
            </a:r>
            <a:r>
              <a:rPr lang="el-GR" altLang="en-US" sz="2800" smtClean="0"/>
              <a:t>άδειες χρήσης </a:t>
            </a:r>
            <a:r>
              <a:rPr lang="en-US" altLang="en-US" sz="2800" smtClean="0"/>
              <a:t>Creative Commons. </a:t>
            </a:r>
            <a:endParaRPr lang="el-GR" altLang="en-US" sz="2800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A7387C5-F386-4A25-A1E4-A4ECA0C35D29}" type="slidenum">
              <a:rPr lang="el-GR" altLang="en-US"/>
              <a:pPr/>
              <a:t>3</a:t>
            </a:fld>
            <a:endParaRPr lang="el-GR" altLang="en-US"/>
          </a:p>
        </p:txBody>
      </p:sp>
      <p:pic>
        <p:nvPicPr>
          <p:cNvPr id="1843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5235575"/>
            <a:ext cx="30718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345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Σκοποί ενότητας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Κατανόηση της έννοιας του σημείου εξίσωσης συνολικών εσόδων και εξόδων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r>
              <a:rPr lang="el-GR" altLang="en-US" dirty="0" smtClean="0"/>
              <a:t>Κατανόηση της έννοιας του περιθωρίου συμμετοχής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r>
              <a:rPr lang="el-GR" altLang="en-US" dirty="0" smtClean="0"/>
              <a:t>Κατανόηση της σχέσης κόστους – όγκου – κέρδους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endParaRPr lang="el-GR" alt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25D97C0-D5BF-49A9-B83A-296BA16AA5DC}" type="slidenum">
              <a:rPr lang="el-GR" altLang="en-US"/>
              <a:pPr/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42787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Περιεχόμενα ενότητας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Σημείο εξίσωσης συνολικών εσόδων και εξόδων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r>
              <a:rPr lang="el-GR" altLang="el-GR" dirty="0" smtClean="0"/>
              <a:t>Σχέσεις κόστους- όγκου- κέρδους</a:t>
            </a:r>
            <a:r>
              <a:rPr lang="en-US" altLang="el-GR" dirty="0" smtClean="0"/>
              <a:t>.</a:t>
            </a:r>
            <a:endParaRPr lang="el-GR" altLang="el-GR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09FF64A-AE0F-46DB-AC31-5E1EE346C2D4}" type="slidenum">
              <a:rPr lang="el-GR" altLang="en-US"/>
              <a:pPr/>
              <a:t>5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04061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Τίτλος 4"/>
          <p:cNvSpPr>
            <a:spLocks noGrp="1"/>
          </p:cNvSpPr>
          <p:nvPr>
            <p:ph type="title" idx="4294967295"/>
          </p:nvPr>
        </p:nvSpPr>
        <p:spPr>
          <a:xfrm>
            <a:off x="684213" y="2936875"/>
            <a:ext cx="7772400" cy="1362075"/>
          </a:xfrm>
        </p:spPr>
        <p:txBody>
          <a:bodyPr anchor="t"/>
          <a:lstStyle/>
          <a:p>
            <a:pPr algn="l"/>
            <a:r>
              <a:rPr lang="el-GR" altLang="en-US" sz="4000" smtClean="0"/>
              <a:t>Σημείο εξίσωσης συνολικών εσόδων και εξόδων</a:t>
            </a:r>
          </a:p>
        </p:txBody>
      </p:sp>
      <p:sp>
        <p:nvSpPr>
          <p:cNvPr id="70659" name="Θέση κειμένου 5"/>
          <p:cNvSpPr>
            <a:spLocks noGrp="1"/>
          </p:cNvSpPr>
          <p:nvPr>
            <p:ph type="body" idx="4294967295"/>
          </p:nvPr>
        </p:nvSpPr>
        <p:spPr>
          <a:xfrm>
            <a:off x="684213" y="4305300"/>
            <a:ext cx="7772400" cy="1500188"/>
          </a:xfrm>
        </p:spPr>
        <p:txBody>
          <a:bodyPr anchor="b"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Μάθημα: </a:t>
            </a:r>
            <a:r>
              <a:rPr lang="el-GR" altLang="en-US" sz="2000" smtClean="0"/>
              <a:t>Διοικητική Λογιστική, </a:t>
            </a:r>
            <a:r>
              <a:rPr lang="el-GR" altLang="en-US" sz="2000" b="1" smtClean="0"/>
              <a:t>Ενότητα </a:t>
            </a:r>
            <a:r>
              <a:rPr lang="en-US" altLang="en-US" sz="2000" b="1" smtClean="0"/>
              <a:t># </a:t>
            </a:r>
            <a:r>
              <a:rPr lang="el-GR" altLang="en-US" sz="2000" b="1" smtClean="0"/>
              <a:t>7:</a:t>
            </a:r>
            <a:r>
              <a:rPr lang="en-US" altLang="en-US" sz="2000" b="1" smtClean="0"/>
              <a:t> </a:t>
            </a:r>
            <a:r>
              <a:rPr lang="el-GR" altLang="en-US" sz="2000" smtClean="0"/>
              <a:t>Σημείο εξίσωσης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Διδάσκουσα: </a:t>
            </a:r>
            <a:r>
              <a:rPr lang="el-GR" altLang="en-US" sz="2000" smtClean="0"/>
              <a:t>Σάνδρα Κοέν, </a:t>
            </a:r>
            <a:r>
              <a:rPr lang="el-GR" altLang="en-US" sz="2000" b="1" smtClean="0"/>
              <a:t>Τμήμα: </a:t>
            </a:r>
            <a:r>
              <a:rPr lang="el-GR" altLang="en-US" sz="2000" smtClean="0"/>
              <a:t>Οργάνωση και Διοίκηση Επιχειρήσεων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altLang="en-US" sz="2000" smtClean="0"/>
          </a:p>
        </p:txBody>
      </p:sp>
      <p:pic>
        <p:nvPicPr>
          <p:cNvPr id="70660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1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2" name="Picture 3" descr="Λογότυπο Οικονομικού Πανεπιστημίου Αθηνών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730885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793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Σημείο εξίσωσης (Break Even Point)</a:t>
            </a:r>
            <a:endParaRPr lang="el-GR" altLang="en-US" sz="4000" smtClean="0"/>
          </a:p>
        </p:txBody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To </a:t>
            </a:r>
            <a:r>
              <a:rPr lang="en-US" altLang="en-US" dirty="0" smtClean="0"/>
              <a:t>Break Even Point </a:t>
            </a:r>
            <a:r>
              <a:rPr lang="el-GR" altLang="en-US" dirty="0" smtClean="0"/>
              <a:t>είναι: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Το σημείο στο οποίο τα </a:t>
            </a:r>
            <a:r>
              <a:rPr lang="el-GR" altLang="en-US" i="1" dirty="0" smtClean="0"/>
              <a:t>έσοδα ισούνται με το κόστος</a:t>
            </a:r>
            <a:r>
              <a:rPr lang="el-GR" altLang="en-US" dirty="0" smtClean="0"/>
              <a:t>, άρα η επιχείρηση έχει κέρδος 0 (μηδέν)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Το σημείο όπου το </a:t>
            </a:r>
            <a:r>
              <a:rPr lang="el-GR" altLang="en-US" i="1" dirty="0" smtClean="0"/>
              <a:t>συνολικό περιθώριο συμμετοχής</a:t>
            </a:r>
            <a:r>
              <a:rPr lang="el-GR" altLang="en-US" dirty="0" smtClean="0"/>
              <a:t> ισούται με το σταθερό κόστος</a:t>
            </a:r>
            <a:r>
              <a:rPr lang="en-US" altLang="en-US" dirty="0" smtClean="0"/>
              <a:t>.</a:t>
            </a:r>
            <a:endParaRPr lang="el-GR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5198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Περιθώριο Συμμετοχής - </a:t>
            </a:r>
            <a:r>
              <a:rPr lang="en-US" altLang="en-US" sz="4000" smtClean="0"/>
              <a:t>Contribution Margin</a:t>
            </a:r>
            <a:endParaRPr lang="el-GR" altLang="en-US" sz="4000" smtClean="0"/>
          </a:p>
        </p:txBody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Τιμή - Μεταβλητό κόστος = Περιθώριο Συμμετοχής</a:t>
            </a:r>
            <a:r>
              <a:rPr lang="en-US" altLang="en-US" dirty="0" smtClean="0"/>
              <a:t>.</a:t>
            </a:r>
            <a:endParaRPr lang="el-GR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10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el-GR" altLang="en-US" smtClean="0"/>
              <a:t>Break Even Point</a:t>
            </a:r>
            <a:r>
              <a:rPr lang="en-US" altLang="en-US" smtClean="0"/>
              <a:t> (1 </a:t>
            </a:r>
            <a:r>
              <a:rPr lang="el-GR" altLang="en-US" smtClean="0"/>
              <a:t>από 3)</a:t>
            </a:r>
          </a:p>
        </p:txBody>
      </p:sp>
      <p:graphicFrame>
        <p:nvGraphicFramePr>
          <p:cNvPr id="74756" name="Object 4" descr="Σχήμα σημείο εξίσωσης.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346512"/>
              </p:ext>
            </p:extLst>
          </p:nvPr>
        </p:nvGraphicFramePr>
        <p:xfrm>
          <a:off x="1187450" y="1600200"/>
          <a:ext cx="6769100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Έγγραφο " r:id="rId3" imgW="6692760" imgH="5667480" progId="Word.Document.8">
                  <p:embed/>
                </p:oleObj>
              </mc:Choice>
              <mc:Fallback>
                <p:oleObj name="Έγγραφο " r:id="rId3" imgW="6692760" imgH="56674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600200"/>
                        <a:ext cx="6769100" cy="452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6178" name="Rectangle 2" descr="Σχήμα σημείο εξίσωσης."/>
          <p:cNvSpPr>
            <a:spLocks noChangeArrowheads="1"/>
          </p:cNvSpPr>
          <p:nvPr/>
        </p:nvSpPr>
        <p:spPr bwMode="auto">
          <a:xfrm>
            <a:off x="1116013" y="4292600"/>
            <a:ext cx="6911975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7FD15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endParaRPr lang="en-US" altLang="en-US" sz="2200">
              <a:latin typeface="Arial" panose="020B0604020202020204" pitchFamily="34" charset="0"/>
            </a:endParaRPr>
          </a:p>
        </p:txBody>
      </p:sp>
      <p:sp>
        <p:nvSpPr>
          <p:cNvPr id="74759" name="Text Box 7" descr="Σχήμα σημείο εξίσωσης."/>
          <p:cNvSpPr txBox="1">
            <a:spLocks noChangeArrowheads="1"/>
          </p:cNvSpPr>
          <p:nvPr/>
        </p:nvSpPr>
        <p:spPr bwMode="auto">
          <a:xfrm>
            <a:off x="2916238" y="1196975"/>
            <a:ext cx="792162" cy="5348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l-GR" altLang="en-US"/>
          </a:p>
        </p:txBody>
      </p:sp>
      <p:sp>
        <p:nvSpPr>
          <p:cNvPr id="74760" name="Text Box 8" descr="Σχήμα σημείο εξίσωσης."/>
          <p:cNvSpPr txBox="1">
            <a:spLocks noChangeArrowheads="1"/>
          </p:cNvSpPr>
          <p:nvPr/>
        </p:nvSpPr>
        <p:spPr bwMode="auto">
          <a:xfrm>
            <a:off x="6877050" y="1196975"/>
            <a:ext cx="1079500" cy="5348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l-GR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454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Template_CC_BY_NC_ND_0" id="{A3626A32-DEE5-4D23-AADE-03C16163E383}" vid="{A6957CB1-EB5A-4838-8376-9B0B5C1A180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B098E1A-2F85-46DA-9BF7-2850C075DFD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Template_CC_BY_NC_ND_0</Template>
  <TotalTime>0</TotalTime>
  <Words>1051</Words>
  <Application>Microsoft Office PowerPoint</Application>
  <PresentationFormat>On-screen Show (4:3)</PresentationFormat>
  <Paragraphs>180</Paragraphs>
  <Slides>25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Θέμα του Office</vt:lpstr>
      <vt:lpstr>Έγγραφο </vt:lpstr>
      <vt:lpstr>Worksheet</vt:lpstr>
      <vt:lpstr>Διοικητική Λογιστική</vt:lpstr>
      <vt:lpstr>Χρηματοδότηση</vt:lpstr>
      <vt:lpstr>Άδειες Χρήσης</vt:lpstr>
      <vt:lpstr>Σκοποί ενότητας</vt:lpstr>
      <vt:lpstr>Περιεχόμενα ενότητας</vt:lpstr>
      <vt:lpstr>Σημείο εξίσωσης συνολικών εσόδων και εξόδων</vt:lpstr>
      <vt:lpstr>Σημείο εξίσωσης (Break Even Point)</vt:lpstr>
      <vt:lpstr>Περιθώριο Συμμετοχής - Contribution Margin</vt:lpstr>
      <vt:lpstr>Break Even Point (1 από 3)</vt:lpstr>
      <vt:lpstr>Break Even Point (2 από 3)</vt:lpstr>
      <vt:lpstr>Break Even Point (3 από 3)</vt:lpstr>
      <vt:lpstr>Σημείο εξίσωσης συνολικών εσόδων – εξόδων (1 από 5)</vt:lpstr>
      <vt:lpstr>Σημείο εξίσωσης συνολικών εσόδων – εξόδων (2 από 5)</vt:lpstr>
      <vt:lpstr>Σημείο εξίσωσης συνολικών εσόδων – εξόδων (3 από 5)</vt:lpstr>
      <vt:lpstr>Σημείο εξίσωσης συνολικών εσόδων – εξόδων (4 από 5)</vt:lpstr>
      <vt:lpstr>Σημείο εξίσωσης συνολικών εσόδων – εξόδων (5 από 5)</vt:lpstr>
      <vt:lpstr>Βασικές υποθέσεις της ανάλυσης σημείου εξίσωσης</vt:lpstr>
      <vt:lpstr>Σχέσεις κόστους- όγκου- κέρδους</vt:lpstr>
      <vt:lpstr>Σχέση Κόστους - Όγκου – Κέρδους (1 από 2)</vt:lpstr>
      <vt:lpstr>Σχέση Κόστους - Όγκου – Κέρδους (2 από 2)</vt:lpstr>
      <vt:lpstr>Κέρδος μετά και προ φόρων (1 από 2)</vt:lpstr>
      <vt:lpstr>Κέρδος μετά και προ φόρων (2 από 2)</vt:lpstr>
      <vt:lpstr>Σημείο εξίσωσης όταν υπάρχουν δύο προϊόντα (1 από 2)</vt:lpstr>
      <vt:lpstr>Σημείο εξίσωσης όταν υπάρχουν δύο προϊόντα (2 από 2)</vt:lpstr>
      <vt:lpstr>Τέλος Ενότητας # 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2015-05-23T10:06:05Z</dcterms:created>
  <dcterms:modified xsi:type="dcterms:W3CDTF">2015-07-23T11:50:19Z</dcterms:modified>
</cp:coreProperties>
</file>