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4"/>
  </p:notesMasterIdLst>
  <p:sldIdLst>
    <p:sldId id="256" r:id="rId3"/>
    <p:sldId id="259" r:id="rId4"/>
    <p:sldId id="257" r:id="rId5"/>
    <p:sldId id="261" r:id="rId6"/>
    <p:sldId id="262" r:id="rId7"/>
    <p:sldId id="474" r:id="rId8"/>
    <p:sldId id="475" r:id="rId9"/>
    <p:sldId id="476" r:id="rId10"/>
    <p:sldId id="477" r:id="rId11"/>
    <p:sldId id="478" r:id="rId12"/>
    <p:sldId id="479" r:id="rId13"/>
    <p:sldId id="480" r:id="rId14"/>
    <p:sldId id="417" r:id="rId15"/>
    <p:sldId id="422" r:id="rId16"/>
    <p:sldId id="437" r:id="rId17"/>
    <p:sldId id="418" r:id="rId18"/>
    <p:sldId id="419" r:id="rId19"/>
    <p:sldId id="436" r:id="rId20"/>
    <p:sldId id="438" r:id="rId21"/>
    <p:sldId id="425" r:id="rId22"/>
    <p:sldId id="427" r:id="rId23"/>
    <p:sldId id="439" r:id="rId24"/>
    <p:sldId id="440" r:id="rId25"/>
    <p:sldId id="441" r:id="rId26"/>
    <p:sldId id="442" r:id="rId27"/>
    <p:sldId id="444" r:id="rId28"/>
    <p:sldId id="443" r:id="rId29"/>
    <p:sldId id="445" r:id="rId30"/>
    <p:sldId id="428" r:id="rId31"/>
    <p:sldId id="446" r:id="rId32"/>
    <p:sldId id="473" r:id="rId33"/>
    <p:sldId id="420" r:id="rId34"/>
    <p:sldId id="481" r:id="rId35"/>
    <p:sldId id="482" r:id="rId36"/>
    <p:sldId id="484" r:id="rId37"/>
    <p:sldId id="483" r:id="rId38"/>
    <p:sldId id="464" r:id="rId39"/>
    <p:sldId id="485" r:id="rId40"/>
    <p:sldId id="465" r:id="rId41"/>
    <p:sldId id="486" r:id="rId42"/>
    <p:sldId id="354" r:id="rId4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02" autoAdjust="0"/>
    <p:restoredTop sz="99309" autoAdjust="0"/>
  </p:normalViewPr>
  <p:slideViewPr>
    <p:cSldViewPr>
      <p:cViewPr>
        <p:scale>
          <a:sx n="77" d="100"/>
          <a:sy n="77" d="100"/>
        </p:scale>
        <p:origin x="240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30/9/2015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1D3FFC-E320-4310-A1DE-59C06722FD09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153400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3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Αξιολόγηση των Υπηρεσιών</a:t>
            </a:r>
            <a:endParaRPr lang="en-US" sz="2800" dirty="0" smtClean="0"/>
          </a:p>
          <a:p>
            <a:r>
              <a:rPr lang="el-GR" sz="2800" b="1" dirty="0" smtClean="0"/>
              <a:t>Διδάσκουσα: </a:t>
            </a:r>
            <a:r>
              <a:rPr lang="el-GR" sz="2800" dirty="0" smtClean="0"/>
              <a:t>Άννα Ζαρκάδα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Οργάνωση &amp; Διοίκηση Επιχειρήσεων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Μάρκετινγκ Υπηρεσιών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Καταναλωτικές Προσδοκίες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sz="2800" dirty="0"/>
              <a:t>Οι καταναλωτές έχουν </a:t>
            </a:r>
            <a:r>
              <a:rPr lang="el-GR" sz="2800" dirty="0" smtClean="0"/>
              <a:t>συγκεκριμένες</a:t>
            </a:r>
            <a:r>
              <a:rPr lang="en-US" sz="2800" dirty="0" smtClean="0"/>
              <a:t>  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προσδοκίες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sz="2400" dirty="0"/>
              <a:t>Οι καταναλωτές αντιλαμβάνονται την ποιότητα σαν σύγκριση προσδοκίας / προσλαμβανόμενης εμπειρίας και αποτελέσματος</a:t>
            </a:r>
            <a:endParaRPr lang="en-GB" sz="2400" dirty="0"/>
          </a:p>
          <a:p>
            <a:pPr lvl="1"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sz="2400" dirty="0"/>
              <a:t>Οι αξιολογήσεις περιλαμβάνουν προσωπικούς και περιστασιακούς παράγοντες</a:t>
            </a:r>
            <a:endParaRPr lang="en-GB" sz="2400" dirty="0"/>
          </a:p>
          <a:p>
            <a:pPr lvl="1"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sz="2400" dirty="0"/>
              <a:t>Οι προσδοκίες διαφέρουν ανάλογα με τον </a:t>
            </a:r>
            <a:r>
              <a:rPr lang="el-GR" sz="2400" dirty="0" err="1"/>
              <a:t>πάροχο</a:t>
            </a:r>
            <a:r>
              <a:rPr lang="el-GR" sz="2400" dirty="0"/>
              <a:t> ακόμα και μέσα στον ίδιο κλάδο</a:t>
            </a:r>
          </a:p>
          <a:p>
            <a:pPr lvl="1"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sz="2400" dirty="0"/>
              <a:t>Οι προσδοκίες αλλάζουν με το χρόνο και την εξέλιξη της πληροφορίας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242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Συστατικά της </a:t>
            </a:r>
            <a:r>
              <a:rPr lang="el-GR" dirty="0" smtClean="0"/>
              <a:t>προσδοκίας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-457200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400" dirty="0"/>
              <a:t>Επιθυμητό επίπεδο υπηρεσίας (</a:t>
            </a:r>
            <a:r>
              <a:rPr lang="el-GR" sz="2400" dirty="0" err="1"/>
              <a:t>desired</a:t>
            </a:r>
            <a:r>
              <a:rPr lang="el-GR" sz="2400" dirty="0"/>
              <a:t> </a:t>
            </a:r>
            <a:r>
              <a:rPr lang="el-GR" sz="2400" dirty="0" err="1"/>
              <a:t>service</a:t>
            </a:r>
            <a:r>
              <a:rPr lang="el-GR" sz="2400" dirty="0"/>
              <a:t> </a:t>
            </a:r>
            <a:r>
              <a:rPr lang="el-GR" sz="2400" dirty="0" err="1"/>
              <a:t>level</a:t>
            </a:r>
            <a:r>
              <a:rPr lang="el-GR" sz="2400" dirty="0"/>
              <a:t>)</a:t>
            </a:r>
          </a:p>
          <a:p>
            <a:pPr marL="852488" lvl="1" indent="-395288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000" dirty="0"/>
              <a:t>Η ποιότητα την οποία ο καταναλωτής πιστεύει ότι πρέπει να απολαύσει</a:t>
            </a:r>
          </a:p>
          <a:p>
            <a:pPr marL="57150" indent="-457200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400" dirty="0"/>
              <a:t>Αποδεκτό επίπεδο υπηρεσίας (</a:t>
            </a:r>
            <a:r>
              <a:rPr lang="el-GR" sz="2400" dirty="0" err="1"/>
              <a:t>adequate</a:t>
            </a:r>
            <a:r>
              <a:rPr lang="el-GR" sz="2400" dirty="0"/>
              <a:t> </a:t>
            </a:r>
            <a:r>
              <a:rPr lang="el-GR" sz="2400" dirty="0" err="1"/>
              <a:t>service</a:t>
            </a:r>
            <a:r>
              <a:rPr lang="el-GR" sz="2400" dirty="0"/>
              <a:t> </a:t>
            </a:r>
            <a:r>
              <a:rPr lang="el-GR" sz="2400" dirty="0" err="1"/>
              <a:t>level</a:t>
            </a:r>
            <a:r>
              <a:rPr lang="el-GR" sz="2400" dirty="0"/>
              <a:t>)</a:t>
            </a:r>
          </a:p>
          <a:p>
            <a:pPr marL="803275" lvl="1" indent="-346075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000" dirty="0"/>
              <a:t>Το ελάχιστο αποδεκτό επίπεδο που ανέχεται ο καταναλωτής</a:t>
            </a:r>
          </a:p>
          <a:p>
            <a:pPr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400" dirty="0"/>
              <a:t>Προβλεπόμενο επίπεδο υπηρεσίας (</a:t>
            </a:r>
            <a:r>
              <a:rPr lang="el-GR" sz="2400" dirty="0" err="1"/>
              <a:t>predicted</a:t>
            </a:r>
            <a:r>
              <a:rPr lang="el-GR" sz="2400" dirty="0"/>
              <a:t> </a:t>
            </a:r>
            <a:r>
              <a:rPr lang="el-GR" sz="2400" dirty="0" err="1"/>
              <a:t>service</a:t>
            </a:r>
            <a:r>
              <a:rPr lang="el-GR" sz="2400" dirty="0"/>
              <a:t> </a:t>
            </a:r>
            <a:r>
              <a:rPr lang="el-GR" sz="2400" dirty="0" err="1" smtClean="0"/>
              <a:t>level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000" dirty="0"/>
              <a:t>Αυτό που ο καταναλωτής πιστεύει ότι θα του παρέχει η συγκεκριμένη</a:t>
            </a:r>
            <a:r>
              <a:rPr lang="en-US" sz="2000" dirty="0"/>
              <a:t> </a:t>
            </a:r>
            <a:r>
              <a:rPr lang="el-GR" sz="2000" dirty="0"/>
              <a:t>οργάνωση</a:t>
            </a:r>
          </a:p>
          <a:p>
            <a:pPr marL="57150" indent="-457200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400" dirty="0"/>
              <a:t>Ζώνη ανοχής (</a:t>
            </a:r>
            <a:r>
              <a:rPr lang="el-GR" sz="2400" dirty="0" err="1"/>
              <a:t>zone</a:t>
            </a:r>
            <a:r>
              <a:rPr lang="el-GR" sz="2400" dirty="0"/>
              <a:t> </a:t>
            </a:r>
            <a:r>
              <a:rPr lang="el-GR" sz="2400" dirty="0" err="1"/>
              <a:t>of</a:t>
            </a:r>
            <a:r>
              <a:rPr lang="el-GR" sz="2400" dirty="0"/>
              <a:t> </a:t>
            </a:r>
            <a:r>
              <a:rPr lang="el-GR" sz="2400" dirty="0" err="1"/>
              <a:t>tolerance</a:t>
            </a:r>
            <a:r>
              <a:rPr lang="el-GR" sz="2400" dirty="0"/>
              <a:t>)</a:t>
            </a:r>
          </a:p>
          <a:p>
            <a:pPr lvl="1" indent="-342900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000" dirty="0"/>
              <a:t>Το περιθώριο μέσα στο οποίο οι καταναλωτές είναι διατεθειμένοι να δεχτούν διαφοροποιήσεις στην παροχή της υπηρεσίας</a:t>
            </a:r>
          </a:p>
          <a:p>
            <a:pPr marL="57150" indent="-457200">
              <a:spcBef>
                <a:spcPct val="0"/>
              </a:spcBef>
              <a:spcAft>
                <a:spcPct val="25000"/>
              </a:spcAft>
              <a:defRPr/>
            </a:pPr>
            <a:endParaRPr lang="en-US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9180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66"/>
          <p:cNvSpPr txBox="1">
            <a:spLocks noChangeArrowheads="1"/>
          </p:cNvSpPr>
          <p:nvPr/>
        </p:nvSpPr>
        <p:spPr bwMode="auto">
          <a:xfrm>
            <a:off x="0" y="6172200"/>
            <a:ext cx="868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l-GR" altLang="en-US" sz="1200" dirty="0" smtClean="0">
                <a:latin typeface="+mn-lt"/>
              </a:rPr>
              <a:t>Προσαρμοσμένο από: </a:t>
            </a:r>
            <a:r>
              <a:rPr lang="en-US" altLang="en-US" sz="1200" dirty="0" err="1" smtClean="0">
                <a:latin typeface="+mn-lt"/>
              </a:rPr>
              <a:t>Zeithaml</a:t>
            </a:r>
            <a:r>
              <a:rPr lang="en-US" altLang="en-US" sz="1200" dirty="0">
                <a:latin typeface="+mn-lt"/>
              </a:rPr>
              <a:t>, </a:t>
            </a:r>
            <a:r>
              <a:rPr lang="en-US" altLang="en-US" sz="1200" dirty="0" smtClean="0">
                <a:latin typeface="+mn-lt"/>
              </a:rPr>
              <a:t>Berry</a:t>
            </a:r>
            <a:r>
              <a:rPr lang="el-GR" altLang="en-US" sz="1200" dirty="0" smtClean="0">
                <a:latin typeface="+mn-lt"/>
              </a:rPr>
              <a:t> και </a:t>
            </a:r>
            <a:r>
              <a:rPr lang="en-US" altLang="en-US" sz="1200" dirty="0" err="1" smtClean="0">
                <a:latin typeface="+mn-lt"/>
              </a:rPr>
              <a:t>Parasuraman</a:t>
            </a:r>
            <a:r>
              <a:rPr lang="en-US" altLang="en-US" sz="1200" dirty="0" smtClean="0">
                <a:latin typeface="+mn-lt"/>
              </a:rPr>
              <a:t> </a:t>
            </a:r>
            <a:r>
              <a:rPr lang="en-US" altLang="en-US" sz="1200" dirty="0">
                <a:latin typeface="+mn-lt"/>
              </a:rPr>
              <a:t>(1993</a:t>
            </a:r>
            <a:r>
              <a:rPr lang="en-US" altLang="en-US" sz="1200" dirty="0" smtClean="0">
                <a:latin typeface="+mn-lt"/>
              </a:rPr>
              <a:t>)</a:t>
            </a:r>
            <a:endParaRPr lang="en-US" altLang="en-US" sz="1200" dirty="0">
              <a:latin typeface="+mn-lt"/>
            </a:endParaRPr>
          </a:p>
        </p:txBody>
      </p:sp>
      <p:pic>
        <p:nvPicPr>
          <p:cNvPr id="2050" name="Picture 2" descr="Οι προσωπικές ανάγκες και οι πεποιθήσεις μαζί με τις υποσχέσεις, τις πρότερες εμπειρίες και την από στόμα σε στόμα επικοινωνία δημιουργούν την επιθυμητή υπηρεσία.&#10;Η προβλεφθείσα υπηρεσία μαζί με περιστασιακούς παράγοντες και τις αντιληπτές αλλοιώσεις της υπηρεσίας δημιουργούν την κατώτερη αποδεκτή υπηρεσία.&#10;Ανάμεσα στην επιθυμητή και την απόδεκτή υπηρεσία βρίσκεται η ζώνη ανοχής του καταναλωτή." title="Παράγοντες Επιρροής των Καταναλωτικών Προσδοκιών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84387"/>
            <a:ext cx="7937500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0" name="Rectangle 2" descr="Οι προσωπικές ανάγκες και οι πεποιθήσεις μαζί με τις υποσχέσεις, τις πρότερες εμπειρίες και την από στόμα σε στόμα επικοινωνία δημιουργούν την επιθυμητή υπηρεσία.&#10;Η προβλεφθείσα υπηρεσία μαζί με περιστασιακούς παράγοντες και τις αντιληπτές αλλοιώσεις της υπηρεσίας δημιουργούν την κατώτερη αποδεκτή υπηρεσία.&#10;Ανάμεσα στην επιθυμητή και την απόδεκτή υπηρεσία βρίσκεται η ζώνη ανοχής του καταναλωτή." title="Παράγοντες Επιρροής των Καταναλωτικών Προσδοκιών"/>
          <p:cNvSpPr>
            <a:spLocks noGrp="1" noChangeArrowheads="1"/>
          </p:cNvSpPr>
          <p:nvPr>
            <p:ph type="title"/>
          </p:nvPr>
        </p:nvSpPr>
        <p:spPr>
          <a:xfrm>
            <a:off x="214313" y="357188"/>
            <a:ext cx="8343900" cy="12065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latin typeface="+mn-lt"/>
              </a:rPr>
              <a:t>Παράγοντες Επιρροής των Καταναλωτικών Προσδοκιών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1936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Υπηρεσιών, </a:t>
            </a:r>
            <a:r>
              <a:rPr lang="el-GR" b="1" dirty="0" smtClean="0"/>
              <a:t>Ενότητα </a:t>
            </a:r>
            <a:r>
              <a:rPr lang="en-US" b="1" dirty="0" smtClean="0"/>
              <a:t># 3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Αξιολόγηση των Υπηρεσιών</a:t>
            </a:r>
            <a:endParaRPr lang="el-GR" dirty="0"/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Ικανοποίηση και </a:t>
            </a:r>
            <a:r>
              <a:rPr lang="el-GR" dirty="0" smtClean="0"/>
              <a:t>Ποιότητα: Ομοιότητες και Διαφορές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289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Ομοιότητες και Διαφορές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l-GR" dirty="0" smtClean="0"/>
              <a:t>Δύο όροι διαφορετικοί αναφορικά με:</a:t>
            </a:r>
            <a:endParaRPr lang="el-GR" dirty="0"/>
          </a:p>
          <a:p>
            <a:pPr lvl="1">
              <a:defRPr/>
            </a:pPr>
            <a:r>
              <a:rPr lang="el-GR" dirty="0" smtClean="0"/>
              <a:t>Τα αίτια τους</a:t>
            </a:r>
            <a:endParaRPr lang="el-GR" dirty="0"/>
          </a:p>
          <a:p>
            <a:pPr lvl="1">
              <a:defRPr/>
            </a:pPr>
            <a:r>
              <a:rPr lang="el-GR" dirty="0" smtClean="0"/>
              <a:t>Τα αποτελέσματα τους </a:t>
            </a:r>
            <a:endParaRPr lang="el-GR" dirty="0"/>
          </a:p>
          <a:p>
            <a:pPr>
              <a:defRPr/>
            </a:pPr>
            <a:r>
              <a:rPr lang="el-GR" dirty="0" smtClean="0"/>
              <a:t>Η ικανοποίηση είναι πιο ευρύς όρος </a:t>
            </a:r>
          </a:p>
          <a:p>
            <a:pPr>
              <a:defRPr/>
            </a:pPr>
            <a:r>
              <a:rPr lang="el-GR" dirty="0" smtClean="0"/>
              <a:t>Η ποιότητα εστιάζει στις διαστάσεις  των υπηρεσιών </a:t>
            </a:r>
          </a:p>
          <a:p>
            <a:pPr>
              <a:defRPr/>
            </a:pPr>
            <a:r>
              <a:rPr lang="el-GR" dirty="0" smtClean="0"/>
              <a:t>Η ποιότητα της υπηρεσίας συνιστά παράγοντα της ικανοποίησης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8392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Υπηρεσιών, </a:t>
            </a:r>
            <a:r>
              <a:rPr lang="el-GR" b="1" dirty="0" smtClean="0"/>
              <a:t>Ενότητα </a:t>
            </a:r>
            <a:r>
              <a:rPr lang="en-US" b="1" dirty="0" smtClean="0"/>
              <a:t># 3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Αξιολόγηση των Υπηρεσιών</a:t>
            </a:r>
            <a:endParaRPr lang="el-GR" dirty="0"/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Ικανοποίηση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86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Ικανοποίηση του Πελάτη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l-GR" altLang="en-US" dirty="0" smtClean="0"/>
              <a:t>« Ικανοποίηση του πελάτη είναι το ευχάριστο συναίσθημα πληρότητας που σχετίζεται με την κατανάλωση ενός προϊόντος ή μίας υπηρεσίας»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l-GR" altLang="en-US" dirty="0" smtClean="0"/>
              <a:t>Είναι ένας δυναμικός στόχος, που μεταβάλλεται με την πάροδο του χρόνου και επηρεάζεται από πλειάδα παραγόντων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7701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 smtClean="0"/>
              <a:t>Προσδιοριστικοί παράγοντες ικανοποίησης του πελάτη (1 από 2)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Τα χαρακτηριστικά της υπηρεσίας</a:t>
            </a:r>
          </a:p>
          <a:p>
            <a:pPr lvl="1"/>
            <a:r>
              <a:rPr lang="el-GR" dirty="0" smtClean="0"/>
              <a:t>Ο χώρος της πισίνας σε ένα ξενοδοχείο</a:t>
            </a:r>
          </a:p>
          <a:p>
            <a:r>
              <a:rPr lang="el-GR" dirty="0" smtClean="0"/>
              <a:t>Τα συναισθήματα του πελάτη</a:t>
            </a:r>
          </a:p>
          <a:p>
            <a:pPr lvl="1"/>
            <a:r>
              <a:rPr lang="el-GR" dirty="0" smtClean="0"/>
              <a:t>Η διάθεση του καταναλωτή</a:t>
            </a:r>
          </a:p>
          <a:p>
            <a:r>
              <a:rPr lang="el-GR" dirty="0" smtClean="0"/>
              <a:t>Επιμερισμός ευθύνης για την επιτυχία ή αποτυχία της υπηρεσίας</a:t>
            </a:r>
          </a:p>
          <a:p>
            <a:pPr lvl="1"/>
            <a:r>
              <a:rPr lang="el-GR" dirty="0" smtClean="0"/>
              <a:t>Αδυναμία απώλειας βάρους λόγω μη συμμόρφωσης του καταναλωτή δημιουργεί λιγότερη δυσφορία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61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Προσδιοριστικοί παράγοντες ικανοποίησης του πελάτη </a:t>
            </a:r>
            <a:r>
              <a:rPr lang="el-GR" altLang="en-US" dirty="0" smtClean="0"/>
              <a:t>(2 </a:t>
            </a:r>
            <a:r>
              <a:rPr lang="el-GR" altLang="en-US" dirty="0"/>
              <a:t>από 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Το αίσθημα ισότητας ή </a:t>
            </a:r>
            <a:r>
              <a:rPr lang="el-GR" dirty="0" smtClean="0"/>
              <a:t>δικαιοσύνης</a:t>
            </a:r>
          </a:p>
          <a:p>
            <a:pPr lvl="1"/>
            <a:r>
              <a:rPr lang="el-GR" dirty="0" smtClean="0"/>
              <a:t>Εάν η αντιμετώπιση του πελάτη κρίνεται ως ίση και δίκαιη το αίσθημα ικανοποίησης τείνει να αυξάνει</a:t>
            </a:r>
          </a:p>
          <a:p>
            <a:r>
              <a:rPr lang="el-GR" dirty="0" smtClean="0"/>
              <a:t>Άλλοι καταναλωτές, μέλη της οικογένειας και συνάδελφοι</a:t>
            </a:r>
          </a:p>
          <a:p>
            <a:pPr lvl="1"/>
            <a:r>
              <a:rPr lang="el-GR" dirty="0" smtClean="0"/>
              <a:t>Οι ατομικές αντιλήψεις επηρεάζουν την ικανοποίηση όταν πρόκειται για υπηρεσίες που αφορούν ομάδες π.χ. οικογενειακό ταξίδι</a:t>
            </a:r>
            <a:endParaRPr lang="el-GR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3668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Υπηρεσιών, </a:t>
            </a:r>
            <a:r>
              <a:rPr lang="el-GR" b="1" dirty="0" smtClean="0"/>
              <a:t>Ενότητα </a:t>
            </a:r>
            <a:r>
              <a:rPr lang="en-US" b="1" dirty="0" smtClean="0"/>
              <a:t># 3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Αξιολόγηση των Υπηρεσιών</a:t>
            </a:r>
            <a:endParaRPr lang="el-GR" dirty="0"/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Ποιότητα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86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Πέντε Διαστάσεις της Ποιότητας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800" dirty="0" smtClean="0"/>
              <a:t>Η ποιότητα δε γίνεται αντιληπτή μονοδιάστατα αλλά </a:t>
            </a:r>
            <a:r>
              <a:rPr lang="el-GR" sz="2800" dirty="0" err="1" smtClean="0"/>
              <a:t>εκφαίνεται</a:t>
            </a:r>
            <a:r>
              <a:rPr lang="el-GR" sz="2800" dirty="0" smtClean="0"/>
              <a:t> μέσα από τις παρακάτω πέντε διαστάσεις: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l-GR" sz="2800" dirty="0" smtClean="0"/>
              <a:t>Αξιοπιστία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l-GR" sz="2800" dirty="0" smtClean="0"/>
              <a:t>Ανταπόκριση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l-GR" sz="2800" dirty="0" smtClean="0"/>
              <a:t>Διασφάλιση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l-GR" sz="2800" dirty="0" smtClean="0"/>
              <a:t>Εξατομίκευση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l-GR" sz="2800" dirty="0" smtClean="0"/>
              <a:t>Υλικά Περιουσιακά Στοιχεία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3957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defRPr/>
            </a:pPr>
            <a:r>
              <a:rPr lang="el-GR" dirty="0"/>
              <a:t>Αξιοπιστία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dirty="0" smtClean="0"/>
              <a:t>Η ικανότητα να προσφέρει ο </a:t>
            </a:r>
            <a:r>
              <a:rPr lang="el-GR" dirty="0" err="1" smtClean="0"/>
              <a:t>πάροχος</a:t>
            </a:r>
            <a:r>
              <a:rPr lang="el-GR" dirty="0" smtClean="0"/>
              <a:t> με ακρίβεια την </a:t>
            </a:r>
            <a:r>
              <a:rPr lang="el-GR" dirty="0" err="1" smtClean="0"/>
              <a:t>υποσχεθείσα</a:t>
            </a:r>
            <a:r>
              <a:rPr lang="el-GR" dirty="0" smtClean="0"/>
              <a:t> υπηρεσία όταν αυτό ζητηθεί από τον πελάτη. </a:t>
            </a:r>
          </a:p>
          <a:p>
            <a:pPr>
              <a:defRPr/>
            </a:pPr>
            <a:r>
              <a:rPr lang="el-GR" dirty="0" smtClean="0"/>
              <a:t>Αποτελεί τον </a:t>
            </a:r>
            <a:r>
              <a:rPr lang="el-GR" dirty="0"/>
              <a:t>πιο </a:t>
            </a:r>
            <a:r>
              <a:rPr lang="el-GR" dirty="0" smtClean="0"/>
              <a:t>καθοριστικό παράγοντα ποιότητας της υπηρεσίας.</a:t>
            </a:r>
          </a:p>
          <a:p>
            <a:pPr>
              <a:defRPr/>
            </a:pPr>
            <a:r>
              <a:rPr lang="el-GR" dirty="0" smtClean="0"/>
              <a:t>Π.χ. στην επισκευή αυτοκινήτου</a:t>
            </a:r>
          </a:p>
          <a:p>
            <a:pPr lvl="1">
              <a:defRPr/>
            </a:pPr>
            <a:r>
              <a:rPr lang="el-GR" dirty="0" smtClean="0"/>
              <a:t>Το πρόβλημα λύνεται με την πρώτη επίσκεψη και το αυτοκίνητο παραδίδεται στον πελάτη τη συμφωνημένη ημερομηνία</a:t>
            </a:r>
          </a:p>
          <a:p>
            <a:pPr>
              <a:defRPr/>
            </a:pPr>
            <a:endParaRPr lang="el-GR" sz="2400" dirty="0"/>
          </a:p>
          <a:p>
            <a:pPr>
              <a:defRPr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9066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defRPr/>
            </a:pPr>
            <a:r>
              <a:rPr lang="el-GR" dirty="0" smtClean="0"/>
              <a:t>Ανταπόκριση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dirty="0" smtClean="0"/>
              <a:t>Η προθυμία να εξυπηρετηθεί ο πελάτης και να παρασχεθεί υπηρεσία γρήγορα</a:t>
            </a:r>
            <a:r>
              <a:rPr lang="el-GR" dirty="0"/>
              <a:t>.</a:t>
            </a:r>
            <a:r>
              <a:rPr lang="el-GR" dirty="0" smtClean="0"/>
              <a:t> </a:t>
            </a:r>
          </a:p>
          <a:p>
            <a:pPr>
              <a:defRPr/>
            </a:pPr>
            <a:r>
              <a:rPr lang="el-GR" dirty="0" smtClean="0"/>
              <a:t>Έμφαση στην προσοχή και την ταχύτητα με την οποία αντιμετωπίζονται οι επιθυμίες του πελάτη</a:t>
            </a:r>
          </a:p>
          <a:p>
            <a:pPr>
              <a:defRPr/>
            </a:pPr>
            <a:r>
              <a:rPr lang="el-GR" dirty="0" smtClean="0"/>
              <a:t>Π.χ. στην επισκευή αυτοκινήτου</a:t>
            </a:r>
          </a:p>
          <a:p>
            <a:pPr lvl="1">
              <a:defRPr/>
            </a:pPr>
            <a:r>
              <a:rPr lang="el-GR" dirty="0" err="1" smtClean="0"/>
              <a:t>Προσβάσιμος</a:t>
            </a:r>
            <a:r>
              <a:rPr lang="el-GR" dirty="0" smtClean="0"/>
              <a:t> χώρος, χωρίς αναμονή, ανταπόκριση στις επιθυμίες του πελάτης</a:t>
            </a:r>
          </a:p>
          <a:p>
            <a:pPr>
              <a:defRPr/>
            </a:pPr>
            <a:endParaRPr lang="el-GR" sz="2400" dirty="0"/>
          </a:p>
          <a:p>
            <a:pPr>
              <a:defRPr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0869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defRPr/>
            </a:pPr>
            <a:r>
              <a:rPr lang="el-GR" dirty="0" smtClean="0"/>
              <a:t>Διασφάλιση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dirty="0" smtClean="0"/>
              <a:t>Η γνώση και η ευγένεια των υπαλλήλων και η συνολική ικανότητα του οργανισμού να εμπνέει αξιοπιστία και εμπιστοσύνη.</a:t>
            </a:r>
          </a:p>
          <a:p>
            <a:pPr>
              <a:defRPr/>
            </a:pPr>
            <a:r>
              <a:rPr lang="el-GR" dirty="0" smtClean="0"/>
              <a:t>Συνήθως υπάρχει σύνδεση με το άτομο που παρέχει την υπηρεσία.</a:t>
            </a:r>
          </a:p>
          <a:p>
            <a:pPr>
              <a:defRPr/>
            </a:pPr>
            <a:r>
              <a:rPr lang="el-GR" dirty="0" smtClean="0"/>
              <a:t>Π.χ. στην επισκευή αυτοκινήτου</a:t>
            </a:r>
          </a:p>
          <a:p>
            <a:pPr lvl="1">
              <a:defRPr/>
            </a:pPr>
            <a:r>
              <a:rPr lang="el-GR" dirty="0" smtClean="0"/>
              <a:t>Ικανοί μηχανολόγοι</a:t>
            </a:r>
            <a:endParaRPr lang="el-GR" sz="2400" dirty="0"/>
          </a:p>
          <a:p>
            <a:pPr>
              <a:defRPr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0869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defRPr/>
            </a:pPr>
            <a:r>
              <a:rPr lang="el-GR" dirty="0" smtClean="0"/>
              <a:t>Εξατομίκευση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dirty="0" smtClean="0"/>
              <a:t>Η εξατομικευμένη προσοχή που η εταιρεία παρέχει στους πελάτες της. </a:t>
            </a:r>
          </a:p>
          <a:p>
            <a:pPr>
              <a:defRPr/>
            </a:pPr>
            <a:r>
              <a:rPr lang="el-GR" dirty="0" smtClean="0"/>
              <a:t>Το αίσθημα ότι ο πελάτης είναι μοναδικός, ξεχωριστός και η ανάγκες του γίνονται κατανοητές.</a:t>
            </a:r>
          </a:p>
          <a:p>
            <a:pPr>
              <a:defRPr/>
            </a:pPr>
            <a:r>
              <a:rPr lang="el-GR" dirty="0" smtClean="0"/>
              <a:t>Π.χ. στην επισκευή αυτοκινήτου</a:t>
            </a:r>
          </a:p>
          <a:p>
            <a:pPr lvl="1">
              <a:defRPr/>
            </a:pPr>
            <a:r>
              <a:rPr lang="el-GR" dirty="0" smtClean="0"/>
              <a:t>Γνωρίζει το μικρό όνομα του πελάτη, θυμάται προηγούμενες βλάβες και προτιμήσεις.</a:t>
            </a:r>
          </a:p>
          <a:p>
            <a:pPr>
              <a:defRPr/>
            </a:pPr>
            <a:endParaRPr lang="el-GR" sz="2400" dirty="0"/>
          </a:p>
          <a:p>
            <a:pPr>
              <a:defRPr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0869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defRPr/>
            </a:pPr>
            <a:r>
              <a:rPr lang="el-GR" dirty="0"/>
              <a:t>Υλικά Περιουσιακά Στοιχεία </a:t>
            </a:r>
            <a:endParaRPr lang="en-US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dirty="0" smtClean="0"/>
              <a:t>Η εμφάνιση των εγκαταστάσεων, του εξοπλισμού του προσωπικού και των υλικών μάρκετινγκ. </a:t>
            </a:r>
          </a:p>
          <a:p>
            <a:pPr>
              <a:defRPr/>
            </a:pPr>
            <a:r>
              <a:rPr lang="el-GR" dirty="0" smtClean="0"/>
              <a:t>Συνιστούν τα απτά στοιχεία από τα οποία οι πελάτες μπορούν να αξιολογήσουν την ποιότητα.</a:t>
            </a:r>
          </a:p>
          <a:p>
            <a:pPr>
              <a:defRPr/>
            </a:pPr>
            <a:r>
              <a:rPr lang="el-GR" dirty="0" smtClean="0"/>
              <a:t>Π.χ. στην επισκευή αυτοκινήτου</a:t>
            </a:r>
          </a:p>
          <a:p>
            <a:pPr lvl="1">
              <a:defRPr/>
            </a:pPr>
            <a:r>
              <a:rPr lang="el-GR" dirty="0" smtClean="0"/>
              <a:t>Το συνεργείο, η αίθουσα αναμονής, οι φόρμες εργασίας, ο εξοπλισμός</a:t>
            </a:r>
          </a:p>
          <a:p>
            <a:pPr>
              <a:defRPr/>
            </a:pPr>
            <a:endParaRPr lang="el-GR" sz="2400" dirty="0"/>
          </a:p>
          <a:p>
            <a:pPr>
              <a:defRPr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0869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Υπηρεσιών, </a:t>
            </a:r>
            <a:r>
              <a:rPr lang="el-GR" b="1" dirty="0" smtClean="0"/>
              <a:t>Ενότητα </a:t>
            </a:r>
            <a:r>
              <a:rPr lang="en-US" b="1" dirty="0" smtClean="0"/>
              <a:t># 3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Αξιολόγηση των Υπηρεσιών</a:t>
            </a:r>
            <a:endParaRPr lang="el-GR" dirty="0"/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«Στιγμές της Αλήθειας»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336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«Οι Στιγμές </a:t>
            </a:r>
            <a:r>
              <a:rPr lang="el-GR" dirty="0" smtClean="0"/>
              <a:t>της Αλήθειας»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Οι αντιλήψεις των καταναλωτών χτίζονται μέσα από τη συνάντηση με την υπηρεσία, τις λεγόμενες «στιγμές της αλήθειες»</a:t>
            </a:r>
          </a:p>
          <a:p>
            <a:r>
              <a:rPr lang="el-GR" dirty="0" smtClean="0"/>
              <a:t>Κάθε στιγμή της αλήθειας συνεισφέρει στο αίσθημα ικανοποίησης του πελάτη από την υπηρεσία συνολικά</a:t>
            </a:r>
          </a:p>
          <a:p>
            <a:r>
              <a:rPr lang="el-GR" dirty="0" smtClean="0"/>
              <a:t>Για την επιχείρηση η στιγμή της αλήθειας συνιστά ευκαιρία να αποδείξει τη δυναμική της και να αυξήσει την πιστότητα των καταναλωτών 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0935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«Στιγμές της Αλήθειας» στην Πράξη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Υπηρεσία Φιλοξενίας/ Ξενοδοχείο</a:t>
            </a:r>
          </a:p>
          <a:p>
            <a:r>
              <a:rPr lang="el-GR" dirty="0" smtClean="0"/>
              <a:t>Διαδικασία εγκατάστασης (</a:t>
            </a:r>
            <a:r>
              <a:rPr lang="en-US" dirty="0" smtClean="0"/>
              <a:t>check-in</a:t>
            </a:r>
            <a:r>
              <a:rPr lang="el-GR" dirty="0" smtClean="0"/>
              <a:t>)</a:t>
            </a:r>
          </a:p>
          <a:p>
            <a:r>
              <a:rPr lang="el-GR" dirty="0" smtClean="0"/>
              <a:t>Μεταφορά στο δωμάτιο</a:t>
            </a:r>
          </a:p>
          <a:p>
            <a:r>
              <a:rPr lang="el-GR" dirty="0" smtClean="0"/>
              <a:t>Γεύμα στο εστιατόριο του ξενοδοχείου</a:t>
            </a:r>
          </a:p>
          <a:p>
            <a:r>
              <a:rPr lang="el-GR" dirty="0" smtClean="0"/>
              <a:t>Χρήση της υπηρεσίας αφύπνισης</a:t>
            </a:r>
          </a:p>
          <a:p>
            <a:r>
              <a:rPr lang="el-GR" dirty="0" smtClean="0"/>
              <a:t>Υπηρεσία Δωματίου</a:t>
            </a:r>
            <a:endParaRPr lang="en-US" dirty="0" smtClean="0"/>
          </a:p>
          <a:p>
            <a:r>
              <a:rPr lang="el-GR" dirty="0" smtClean="0"/>
              <a:t>Διαδικασία αποχώρησης </a:t>
            </a:r>
            <a:r>
              <a:rPr lang="el-GR" dirty="0"/>
              <a:t>(</a:t>
            </a:r>
            <a:r>
              <a:rPr lang="en-US" dirty="0" smtClean="0"/>
              <a:t>check-out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5831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457200">
              <a:defRPr/>
            </a:pPr>
            <a:r>
              <a:rPr lang="el-GR" dirty="0"/>
              <a:t>Η βαρύτητα της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«</a:t>
            </a:r>
            <a:r>
              <a:rPr lang="el-GR" dirty="0"/>
              <a:t>στιγμής της αλήθειας»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800" dirty="0" smtClean="0">
                <a:solidFill>
                  <a:prstClr val="black"/>
                </a:solidFill>
              </a:rPr>
              <a:t>Χρονικά: Αν ο καταναλωτής χρησιμοποιεί την εταιρεία πρώτη φορά, μία αρνητική εμπειρία μπορεί να τον οδηγήσει στον ανταγωνισμό</a:t>
            </a:r>
            <a:endParaRPr lang="el-GR" sz="28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2800" dirty="0" smtClean="0">
                <a:solidFill>
                  <a:prstClr val="black"/>
                </a:solidFill>
              </a:rPr>
              <a:t>Χρονικά: Αν </a:t>
            </a:r>
            <a:r>
              <a:rPr lang="el-GR" sz="2800" dirty="0">
                <a:solidFill>
                  <a:prstClr val="black"/>
                </a:solidFill>
              </a:rPr>
              <a:t>η αρνητική στιγμή της αλήθειας συμβεί στην αρχή της παρεχόμενης η ενδεχόμενη πιστότητα πλήττεται περισσότερο</a:t>
            </a:r>
          </a:p>
          <a:p>
            <a:pPr>
              <a:defRPr/>
            </a:pPr>
            <a:r>
              <a:rPr lang="el-GR" sz="2800" dirty="0" smtClean="0">
                <a:solidFill>
                  <a:prstClr val="black"/>
                </a:solidFill>
              </a:rPr>
              <a:t>Κατηγορία: Κάθε κατηγορία υπηρεσίας έχει διαφορετική βαρύτητα π.χ. ο νοσοκόμος σε σχέση με το διοικητικό προσωπικό του νοσοκομείου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1378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pPr algn="l"/>
            <a:endParaRPr lang="en-US" sz="280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457200">
              <a:defRPr/>
            </a:pPr>
            <a:r>
              <a:rPr lang="el-GR" dirty="0"/>
              <a:t>Τυπολογία των «στιγμών αλήθειας»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800" dirty="0" smtClean="0">
                <a:solidFill>
                  <a:prstClr val="black"/>
                </a:solidFill>
              </a:rPr>
              <a:t>Απομακρυσμένες: Η χρήση του ΑΤΜ, ηλεκτρονική παραγγελία μέσω Διαδικτύου</a:t>
            </a:r>
          </a:p>
          <a:p>
            <a:pPr marL="347663" lvl="1"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Κρίνονται η ποιότητα των συστημάτων και των διαδικασιών </a:t>
            </a:r>
            <a:endParaRPr lang="el-GR" sz="2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2800" dirty="0" smtClean="0">
                <a:solidFill>
                  <a:prstClr val="black"/>
                </a:solidFill>
              </a:rPr>
              <a:t>Τηλεφωνικές: τηλεφωνική εξυπηρέτηση πελατών, τμήμα παραπόνων</a:t>
            </a:r>
          </a:p>
          <a:p>
            <a:pPr marL="334963" lvl="1"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Κριτήρια: Ο τόνος φωνής, η γνώση, η αποτελεσματικότητα</a:t>
            </a:r>
          </a:p>
          <a:p>
            <a:pPr>
              <a:defRPr/>
            </a:pPr>
            <a:r>
              <a:rPr lang="el-GR" sz="2800" dirty="0" smtClean="0">
                <a:solidFill>
                  <a:prstClr val="black"/>
                </a:solidFill>
              </a:rPr>
              <a:t>Άμεση/ πρόσωπο-με πρόσωπο: Αγορά εισιτηρίου</a:t>
            </a:r>
          </a:p>
          <a:p>
            <a:pPr marL="396875" lvl="1"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Κρίνονται η λεκτική και η μη λεκτική επικοινωνία</a:t>
            </a:r>
          </a:p>
          <a:p>
            <a:pPr marL="396875" lvl="1"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Ο πελάτης είναι συμπαραγωγός αξίας</a:t>
            </a:r>
          </a:p>
          <a:p>
            <a:pPr marL="568325" lvl="2" indent="0">
              <a:buNone/>
              <a:defRPr/>
            </a:pPr>
            <a:endParaRPr lang="el-GR" sz="2000" dirty="0" smtClean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7711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Ταξινόμηση Υπηρεσιών σύμφωνα με το Βαθμό Επαφής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l-GR" sz="2000" dirty="0"/>
              <a:t>Υπηρεσίες Υψηλής επαφής </a:t>
            </a:r>
            <a:endParaRPr lang="el-GR" sz="2000" dirty="0" smtClean="0"/>
          </a:p>
          <a:p>
            <a:pPr marL="857250" lvl="1" indent="-457200">
              <a:lnSpc>
                <a:spcPct val="80000"/>
              </a:lnSpc>
              <a:defRPr/>
            </a:pPr>
            <a:r>
              <a:rPr lang="el-GR" sz="1800" dirty="0"/>
              <a:t>Ε</a:t>
            </a:r>
            <a:r>
              <a:rPr lang="el-GR" sz="1800" dirty="0" smtClean="0"/>
              <a:t>δώ </a:t>
            </a:r>
            <a:r>
              <a:rPr lang="el-GR" sz="1800" dirty="0"/>
              <a:t>υπάγονται οι περισσότερες υπηρεσίες επεξεργασίας </a:t>
            </a:r>
            <a:r>
              <a:rPr lang="el-GR" sz="1800" dirty="0" smtClean="0"/>
              <a:t>ατόμων</a:t>
            </a:r>
            <a:endParaRPr lang="el-GR" sz="1800" dirty="0"/>
          </a:p>
          <a:p>
            <a:pPr marL="857250" lvl="1" indent="-457200">
              <a:lnSpc>
                <a:spcPct val="80000"/>
              </a:lnSpc>
              <a:defRPr/>
            </a:pPr>
            <a:r>
              <a:rPr lang="el-GR" sz="1800" dirty="0" smtClean="0"/>
              <a:t>Οι </a:t>
            </a:r>
            <a:r>
              <a:rPr lang="el-GR" sz="1800" dirty="0"/>
              <a:t>καταναλωτές επισκέπτονται το χώρο όπου παρέχεται η υπηρεσία και μένουν εκεί για όσο διαρκεί η ‘</a:t>
            </a:r>
            <a:r>
              <a:rPr lang="el-GR" sz="1800" dirty="0" smtClean="0"/>
              <a:t>παραγωγή’</a:t>
            </a:r>
          </a:p>
          <a:p>
            <a:pPr marL="857250" lvl="1" indent="-457200">
              <a:lnSpc>
                <a:spcPct val="80000"/>
              </a:lnSpc>
              <a:defRPr/>
            </a:pPr>
            <a:r>
              <a:rPr lang="el-GR" sz="1800" dirty="0" smtClean="0"/>
              <a:t>Απαιτείται </a:t>
            </a:r>
            <a:r>
              <a:rPr lang="el-GR" sz="1800" dirty="0"/>
              <a:t>ενεργή επαφή μεταξύ καταναλωτών και προσωπικού παραγωγής </a:t>
            </a:r>
          </a:p>
          <a:p>
            <a:pPr>
              <a:lnSpc>
                <a:spcPct val="80000"/>
              </a:lnSpc>
              <a:defRPr/>
            </a:pPr>
            <a:r>
              <a:rPr lang="el-GR" sz="2000" dirty="0" smtClean="0"/>
              <a:t>Υπηρεσίες </a:t>
            </a:r>
            <a:r>
              <a:rPr lang="el-GR" sz="2000" dirty="0"/>
              <a:t>Χαμηλής επαφής</a:t>
            </a:r>
            <a:endParaRPr lang="en-US" sz="2000" dirty="0"/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defRPr/>
            </a:pPr>
            <a:r>
              <a:rPr lang="el-GR" sz="1800" dirty="0"/>
              <a:t>Λίγη ή καμία επαφή με το προσωπικό</a:t>
            </a:r>
            <a:endParaRPr lang="en-US" sz="1800" dirty="0"/>
          </a:p>
          <a:p>
            <a:pPr marL="914400" lvl="1" indent="-457200">
              <a:lnSpc>
                <a:spcPct val="80000"/>
              </a:lnSpc>
              <a:defRPr/>
            </a:pPr>
            <a:r>
              <a:rPr lang="el-GR" sz="1800" dirty="0"/>
              <a:t>Συνήθως υπάρχει απόμακρη σχέση μέσα από </a:t>
            </a:r>
            <a:r>
              <a:rPr lang="el-GR" sz="1800" dirty="0" smtClean="0"/>
              <a:t>ηλεκτρονικά </a:t>
            </a:r>
            <a:r>
              <a:rPr lang="el-GR" sz="1800" dirty="0"/>
              <a:t>ή άλλα κανάλια φυσικής διανομής</a:t>
            </a:r>
          </a:p>
          <a:p>
            <a:pPr marL="914400" lvl="1" indent="-457200">
              <a:lnSpc>
                <a:spcPct val="80000"/>
              </a:lnSpc>
              <a:defRPr/>
            </a:pPr>
            <a:r>
              <a:rPr lang="el-GR" sz="1800" dirty="0"/>
              <a:t>Οι νέες τεχνολογίες (π.χ. το διαδίκτυο) βοηθούν ση μείωση της φυσικής επαφής</a:t>
            </a:r>
            <a:endParaRPr lang="en-US" sz="1800" dirty="0"/>
          </a:p>
          <a:p>
            <a:pPr>
              <a:lnSpc>
                <a:spcPct val="80000"/>
              </a:lnSpc>
              <a:defRPr/>
            </a:pPr>
            <a:r>
              <a:rPr lang="el-GR" sz="2000" dirty="0"/>
              <a:t>Υπηρεσίες μεσαίας επαφής </a:t>
            </a:r>
            <a:endParaRPr lang="el-GR" sz="2000" dirty="0" smtClean="0"/>
          </a:p>
          <a:p>
            <a:pPr marL="981075" lvl="1" indent="-523875">
              <a:lnSpc>
                <a:spcPct val="80000"/>
              </a:lnSpc>
              <a:buNone/>
              <a:defRPr/>
            </a:pPr>
            <a:r>
              <a:rPr lang="el-GR" sz="1800" dirty="0"/>
              <a:t>– </a:t>
            </a:r>
            <a:r>
              <a:rPr lang="el-GR" sz="1800" dirty="0" smtClean="0"/>
              <a:t>	Ανάμεσα </a:t>
            </a:r>
            <a:r>
              <a:rPr lang="el-GR" sz="1800" dirty="0"/>
              <a:t>στις δύο </a:t>
            </a:r>
            <a:r>
              <a:rPr lang="el-GR" sz="1800" dirty="0" smtClean="0"/>
              <a:t>προηγούμενες κατηγορίες</a:t>
            </a:r>
          </a:p>
          <a:p>
            <a:pPr marL="581025" indent="-523875">
              <a:lnSpc>
                <a:spcPct val="80000"/>
              </a:lnSpc>
              <a:buNone/>
              <a:defRPr/>
            </a:pPr>
            <a:r>
              <a:rPr lang="el-GR" sz="2000" dirty="0"/>
              <a:t>Ό</a:t>
            </a:r>
            <a:r>
              <a:rPr lang="el-GR" sz="2000" dirty="0" smtClean="0"/>
              <a:t>σο αυξάνει ο βαθμός επαφής αυξάνουν και οι «στιγμές της αλήθειας» </a:t>
            </a:r>
            <a:endParaRPr lang="en-US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2031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Πηγές ευχαρίστησης και δυσαρέσκειας (1 </a:t>
            </a:r>
            <a:r>
              <a:rPr lang="el-GR" dirty="0"/>
              <a:t>από </a:t>
            </a:r>
            <a:r>
              <a:rPr lang="el-GR" dirty="0" smtClean="0"/>
              <a:t>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n-US" dirty="0" smtClean="0"/>
              <a:t>Αποκατάσταση Παροχής Υπηρεσίας </a:t>
            </a:r>
          </a:p>
          <a:p>
            <a:pPr lvl="1"/>
            <a:r>
              <a:rPr lang="el-GR" altLang="en-US" dirty="0" smtClean="0"/>
              <a:t>Αποκατάσταση της αποτυχίας να παρασχεθεί υπηρεσία στον πελάτη</a:t>
            </a:r>
          </a:p>
          <a:p>
            <a:pPr lvl="1"/>
            <a:r>
              <a:rPr lang="el-GR" altLang="en-US" dirty="0" smtClean="0"/>
              <a:t>Π.χ. Απώλεια κράτησης</a:t>
            </a:r>
          </a:p>
          <a:p>
            <a:pPr lvl="1"/>
            <a:r>
              <a:rPr lang="el-GR" altLang="en-US" dirty="0" smtClean="0"/>
              <a:t>Επιτυχία: παροχή αναβαθμισμένου δωματίου στην ίδια τιμή </a:t>
            </a:r>
            <a:endParaRPr lang="en-GB" altLang="en-US" dirty="0"/>
          </a:p>
          <a:p>
            <a:r>
              <a:rPr lang="el-GR" altLang="en-US" dirty="0" smtClean="0"/>
              <a:t>Προσαρμοστικότητα</a:t>
            </a:r>
          </a:p>
          <a:p>
            <a:pPr lvl="1"/>
            <a:r>
              <a:rPr lang="el-GR" altLang="en-US" dirty="0" smtClean="0"/>
              <a:t>Πόσο ευέλικτο είναι το σύστημα παροχής υπηρεσίας όταν ο πελάτης έχει ειδικές ανάγκες ή επιθυμίες</a:t>
            </a:r>
          </a:p>
          <a:p>
            <a:pPr lvl="1"/>
            <a:r>
              <a:rPr lang="el-GR" altLang="en-US" dirty="0" smtClean="0"/>
              <a:t>Π.χ. Επίσκεψη στο γιατρό χωρίς προγραμματισμένο ραντεβού</a:t>
            </a:r>
          </a:p>
          <a:p>
            <a:pPr lvl="1"/>
            <a:r>
              <a:rPr lang="el-GR" altLang="en-US" dirty="0" smtClean="0"/>
              <a:t>Επιτυχία: Ενσωμάτωση του ασθενούς στο χρονοδιάγραμμα της ημέρας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7551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Πηγές ευχαρίστησης και δυσαρέσκειας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n-US" sz="2200" dirty="0" smtClean="0"/>
              <a:t>Αυθορμητισμός</a:t>
            </a:r>
          </a:p>
          <a:p>
            <a:pPr lvl="1"/>
            <a:r>
              <a:rPr lang="el-GR" altLang="en-US" sz="2200" dirty="0" smtClean="0"/>
              <a:t>Ευχάριστες ή δυσάρεστες εκπλήξεις στην παροχή υπηρεσίας από την πλευρά του προσωπικού</a:t>
            </a:r>
          </a:p>
          <a:p>
            <a:pPr lvl="1"/>
            <a:r>
              <a:rPr lang="el-GR" altLang="en-US" sz="2200" dirty="0" smtClean="0"/>
              <a:t>Π.χ. Υπηρεσίες καθαριότητας ξενοδοχείου</a:t>
            </a:r>
          </a:p>
          <a:p>
            <a:pPr lvl="1"/>
            <a:r>
              <a:rPr lang="el-GR" altLang="en-US" sz="2200" dirty="0" smtClean="0"/>
              <a:t>Επιτυχία: Καμαριέρα που τακτοποιεί τα παιχνίδια των παιδιών</a:t>
            </a:r>
            <a:endParaRPr lang="en-GB" altLang="en-US" sz="2200" dirty="0"/>
          </a:p>
          <a:p>
            <a:r>
              <a:rPr lang="el-GR" altLang="en-US" sz="2200" dirty="0" smtClean="0"/>
              <a:t>Συνεργασία</a:t>
            </a:r>
          </a:p>
          <a:p>
            <a:pPr lvl="1"/>
            <a:r>
              <a:rPr lang="el-GR" altLang="en-US" sz="2200" dirty="0" smtClean="0"/>
              <a:t>Αντιμετώπιση πελάτη που δεν προθυμοποιείται να συνεργαστεί</a:t>
            </a:r>
          </a:p>
          <a:p>
            <a:pPr lvl="1"/>
            <a:r>
              <a:rPr lang="el-GR" altLang="en-US" sz="2200" dirty="0" smtClean="0"/>
              <a:t>Π.χ. Αεροπορική εταιρεία</a:t>
            </a:r>
          </a:p>
          <a:p>
            <a:pPr lvl="1"/>
            <a:r>
              <a:rPr lang="el-GR" altLang="en-US" sz="2200" dirty="0" smtClean="0"/>
              <a:t>Επιτυχία: Αεροσυνοδός πείθει μεθυσμένο επιβάτη να πιει καφέ με κίνητρο να του </a:t>
            </a:r>
            <a:r>
              <a:rPr lang="el-GR" altLang="en-US" sz="2200" dirty="0"/>
              <a:t>επιτραπεί </a:t>
            </a:r>
            <a:r>
              <a:rPr lang="el-GR" altLang="en-US" sz="2200" dirty="0" smtClean="0"/>
              <a:t>να μπει στο πιλοτήριο</a:t>
            </a:r>
            <a:endParaRPr lang="en-GB" altLang="en-US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21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8001000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Υπηρεσιών, </a:t>
            </a:r>
            <a:r>
              <a:rPr lang="el-GR" b="1" dirty="0" smtClean="0"/>
              <a:t>Ενότητα </a:t>
            </a:r>
            <a:r>
              <a:rPr lang="en-US" b="1" dirty="0" smtClean="0"/>
              <a:t># 2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Αξιολόγηση των Υπηρεσιών</a:t>
            </a:r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Αποτελέσματα Αξιολόγησης Υπηρεσιών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0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Αξιολόγηση της </a:t>
            </a:r>
            <a:r>
              <a:rPr lang="el-GR" altLang="en-US" dirty="0" smtClean="0"/>
              <a:t>υπηρεσίας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Πιθανά αποτελέσματα της αξιολόγησης</a:t>
            </a:r>
            <a:endParaRPr lang="en-US" altLang="en-US" dirty="0"/>
          </a:p>
          <a:p>
            <a:pPr lvl="1"/>
            <a:r>
              <a:rPr lang="el-GR" altLang="en-US" dirty="0"/>
              <a:t>Αρνητική μη επιβεβαίωση / </a:t>
            </a:r>
            <a:r>
              <a:rPr lang="el-GR" altLang="en-US" dirty="0" smtClean="0"/>
              <a:t>Απογοήτευση</a:t>
            </a:r>
            <a:endParaRPr lang="el-GR" altLang="en-US" dirty="0"/>
          </a:p>
          <a:p>
            <a:pPr lvl="2"/>
            <a:r>
              <a:rPr lang="el-GR" altLang="en-US" sz="2000" dirty="0"/>
              <a:t>Χ</a:t>
            </a:r>
            <a:r>
              <a:rPr lang="el-GR" altLang="en-US" sz="2000" dirty="0" smtClean="0"/>
              <a:t>ειρότερα </a:t>
            </a:r>
            <a:r>
              <a:rPr lang="el-GR" altLang="en-US" sz="2000" dirty="0"/>
              <a:t>από </a:t>
            </a:r>
            <a:r>
              <a:rPr lang="el-GR" altLang="en-US" sz="2000" dirty="0" smtClean="0"/>
              <a:t>αυτό που περίμενε ο καταναλωτής</a:t>
            </a:r>
            <a:endParaRPr lang="en-US" altLang="en-US" sz="2000" dirty="0"/>
          </a:p>
          <a:p>
            <a:pPr lvl="1"/>
            <a:r>
              <a:rPr lang="el-GR" altLang="en-US" dirty="0"/>
              <a:t>Επιβεβαίωση/ Ικανοποίηση </a:t>
            </a:r>
          </a:p>
          <a:p>
            <a:pPr lvl="2"/>
            <a:r>
              <a:rPr lang="el-GR" altLang="en-US" sz="2000" dirty="0" smtClean="0"/>
              <a:t>Αυτό </a:t>
            </a:r>
            <a:r>
              <a:rPr lang="el-GR" altLang="en-US" sz="2000" dirty="0"/>
              <a:t>που περίμενε ο καταναλωτής </a:t>
            </a:r>
            <a:endParaRPr lang="el-GR" altLang="en-US" sz="2000" dirty="0" smtClean="0"/>
          </a:p>
          <a:p>
            <a:pPr lvl="1"/>
            <a:r>
              <a:rPr lang="el-GR" altLang="en-US" sz="2800" dirty="0" smtClean="0"/>
              <a:t>Θετική </a:t>
            </a:r>
            <a:r>
              <a:rPr lang="el-GR" altLang="en-US" sz="2800" dirty="0"/>
              <a:t>μη </a:t>
            </a:r>
            <a:r>
              <a:rPr lang="el-GR" altLang="en-US" sz="2800" dirty="0" smtClean="0"/>
              <a:t>επιβεβαίωση</a:t>
            </a:r>
            <a:r>
              <a:rPr lang="el-GR" altLang="en-US" sz="2800" i="1" dirty="0" smtClean="0"/>
              <a:t>/ </a:t>
            </a:r>
            <a:r>
              <a:rPr lang="el-GR" altLang="en-US" sz="2800" dirty="0" smtClean="0"/>
              <a:t>Ενθουσιασμός</a:t>
            </a:r>
          </a:p>
          <a:p>
            <a:pPr lvl="2"/>
            <a:r>
              <a:rPr lang="el-GR" altLang="en-US" sz="2000" dirty="0" smtClean="0"/>
              <a:t>Καλύτερα </a:t>
            </a:r>
            <a:r>
              <a:rPr lang="el-GR" altLang="en-US" sz="2000" dirty="0"/>
              <a:t>από </a:t>
            </a:r>
            <a:r>
              <a:rPr lang="el-GR" altLang="en-US" sz="2000" dirty="0" smtClean="0"/>
              <a:t>αυτό </a:t>
            </a:r>
            <a:r>
              <a:rPr lang="el-GR" altLang="en-US" sz="2000" dirty="0"/>
              <a:t>που περίμενε ο καταναλωτής 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461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Αρνητική μη επιβεβαίωση / Απογοήτευση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Autofit/>
          </a:bodyPr>
          <a:lstStyle/>
          <a:p>
            <a:r>
              <a:rPr lang="el-GR" altLang="en-US" sz="2400" dirty="0"/>
              <a:t>Μ</a:t>
            </a:r>
            <a:r>
              <a:rPr lang="el-GR" altLang="en-US" sz="2400" dirty="0" smtClean="0"/>
              <a:t>πορεί </a:t>
            </a:r>
            <a:r>
              <a:rPr lang="el-GR" altLang="en-US" sz="2400" dirty="0"/>
              <a:t>να συνδέεται με </a:t>
            </a:r>
            <a:r>
              <a:rPr lang="el-GR" altLang="en-US" sz="2400" dirty="0" smtClean="0"/>
              <a:t>«στιγμές της αλήθειας» </a:t>
            </a:r>
            <a:r>
              <a:rPr lang="el-GR" altLang="en-US" sz="2400" dirty="0"/>
              <a:t>ή να είναι σωρευτική αποτίμηση</a:t>
            </a:r>
          </a:p>
          <a:p>
            <a:r>
              <a:rPr lang="el-GR" altLang="en-US" sz="2400" dirty="0" smtClean="0"/>
              <a:t>Συχνά </a:t>
            </a:r>
            <a:r>
              <a:rPr lang="el-GR" altLang="en-US" sz="2400" dirty="0"/>
              <a:t>προκαλείται από τις υποσχέσεις του </a:t>
            </a:r>
            <a:r>
              <a:rPr lang="el-GR" altLang="en-US" sz="2400" dirty="0" err="1" smtClean="0"/>
              <a:t>παρόχου</a:t>
            </a:r>
            <a:r>
              <a:rPr lang="el-GR" altLang="en-US" sz="2400" dirty="0" smtClean="0"/>
              <a:t> </a:t>
            </a:r>
            <a:r>
              <a:rPr lang="el-GR" altLang="en-US" sz="2400" dirty="0"/>
              <a:t>και όχι από την απόδοσή του</a:t>
            </a:r>
          </a:p>
          <a:p>
            <a:r>
              <a:rPr lang="el-GR" altLang="en-US" sz="2400" dirty="0"/>
              <a:t>εκφράζεται </a:t>
            </a:r>
            <a:endParaRPr lang="el-GR" altLang="en-US" sz="2400" dirty="0">
              <a:latin typeface="Arial" pitchFamily="34" charset="0"/>
            </a:endParaRPr>
          </a:p>
          <a:p>
            <a:pPr lvl="1"/>
            <a:r>
              <a:rPr lang="el-GR" altLang="en-US" sz="1800" dirty="0"/>
              <a:t>με  παράπονα</a:t>
            </a:r>
          </a:p>
          <a:p>
            <a:pPr lvl="1"/>
            <a:r>
              <a:rPr lang="el-GR" altLang="en-US" sz="1800" dirty="0"/>
              <a:t>διακοπή της συνεργασίας με προειδοποίηση</a:t>
            </a:r>
          </a:p>
          <a:p>
            <a:pPr lvl="1"/>
            <a:r>
              <a:rPr lang="el-GR" altLang="en-US" sz="1800" dirty="0"/>
              <a:t>μερική υποκατάσταση της υπηρεσίας από άλλη ή μη αγορά συμπληρωματικών υπηρεσιών</a:t>
            </a:r>
          </a:p>
          <a:p>
            <a:pPr lvl="1"/>
            <a:r>
              <a:rPr lang="el-GR" altLang="en-US" sz="1800" dirty="0"/>
              <a:t>σιωπηρή διακοπή της συνεργασίας</a:t>
            </a:r>
          </a:p>
          <a:p>
            <a:pPr lvl="1"/>
            <a:r>
              <a:rPr lang="el-GR" altLang="en-US" sz="1800" dirty="0" smtClean="0"/>
              <a:t>δυσφήμιση</a:t>
            </a:r>
            <a:endParaRPr lang="el-GR" altLang="en-US" sz="1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6966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357188" y="64293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l-GR" altLang="en-US" dirty="0" smtClean="0"/>
              <a:t>Οι πελάτες δεν διαμαρτύρονται</a:t>
            </a:r>
            <a:br>
              <a:rPr lang="el-GR" altLang="en-US" dirty="0" smtClean="0"/>
            </a:br>
            <a:r>
              <a:rPr lang="el-GR" altLang="en-US" dirty="0" smtClean="0"/>
              <a:t>(1 από 2)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930775"/>
          </a:xfrm>
        </p:spPr>
        <p:txBody>
          <a:bodyPr>
            <a:normAutofit fontScale="92500" lnSpcReduction="20000"/>
          </a:bodyPr>
          <a:lstStyle/>
          <a:p>
            <a:pPr marL="623887" indent="-514350">
              <a:buFont typeface="+mj-lt"/>
              <a:buAutoNum type="arabicPeriod"/>
              <a:defRPr/>
            </a:pPr>
            <a:r>
              <a:rPr lang="el-GR" dirty="0" smtClean="0"/>
              <a:t>Γιατί δεν ξέρουν τι πρέπει να κάνουν (διαδικασία)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el-GR" dirty="0" smtClean="0"/>
              <a:t>Όταν πιστεύουν ότι δεν θα έχει αποτέλεσμα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el-GR" dirty="0" smtClean="0"/>
              <a:t>Όταν δεν είναι σίγουροι για την αντικειμενικότητα της κρίσης τους ή τα συναισθήματά τους</a:t>
            </a:r>
          </a:p>
          <a:p>
            <a:pPr marL="915987" lvl="1" indent="-514350">
              <a:defRPr/>
            </a:pPr>
            <a:r>
              <a:rPr lang="el-GR" dirty="0" smtClean="0"/>
              <a:t>αποτέλεσμα της αϋλότητας και </a:t>
            </a:r>
          </a:p>
          <a:p>
            <a:pPr marL="915987" lvl="1" indent="-514350">
              <a:defRPr/>
            </a:pPr>
            <a:r>
              <a:rPr lang="el-GR" dirty="0" smtClean="0"/>
              <a:t>της ασυμμετρίας γνώσης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el-GR" dirty="0" smtClean="0"/>
              <a:t>Όταν νοιώθουν ότι δεν ξέρουν αρκετά για να κρίνουν τις λεπτομέρειες</a:t>
            </a:r>
          </a:p>
          <a:p>
            <a:pPr marL="915987" lvl="1" indent="-514350">
              <a:defRPr/>
            </a:pPr>
            <a:r>
              <a:rPr lang="el-GR" dirty="0" smtClean="0"/>
              <a:t>αποτέλεσμα της ασυμμετρίας γνώσης</a:t>
            </a:r>
          </a:p>
          <a:p>
            <a:pPr marL="623887" indent="-514350">
              <a:buFont typeface="+mj-lt"/>
              <a:buAutoNum type="arabicPeriod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0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357188" y="64293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l-GR" altLang="en-US" dirty="0" smtClean="0"/>
              <a:t>Οι πελάτες δεν διαμαρτύρονται</a:t>
            </a:r>
            <a:br>
              <a:rPr lang="el-GR" altLang="en-US" dirty="0" smtClean="0"/>
            </a:br>
            <a:r>
              <a:rPr lang="el-GR" altLang="en-US" dirty="0" smtClean="0"/>
              <a:t>(2 από 2)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930775"/>
          </a:xfrm>
        </p:spPr>
        <p:txBody>
          <a:bodyPr>
            <a:normAutofit fontScale="92500" lnSpcReduction="20000"/>
          </a:bodyPr>
          <a:lstStyle/>
          <a:p>
            <a:pPr marL="623887" indent="-514350">
              <a:buFont typeface="+mj-lt"/>
              <a:buAutoNum type="arabicPeriod" startAt="5"/>
              <a:defRPr/>
            </a:pPr>
            <a:r>
              <a:rPr lang="el-GR" dirty="0" smtClean="0"/>
              <a:t>Γιατί νοιώθουν συνυπεύθυνοι για το κακό αποτέλεσμα </a:t>
            </a:r>
          </a:p>
          <a:p>
            <a:pPr marL="915987" lvl="1" indent="-514350">
              <a:defRPr/>
            </a:pPr>
            <a:r>
              <a:rPr lang="el-GR" dirty="0" smtClean="0"/>
              <a:t>αποτέλεσμα της αδιαιρετότητας</a:t>
            </a:r>
          </a:p>
          <a:p>
            <a:pPr marL="623887" indent="-514350">
              <a:buFont typeface="+mj-lt"/>
              <a:buAutoNum type="arabicPeriod" startAt="5"/>
              <a:defRPr/>
            </a:pPr>
            <a:r>
              <a:rPr lang="el-GR" dirty="0" smtClean="0"/>
              <a:t>Γιατί ντρέπονται ή νοιώθουν άβολα να εκθέσουν κάποιον μπροστά στον προϊστάμενο του</a:t>
            </a:r>
          </a:p>
          <a:p>
            <a:pPr marL="915987" lvl="1" indent="-514350">
              <a:defRPr/>
            </a:pPr>
            <a:r>
              <a:rPr lang="el-GR" dirty="0" smtClean="0"/>
              <a:t>αποτέλεσμα της αδιαιρετότητας</a:t>
            </a:r>
          </a:p>
          <a:p>
            <a:pPr marL="623887" indent="-514350">
              <a:buFont typeface="+mj-lt"/>
              <a:buAutoNum type="arabicPeriod" startAt="5"/>
              <a:defRPr/>
            </a:pPr>
            <a:r>
              <a:rPr lang="el-GR" dirty="0" smtClean="0"/>
              <a:t>Γατί δεν θέλουν να βλάψουν τον υπάλληλο που τους εξυπηρέτησε</a:t>
            </a:r>
          </a:p>
          <a:p>
            <a:pPr marL="623887" indent="-514350">
              <a:buFont typeface="+mj-lt"/>
              <a:buAutoNum type="arabicPeriod" startAt="5"/>
              <a:defRPr/>
            </a:pPr>
            <a:r>
              <a:rPr lang="el-GR" dirty="0" smtClean="0"/>
              <a:t>Γιατί δεν τους ενδιαφέρει αρκετά η σχέση με τον πάροχο</a:t>
            </a:r>
          </a:p>
          <a:p>
            <a:pPr marL="623887" indent="-514350">
              <a:buFont typeface="+mj-lt"/>
              <a:buAutoNum type="arabicPeriod" startAt="5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00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571500" y="428625"/>
            <a:ext cx="8229600" cy="571500"/>
          </a:xfrm>
        </p:spPr>
        <p:txBody>
          <a:bodyPr>
            <a:noAutofit/>
          </a:bodyPr>
          <a:lstStyle/>
          <a:p>
            <a:r>
              <a:rPr lang="el-GR" altLang="en-US" sz="4000" dirty="0" smtClean="0"/>
              <a:t>Επιβεβαίωση/ Ικανοποίηση</a:t>
            </a:r>
            <a:endParaRPr lang="el-GR" altLang="en-US" sz="4000" dirty="0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287963"/>
          </a:xfrm>
        </p:spPr>
        <p:txBody>
          <a:bodyPr>
            <a:normAutofit fontScale="92500" lnSpcReduction="10000"/>
          </a:bodyPr>
          <a:lstStyle/>
          <a:p>
            <a:r>
              <a:rPr lang="el-GR" altLang="en-US" sz="3000" dirty="0"/>
              <a:t>Σ</a:t>
            </a:r>
            <a:r>
              <a:rPr lang="el-GR" altLang="en-US" sz="3000" dirty="0" smtClean="0"/>
              <a:t>τάση που δημιουργείται από την αξιολόγηση της εμπειρίας με γνώμονα τις προσδοκίες</a:t>
            </a:r>
          </a:p>
          <a:p>
            <a:r>
              <a:rPr lang="el-GR" altLang="en-US" sz="3000" dirty="0" smtClean="0"/>
              <a:t>αντικατοπτρίζει </a:t>
            </a:r>
          </a:p>
          <a:p>
            <a:pPr lvl="1"/>
            <a:r>
              <a:rPr lang="el-GR" altLang="en-US" sz="2600" dirty="0" smtClean="0"/>
              <a:t>την προσλαμβανόμενη ποιότητα, </a:t>
            </a:r>
          </a:p>
          <a:p>
            <a:pPr lvl="1"/>
            <a:r>
              <a:rPr lang="el-GR" altLang="en-US" sz="2600" dirty="0" smtClean="0"/>
              <a:t>τη σχέση ποιότητας τιμής, </a:t>
            </a:r>
          </a:p>
          <a:p>
            <a:pPr lvl="1"/>
            <a:r>
              <a:rPr lang="el-GR" altLang="en-US" sz="2600" dirty="0" smtClean="0"/>
              <a:t>το συνολικό κόστος σε προσπάθεια, χρόνο κ.λπ.</a:t>
            </a:r>
          </a:p>
          <a:p>
            <a:pPr lvl="1"/>
            <a:r>
              <a:rPr lang="el-GR" altLang="en-US" sz="2600" dirty="0" smtClean="0"/>
              <a:t>προσωπικούς παράγοντες</a:t>
            </a:r>
          </a:p>
          <a:p>
            <a:pPr lvl="1"/>
            <a:r>
              <a:rPr lang="el-GR" altLang="en-US" sz="2600" dirty="0" smtClean="0"/>
              <a:t>περιστασιακούς παράγοντες</a:t>
            </a:r>
          </a:p>
          <a:p>
            <a:r>
              <a:rPr lang="el-GR" altLang="en-US" sz="3000" dirty="0" smtClean="0"/>
              <a:t>συνδέεται με την κερδοφορία του οργανισμού</a:t>
            </a:r>
          </a:p>
          <a:p>
            <a:r>
              <a:rPr lang="el-GR" altLang="en-US" sz="3000" dirty="0" smtClean="0"/>
              <a:t>δεν είναι αρκετή για να δημιουργήσει θετικές προθέσεις για το μέλλον</a:t>
            </a:r>
            <a:endParaRPr lang="en-US" altLang="en-US" sz="3000" dirty="0" smtClean="0"/>
          </a:p>
          <a:p>
            <a:endParaRPr lang="en-GB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93888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Εστίαση στους </a:t>
            </a:r>
            <a:r>
              <a:rPr lang="el-GR" dirty="0"/>
              <a:t>τρόπους με τους οποίους οι καταναλωτές αξιολογούν τις υπηρεσίες. </a:t>
            </a:r>
            <a:endParaRPr lang="el-GR" dirty="0" smtClean="0"/>
          </a:p>
          <a:p>
            <a:r>
              <a:rPr lang="el-GR" dirty="0"/>
              <a:t>Σ</a:t>
            </a:r>
            <a:r>
              <a:rPr lang="el-GR" dirty="0" smtClean="0"/>
              <a:t>ύγκριση </a:t>
            </a:r>
            <a:r>
              <a:rPr lang="el-GR" dirty="0"/>
              <a:t>προϊόντων υπηρεσιών στη βάση των κριτηρίων αναζήτησης και εμπειρίας. </a:t>
            </a:r>
            <a:endParaRPr lang="el-GR" dirty="0" smtClean="0"/>
          </a:p>
          <a:p>
            <a:r>
              <a:rPr lang="el-GR" dirty="0" smtClean="0"/>
              <a:t>Κατανόηση των καταναλωτικών προσδοκιών, </a:t>
            </a:r>
            <a:r>
              <a:rPr lang="el-GR" dirty="0"/>
              <a:t>τους παράγοντες επιρροής και τα συστατικά τους. </a:t>
            </a:r>
            <a:endParaRPr lang="el-GR" dirty="0" smtClean="0"/>
          </a:p>
          <a:p>
            <a:r>
              <a:rPr lang="el-GR" dirty="0" smtClean="0"/>
              <a:t>Εισαγωγή των όρων ικανοποίηση </a:t>
            </a:r>
            <a:r>
              <a:rPr lang="el-GR" dirty="0"/>
              <a:t>και την ποιότητα, συμπεριλαμβανομένων και των πέντε </a:t>
            </a:r>
            <a:r>
              <a:rPr lang="el-GR" dirty="0" smtClean="0"/>
              <a:t>διαστάσεων.</a:t>
            </a:r>
          </a:p>
          <a:p>
            <a:r>
              <a:rPr lang="el-GR" dirty="0" smtClean="0"/>
              <a:t>Ανάδειξη της σημασία </a:t>
            </a:r>
            <a:r>
              <a:rPr lang="el-GR" dirty="0"/>
              <a:t>των «στιγμών αλήθειας</a:t>
            </a:r>
            <a:r>
              <a:rPr lang="el-GR" dirty="0" smtClean="0"/>
              <a:t>».</a:t>
            </a:r>
          </a:p>
          <a:p>
            <a:r>
              <a:rPr lang="el-GR" dirty="0" smtClean="0"/>
              <a:t>Καταγραφή των πιθανών αποτελεσμάτων αξιολόγησης.</a:t>
            </a:r>
            <a:endParaRPr lang="en-US" dirty="0"/>
          </a:p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Θετική μη επιβεβαίωση</a:t>
            </a:r>
            <a:r>
              <a:rPr lang="el-GR" altLang="en-US" i="1" dirty="0"/>
              <a:t>/ </a:t>
            </a:r>
            <a:r>
              <a:rPr lang="el-GR" altLang="en-US" dirty="0"/>
              <a:t>Ενθουσιασμός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 smtClean="0"/>
              <a:t>Δημιουργείται </a:t>
            </a:r>
            <a:r>
              <a:rPr lang="el-GR" altLang="en-US" dirty="0"/>
              <a:t>από τρεις παράγοντες</a:t>
            </a:r>
          </a:p>
          <a:p>
            <a:pPr lvl="1">
              <a:lnSpc>
                <a:spcPct val="80000"/>
              </a:lnSpc>
            </a:pPr>
            <a:r>
              <a:rPr lang="el-GR" altLang="en-US" dirty="0"/>
              <a:t>Απρόσμενα υψηλές επιδόσεις</a:t>
            </a:r>
            <a:endParaRPr lang="en-US" altLang="en-US" dirty="0"/>
          </a:p>
          <a:p>
            <a:pPr lvl="1">
              <a:lnSpc>
                <a:spcPct val="80000"/>
              </a:lnSpc>
            </a:pPr>
            <a:r>
              <a:rPr lang="el-GR" altLang="en-US" dirty="0"/>
              <a:t>Διέγερση (π.χ. έκπληξη)</a:t>
            </a:r>
          </a:p>
          <a:p>
            <a:pPr lvl="1">
              <a:lnSpc>
                <a:spcPct val="80000"/>
              </a:lnSpc>
            </a:pPr>
            <a:r>
              <a:rPr lang="el-GR" altLang="en-US" dirty="0"/>
              <a:t>Θετικά συναισθήματα (π.χ. ευχαρίστηση, χαρά)</a:t>
            </a:r>
            <a:endParaRPr lang="en-US" altLang="en-US" dirty="0"/>
          </a:p>
          <a:p>
            <a:r>
              <a:rPr lang="el-GR" altLang="en-US" dirty="0" smtClean="0"/>
              <a:t>Αξιοποιείται </a:t>
            </a:r>
            <a:r>
              <a:rPr lang="el-GR" altLang="en-US" dirty="0"/>
              <a:t>με την </a:t>
            </a:r>
            <a:r>
              <a:rPr lang="el-GR" altLang="en-US" dirty="0" err="1"/>
              <a:t>επανατροφοδότηση</a:t>
            </a:r>
            <a:r>
              <a:rPr lang="el-GR" altLang="en-US" dirty="0"/>
              <a:t> κατά τη διάρκεια της εκτέλεσης της υπηρεσίας</a:t>
            </a:r>
          </a:p>
          <a:p>
            <a:r>
              <a:rPr lang="el-GR" altLang="en-US" dirty="0" smtClean="0"/>
              <a:t>Συνδέεται </a:t>
            </a:r>
            <a:r>
              <a:rPr lang="el-GR" altLang="en-US" dirty="0"/>
              <a:t>στρατηγικά με τη συνολική απόδοση του οργανισμού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42532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Μάρκετινγκ Υπηρεσιών, </a:t>
            </a:r>
            <a:r>
              <a:rPr lang="el-GR" b="1" dirty="0"/>
              <a:t>Ενότητα </a:t>
            </a:r>
            <a:r>
              <a:rPr lang="en-US" b="1" dirty="0" smtClean="0"/>
              <a:t># 3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Αξιολόγηση των Υπηρεσιών</a:t>
            </a:r>
            <a:endParaRPr lang="el-GR" dirty="0"/>
          </a:p>
          <a:p>
            <a:r>
              <a:rPr lang="el-GR" b="1" dirty="0" smtClean="0"/>
              <a:t>Διδάσκουσα</a:t>
            </a:r>
            <a:r>
              <a:rPr lang="el-GR" b="1" dirty="0"/>
              <a:t>: </a:t>
            </a:r>
            <a:r>
              <a:rPr lang="el-GR" dirty="0" smtClean="0"/>
              <a:t>Άννα </a:t>
            </a:r>
            <a:r>
              <a:rPr lang="el-GR" dirty="0"/>
              <a:t>Ζαρκάδα, </a:t>
            </a:r>
            <a:r>
              <a:rPr lang="el-GR" b="1" dirty="0"/>
              <a:t>Τμήμα: </a:t>
            </a:r>
            <a:r>
              <a:rPr lang="el-GR" dirty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 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Κριτήρια Αξιολόγησης Υπηρεσιών</a:t>
            </a:r>
            <a:endParaRPr lang="el-GR" dirty="0"/>
          </a:p>
          <a:p>
            <a:r>
              <a:rPr lang="el-GR" dirty="0" smtClean="0"/>
              <a:t>Οι </a:t>
            </a:r>
            <a:r>
              <a:rPr lang="el-GR" dirty="0"/>
              <a:t>προσδοκίες των Καταναλωτών Υπηρεσιών</a:t>
            </a:r>
            <a:endParaRPr lang="el-GR" altLang="el-GR" dirty="0" smtClean="0"/>
          </a:p>
          <a:p>
            <a:r>
              <a:rPr lang="el-GR" dirty="0"/>
              <a:t>Ικανοποίηση και Ποιότητα: Ομοιότητες και Διαφορές</a:t>
            </a:r>
          </a:p>
          <a:p>
            <a:r>
              <a:rPr lang="el-GR" dirty="0" smtClean="0"/>
              <a:t>Ικανοποίηση </a:t>
            </a:r>
          </a:p>
          <a:p>
            <a:r>
              <a:rPr lang="el-GR" dirty="0" smtClean="0"/>
              <a:t>Ποιότητα </a:t>
            </a:r>
          </a:p>
          <a:p>
            <a:r>
              <a:rPr lang="el-GR" dirty="0" smtClean="0"/>
              <a:t>Αξιολόγηση της Υπηρεσίας</a:t>
            </a:r>
          </a:p>
          <a:p>
            <a:r>
              <a:rPr lang="el-GR" dirty="0" smtClean="0"/>
              <a:t>«Στιγμές της Αλήθειας»</a:t>
            </a:r>
          </a:p>
          <a:p>
            <a:r>
              <a:rPr lang="el-GR" dirty="0" smtClean="0"/>
              <a:t>Αποτελέσματα Αξιολόγησης Υπηρεσιών</a:t>
            </a:r>
            <a:endParaRPr lang="en-US" dirty="0"/>
          </a:p>
          <a:p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8001000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Υπηρεσιών, </a:t>
            </a:r>
            <a:r>
              <a:rPr lang="el-GR" b="1" dirty="0" smtClean="0"/>
              <a:t>Ενότητα </a:t>
            </a:r>
            <a:r>
              <a:rPr lang="en-US" b="1" dirty="0" smtClean="0"/>
              <a:t># 2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Αξιολόγηση των Υπηρεσιών</a:t>
            </a:r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Κριτήρια Αξιολόγησης Υπηρεσιών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78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Χαρακτηριστικά της </a:t>
            </a:r>
            <a:br>
              <a:rPr lang="el-GR" altLang="el-GR" dirty="0" smtClean="0"/>
            </a:br>
            <a:r>
              <a:rPr lang="el-GR" altLang="el-GR" dirty="0" smtClean="0"/>
              <a:t>Αξιολόγησης της Υπηρεσίας 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sz="2400" dirty="0" smtClean="0"/>
              <a:t>Τα </a:t>
            </a:r>
            <a:r>
              <a:rPr lang="el-GR" sz="2400" dirty="0"/>
              <a:t>χαρακτηριστικά αναζήτησης (</a:t>
            </a:r>
            <a:r>
              <a:rPr lang="en-US" sz="2400" i="1" dirty="0"/>
              <a:t>search attributes</a:t>
            </a:r>
            <a:r>
              <a:rPr lang="en-US" sz="2400" dirty="0"/>
              <a:t>) </a:t>
            </a:r>
            <a:r>
              <a:rPr lang="el-GR" sz="2400" dirty="0"/>
              <a:t>βοηθούν την αξιολόγηση πριν την αγορά</a:t>
            </a:r>
          </a:p>
          <a:p>
            <a:pPr lvl="1"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sz="2000" dirty="0"/>
              <a:t>Στυλ / χρώματα / ήχος του χώρου ή του υλικού προώθησης</a:t>
            </a:r>
          </a:p>
          <a:p>
            <a:pPr lvl="1"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sz="2000" dirty="0"/>
              <a:t>Εμφάνιση και συμπεριφορά του ‘πωλητή’ και προσωπικού πρώτης γραμμής</a:t>
            </a:r>
          </a:p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sz="2400" dirty="0"/>
              <a:t>Τα χαρακτηριστικά εμπειρίας (</a:t>
            </a:r>
            <a:r>
              <a:rPr lang="en-GB" sz="2400" i="1" dirty="0"/>
              <a:t>experience attributes</a:t>
            </a:r>
            <a:r>
              <a:rPr lang="el-GR" sz="2400" dirty="0"/>
              <a:t>)</a:t>
            </a:r>
            <a:r>
              <a:rPr lang="el-GR" sz="2400" i="1" dirty="0"/>
              <a:t>  </a:t>
            </a:r>
            <a:r>
              <a:rPr lang="el-GR" sz="2400" dirty="0"/>
              <a:t>δεν μπορούν να αξιολογηθούν πριν την αγορά</a:t>
            </a:r>
          </a:p>
          <a:p>
            <a:pPr lvl="1"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sz="2000" dirty="0"/>
              <a:t>διακοπές / </a:t>
            </a:r>
            <a:r>
              <a:rPr lang="el-GR" sz="2000" dirty="0" smtClean="0"/>
              <a:t>συναυλίες/ γεύμα </a:t>
            </a:r>
            <a:r>
              <a:rPr lang="el-GR" sz="2000" dirty="0"/>
              <a:t>σε εστιατόριο / ιατρικές πράξεις</a:t>
            </a:r>
          </a:p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sz="2400" dirty="0"/>
              <a:t>Τα χαρακτηριστικά αξιοπιστίας </a:t>
            </a:r>
            <a:r>
              <a:rPr lang="el-GR" sz="2400" dirty="0" smtClean="0"/>
              <a:t>(</a:t>
            </a:r>
            <a:r>
              <a:rPr lang="en-GB" sz="2400" i="1" dirty="0" smtClean="0"/>
              <a:t>credence </a:t>
            </a:r>
            <a:r>
              <a:rPr lang="en-GB" sz="2400" i="1" dirty="0"/>
              <a:t>attributes</a:t>
            </a:r>
            <a:r>
              <a:rPr lang="el-GR" sz="2400" dirty="0"/>
              <a:t>) είναι αδύνατον να αξιολογηθούν </a:t>
            </a:r>
            <a:r>
              <a:rPr lang="el-GR" sz="2400" dirty="0" smtClean="0"/>
              <a:t>ακόμη και μετά την αγορά</a:t>
            </a:r>
          </a:p>
          <a:p>
            <a:pPr lvl="1"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sz="2000" dirty="0"/>
              <a:t>επισκευή υδραυλικών / </a:t>
            </a:r>
            <a:r>
              <a:rPr lang="en-US" sz="2000" dirty="0"/>
              <a:t>service </a:t>
            </a:r>
            <a:r>
              <a:rPr lang="el-GR" sz="2000" dirty="0"/>
              <a:t>Η/Υ</a:t>
            </a:r>
            <a:endParaRPr lang="en-GB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2670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4802321" y="1524000"/>
            <a:ext cx="2512879" cy="27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l-GR" altLang="en-US" i="1" dirty="0" smtClean="0">
                <a:latin typeface="+mn-lt"/>
                <a:cs typeface="Arial" pitchFamily="34" charset="0"/>
              </a:rPr>
              <a:t>Πλειοψηφία Υπηρεσιών</a:t>
            </a:r>
            <a:endParaRPr lang="en-US" altLang="en-US" i="1" dirty="0">
              <a:latin typeface="+mn-lt"/>
              <a:cs typeface="Arial" pitchFamily="34" charset="0"/>
            </a:endParaRPr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5345206" y="4800600"/>
            <a:ext cx="17413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l-GR" altLang="en-US" dirty="0" smtClean="0">
                <a:latin typeface="+mn-lt"/>
                <a:cs typeface="Arial" pitchFamily="34" charset="0"/>
              </a:rPr>
              <a:t>Υψηλό σε </a:t>
            </a:r>
            <a:r>
              <a:rPr lang="el-GR" dirty="0">
                <a:latin typeface="+mn-lt"/>
                <a:cs typeface="Arial" pitchFamily="34" charset="0"/>
              </a:rPr>
              <a:t>χαρακτηριστικά </a:t>
            </a:r>
            <a:r>
              <a:rPr lang="el-GR" dirty="0" smtClean="0">
                <a:latin typeface="+mn-lt"/>
                <a:cs typeface="Arial" pitchFamily="34" charset="0"/>
              </a:rPr>
              <a:t>αξιοπιστίας</a:t>
            </a:r>
            <a:endParaRPr lang="en-US" altLang="en-US" dirty="0">
              <a:latin typeface="+mn-lt"/>
              <a:cs typeface="Arial" pitchFamily="34" charset="0"/>
            </a:endParaRPr>
          </a:p>
        </p:txBody>
      </p: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3581400" y="4800600"/>
            <a:ext cx="17413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l-GR" altLang="en-US" dirty="0" smtClean="0">
                <a:latin typeface="+mn-lt"/>
                <a:cs typeface="Arial" pitchFamily="34" charset="0"/>
              </a:rPr>
              <a:t>Υψηλό σε </a:t>
            </a:r>
            <a:r>
              <a:rPr lang="el-GR" dirty="0">
                <a:latin typeface="+mn-lt"/>
                <a:cs typeface="Arial" pitchFamily="34" charset="0"/>
              </a:rPr>
              <a:t>χαρακτηριστικά </a:t>
            </a:r>
            <a:r>
              <a:rPr lang="el-GR" dirty="0" smtClean="0">
                <a:latin typeface="+mn-lt"/>
                <a:cs typeface="Arial" pitchFamily="34" charset="0"/>
              </a:rPr>
              <a:t>εμπειρίας</a:t>
            </a:r>
            <a:endParaRPr lang="en-US" altLang="en-US" dirty="0">
              <a:latin typeface="+mn-lt"/>
              <a:cs typeface="Arial" pitchFamily="34" charset="0"/>
            </a:endParaRPr>
          </a:p>
        </p:txBody>
      </p:sp>
      <p:sp>
        <p:nvSpPr>
          <p:cNvPr id="39" name="Rectangle 25"/>
          <p:cNvSpPr>
            <a:spLocks noChangeArrowheads="1"/>
          </p:cNvSpPr>
          <p:nvPr/>
        </p:nvSpPr>
        <p:spPr bwMode="auto">
          <a:xfrm>
            <a:off x="457200" y="3352800"/>
            <a:ext cx="1899837" cy="24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l-GR" altLang="en-US" sz="1600" dirty="0" smtClean="0">
                <a:latin typeface="+mn-lt"/>
                <a:cs typeface="Arial" pitchFamily="34" charset="0"/>
              </a:rPr>
              <a:t>Εύκολα Αξιολογήσιμο</a:t>
            </a:r>
            <a:endParaRPr lang="en-US" altLang="en-US" sz="1600" dirty="0">
              <a:latin typeface="+mn-lt"/>
              <a:cs typeface="Arial" pitchFamily="34" charset="0"/>
            </a:endParaRPr>
          </a:p>
        </p:txBody>
      </p:sp>
      <p:grpSp>
        <p:nvGrpSpPr>
          <p:cNvPr id="5" name="Group 38" descr="Σχήμα που κατατάσει προϊόντα και υπηρεσίες ανάλογα με την ευκολία αξιολόγησης.&#10;Στον οριζόντιο άξονα αριστερά βρίσκονται τα εύκολα αξιολογήσιμα και δεξιά τα δύσκολα αξιολογήσιμα προϊόντα/ υπηρεσίες.&#10;Η μοροσυκλέτα, τα ρούχα και το φαγητό είναι εύκολα αξιολογήσιμα και είναι ψηλά σε χαρακτηριστικά αναζήτησης, &#10;Το κουρεμα και η διασκέδαση είναι μέτριας ευκολίας στην αξιολόγηση και ψηλά σε χαρακτηριστικά εμπειρίας ενώ η εκπαίδευση και οι νομικές υπηρεσίες είναι δύσκολα αξιολογήσιμες και ψηλά σε χαρακτηριστικά αξιοπιστίας." title="Χαρακτηριστικά και Ευκολία Αξιολόγησης"/>
          <p:cNvGrpSpPr>
            <a:grpSpLocks/>
          </p:cNvGrpSpPr>
          <p:nvPr/>
        </p:nvGrpSpPr>
        <p:grpSpPr bwMode="auto">
          <a:xfrm>
            <a:off x="1908463" y="1504156"/>
            <a:ext cx="6854537" cy="4563572"/>
            <a:chOff x="984" y="1008"/>
            <a:chExt cx="4824" cy="3235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984" y="4047"/>
              <a:ext cx="182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el-GR" altLang="en-US" sz="1200" dirty="0" smtClean="0">
                  <a:latin typeface="+mn-lt"/>
                  <a:cs typeface="Arial" pitchFamily="34" charset="0"/>
                </a:rPr>
                <a:t>Προσαρμοσμένο από </a:t>
              </a:r>
              <a:r>
                <a:rPr lang="en-US" altLang="en-US" sz="1200" dirty="0" err="1" smtClean="0">
                  <a:latin typeface="+mn-lt"/>
                  <a:cs typeface="Arial" pitchFamily="34" charset="0"/>
                </a:rPr>
                <a:t>Zeithaml</a:t>
              </a:r>
              <a:endParaRPr lang="en-US" altLang="en-US" sz="1200" dirty="0">
                <a:latin typeface="+mn-lt"/>
                <a:cs typeface="Arial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200" y="1248"/>
              <a:ext cx="2162" cy="1104"/>
            </a:xfrm>
            <a:custGeom>
              <a:avLst/>
              <a:gdLst>
                <a:gd name="T0" fmla="*/ 0 w 1310"/>
                <a:gd name="T1" fmla="*/ 3007 h 669"/>
                <a:gd name="T2" fmla="*/ 54 w 1310"/>
                <a:gd name="T3" fmla="*/ 2994 h 669"/>
                <a:gd name="T4" fmla="*/ 206 w 1310"/>
                <a:gd name="T5" fmla="*/ 2939 h 669"/>
                <a:gd name="T6" fmla="*/ 315 w 1310"/>
                <a:gd name="T7" fmla="*/ 2894 h 669"/>
                <a:gd name="T8" fmla="*/ 441 w 1310"/>
                <a:gd name="T9" fmla="*/ 2827 h 669"/>
                <a:gd name="T10" fmla="*/ 588 w 1310"/>
                <a:gd name="T11" fmla="*/ 2743 h 669"/>
                <a:gd name="T12" fmla="*/ 753 w 1310"/>
                <a:gd name="T13" fmla="*/ 2639 h 669"/>
                <a:gd name="T14" fmla="*/ 934 w 1310"/>
                <a:gd name="T15" fmla="*/ 2500 h 669"/>
                <a:gd name="T16" fmla="*/ 1126 w 1310"/>
                <a:gd name="T17" fmla="*/ 2345 h 669"/>
                <a:gd name="T18" fmla="*/ 1332 w 1310"/>
                <a:gd name="T19" fmla="*/ 2152 h 669"/>
                <a:gd name="T20" fmla="*/ 1537 w 1310"/>
                <a:gd name="T21" fmla="*/ 1934 h 669"/>
                <a:gd name="T22" fmla="*/ 1650 w 1310"/>
                <a:gd name="T23" fmla="*/ 1802 h 669"/>
                <a:gd name="T24" fmla="*/ 1763 w 1310"/>
                <a:gd name="T25" fmla="*/ 1672 h 669"/>
                <a:gd name="T26" fmla="*/ 1873 w 1310"/>
                <a:gd name="T27" fmla="*/ 1522 h 669"/>
                <a:gd name="T28" fmla="*/ 1997 w 1310"/>
                <a:gd name="T29" fmla="*/ 1370 h 669"/>
                <a:gd name="T30" fmla="*/ 2108 w 1310"/>
                <a:gd name="T31" fmla="*/ 1203 h 669"/>
                <a:gd name="T32" fmla="*/ 2231 w 1310"/>
                <a:gd name="T33" fmla="*/ 1035 h 669"/>
                <a:gd name="T34" fmla="*/ 2350 w 1310"/>
                <a:gd name="T35" fmla="*/ 845 h 669"/>
                <a:gd name="T36" fmla="*/ 2467 w 1310"/>
                <a:gd name="T37" fmla="*/ 657 h 669"/>
                <a:gd name="T38" fmla="*/ 2495 w 1310"/>
                <a:gd name="T39" fmla="*/ 594 h 669"/>
                <a:gd name="T40" fmla="*/ 2598 w 1310"/>
                <a:gd name="T41" fmla="*/ 457 h 669"/>
                <a:gd name="T42" fmla="*/ 2660 w 1310"/>
                <a:gd name="T43" fmla="*/ 378 h 669"/>
                <a:gd name="T44" fmla="*/ 2746 w 1310"/>
                <a:gd name="T45" fmla="*/ 292 h 669"/>
                <a:gd name="T46" fmla="*/ 2832 w 1310"/>
                <a:gd name="T47" fmla="*/ 206 h 669"/>
                <a:gd name="T48" fmla="*/ 2936 w 1310"/>
                <a:gd name="T49" fmla="*/ 130 h 669"/>
                <a:gd name="T50" fmla="*/ 2990 w 1310"/>
                <a:gd name="T51" fmla="*/ 96 h 669"/>
                <a:gd name="T52" fmla="*/ 3048 w 1310"/>
                <a:gd name="T53" fmla="*/ 58 h 669"/>
                <a:gd name="T54" fmla="*/ 3103 w 1310"/>
                <a:gd name="T55" fmla="*/ 35 h 669"/>
                <a:gd name="T56" fmla="*/ 3159 w 1310"/>
                <a:gd name="T57" fmla="*/ 20 h 669"/>
                <a:gd name="T58" fmla="*/ 3220 w 1310"/>
                <a:gd name="T59" fmla="*/ 8 h 669"/>
                <a:gd name="T60" fmla="*/ 3291 w 1310"/>
                <a:gd name="T61" fmla="*/ 0 h 669"/>
                <a:gd name="T62" fmla="*/ 3350 w 1310"/>
                <a:gd name="T63" fmla="*/ 0 h 669"/>
                <a:gd name="T64" fmla="*/ 3413 w 1310"/>
                <a:gd name="T65" fmla="*/ 8 h 669"/>
                <a:gd name="T66" fmla="*/ 3479 w 1310"/>
                <a:gd name="T67" fmla="*/ 28 h 669"/>
                <a:gd name="T68" fmla="*/ 3547 w 1310"/>
                <a:gd name="T69" fmla="*/ 50 h 669"/>
                <a:gd name="T70" fmla="*/ 3619 w 1310"/>
                <a:gd name="T71" fmla="*/ 84 h 669"/>
                <a:gd name="T72" fmla="*/ 3685 w 1310"/>
                <a:gd name="T73" fmla="*/ 139 h 669"/>
                <a:gd name="T74" fmla="*/ 3748 w 1310"/>
                <a:gd name="T75" fmla="*/ 198 h 669"/>
                <a:gd name="T76" fmla="*/ 3816 w 1310"/>
                <a:gd name="T77" fmla="*/ 264 h 669"/>
                <a:gd name="T78" fmla="*/ 3883 w 1310"/>
                <a:gd name="T79" fmla="*/ 355 h 669"/>
                <a:gd name="T80" fmla="*/ 3966 w 1310"/>
                <a:gd name="T81" fmla="*/ 457 h 669"/>
                <a:gd name="T82" fmla="*/ 4204 w 1310"/>
                <a:gd name="T83" fmla="*/ 855 h 669"/>
                <a:gd name="T84" fmla="*/ 4456 w 1310"/>
                <a:gd name="T85" fmla="*/ 1277 h 669"/>
                <a:gd name="T86" fmla="*/ 4699 w 1310"/>
                <a:gd name="T87" fmla="*/ 1688 h 669"/>
                <a:gd name="T88" fmla="*/ 4935 w 1310"/>
                <a:gd name="T89" fmla="*/ 2086 h 669"/>
                <a:gd name="T90" fmla="*/ 5047 w 1310"/>
                <a:gd name="T91" fmla="*/ 2266 h 669"/>
                <a:gd name="T92" fmla="*/ 5169 w 1310"/>
                <a:gd name="T93" fmla="*/ 2441 h 669"/>
                <a:gd name="T94" fmla="*/ 5289 w 1310"/>
                <a:gd name="T95" fmla="*/ 2584 h 669"/>
                <a:gd name="T96" fmla="*/ 5412 w 1310"/>
                <a:gd name="T97" fmla="*/ 2723 h 669"/>
                <a:gd name="T98" fmla="*/ 5473 w 1310"/>
                <a:gd name="T99" fmla="*/ 2777 h 669"/>
                <a:gd name="T100" fmla="*/ 5524 w 1310"/>
                <a:gd name="T101" fmla="*/ 2827 h 669"/>
                <a:gd name="T102" fmla="*/ 5583 w 1310"/>
                <a:gd name="T103" fmla="*/ 2881 h 669"/>
                <a:gd name="T104" fmla="*/ 5646 w 1310"/>
                <a:gd name="T105" fmla="*/ 2911 h 669"/>
                <a:gd name="T106" fmla="*/ 5704 w 1310"/>
                <a:gd name="T107" fmla="*/ 2949 h 669"/>
                <a:gd name="T108" fmla="*/ 5766 w 1310"/>
                <a:gd name="T109" fmla="*/ 2974 h 669"/>
                <a:gd name="T110" fmla="*/ 5826 w 1310"/>
                <a:gd name="T111" fmla="*/ 2994 h 669"/>
                <a:gd name="T112" fmla="*/ 5889 w 1310"/>
                <a:gd name="T113" fmla="*/ 3007 h 669"/>
                <a:gd name="T114" fmla="*/ 0 w 1310"/>
                <a:gd name="T115" fmla="*/ 3007 h 6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10"/>
                <a:gd name="T175" fmla="*/ 0 h 669"/>
                <a:gd name="T176" fmla="*/ 1310 w 1310"/>
                <a:gd name="T177" fmla="*/ 669 h 6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10" h="669">
                  <a:moveTo>
                    <a:pt x="0" y="669"/>
                  </a:moveTo>
                  <a:lnTo>
                    <a:pt x="12" y="666"/>
                  </a:lnTo>
                  <a:lnTo>
                    <a:pt x="46" y="654"/>
                  </a:lnTo>
                  <a:lnTo>
                    <a:pt x="70" y="644"/>
                  </a:lnTo>
                  <a:lnTo>
                    <a:pt x="98" y="629"/>
                  </a:lnTo>
                  <a:lnTo>
                    <a:pt x="131" y="610"/>
                  </a:lnTo>
                  <a:lnTo>
                    <a:pt x="167" y="587"/>
                  </a:lnTo>
                  <a:lnTo>
                    <a:pt x="208" y="556"/>
                  </a:lnTo>
                  <a:lnTo>
                    <a:pt x="250" y="522"/>
                  </a:lnTo>
                  <a:lnTo>
                    <a:pt x="296" y="479"/>
                  </a:lnTo>
                  <a:lnTo>
                    <a:pt x="342" y="430"/>
                  </a:lnTo>
                  <a:lnTo>
                    <a:pt x="367" y="401"/>
                  </a:lnTo>
                  <a:lnTo>
                    <a:pt x="392" y="372"/>
                  </a:lnTo>
                  <a:lnTo>
                    <a:pt x="417" y="339"/>
                  </a:lnTo>
                  <a:lnTo>
                    <a:pt x="444" y="305"/>
                  </a:lnTo>
                  <a:lnTo>
                    <a:pt x="469" y="268"/>
                  </a:lnTo>
                  <a:lnTo>
                    <a:pt x="496" y="230"/>
                  </a:lnTo>
                  <a:lnTo>
                    <a:pt x="523" y="188"/>
                  </a:lnTo>
                  <a:lnTo>
                    <a:pt x="549" y="146"/>
                  </a:lnTo>
                  <a:lnTo>
                    <a:pt x="555" y="132"/>
                  </a:lnTo>
                  <a:lnTo>
                    <a:pt x="578" y="102"/>
                  </a:lnTo>
                  <a:lnTo>
                    <a:pt x="592" y="84"/>
                  </a:lnTo>
                  <a:lnTo>
                    <a:pt x="611" y="65"/>
                  </a:lnTo>
                  <a:lnTo>
                    <a:pt x="630" y="46"/>
                  </a:lnTo>
                  <a:lnTo>
                    <a:pt x="653" y="29"/>
                  </a:lnTo>
                  <a:lnTo>
                    <a:pt x="665" y="21"/>
                  </a:lnTo>
                  <a:lnTo>
                    <a:pt x="678" y="13"/>
                  </a:lnTo>
                  <a:lnTo>
                    <a:pt x="690" y="8"/>
                  </a:lnTo>
                  <a:lnTo>
                    <a:pt x="703" y="4"/>
                  </a:lnTo>
                  <a:lnTo>
                    <a:pt x="716" y="2"/>
                  </a:lnTo>
                  <a:lnTo>
                    <a:pt x="732" y="0"/>
                  </a:lnTo>
                  <a:lnTo>
                    <a:pt x="745" y="0"/>
                  </a:lnTo>
                  <a:lnTo>
                    <a:pt x="759" y="2"/>
                  </a:lnTo>
                  <a:lnTo>
                    <a:pt x="774" y="6"/>
                  </a:lnTo>
                  <a:lnTo>
                    <a:pt x="789" y="11"/>
                  </a:lnTo>
                  <a:lnTo>
                    <a:pt x="805" y="19"/>
                  </a:lnTo>
                  <a:lnTo>
                    <a:pt x="820" y="31"/>
                  </a:lnTo>
                  <a:lnTo>
                    <a:pt x="834" y="44"/>
                  </a:lnTo>
                  <a:lnTo>
                    <a:pt x="849" y="59"/>
                  </a:lnTo>
                  <a:lnTo>
                    <a:pt x="864" y="79"/>
                  </a:lnTo>
                  <a:lnTo>
                    <a:pt x="882" y="102"/>
                  </a:lnTo>
                  <a:lnTo>
                    <a:pt x="935" y="190"/>
                  </a:lnTo>
                  <a:lnTo>
                    <a:pt x="991" y="284"/>
                  </a:lnTo>
                  <a:lnTo>
                    <a:pt x="1045" y="376"/>
                  </a:lnTo>
                  <a:lnTo>
                    <a:pt x="1098" y="464"/>
                  </a:lnTo>
                  <a:lnTo>
                    <a:pt x="1123" y="504"/>
                  </a:lnTo>
                  <a:lnTo>
                    <a:pt x="1150" y="543"/>
                  </a:lnTo>
                  <a:lnTo>
                    <a:pt x="1177" y="575"/>
                  </a:lnTo>
                  <a:lnTo>
                    <a:pt x="1204" y="606"/>
                  </a:lnTo>
                  <a:lnTo>
                    <a:pt x="1217" y="618"/>
                  </a:lnTo>
                  <a:lnTo>
                    <a:pt x="1229" y="629"/>
                  </a:lnTo>
                  <a:lnTo>
                    <a:pt x="1242" y="641"/>
                  </a:lnTo>
                  <a:lnTo>
                    <a:pt x="1256" y="648"/>
                  </a:lnTo>
                  <a:lnTo>
                    <a:pt x="1269" y="656"/>
                  </a:lnTo>
                  <a:lnTo>
                    <a:pt x="1283" y="662"/>
                  </a:lnTo>
                  <a:lnTo>
                    <a:pt x="1296" y="666"/>
                  </a:lnTo>
                  <a:lnTo>
                    <a:pt x="1310" y="669"/>
                  </a:lnTo>
                  <a:lnTo>
                    <a:pt x="0" y="66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064" y="1248"/>
              <a:ext cx="2159" cy="1114"/>
            </a:xfrm>
            <a:custGeom>
              <a:avLst/>
              <a:gdLst>
                <a:gd name="T0" fmla="*/ 0 w 1308"/>
                <a:gd name="T1" fmla="*/ 3035 h 675"/>
                <a:gd name="T2" fmla="*/ 54 w 1308"/>
                <a:gd name="T3" fmla="*/ 3020 h 675"/>
                <a:gd name="T4" fmla="*/ 198 w 1308"/>
                <a:gd name="T5" fmla="*/ 2966 h 675"/>
                <a:gd name="T6" fmla="*/ 302 w 1308"/>
                <a:gd name="T7" fmla="*/ 2918 h 675"/>
                <a:gd name="T8" fmla="*/ 431 w 1308"/>
                <a:gd name="T9" fmla="*/ 2847 h 675"/>
                <a:gd name="T10" fmla="*/ 573 w 1308"/>
                <a:gd name="T11" fmla="*/ 2759 h 675"/>
                <a:gd name="T12" fmla="*/ 733 w 1308"/>
                <a:gd name="T13" fmla="*/ 2647 h 675"/>
                <a:gd name="T14" fmla="*/ 908 w 1308"/>
                <a:gd name="T15" fmla="*/ 2509 h 675"/>
                <a:gd name="T16" fmla="*/ 1098 w 1308"/>
                <a:gd name="T17" fmla="*/ 2345 h 675"/>
                <a:gd name="T18" fmla="*/ 1294 w 1308"/>
                <a:gd name="T19" fmla="*/ 2157 h 675"/>
                <a:gd name="T20" fmla="*/ 1512 w 1308"/>
                <a:gd name="T21" fmla="*/ 1923 h 675"/>
                <a:gd name="T22" fmla="*/ 1616 w 1308"/>
                <a:gd name="T23" fmla="*/ 1804 h 675"/>
                <a:gd name="T24" fmla="*/ 1727 w 1308"/>
                <a:gd name="T25" fmla="*/ 1664 h 675"/>
                <a:gd name="T26" fmla="*/ 1839 w 1308"/>
                <a:gd name="T27" fmla="*/ 1520 h 675"/>
                <a:gd name="T28" fmla="*/ 1951 w 1308"/>
                <a:gd name="T29" fmla="*/ 1362 h 675"/>
                <a:gd name="T30" fmla="*/ 2073 w 1308"/>
                <a:gd name="T31" fmla="*/ 1201 h 675"/>
                <a:gd name="T32" fmla="*/ 2185 w 1308"/>
                <a:gd name="T33" fmla="*/ 1025 h 675"/>
                <a:gd name="T34" fmla="*/ 2308 w 1308"/>
                <a:gd name="T35" fmla="*/ 837 h 675"/>
                <a:gd name="T36" fmla="*/ 2428 w 1308"/>
                <a:gd name="T37" fmla="*/ 649 h 675"/>
                <a:gd name="T38" fmla="*/ 2461 w 1308"/>
                <a:gd name="T39" fmla="*/ 588 h 675"/>
                <a:gd name="T40" fmla="*/ 2563 w 1308"/>
                <a:gd name="T41" fmla="*/ 457 h 675"/>
                <a:gd name="T42" fmla="*/ 2634 w 1308"/>
                <a:gd name="T43" fmla="*/ 373 h 675"/>
                <a:gd name="T44" fmla="*/ 2722 w 1308"/>
                <a:gd name="T45" fmla="*/ 284 h 675"/>
                <a:gd name="T46" fmla="*/ 2814 w 1308"/>
                <a:gd name="T47" fmla="*/ 206 h 675"/>
                <a:gd name="T48" fmla="*/ 2918 w 1308"/>
                <a:gd name="T49" fmla="*/ 130 h 675"/>
                <a:gd name="T50" fmla="*/ 2973 w 1308"/>
                <a:gd name="T51" fmla="*/ 96 h 675"/>
                <a:gd name="T52" fmla="*/ 3032 w 1308"/>
                <a:gd name="T53" fmla="*/ 68 h 675"/>
                <a:gd name="T54" fmla="*/ 3095 w 1308"/>
                <a:gd name="T55" fmla="*/ 46 h 675"/>
                <a:gd name="T56" fmla="*/ 3153 w 1308"/>
                <a:gd name="T57" fmla="*/ 28 h 675"/>
                <a:gd name="T58" fmla="*/ 3212 w 1308"/>
                <a:gd name="T59" fmla="*/ 8 h 675"/>
                <a:gd name="T60" fmla="*/ 3283 w 1308"/>
                <a:gd name="T61" fmla="*/ 0 h 675"/>
                <a:gd name="T62" fmla="*/ 3351 w 1308"/>
                <a:gd name="T63" fmla="*/ 0 h 675"/>
                <a:gd name="T64" fmla="*/ 3413 w 1308"/>
                <a:gd name="T65" fmla="*/ 20 h 675"/>
                <a:gd name="T66" fmla="*/ 3481 w 1308"/>
                <a:gd name="T67" fmla="*/ 35 h 675"/>
                <a:gd name="T68" fmla="*/ 3547 w 1308"/>
                <a:gd name="T69" fmla="*/ 63 h 675"/>
                <a:gd name="T70" fmla="*/ 3621 w 1308"/>
                <a:gd name="T71" fmla="*/ 96 h 675"/>
                <a:gd name="T72" fmla="*/ 3689 w 1308"/>
                <a:gd name="T73" fmla="*/ 147 h 675"/>
                <a:gd name="T74" fmla="*/ 3755 w 1308"/>
                <a:gd name="T75" fmla="*/ 206 h 675"/>
                <a:gd name="T76" fmla="*/ 3828 w 1308"/>
                <a:gd name="T77" fmla="*/ 276 h 675"/>
                <a:gd name="T78" fmla="*/ 3894 w 1308"/>
                <a:gd name="T79" fmla="*/ 365 h 675"/>
                <a:gd name="T80" fmla="*/ 3961 w 1308"/>
                <a:gd name="T81" fmla="*/ 469 h 675"/>
                <a:gd name="T82" fmla="*/ 4214 w 1308"/>
                <a:gd name="T83" fmla="*/ 863 h 675"/>
                <a:gd name="T84" fmla="*/ 4457 w 1308"/>
                <a:gd name="T85" fmla="*/ 1286 h 675"/>
                <a:gd name="T86" fmla="*/ 4699 w 1308"/>
                <a:gd name="T87" fmla="*/ 1708 h 675"/>
                <a:gd name="T88" fmla="*/ 4937 w 1308"/>
                <a:gd name="T89" fmla="*/ 2103 h 675"/>
                <a:gd name="T90" fmla="*/ 5051 w 1308"/>
                <a:gd name="T91" fmla="*/ 2287 h 675"/>
                <a:gd name="T92" fmla="*/ 5171 w 1308"/>
                <a:gd name="T93" fmla="*/ 2459 h 675"/>
                <a:gd name="T94" fmla="*/ 5294 w 1308"/>
                <a:gd name="T95" fmla="*/ 2613 h 675"/>
                <a:gd name="T96" fmla="*/ 5414 w 1308"/>
                <a:gd name="T97" fmla="*/ 2743 h 675"/>
                <a:gd name="T98" fmla="*/ 5462 w 1308"/>
                <a:gd name="T99" fmla="*/ 2806 h 675"/>
                <a:gd name="T100" fmla="*/ 5528 w 1308"/>
                <a:gd name="T101" fmla="*/ 2855 h 675"/>
                <a:gd name="T102" fmla="*/ 5586 w 1308"/>
                <a:gd name="T103" fmla="*/ 2910 h 675"/>
                <a:gd name="T104" fmla="*/ 5648 w 1308"/>
                <a:gd name="T105" fmla="*/ 2939 h 675"/>
                <a:gd name="T106" fmla="*/ 5708 w 1308"/>
                <a:gd name="T107" fmla="*/ 2977 h 675"/>
                <a:gd name="T108" fmla="*/ 5759 w 1308"/>
                <a:gd name="T109" fmla="*/ 3002 h 675"/>
                <a:gd name="T110" fmla="*/ 5820 w 1308"/>
                <a:gd name="T111" fmla="*/ 3020 h 675"/>
                <a:gd name="T112" fmla="*/ 5883 w 1308"/>
                <a:gd name="T113" fmla="*/ 3035 h 675"/>
                <a:gd name="T114" fmla="*/ 0 w 1308"/>
                <a:gd name="T115" fmla="*/ 3035 h 6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08"/>
                <a:gd name="T175" fmla="*/ 0 h 675"/>
                <a:gd name="T176" fmla="*/ 1308 w 1308"/>
                <a:gd name="T177" fmla="*/ 675 h 6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08" h="675">
                  <a:moveTo>
                    <a:pt x="0" y="675"/>
                  </a:moveTo>
                  <a:lnTo>
                    <a:pt x="12" y="672"/>
                  </a:lnTo>
                  <a:lnTo>
                    <a:pt x="44" y="660"/>
                  </a:lnTo>
                  <a:lnTo>
                    <a:pt x="67" y="649"/>
                  </a:lnTo>
                  <a:lnTo>
                    <a:pt x="96" y="633"/>
                  </a:lnTo>
                  <a:lnTo>
                    <a:pt x="127" y="614"/>
                  </a:lnTo>
                  <a:lnTo>
                    <a:pt x="163" y="589"/>
                  </a:lnTo>
                  <a:lnTo>
                    <a:pt x="202" y="558"/>
                  </a:lnTo>
                  <a:lnTo>
                    <a:pt x="244" y="522"/>
                  </a:lnTo>
                  <a:lnTo>
                    <a:pt x="288" y="480"/>
                  </a:lnTo>
                  <a:lnTo>
                    <a:pt x="336" y="428"/>
                  </a:lnTo>
                  <a:lnTo>
                    <a:pt x="359" y="401"/>
                  </a:lnTo>
                  <a:lnTo>
                    <a:pt x="384" y="370"/>
                  </a:lnTo>
                  <a:lnTo>
                    <a:pt x="409" y="338"/>
                  </a:lnTo>
                  <a:lnTo>
                    <a:pt x="434" y="303"/>
                  </a:lnTo>
                  <a:lnTo>
                    <a:pt x="461" y="267"/>
                  </a:lnTo>
                  <a:lnTo>
                    <a:pt x="486" y="228"/>
                  </a:lnTo>
                  <a:lnTo>
                    <a:pt x="513" y="186"/>
                  </a:lnTo>
                  <a:lnTo>
                    <a:pt x="540" y="144"/>
                  </a:lnTo>
                  <a:lnTo>
                    <a:pt x="547" y="131"/>
                  </a:lnTo>
                  <a:lnTo>
                    <a:pt x="570" y="102"/>
                  </a:lnTo>
                  <a:lnTo>
                    <a:pt x="586" y="83"/>
                  </a:lnTo>
                  <a:lnTo>
                    <a:pt x="605" y="63"/>
                  </a:lnTo>
                  <a:lnTo>
                    <a:pt x="626" y="46"/>
                  </a:lnTo>
                  <a:lnTo>
                    <a:pt x="649" y="29"/>
                  </a:lnTo>
                  <a:lnTo>
                    <a:pt x="661" y="21"/>
                  </a:lnTo>
                  <a:lnTo>
                    <a:pt x="674" y="15"/>
                  </a:lnTo>
                  <a:lnTo>
                    <a:pt x="688" y="10"/>
                  </a:lnTo>
                  <a:lnTo>
                    <a:pt x="701" y="6"/>
                  </a:lnTo>
                  <a:lnTo>
                    <a:pt x="714" y="2"/>
                  </a:lnTo>
                  <a:lnTo>
                    <a:pt x="730" y="0"/>
                  </a:lnTo>
                  <a:lnTo>
                    <a:pt x="745" y="0"/>
                  </a:lnTo>
                  <a:lnTo>
                    <a:pt x="759" y="4"/>
                  </a:lnTo>
                  <a:lnTo>
                    <a:pt x="774" y="8"/>
                  </a:lnTo>
                  <a:lnTo>
                    <a:pt x="789" y="14"/>
                  </a:lnTo>
                  <a:lnTo>
                    <a:pt x="805" y="21"/>
                  </a:lnTo>
                  <a:lnTo>
                    <a:pt x="820" y="33"/>
                  </a:lnTo>
                  <a:lnTo>
                    <a:pt x="835" y="46"/>
                  </a:lnTo>
                  <a:lnTo>
                    <a:pt x="851" y="61"/>
                  </a:lnTo>
                  <a:lnTo>
                    <a:pt x="866" y="81"/>
                  </a:lnTo>
                  <a:lnTo>
                    <a:pt x="881" y="104"/>
                  </a:lnTo>
                  <a:lnTo>
                    <a:pt x="937" y="192"/>
                  </a:lnTo>
                  <a:lnTo>
                    <a:pt x="991" y="286"/>
                  </a:lnTo>
                  <a:lnTo>
                    <a:pt x="1045" y="380"/>
                  </a:lnTo>
                  <a:lnTo>
                    <a:pt x="1098" y="468"/>
                  </a:lnTo>
                  <a:lnTo>
                    <a:pt x="1123" y="509"/>
                  </a:lnTo>
                  <a:lnTo>
                    <a:pt x="1150" y="547"/>
                  </a:lnTo>
                  <a:lnTo>
                    <a:pt x="1177" y="581"/>
                  </a:lnTo>
                  <a:lnTo>
                    <a:pt x="1204" y="610"/>
                  </a:lnTo>
                  <a:lnTo>
                    <a:pt x="1215" y="624"/>
                  </a:lnTo>
                  <a:lnTo>
                    <a:pt x="1229" y="635"/>
                  </a:lnTo>
                  <a:lnTo>
                    <a:pt x="1242" y="647"/>
                  </a:lnTo>
                  <a:lnTo>
                    <a:pt x="1256" y="654"/>
                  </a:lnTo>
                  <a:lnTo>
                    <a:pt x="1269" y="662"/>
                  </a:lnTo>
                  <a:lnTo>
                    <a:pt x="1281" y="668"/>
                  </a:lnTo>
                  <a:lnTo>
                    <a:pt x="1294" y="672"/>
                  </a:lnTo>
                  <a:lnTo>
                    <a:pt x="1308" y="675"/>
                  </a:lnTo>
                  <a:lnTo>
                    <a:pt x="0" y="6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078" y="1686"/>
              <a:ext cx="1358" cy="676"/>
            </a:xfrm>
            <a:custGeom>
              <a:avLst/>
              <a:gdLst>
                <a:gd name="T0" fmla="*/ 1330 w 1358"/>
                <a:gd name="T1" fmla="*/ 666 h 676"/>
                <a:gd name="T2" fmla="*/ 1234 w 1358"/>
                <a:gd name="T3" fmla="*/ 618 h 676"/>
                <a:gd name="T4" fmla="*/ 1090 w 1358"/>
                <a:gd name="T5" fmla="*/ 474 h 676"/>
                <a:gd name="T6" fmla="*/ 940 w 1358"/>
                <a:gd name="T7" fmla="*/ 268 h 676"/>
                <a:gd name="T8" fmla="*/ 758 w 1358"/>
                <a:gd name="T9" fmla="*/ 0 h 676"/>
                <a:gd name="T10" fmla="*/ 640 w 1358"/>
                <a:gd name="T11" fmla="*/ 154 h 676"/>
                <a:gd name="T12" fmla="*/ 474 w 1358"/>
                <a:gd name="T13" fmla="*/ 348 h 676"/>
                <a:gd name="T14" fmla="*/ 268 w 1358"/>
                <a:gd name="T15" fmla="*/ 518 h 676"/>
                <a:gd name="T16" fmla="*/ 188 w 1358"/>
                <a:gd name="T17" fmla="*/ 572 h 676"/>
                <a:gd name="T18" fmla="*/ 0 w 1358"/>
                <a:gd name="T19" fmla="*/ 674 h 676"/>
                <a:gd name="T20" fmla="*/ 1358 w 1358"/>
                <a:gd name="T21" fmla="*/ 676 h 676"/>
                <a:gd name="T22" fmla="*/ 1330 w 1358"/>
                <a:gd name="T23" fmla="*/ 666 h 6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8"/>
                <a:gd name="T37" fmla="*/ 0 h 676"/>
                <a:gd name="T38" fmla="*/ 1358 w 1358"/>
                <a:gd name="T39" fmla="*/ 676 h 6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8" h="676">
                  <a:moveTo>
                    <a:pt x="1330" y="666"/>
                  </a:moveTo>
                  <a:lnTo>
                    <a:pt x="1234" y="618"/>
                  </a:lnTo>
                  <a:lnTo>
                    <a:pt x="1090" y="474"/>
                  </a:lnTo>
                  <a:lnTo>
                    <a:pt x="940" y="268"/>
                  </a:lnTo>
                  <a:lnTo>
                    <a:pt x="758" y="0"/>
                  </a:lnTo>
                  <a:lnTo>
                    <a:pt x="640" y="154"/>
                  </a:lnTo>
                  <a:lnTo>
                    <a:pt x="474" y="348"/>
                  </a:lnTo>
                  <a:lnTo>
                    <a:pt x="268" y="518"/>
                  </a:lnTo>
                  <a:lnTo>
                    <a:pt x="188" y="572"/>
                  </a:lnTo>
                  <a:lnTo>
                    <a:pt x="0" y="674"/>
                  </a:lnTo>
                  <a:lnTo>
                    <a:pt x="1358" y="676"/>
                  </a:lnTo>
                  <a:lnTo>
                    <a:pt x="1330" y="66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203" y="1468"/>
              <a:ext cx="919" cy="886"/>
            </a:xfrm>
            <a:custGeom>
              <a:avLst/>
              <a:gdLst>
                <a:gd name="T0" fmla="*/ 2445 w 557"/>
                <a:gd name="T1" fmla="*/ 0 h 537"/>
                <a:gd name="T2" fmla="*/ 2321 w 557"/>
                <a:gd name="T3" fmla="*/ 198 h 537"/>
                <a:gd name="T4" fmla="*/ 2199 w 557"/>
                <a:gd name="T5" fmla="*/ 393 h 537"/>
                <a:gd name="T6" fmla="*/ 2087 w 557"/>
                <a:gd name="T7" fmla="*/ 561 h 537"/>
                <a:gd name="T8" fmla="*/ 1968 w 557"/>
                <a:gd name="T9" fmla="*/ 724 h 537"/>
                <a:gd name="T10" fmla="*/ 1854 w 557"/>
                <a:gd name="T11" fmla="*/ 871 h 537"/>
                <a:gd name="T12" fmla="*/ 1742 w 557"/>
                <a:gd name="T13" fmla="*/ 1021 h 537"/>
                <a:gd name="T14" fmla="*/ 1630 w 557"/>
                <a:gd name="T15" fmla="*/ 1155 h 537"/>
                <a:gd name="T16" fmla="*/ 1520 w 557"/>
                <a:gd name="T17" fmla="*/ 1277 h 537"/>
                <a:gd name="T18" fmla="*/ 1312 w 557"/>
                <a:gd name="T19" fmla="*/ 1500 h 537"/>
                <a:gd name="T20" fmla="*/ 1105 w 557"/>
                <a:gd name="T21" fmla="*/ 1688 h 537"/>
                <a:gd name="T22" fmla="*/ 917 w 557"/>
                <a:gd name="T23" fmla="*/ 1846 h 537"/>
                <a:gd name="T24" fmla="*/ 746 w 557"/>
                <a:gd name="T25" fmla="*/ 1977 h 537"/>
                <a:gd name="T26" fmla="*/ 579 w 557"/>
                <a:gd name="T27" fmla="*/ 2087 h 537"/>
                <a:gd name="T28" fmla="*/ 431 w 557"/>
                <a:gd name="T29" fmla="*/ 2175 h 537"/>
                <a:gd name="T30" fmla="*/ 313 w 557"/>
                <a:gd name="T31" fmla="*/ 2232 h 537"/>
                <a:gd name="T32" fmla="*/ 201 w 557"/>
                <a:gd name="T33" fmla="*/ 2279 h 537"/>
                <a:gd name="T34" fmla="*/ 54 w 557"/>
                <a:gd name="T35" fmla="*/ 2328 h 537"/>
                <a:gd name="T36" fmla="*/ 0 w 557"/>
                <a:gd name="T37" fmla="*/ 2345 h 537"/>
                <a:gd name="T38" fmla="*/ 20 w 557"/>
                <a:gd name="T39" fmla="*/ 2412 h 537"/>
                <a:gd name="T40" fmla="*/ 71 w 557"/>
                <a:gd name="T41" fmla="*/ 2399 h 537"/>
                <a:gd name="T42" fmla="*/ 223 w 557"/>
                <a:gd name="T43" fmla="*/ 2345 h 537"/>
                <a:gd name="T44" fmla="*/ 338 w 557"/>
                <a:gd name="T45" fmla="*/ 2295 h 537"/>
                <a:gd name="T46" fmla="*/ 469 w 557"/>
                <a:gd name="T47" fmla="*/ 2232 h 537"/>
                <a:gd name="T48" fmla="*/ 615 w 557"/>
                <a:gd name="T49" fmla="*/ 2148 h 537"/>
                <a:gd name="T50" fmla="*/ 787 w 557"/>
                <a:gd name="T51" fmla="*/ 2033 h 537"/>
                <a:gd name="T52" fmla="*/ 967 w 557"/>
                <a:gd name="T53" fmla="*/ 1906 h 537"/>
                <a:gd name="T54" fmla="*/ 1160 w 557"/>
                <a:gd name="T55" fmla="*/ 1742 h 537"/>
                <a:gd name="T56" fmla="*/ 1366 w 557"/>
                <a:gd name="T57" fmla="*/ 1554 h 537"/>
                <a:gd name="T58" fmla="*/ 1582 w 557"/>
                <a:gd name="T59" fmla="*/ 1328 h 537"/>
                <a:gd name="T60" fmla="*/ 1685 w 557"/>
                <a:gd name="T61" fmla="*/ 1201 h 537"/>
                <a:gd name="T62" fmla="*/ 1797 w 557"/>
                <a:gd name="T63" fmla="*/ 1059 h 537"/>
                <a:gd name="T64" fmla="*/ 1919 w 557"/>
                <a:gd name="T65" fmla="*/ 917 h 537"/>
                <a:gd name="T66" fmla="*/ 2031 w 557"/>
                <a:gd name="T67" fmla="*/ 767 h 537"/>
                <a:gd name="T68" fmla="*/ 2148 w 557"/>
                <a:gd name="T69" fmla="*/ 596 h 537"/>
                <a:gd name="T70" fmla="*/ 2259 w 557"/>
                <a:gd name="T71" fmla="*/ 422 h 537"/>
                <a:gd name="T72" fmla="*/ 2379 w 557"/>
                <a:gd name="T73" fmla="*/ 243 h 537"/>
                <a:gd name="T74" fmla="*/ 2501 w 557"/>
                <a:gd name="T75" fmla="*/ 43 h 537"/>
                <a:gd name="T76" fmla="*/ 2445 w 557"/>
                <a:gd name="T77" fmla="*/ 0 h 5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57"/>
                <a:gd name="T118" fmla="*/ 0 h 537"/>
                <a:gd name="T119" fmla="*/ 557 w 557"/>
                <a:gd name="T120" fmla="*/ 537 h 5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57" h="537">
                  <a:moveTo>
                    <a:pt x="544" y="0"/>
                  </a:moveTo>
                  <a:lnTo>
                    <a:pt x="517" y="44"/>
                  </a:lnTo>
                  <a:lnTo>
                    <a:pt x="490" y="87"/>
                  </a:lnTo>
                  <a:lnTo>
                    <a:pt x="465" y="125"/>
                  </a:lnTo>
                  <a:lnTo>
                    <a:pt x="438" y="161"/>
                  </a:lnTo>
                  <a:lnTo>
                    <a:pt x="413" y="194"/>
                  </a:lnTo>
                  <a:lnTo>
                    <a:pt x="388" y="227"/>
                  </a:lnTo>
                  <a:lnTo>
                    <a:pt x="363" y="257"/>
                  </a:lnTo>
                  <a:lnTo>
                    <a:pt x="338" y="284"/>
                  </a:lnTo>
                  <a:lnTo>
                    <a:pt x="292" y="334"/>
                  </a:lnTo>
                  <a:lnTo>
                    <a:pt x="246" y="376"/>
                  </a:lnTo>
                  <a:lnTo>
                    <a:pt x="204" y="411"/>
                  </a:lnTo>
                  <a:lnTo>
                    <a:pt x="166" y="440"/>
                  </a:lnTo>
                  <a:lnTo>
                    <a:pt x="129" y="465"/>
                  </a:lnTo>
                  <a:lnTo>
                    <a:pt x="96" y="484"/>
                  </a:lnTo>
                  <a:lnTo>
                    <a:pt x="70" y="497"/>
                  </a:lnTo>
                  <a:lnTo>
                    <a:pt x="45" y="507"/>
                  </a:lnTo>
                  <a:lnTo>
                    <a:pt x="12" y="518"/>
                  </a:lnTo>
                  <a:lnTo>
                    <a:pt x="0" y="522"/>
                  </a:lnTo>
                  <a:lnTo>
                    <a:pt x="4" y="537"/>
                  </a:lnTo>
                  <a:lnTo>
                    <a:pt x="16" y="534"/>
                  </a:lnTo>
                  <a:lnTo>
                    <a:pt x="50" y="522"/>
                  </a:lnTo>
                  <a:lnTo>
                    <a:pt x="75" y="511"/>
                  </a:lnTo>
                  <a:lnTo>
                    <a:pt x="104" y="497"/>
                  </a:lnTo>
                  <a:lnTo>
                    <a:pt x="137" y="478"/>
                  </a:lnTo>
                  <a:lnTo>
                    <a:pt x="175" y="453"/>
                  </a:lnTo>
                  <a:lnTo>
                    <a:pt x="215" y="424"/>
                  </a:lnTo>
                  <a:lnTo>
                    <a:pt x="258" y="388"/>
                  </a:lnTo>
                  <a:lnTo>
                    <a:pt x="304" y="346"/>
                  </a:lnTo>
                  <a:lnTo>
                    <a:pt x="352" y="296"/>
                  </a:lnTo>
                  <a:lnTo>
                    <a:pt x="375" y="267"/>
                  </a:lnTo>
                  <a:lnTo>
                    <a:pt x="400" y="236"/>
                  </a:lnTo>
                  <a:lnTo>
                    <a:pt x="427" y="204"/>
                  </a:lnTo>
                  <a:lnTo>
                    <a:pt x="452" y="171"/>
                  </a:lnTo>
                  <a:lnTo>
                    <a:pt x="478" y="133"/>
                  </a:lnTo>
                  <a:lnTo>
                    <a:pt x="503" y="94"/>
                  </a:lnTo>
                  <a:lnTo>
                    <a:pt x="530" y="54"/>
                  </a:lnTo>
                  <a:lnTo>
                    <a:pt x="557" y="1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100" y="1226"/>
              <a:ext cx="570" cy="259"/>
            </a:xfrm>
            <a:custGeom>
              <a:avLst/>
              <a:gdLst>
                <a:gd name="T0" fmla="*/ 1556 w 345"/>
                <a:gd name="T1" fmla="*/ 462 h 157"/>
                <a:gd name="T2" fmla="*/ 1487 w 345"/>
                <a:gd name="T3" fmla="*/ 368 h 157"/>
                <a:gd name="T4" fmla="*/ 1419 w 345"/>
                <a:gd name="T5" fmla="*/ 275 h 157"/>
                <a:gd name="T6" fmla="*/ 1340 w 345"/>
                <a:gd name="T7" fmla="*/ 206 h 157"/>
                <a:gd name="T8" fmla="*/ 1272 w 345"/>
                <a:gd name="T9" fmla="*/ 144 h 157"/>
                <a:gd name="T10" fmla="*/ 1204 w 345"/>
                <a:gd name="T11" fmla="*/ 96 h 157"/>
                <a:gd name="T12" fmla="*/ 1133 w 345"/>
                <a:gd name="T13" fmla="*/ 49 h 157"/>
                <a:gd name="T14" fmla="*/ 1056 w 345"/>
                <a:gd name="T15" fmla="*/ 21 h 157"/>
                <a:gd name="T16" fmla="*/ 988 w 345"/>
                <a:gd name="T17" fmla="*/ 5 h 157"/>
                <a:gd name="T18" fmla="*/ 914 w 345"/>
                <a:gd name="T19" fmla="*/ 0 h 157"/>
                <a:gd name="T20" fmla="*/ 849 w 345"/>
                <a:gd name="T21" fmla="*/ 0 h 157"/>
                <a:gd name="T22" fmla="*/ 783 w 345"/>
                <a:gd name="T23" fmla="*/ 0 h 157"/>
                <a:gd name="T24" fmla="*/ 719 w 345"/>
                <a:gd name="T25" fmla="*/ 13 h 157"/>
                <a:gd name="T26" fmla="*/ 658 w 345"/>
                <a:gd name="T27" fmla="*/ 41 h 157"/>
                <a:gd name="T28" fmla="*/ 595 w 345"/>
                <a:gd name="T29" fmla="*/ 68 h 157"/>
                <a:gd name="T30" fmla="*/ 537 w 345"/>
                <a:gd name="T31" fmla="*/ 96 h 157"/>
                <a:gd name="T32" fmla="*/ 482 w 345"/>
                <a:gd name="T33" fmla="*/ 125 h 157"/>
                <a:gd name="T34" fmla="*/ 380 w 345"/>
                <a:gd name="T35" fmla="*/ 213 h 157"/>
                <a:gd name="T36" fmla="*/ 284 w 345"/>
                <a:gd name="T37" fmla="*/ 302 h 157"/>
                <a:gd name="T38" fmla="*/ 200 w 345"/>
                <a:gd name="T39" fmla="*/ 386 h 157"/>
                <a:gd name="T40" fmla="*/ 131 w 345"/>
                <a:gd name="T41" fmla="*/ 470 h 157"/>
                <a:gd name="T42" fmla="*/ 33 w 345"/>
                <a:gd name="T43" fmla="*/ 610 h 157"/>
                <a:gd name="T44" fmla="*/ 0 w 345"/>
                <a:gd name="T45" fmla="*/ 662 h 157"/>
                <a:gd name="T46" fmla="*/ 58 w 345"/>
                <a:gd name="T47" fmla="*/ 704 h 157"/>
                <a:gd name="T48" fmla="*/ 96 w 345"/>
                <a:gd name="T49" fmla="*/ 642 h 157"/>
                <a:gd name="T50" fmla="*/ 188 w 345"/>
                <a:gd name="T51" fmla="*/ 516 h 157"/>
                <a:gd name="T52" fmla="*/ 256 w 345"/>
                <a:gd name="T53" fmla="*/ 427 h 157"/>
                <a:gd name="T54" fmla="*/ 339 w 345"/>
                <a:gd name="T55" fmla="*/ 351 h 157"/>
                <a:gd name="T56" fmla="*/ 423 w 345"/>
                <a:gd name="T57" fmla="*/ 264 h 157"/>
                <a:gd name="T58" fmla="*/ 519 w 345"/>
                <a:gd name="T59" fmla="*/ 188 h 157"/>
                <a:gd name="T60" fmla="*/ 568 w 345"/>
                <a:gd name="T61" fmla="*/ 152 h 157"/>
                <a:gd name="T62" fmla="*/ 623 w 345"/>
                <a:gd name="T63" fmla="*/ 125 h 157"/>
                <a:gd name="T64" fmla="*/ 679 w 345"/>
                <a:gd name="T65" fmla="*/ 104 h 157"/>
                <a:gd name="T66" fmla="*/ 734 w 345"/>
                <a:gd name="T67" fmla="*/ 84 h 157"/>
                <a:gd name="T68" fmla="*/ 795 w 345"/>
                <a:gd name="T69" fmla="*/ 76 h 157"/>
                <a:gd name="T70" fmla="*/ 857 w 345"/>
                <a:gd name="T71" fmla="*/ 68 h 157"/>
                <a:gd name="T72" fmla="*/ 914 w 345"/>
                <a:gd name="T73" fmla="*/ 68 h 157"/>
                <a:gd name="T74" fmla="*/ 980 w 345"/>
                <a:gd name="T75" fmla="*/ 76 h 157"/>
                <a:gd name="T76" fmla="*/ 1038 w 345"/>
                <a:gd name="T77" fmla="*/ 96 h 157"/>
                <a:gd name="T78" fmla="*/ 1100 w 345"/>
                <a:gd name="T79" fmla="*/ 117 h 157"/>
                <a:gd name="T80" fmla="*/ 1160 w 345"/>
                <a:gd name="T81" fmla="*/ 152 h 157"/>
                <a:gd name="T82" fmla="*/ 1226 w 345"/>
                <a:gd name="T83" fmla="*/ 198 h 157"/>
                <a:gd name="T84" fmla="*/ 1299 w 345"/>
                <a:gd name="T85" fmla="*/ 256 h 157"/>
                <a:gd name="T86" fmla="*/ 1356 w 345"/>
                <a:gd name="T87" fmla="*/ 323 h 157"/>
                <a:gd name="T88" fmla="*/ 1424 w 345"/>
                <a:gd name="T89" fmla="*/ 414 h 157"/>
                <a:gd name="T90" fmla="*/ 1499 w 345"/>
                <a:gd name="T91" fmla="*/ 506 h 157"/>
                <a:gd name="T92" fmla="*/ 1556 w 345"/>
                <a:gd name="T93" fmla="*/ 462 h 1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5"/>
                <a:gd name="T142" fmla="*/ 0 h 157"/>
                <a:gd name="T143" fmla="*/ 345 w 345"/>
                <a:gd name="T144" fmla="*/ 157 h 15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5" h="157">
                  <a:moveTo>
                    <a:pt x="345" y="103"/>
                  </a:moveTo>
                  <a:lnTo>
                    <a:pt x="330" y="82"/>
                  </a:lnTo>
                  <a:lnTo>
                    <a:pt x="315" y="61"/>
                  </a:lnTo>
                  <a:lnTo>
                    <a:pt x="297" y="46"/>
                  </a:lnTo>
                  <a:lnTo>
                    <a:pt x="282" y="32"/>
                  </a:lnTo>
                  <a:lnTo>
                    <a:pt x="267" y="21"/>
                  </a:lnTo>
                  <a:lnTo>
                    <a:pt x="251" y="11"/>
                  </a:lnTo>
                  <a:lnTo>
                    <a:pt x="234" y="5"/>
                  </a:lnTo>
                  <a:lnTo>
                    <a:pt x="219" y="1"/>
                  </a:lnTo>
                  <a:lnTo>
                    <a:pt x="203" y="0"/>
                  </a:lnTo>
                  <a:lnTo>
                    <a:pt x="188" y="0"/>
                  </a:lnTo>
                  <a:lnTo>
                    <a:pt x="174" y="0"/>
                  </a:lnTo>
                  <a:lnTo>
                    <a:pt x="159" y="3"/>
                  </a:lnTo>
                  <a:lnTo>
                    <a:pt x="146" y="9"/>
                  </a:lnTo>
                  <a:lnTo>
                    <a:pt x="132" y="15"/>
                  </a:lnTo>
                  <a:lnTo>
                    <a:pt x="119" y="21"/>
                  </a:lnTo>
                  <a:lnTo>
                    <a:pt x="107" y="28"/>
                  </a:lnTo>
                  <a:lnTo>
                    <a:pt x="84" y="47"/>
                  </a:lnTo>
                  <a:lnTo>
                    <a:pt x="63" y="67"/>
                  </a:lnTo>
                  <a:lnTo>
                    <a:pt x="44" y="86"/>
                  </a:lnTo>
                  <a:lnTo>
                    <a:pt x="29" y="105"/>
                  </a:lnTo>
                  <a:lnTo>
                    <a:pt x="7" y="136"/>
                  </a:lnTo>
                  <a:lnTo>
                    <a:pt x="0" y="147"/>
                  </a:lnTo>
                  <a:lnTo>
                    <a:pt x="13" y="157"/>
                  </a:lnTo>
                  <a:lnTo>
                    <a:pt x="21" y="143"/>
                  </a:lnTo>
                  <a:lnTo>
                    <a:pt x="42" y="115"/>
                  </a:lnTo>
                  <a:lnTo>
                    <a:pt x="57" y="95"/>
                  </a:lnTo>
                  <a:lnTo>
                    <a:pt x="75" y="78"/>
                  </a:lnTo>
                  <a:lnTo>
                    <a:pt x="94" y="59"/>
                  </a:lnTo>
                  <a:lnTo>
                    <a:pt x="115" y="42"/>
                  </a:lnTo>
                  <a:lnTo>
                    <a:pt x="126" y="34"/>
                  </a:lnTo>
                  <a:lnTo>
                    <a:pt x="138" y="28"/>
                  </a:lnTo>
                  <a:lnTo>
                    <a:pt x="151" y="23"/>
                  </a:lnTo>
                  <a:lnTo>
                    <a:pt x="163" y="19"/>
                  </a:lnTo>
                  <a:lnTo>
                    <a:pt x="176" y="17"/>
                  </a:lnTo>
                  <a:lnTo>
                    <a:pt x="190" y="15"/>
                  </a:lnTo>
                  <a:lnTo>
                    <a:pt x="203" y="15"/>
                  </a:lnTo>
                  <a:lnTo>
                    <a:pt x="217" y="17"/>
                  </a:lnTo>
                  <a:lnTo>
                    <a:pt x="230" y="21"/>
                  </a:lnTo>
                  <a:lnTo>
                    <a:pt x="244" y="26"/>
                  </a:lnTo>
                  <a:lnTo>
                    <a:pt x="257" y="34"/>
                  </a:lnTo>
                  <a:lnTo>
                    <a:pt x="272" y="44"/>
                  </a:lnTo>
                  <a:lnTo>
                    <a:pt x="288" y="57"/>
                  </a:lnTo>
                  <a:lnTo>
                    <a:pt x="301" y="72"/>
                  </a:lnTo>
                  <a:lnTo>
                    <a:pt x="316" y="92"/>
                  </a:lnTo>
                  <a:lnTo>
                    <a:pt x="332" y="113"/>
                  </a:lnTo>
                  <a:lnTo>
                    <a:pt x="345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648" y="1396"/>
              <a:ext cx="758" cy="958"/>
            </a:xfrm>
            <a:custGeom>
              <a:avLst/>
              <a:gdLst>
                <a:gd name="T0" fmla="*/ 2068 w 459"/>
                <a:gd name="T1" fmla="*/ 2528 h 581"/>
                <a:gd name="T2" fmla="*/ 2021 w 459"/>
                <a:gd name="T3" fmla="*/ 2521 h 581"/>
                <a:gd name="T4" fmla="*/ 1977 w 459"/>
                <a:gd name="T5" fmla="*/ 2510 h 581"/>
                <a:gd name="T6" fmla="*/ 1929 w 459"/>
                <a:gd name="T7" fmla="*/ 2488 h 581"/>
                <a:gd name="T8" fmla="*/ 1874 w 459"/>
                <a:gd name="T9" fmla="*/ 2452 h 581"/>
                <a:gd name="T10" fmla="*/ 1762 w 459"/>
                <a:gd name="T11" fmla="*/ 2376 h 581"/>
                <a:gd name="T12" fmla="*/ 1645 w 459"/>
                <a:gd name="T13" fmla="*/ 2266 h 581"/>
                <a:gd name="T14" fmla="*/ 1521 w 459"/>
                <a:gd name="T15" fmla="*/ 2134 h 581"/>
                <a:gd name="T16" fmla="*/ 1390 w 459"/>
                <a:gd name="T17" fmla="*/ 1977 h 581"/>
                <a:gd name="T18" fmla="*/ 1260 w 459"/>
                <a:gd name="T19" fmla="*/ 1815 h 581"/>
                <a:gd name="T20" fmla="*/ 1121 w 459"/>
                <a:gd name="T21" fmla="*/ 1637 h 581"/>
                <a:gd name="T22" fmla="*/ 857 w 459"/>
                <a:gd name="T23" fmla="*/ 1237 h 581"/>
                <a:gd name="T24" fmla="*/ 575 w 459"/>
                <a:gd name="T25" fmla="*/ 816 h 581"/>
                <a:gd name="T26" fmla="*/ 319 w 459"/>
                <a:gd name="T27" fmla="*/ 394 h 581"/>
                <a:gd name="T28" fmla="*/ 58 w 459"/>
                <a:gd name="T29" fmla="*/ 0 h 581"/>
                <a:gd name="T30" fmla="*/ 0 w 459"/>
                <a:gd name="T31" fmla="*/ 43 h 581"/>
                <a:gd name="T32" fmla="*/ 256 w 459"/>
                <a:gd name="T33" fmla="*/ 440 h 581"/>
                <a:gd name="T34" fmla="*/ 519 w 459"/>
                <a:gd name="T35" fmla="*/ 862 h 581"/>
                <a:gd name="T36" fmla="*/ 794 w 459"/>
                <a:gd name="T37" fmla="*/ 1273 h 581"/>
                <a:gd name="T38" fmla="*/ 1072 w 459"/>
                <a:gd name="T39" fmla="*/ 1667 h 581"/>
                <a:gd name="T40" fmla="*/ 1202 w 459"/>
                <a:gd name="T41" fmla="*/ 1860 h 581"/>
                <a:gd name="T42" fmla="*/ 1336 w 459"/>
                <a:gd name="T43" fmla="*/ 2023 h 581"/>
                <a:gd name="T44" fmla="*/ 1466 w 459"/>
                <a:gd name="T45" fmla="*/ 2175 h 581"/>
                <a:gd name="T46" fmla="*/ 1590 w 459"/>
                <a:gd name="T47" fmla="*/ 2313 h 581"/>
                <a:gd name="T48" fmla="*/ 1721 w 459"/>
                <a:gd name="T49" fmla="*/ 2426 h 581"/>
                <a:gd name="T50" fmla="*/ 1833 w 459"/>
                <a:gd name="T51" fmla="*/ 2510 h 581"/>
                <a:gd name="T52" fmla="*/ 1893 w 459"/>
                <a:gd name="T53" fmla="*/ 2548 h 581"/>
                <a:gd name="T54" fmla="*/ 1955 w 459"/>
                <a:gd name="T55" fmla="*/ 2572 h 581"/>
                <a:gd name="T56" fmla="*/ 2005 w 459"/>
                <a:gd name="T57" fmla="*/ 2597 h 581"/>
                <a:gd name="T58" fmla="*/ 2068 w 459"/>
                <a:gd name="T59" fmla="*/ 2605 h 581"/>
                <a:gd name="T60" fmla="*/ 2068 w 459"/>
                <a:gd name="T61" fmla="*/ 2528 h 5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59"/>
                <a:gd name="T94" fmla="*/ 0 h 581"/>
                <a:gd name="T95" fmla="*/ 459 w 459"/>
                <a:gd name="T96" fmla="*/ 581 h 58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59" h="581">
                  <a:moveTo>
                    <a:pt x="459" y="564"/>
                  </a:moveTo>
                  <a:lnTo>
                    <a:pt x="449" y="562"/>
                  </a:lnTo>
                  <a:lnTo>
                    <a:pt x="439" y="560"/>
                  </a:lnTo>
                  <a:lnTo>
                    <a:pt x="428" y="555"/>
                  </a:lnTo>
                  <a:lnTo>
                    <a:pt x="416" y="547"/>
                  </a:lnTo>
                  <a:lnTo>
                    <a:pt x="391" y="530"/>
                  </a:lnTo>
                  <a:lnTo>
                    <a:pt x="365" y="505"/>
                  </a:lnTo>
                  <a:lnTo>
                    <a:pt x="338" y="476"/>
                  </a:lnTo>
                  <a:lnTo>
                    <a:pt x="309" y="441"/>
                  </a:lnTo>
                  <a:lnTo>
                    <a:pt x="280" y="405"/>
                  </a:lnTo>
                  <a:lnTo>
                    <a:pt x="249" y="365"/>
                  </a:lnTo>
                  <a:lnTo>
                    <a:pt x="190" y="276"/>
                  </a:lnTo>
                  <a:lnTo>
                    <a:pt x="128" y="182"/>
                  </a:lnTo>
                  <a:lnTo>
                    <a:pt x="71" y="88"/>
                  </a:lnTo>
                  <a:lnTo>
                    <a:pt x="13" y="0"/>
                  </a:lnTo>
                  <a:lnTo>
                    <a:pt x="0" y="10"/>
                  </a:lnTo>
                  <a:lnTo>
                    <a:pt x="57" y="98"/>
                  </a:lnTo>
                  <a:lnTo>
                    <a:pt x="115" y="192"/>
                  </a:lnTo>
                  <a:lnTo>
                    <a:pt x="176" y="284"/>
                  </a:lnTo>
                  <a:lnTo>
                    <a:pt x="238" y="372"/>
                  </a:lnTo>
                  <a:lnTo>
                    <a:pt x="267" y="415"/>
                  </a:lnTo>
                  <a:lnTo>
                    <a:pt x="297" y="451"/>
                  </a:lnTo>
                  <a:lnTo>
                    <a:pt x="326" y="485"/>
                  </a:lnTo>
                  <a:lnTo>
                    <a:pt x="353" y="516"/>
                  </a:lnTo>
                  <a:lnTo>
                    <a:pt x="382" y="541"/>
                  </a:lnTo>
                  <a:lnTo>
                    <a:pt x="407" y="560"/>
                  </a:lnTo>
                  <a:lnTo>
                    <a:pt x="420" y="568"/>
                  </a:lnTo>
                  <a:lnTo>
                    <a:pt x="434" y="574"/>
                  </a:lnTo>
                  <a:lnTo>
                    <a:pt x="445" y="579"/>
                  </a:lnTo>
                  <a:lnTo>
                    <a:pt x="459" y="581"/>
                  </a:lnTo>
                  <a:lnTo>
                    <a:pt x="459" y="5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74" y="1468"/>
              <a:ext cx="906" cy="886"/>
            </a:xfrm>
            <a:custGeom>
              <a:avLst/>
              <a:gdLst>
                <a:gd name="T0" fmla="*/ 2399 w 549"/>
                <a:gd name="T1" fmla="*/ 0 h 537"/>
                <a:gd name="T2" fmla="*/ 2287 w 549"/>
                <a:gd name="T3" fmla="*/ 198 h 537"/>
                <a:gd name="T4" fmla="*/ 2165 w 549"/>
                <a:gd name="T5" fmla="*/ 393 h 537"/>
                <a:gd name="T6" fmla="*/ 2045 w 549"/>
                <a:gd name="T7" fmla="*/ 561 h 537"/>
                <a:gd name="T8" fmla="*/ 1934 w 549"/>
                <a:gd name="T9" fmla="*/ 724 h 537"/>
                <a:gd name="T10" fmla="*/ 1819 w 549"/>
                <a:gd name="T11" fmla="*/ 871 h 537"/>
                <a:gd name="T12" fmla="*/ 1708 w 549"/>
                <a:gd name="T13" fmla="*/ 1021 h 537"/>
                <a:gd name="T14" fmla="*/ 1599 w 549"/>
                <a:gd name="T15" fmla="*/ 1155 h 537"/>
                <a:gd name="T16" fmla="*/ 1487 w 549"/>
                <a:gd name="T17" fmla="*/ 1277 h 537"/>
                <a:gd name="T18" fmla="*/ 1277 w 549"/>
                <a:gd name="T19" fmla="*/ 1500 h 537"/>
                <a:gd name="T20" fmla="*/ 1079 w 549"/>
                <a:gd name="T21" fmla="*/ 1688 h 537"/>
                <a:gd name="T22" fmla="*/ 891 w 549"/>
                <a:gd name="T23" fmla="*/ 1846 h 537"/>
                <a:gd name="T24" fmla="*/ 720 w 549"/>
                <a:gd name="T25" fmla="*/ 1977 h 537"/>
                <a:gd name="T26" fmla="*/ 561 w 549"/>
                <a:gd name="T27" fmla="*/ 2087 h 537"/>
                <a:gd name="T28" fmla="*/ 422 w 549"/>
                <a:gd name="T29" fmla="*/ 2175 h 537"/>
                <a:gd name="T30" fmla="*/ 297 w 549"/>
                <a:gd name="T31" fmla="*/ 2232 h 537"/>
                <a:gd name="T32" fmla="*/ 193 w 549"/>
                <a:gd name="T33" fmla="*/ 2279 h 537"/>
                <a:gd name="T34" fmla="*/ 46 w 549"/>
                <a:gd name="T35" fmla="*/ 2328 h 537"/>
                <a:gd name="T36" fmla="*/ 0 w 549"/>
                <a:gd name="T37" fmla="*/ 2345 h 537"/>
                <a:gd name="T38" fmla="*/ 8 w 549"/>
                <a:gd name="T39" fmla="*/ 2412 h 537"/>
                <a:gd name="T40" fmla="*/ 71 w 549"/>
                <a:gd name="T41" fmla="*/ 2399 h 537"/>
                <a:gd name="T42" fmla="*/ 215 w 549"/>
                <a:gd name="T43" fmla="*/ 2345 h 537"/>
                <a:gd name="T44" fmla="*/ 327 w 549"/>
                <a:gd name="T45" fmla="*/ 2295 h 537"/>
                <a:gd name="T46" fmla="*/ 457 w 549"/>
                <a:gd name="T47" fmla="*/ 2232 h 537"/>
                <a:gd name="T48" fmla="*/ 596 w 549"/>
                <a:gd name="T49" fmla="*/ 2148 h 537"/>
                <a:gd name="T50" fmla="*/ 759 w 549"/>
                <a:gd name="T51" fmla="*/ 2033 h 537"/>
                <a:gd name="T52" fmla="*/ 946 w 549"/>
                <a:gd name="T53" fmla="*/ 1906 h 537"/>
                <a:gd name="T54" fmla="*/ 1134 w 549"/>
                <a:gd name="T55" fmla="*/ 1742 h 537"/>
                <a:gd name="T56" fmla="*/ 1328 w 549"/>
                <a:gd name="T57" fmla="*/ 1554 h 537"/>
                <a:gd name="T58" fmla="*/ 1546 w 549"/>
                <a:gd name="T59" fmla="*/ 1328 h 537"/>
                <a:gd name="T60" fmla="*/ 1650 w 549"/>
                <a:gd name="T61" fmla="*/ 1201 h 537"/>
                <a:gd name="T62" fmla="*/ 1762 w 549"/>
                <a:gd name="T63" fmla="*/ 1059 h 537"/>
                <a:gd name="T64" fmla="*/ 1873 w 549"/>
                <a:gd name="T65" fmla="*/ 917 h 537"/>
                <a:gd name="T66" fmla="*/ 1997 w 549"/>
                <a:gd name="T67" fmla="*/ 767 h 537"/>
                <a:gd name="T68" fmla="*/ 2107 w 549"/>
                <a:gd name="T69" fmla="*/ 596 h 537"/>
                <a:gd name="T70" fmla="*/ 2231 w 549"/>
                <a:gd name="T71" fmla="*/ 422 h 537"/>
                <a:gd name="T72" fmla="*/ 2350 w 549"/>
                <a:gd name="T73" fmla="*/ 243 h 537"/>
                <a:gd name="T74" fmla="*/ 2467 w 549"/>
                <a:gd name="T75" fmla="*/ 43 h 537"/>
                <a:gd name="T76" fmla="*/ 2399 w 549"/>
                <a:gd name="T77" fmla="*/ 0 h 5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49"/>
                <a:gd name="T118" fmla="*/ 0 h 537"/>
                <a:gd name="T119" fmla="*/ 549 w 549"/>
                <a:gd name="T120" fmla="*/ 537 h 5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49" h="537">
                  <a:moveTo>
                    <a:pt x="534" y="0"/>
                  </a:moveTo>
                  <a:lnTo>
                    <a:pt x="509" y="44"/>
                  </a:lnTo>
                  <a:lnTo>
                    <a:pt x="482" y="87"/>
                  </a:lnTo>
                  <a:lnTo>
                    <a:pt x="455" y="125"/>
                  </a:lnTo>
                  <a:lnTo>
                    <a:pt x="430" y="161"/>
                  </a:lnTo>
                  <a:lnTo>
                    <a:pt x="405" y="194"/>
                  </a:lnTo>
                  <a:lnTo>
                    <a:pt x="380" y="227"/>
                  </a:lnTo>
                  <a:lnTo>
                    <a:pt x="356" y="257"/>
                  </a:lnTo>
                  <a:lnTo>
                    <a:pt x="331" y="284"/>
                  </a:lnTo>
                  <a:lnTo>
                    <a:pt x="284" y="334"/>
                  </a:lnTo>
                  <a:lnTo>
                    <a:pt x="240" y="376"/>
                  </a:lnTo>
                  <a:lnTo>
                    <a:pt x="198" y="411"/>
                  </a:lnTo>
                  <a:lnTo>
                    <a:pt x="160" y="440"/>
                  </a:lnTo>
                  <a:lnTo>
                    <a:pt x="125" y="465"/>
                  </a:lnTo>
                  <a:lnTo>
                    <a:pt x="94" y="484"/>
                  </a:lnTo>
                  <a:lnTo>
                    <a:pt x="66" y="497"/>
                  </a:lnTo>
                  <a:lnTo>
                    <a:pt x="43" y="507"/>
                  </a:lnTo>
                  <a:lnTo>
                    <a:pt x="10" y="518"/>
                  </a:lnTo>
                  <a:lnTo>
                    <a:pt x="0" y="522"/>
                  </a:lnTo>
                  <a:lnTo>
                    <a:pt x="2" y="537"/>
                  </a:lnTo>
                  <a:lnTo>
                    <a:pt x="16" y="534"/>
                  </a:lnTo>
                  <a:lnTo>
                    <a:pt x="48" y="522"/>
                  </a:lnTo>
                  <a:lnTo>
                    <a:pt x="73" y="511"/>
                  </a:lnTo>
                  <a:lnTo>
                    <a:pt x="102" y="497"/>
                  </a:lnTo>
                  <a:lnTo>
                    <a:pt x="133" y="478"/>
                  </a:lnTo>
                  <a:lnTo>
                    <a:pt x="169" y="453"/>
                  </a:lnTo>
                  <a:lnTo>
                    <a:pt x="210" y="424"/>
                  </a:lnTo>
                  <a:lnTo>
                    <a:pt x="252" y="388"/>
                  </a:lnTo>
                  <a:lnTo>
                    <a:pt x="296" y="346"/>
                  </a:lnTo>
                  <a:lnTo>
                    <a:pt x="344" y="296"/>
                  </a:lnTo>
                  <a:lnTo>
                    <a:pt x="367" y="267"/>
                  </a:lnTo>
                  <a:lnTo>
                    <a:pt x="392" y="236"/>
                  </a:lnTo>
                  <a:lnTo>
                    <a:pt x="417" y="204"/>
                  </a:lnTo>
                  <a:lnTo>
                    <a:pt x="444" y="171"/>
                  </a:lnTo>
                  <a:lnTo>
                    <a:pt x="469" y="133"/>
                  </a:lnTo>
                  <a:lnTo>
                    <a:pt x="496" y="94"/>
                  </a:lnTo>
                  <a:lnTo>
                    <a:pt x="523" y="54"/>
                  </a:lnTo>
                  <a:lnTo>
                    <a:pt x="549" y="10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955" y="1226"/>
              <a:ext cx="586" cy="259"/>
            </a:xfrm>
            <a:custGeom>
              <a:avLst/>
              <a:gdLst>
                <a:gd name="T0" fmla="*/ 1596 w 355"/>
                <a:gd name="T1" fmla="*/ 462 h 157"/>
                <a:gd name="T2" fmla="*/ 1520 w 355"/>
                <a:gd name="T3" fmla="*/ 368 h 157"/>
                <a:gd name="T4" fmla="*/ 1453 w 355"/>
                <a:gd name="T5" fmla="*/ 275 h 157"/>
                <a:gd name="T6" fmla="*/ 1382 w 355"/>
                <a:gd name="T7" fmla="*/ 206 h 157"/>
                <a:gd name="T8" fmla="*/ 1314 w 355"/>
                <a:gd name="T9" fmla="*/ 144 h 157"/>
                <a:gd name="T10" fmla="*/ 1236 w 355"/>
                <a:gd name="T11" fmla="*/ 96 h 157"/>
                <a:gd name="T12" fmla="*/ 1167 w 355"/>
                <a:gd name="T13" fmla="*/ 49 h 157"/>
                <a:gd name="T14" fmla="*/ 1088 w 355"/>
                <a:gd name="T15" fmla="*/ 21 h 157"/>
                <a:gd name="T16" fmla="*/ 1022 w 355"/>
                <a:gd name="T17" fmla="*/ 5 h 157"/>
                <a:gd name="T18" fmla="*/ 948 w 355"/>
                <a:gd name="T19" fmla="*/ 0 h 157"/>
                <a:gd name="T20" fmla="*/ 883 w 355"/>
                <a:gd name="T21" fmla="*/ 0 h 157"/>
                <a:gd name="T22" fmla="*/ 809 w 355"/>
                <a:gd name="T23" fmla="*/ 0 h 157"/>
                <a:gd name="T24" fmla="*/ 741 w 355"/>
                <a:gd name="T25" fmla="*/ 13 h 157"/>
                <a:gd name="T26" fmla="*/ 683 w 355"/>
                <a:gd name="T27" fmla="*/ 41 h 157"/>
                <a:gd name="T28" fmla="*/ 621 w 355"/>
                <a:gd name="T29" fmla="*/ 68 h 157"/>
                <a:gd name="T30" fmla="*/ 561 w 355"/>
                <a:gd name="T31" fmla="*/ 96 h 157"/>
                <a:gd name="T32" fmla="*/ 499 w 355"/>
                <a:gd name="T33" fmla="*/ 125 h 157"/>
                <a:gd name="T34" fmla="*/ 395 w 355"/>
                <a:gd name="T35" fmla="*/ 213 h 157"/>
                <a:gd name="T36" fmla="*/ 302 w 355"/>
                <a:gd name="T37" fmla="*/ 302 h 157"/>
                <a:gd name="T38" fmla="*/ 215 w 355"/>
                <a:gd name="T39" fmla="*/ 386 h 157"/>
                <a:gd name="T40" fmla="*/ 139 w 355"/>
                <a:gd name="T41" fmla="*/ 470 h 157"/>
                <a:gd name="T42" fmla="*/ 46 w 355"/>
                <a:gd name="T43" fmla="*/ 610 h 157"/>
                <a:gd name="T44" fmla="*/ 0 w 355"/>
                <a:gd name="T45" fmla="*/ 662 h 157"/>
                <a:gd name="T46" fmla="*/ 68 w 355"/>
                <a:gd name="T47" fmla="*/ 704 h 157"/>
                <a:gd name="T48" fmla="*/ 96 w 355"/>
                <a:gd name="T49" fmla="*/ 650 h 157"/>
                <a:gd name="T50" fmla="*/ 200 w 355"/>
                <a:gd name="T51" fmla="*/ 516 h 157"/>
                <a:gd name="T52" fmla="*/ 269 w 355"/>
                <a:gd name="T53" fmla="*/ 436 h 157"/>
                <a:gd name="T54" fmla="*/ 347 w 355"/>
                <a:gd name="T55" fmla="*/ 351 h 157"/>
                <a:gd name="T56" fmla="*/ 441 w 355"/>
                <a:gd name="T57" fmla="*/ 264 h 157"/>
                <a:gd name="T58" fmla="*/ 545 w 355"/>
                <a:gd name="T59" fmla="*/ 188 h 157"/>
                <a:gd name="T60" fmla="*/ 594 w 355"/>
                <a:gd name="T61" fmla="*/ 152 h 157"/>
                <a:gd name="T62" fmla="*/ 649 w 355"/>
                <a:gd name="T63" fmla="*/ 125 h 157"/>
                <a:gd name="T64" fmla="*/ 707 w 355"/>
                <a:gd name="T65" fmla="*/ 104 h 157"/>
                <a:gd name="T66" fmla="*/ 768 w 355"/>
                <a:gd name="T67" fmla="*/ 84 h 157"/>
                <a:gd name="T68" fmla="*/ 817 w 355"/>
                <a:gd name="T69" fmla="*/ 76 h 157"/>
                <a:gd name="T70" fmla="*/ 883 w 355"/>
                <a:gd name="T71" fmla="*/ 68 h 157"/>
                <a:gd name="T72" fmla="*/ 939 w 355"/>
                <a:gd name="T73" fmla="*/ 68 h 157"/>
                <a:gd name="T74" fmla="*/ 1010 w 355"/>
                <a:gd name="T75" fmla="*/ 76 h 157"/>
                <a:gd name="T76" fmla="*/ 1071 w 355"/>
                <a:gd name="T77" fmla="*/ 96 h 157"/>
                <a:gd name="T78" fmla="*/ 1134 w 355"/>
                <a:gd name="T79" fmla="*/ 117 h 157"/>
                <a:gd name="T80" fmla="*/ 1202 w 355"/>
                <a:gd name="T81" fmla="*/ 152 h 157"/>
                <a:gd name="T82" fmla="*/ 1259 w 355"/>
                <a:gd name="T83" fmla="*/ 198 h 157"/>
                <a:gd name="T84" fmla="*/ 1332 w 355"/>
                <a:gd name="T85" fmla="*/ 256 h 157"/>
                <a:gd name="T86" fmla="*/ 1398 w 355"/>
                <a:gd name="T87" fmla="*/ 323 h 157"/>
                <a:gd name="T88" fmla="*/ 1466 w 355"/>
                <a:gd name="T89" fmla="*/ 414 h 157"/>
                <a:gd name="T90" fmla="*/ 1540 w 355"/>
                <a:gd name="T91" fmla="*/ 506 h 157"/>
                <a:gd name="T92" fmla="*/ 1596 w 355"/>
                <a:gd name="T93" fmla="*/ 462 h 1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5"/>
                <a:gd name="T142" fmla="*/ 0 h 157"/>
                <a:gd name="T143" fmla="*/ 355 w 355"/>
                <a:gd name="T144" fmla="*/ 157 h 15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5" h="157">
                  <a:moveTo>
                    <a:pt x="355" y="103"/>
                  </a:moveTo>
                  <a:lnTo>
                    <a:pt x="338" y="82"/>
                  </a:lnTo>
                  <a:lnTo>
                    <a:pt x="323" y="61"/>
                  </a:lnTo>
                  <a:lnTo>
                    <a:pt x="307" y="46"/>
                  </a:lnTo>
                  <a:lnTo>
                    <a:pt x="292" y="32"/>
                  </a:lnTo>
                  <a:lnTo>
                    <a:pt x="275" y="21"/>
                  </a:lnTo>
                  <a:lnTo>
                    <a:pt x="259" y="11"/>
                  </a:lnTo>
                  <a:lnTo>
                    <a:pt x="242" y="5"/>
                  </a:lnTo>
                  <a:lnTo>
                    <a:pt x="227" y="1"/>
                  </a:lnTo>
                  <a:lnTo>
                    <a:pt x="211" y="0"/>
                  </a:lnTo>
                  <a:lnTo>
                    <a:pt x="196" y="0"/>
                  </a:lnTo>
                  <a:lnTo>
                    <a:pt x="180" y="0"/>
                  </a:lnTo>
                  <a:lnTo>
                    <a:pt x="165" y="3"/>
                  </a:lnTo>
                  <a:lnTo>
                    <a:pt x="152" y="9"/>
                  </a:lnTo>
                  <a:lnTo>
                    <a:pt x="138" y="15"/>
                  </a:lnTo>
                  <a:lnTo>
                    <a:pt x="125" y="21"/>
                  </a:lnTo>
                  <a:lnTo>
                    <a:pt x="111" y="28"/>
                  </a:lnTo>
                  <a:lnTo>
                    <a:pt x="88" y="47"/>
                  </a:lnTo>
                  <a:lnTo>
                    <a:pt x="67" y="67"/>
                  </a:lnTo>
                  <a:lnTo>
                    <a:pt x="48" y="86"/>
                  </a:lnTo>
                  <a:lnTo>
                    <a:pt x="31" y="105"/>
                  </a:lnTo>
                  <a:lnTo>
                    <a:pt x="10" y="136"/>
                  </a:lnTo>
                  <a:lnTo>
                    <a:pt x="0" y="147"/>
                  </a:lnTo>
                  <a:lnTo>
                    <a:pt x="15" y="157"/>
                  </a:lnTo>
                  <a:lnTo>
                    <a:pt x="21" y="145"/>
                  </a:lnTo>
                  <a:lnTo>
                    <a:pt x="44" y="115"/>
                  </a:lnTo>
                  <a:lnTo>
                    <a:pt x="60" y="97"/>
                  </a:lnTo>
                  <a:lnTo>
                    <a:pt x="77" y="78"/>
                  </a:lnTo>
                  <a:lnTo>
                    <a:pt x="98" y="59"/>
                  </a:lnTo>
                  <a:lnTo>
                    <a:pt x="121" y="42"/>
                  </a:lnTo>
                  <a:lnTo>
                    <a:pt x="132" y="34"/>
                  </a:lnTo>
                  <a:lnTo>
                    <a:pt x="144" y="28"/>
                  </a:lnTo>
                  <a:lnTo>
                    <a:pt x="157" y="23"/>
                  </a:lnTo>
                  <a:lnTo>
                    <a:pt x="171" y="19"/>
                  </a:lnTo>
                  <a:lnTo>
                    <a:pt x="182" y="17"/>
                  </a:lnTo>
                  <a:lnTo>
                    <a:pt x="196" y="15"/>
                  </a:lnTo>
                  <a:lnTo>
                    <a:pt x="209" y="15"/>
                  </a:lnTo>
                  <a:lnTo>
                    <a:pt x="225" y="17"/>
                  </a:lnTo>
                  <a:lnTo>
                    <a:pt x="238" y="21"/>
                  </a:lnTo>
                  <a:lnTo>
                    <a:pt x="252" y="26"/>
                  </a:lnTo>
                  <a:lnTo>
                    <a:pt x="267" y="34"/>
                  </a:lnTo>
                  <a:lnTo>
                    <a:pt x="280" y="44"/>
                  </a:lnTo>
                  <a:lnTo>
                    <a:pt x="296" y="57"/>
                  </a:lnTo>
                  <a:lnTo>
                    <a:pt x="311" y="72"/>
                  </a:lnTo>
                  <a:lnTo>
                    <a:pt x="326" y="92"/>
                  </a:lnTo>
                  <a:lnTo>
                    <a:pt x="342" y="113"/>
                  </a:lnTo>
                  <a:lnTo>
                    <a:pt x="355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520" y="1396"/>
              <a:ext cx="718" cy="958"/>
            </a:xfrm>
            <a:custGeom>
              <a:avLst/>
              <a:gdLst>
                <a:gd name="T0" fmla="*/ 1956 w 435"/>
                <a:gd name="T1" fmla="*/ 2528 h 581"/>
                <a:gd name="T2" fmla="*/ 1898 w 435"/>
                <a:gd name="T3" fmla="*/ 2521 h 581"/>
                <a:gd name="T4" fmla="*/ 1847 w 435"/>
                <a:gd name="T5" fmla="*/ 2501 h 581"/>
                <a:gd name="T6" fmla="*/ 1784 w 435"/>
                <a:gd name="T7" fmla="*/ 2488 h 581"/>
                <a:gd name="T8" fmla="*/ 1735 w 435"/>
                <a:gd name="T9" fmla="*/ 2452 h 581"/>
                <a:gd name="T10" fmla="*/ 1672 w 435"/>
                <a:gd name="T11" fmla="*/ 2406 h 581"/>
                <a:gd name="T12" fmla="*/ 1624 w 435"/>
                <a:gd name="T13" fmla="*/ 2368 h 581"/>
                <a:gd name="T14" fmla="*/ 1561 w 435"/>
                <a:gd name="T15" fmla="*/ 2313 h 581"/>
                <a:gd name="T16" fmla="*/ 1500 w 435"/>
                <a:gd name="T17" fmla="*/ 2266 h 581"/>
                <a:gd name="T18" fmla="*/ 1390 w 435"/>
                <a:gd name="T19" fmla="*/ 2134 h 581"/>
                <a:gd name="T20" fmla="*/ 1268 w 435"/>
                <a:gd name="T21" fmla="*/ 1977 h 581"/>
                <a:gd name="T22" fmla="*/ 1155 w 435"/>
                <a:gd name="T23" fmla="*/ 1815 h 581"/>
                <a:gd name="T24" fmla="*/ 1035 w 435"/>
                <a:gd name="T25" fmla="*/ 1637 h 581"/>
                <a:gd name="T26" fmla="*/ 792 w 435"/>
                <a:gd name="T27" fmla="*/ 1237 h 581"/>
                <a:gd name="T28" fmla="*/ 553 w 435"/>
                <a:gd name="T29" fmla="*/ 824 h 581"/>
                <a:gd name="T30" fmla="*/ 302 w 435"/>
                <a:gd name="T31" fmla="*/ 402 h 581"/>
                <a:gd name="T32" fmla="*/ 58 w 435"/>
                <a:gd name="T33" fmla="*/ 0 h 581"/>
                <a:gd name="T34" fmla="*/ 0 w 435"/>
                <a:gd name="T35" fmla="*/ 43 h 581"/>
                <a:gd name="T36" fmla="*/ 238 w 435"/>
                <a:gd name="T37" fmla="*/ 440 h 581"/>
                <a:gd name="T38" fmla="*/ 490 w 435"/>
                <a:gd name="T39" fmla="*/ 862 h 581"/>
                <a:gd name="T40" fmla="*/ 733 w 435"/>
                <a:gd name="T41" fmla="*/ 1273 h 581"/>
                <a:gd name="T42" fmla="*/ 975 w 435"/>
                <a:gd name="T43" fmla="*/ 1667 h 581"/>
                <a:gd name="T44" fmla="*/ 1098 w 435"/>
                <a:gd name="T45" fmla="*/ 1852 h 581"/>
                <a:gd name="T46" fmla="*/ 1215 w 435"/>
                <a:gd name="T47" fmla="*/ 2023 h 581"/>
                <a:gd name="T48" fmla="*/ 1327 w 435"/>
                <a:gd name="T49" fmla="*/ 2175 h 581"/>
                <a:gd name="T50" fmla="*/ 1446 w 435"/>
                <a:gd name="T51" fmla="*/ 2305 h 581"/>
                <a:gd name="T52" fmla="*/ 1512 w 435"/>
                <a:gd name="T53" fmla="*/ 2368 h 581"/>
                <a:gd name="T54" fmla="*/ 1570 w 435"/>
                <a:gd name="T55" fmla="*/ 2426 h 581"/>
                <a:gd name="T56" fmla="*/ 1632 w 435"/>
                <a:gd name="T57" fmla="*/ 2472 h 581"/>
                <a:gd name="T58" fmla="*/ 1700 w 435"/>
                <a:gd name="T59" fmla="*/ 2510 h 581"/>
                <a:gd name="T60" fmla="*/ 1758 w 435"/>
                <a:gd name="T61" fmla="*/ 2548 h 581"/>
                <a:gd name="T62" fmla="*/ 1821 w 435"/>
                <a:gd name="T63" fmla="*/ 2572 h 581"/>
                <a:gd name="T64" fmla="*/ 1880 w 435"/>
                <a:gd name="T65" fmla="*/ 2590 h 581"/>
                <a:gd name="T66" fmla="*/ 1951 w 435"/>
                <a:gd name="T67" fmla="*/ 2605 h 581"/>
                <a:gd name="T68" fmla="*/ 1956 w 435"/>
                <a:gd name="T69" fmla="*/ 2528 h 5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5"/>
                <a:gd name="T106" fmla="*/ 0 h 581"/>
                <a:gd name="T107" fmla="*/ 435 w 435"/>
                <a:gd name="T108" fmla="*/ 581 h 58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5" h="581">
                  <a:moveTo>
                    <a:pt x="435" y="564"/>
                  </a:moveTo>
                  <a:lnTo>
                    <a:pt x="422" y="562"/>
                  </a:lnTo>
                  <a:lnTo>
                    <a:pt x="411" y="558"/>
                  </a:lnTo>
                  <a:lnTo>
                    <a:pt x="397" y="555"/>
                  </a:lnTo>
                  <a:lnTo>
                    <a:pt x="386" y="547"/>
                  </a:lnTo>
                  <a:lnTo>
                    <a:pt x="372" y="537"/>
                  </a:lnTo>
                  <a:lnTo>
                    <a:pt x="361" y="528"/>
                  </a:lnTo>
                  <a:lnTo>
                    <a:pt x="347" y="516"/>
                  </a:lnTo>
                  <a:lnTo>
                    <a:pt x="334" y="505"/>
                  </a:lnTo>
                  <a:lnTo>
                    <a:pt x="309" y="476"/>
                  </a:lnTo>
                  <a:lnTo>
                    <a:pt x="282" y="441"/>
                  </a:lnTo>
                  <a:lnTo>
                    <a:pt x="257" y="405"/>
                  </a:lnTo>
                  <a:lnTo>
                    <a:pt x="230" y="365"/>
                  </a:lnTo>
                  <a:lnTo>
                    <a:pt x="176" y="276"/>
                  </a:lnTo>
                  <a:lnTo>
                    <a:pt x="123" y="184"/>
                  </a:lnTo>
                  <a:lnTo>
                    <a:pt x="67" y="90"/>
                  </a:lnTo>
                  <a:lnTo>
                    <a:pt x="13" y="0"/>
                  </a:lnTo>
                  <a:lnTo>
                    <a:pt x="0" y="10"/>
                  </a:lnTo>
                  <a:lnTo>
                    <a:pt x="53" y="98"/>
                  </a:lnTo>
                  <a:lnTo>
                    <a:pt x="109" y="192"/>
                  </a:lnTo>
                  <a:lnTo>
                    <a:pt x="163" y="284"/>
                  </a:lnTo>
                  <a:lnTo>
                    <a:pt x="217" y="372"/>
                  </a:lnTo>
                  <a:lnTo>
                    <a:pt x="244" y="413"/>
                  </a:lnTo>
                  <a:lnTo>
                    <a:pt x="270" y="451"/>
                  </a:lnTo>
                  <a:lnTo>
                    <a:pt x="295" y="485"/>
                  </a:lnTo>
                  <a:lnTo>
                    <a:pt x="322" y="514"/>
                  </a:lnTo>
                  <a:lnTo>
                    <a:pt x="336" y="528"/>
                  </a:lnTo>
                  <a:lnTo>
                    <a:pt x="349" y="541"/>
                  </a:lnTo>
                  <a:lnTo>
                    <a:pt x="363" y="551"/>
                  </a:lnTo>
                  <a:lnTo>
                    <a:pt x="378" y="560"/>
                  </a:lnTo>
                  <a:lnTo>
                    <a:pt x="391" y="568"/>
                  </a:lnTo>
                  <a:lnTo>
                    <a:pt x="405" y="574"/>
                  </a:lnTo>
                  <a:lnTo>
                    <a:pt x="418" y="578"/>
                  </a:lnTo>
                  <a:lnTo>
                    <a:pt x="434" y="581"/>
                  </a:lnTo>
                  <a:lnTo>
                    <a:pt x="435" y="5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306" y="1008"/>
              <a:ext cx="169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altLang="en-US" i="1" dirty="0" smtClean="0">
                  <a:latin typeface="+mn-lt"/>
                  <a:cs typeface="Arial" pitchFamily="34" charset="0"/>
                </a:rPr>
                <a:t>Πλειοψηφία Προϊόντων</a:t>
              </a:r>
              <a:endParaRPr lang="en-US" altLang="en-US" i="1" dirty="0">
                <a:latin typeface="+mn-lt"/>
                <a:cs typeface="Arial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984" y="3360"/>
              <a:ext cx="1176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altLang="en-US" dirty="0" smtClean="0">
                  <a:latin typeface="+mn-lt"/>
                  <a:cs typeface="Arial" pitchFamily="34" charset="0"/>
                </a:rPr>
                <a:t>Υψηλό σε </a:t>
              </a:r>
              <a:r>
                <a:rPr lang="el-GR" dirty="0">
                  <a:latin typeface="+mn-lt"/>
                  <a:cs typeface="Arial" pitchFamily="34" charset="0"/>
                </a:rPr>
                <a:t>χαρακτηριστικά αναζήτησης </a:t>
              </a:r>
              <a:endParaRPr lang="en-US" altLang="en-US" dirty="0">
                <a:latin typeface="+mn-lt"/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290" y="2318"/>
              <a:ext cx="144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el-GR" altLang="en-US" sz="1600" dirty="0" smtClean="0">
                  <a:latin typeface="+mn-lt"/>
                  <a:cs typeface="Arial" pitchFamily="34" charset="0"/>
                </a:rPr>
                <a:t>Δύσκολα Αξιολογήσιμο</a:t>
              </a:r>
              <a:endParaRPr lang="en-US" altLang="en-US" sz="1600" dirty="0">
                <a:latin typeface="+mn-lt"/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099" y="2607"/>
              <a:ext cx="86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US" altLang="en-US" sz="800" dirty="0">
                <a:latin typeface="+mn-lt"/>
                <a:cs typeface="Arial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l-GR" altLang="en-US" sz="1400" dirty="0" smtClean="0">
                  <a:latin typeface="+mn-lt"/>
                  <a:cs typeface="Arial" pitchFamily="34" charset="0"/>
                </a:rPr>
                <a:t>Ρούχα</a:t>
              </a:r>
              <a:endParaRPr lang="en-US" altLang="en-US" sz="1400" dirty="0">
                <a:latin typeface="+mn-lt"/>
                <a:cs typeface="Arial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en-US" sz="800" dirty="0">
                <a:latin typeface="+mn-lt"/>
                <a:cs typeface="Arial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l-GR" altLang="en-US" sz="1400" dirty="0" smtClean="0">
                  <a:latin typeface="+mn-lt"/>
                  <a:cs typeface="Arial" pitchFamily="34" charset="0"/>
                </a:rPr>
                <a:t>Μοτοσυκλέτα</a:t>
              </a:r>
              <a:endParaRPr lang="en-US" altLang="en-US" sz="1400" dirty="0">
                <a:latin typeface="+mn-lt"/>
                <a:cs typeface="Arial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en-US" sz="800" dirty="0">
                <a:latin typeface="+mn-lt"/>
                <a:cs typeface="Arial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l-GR" altLang="en-US" sz="1400" dirty="0" smtClean="0">
                  <a:latin typeface="+mn-lt"/>
                  <a:cs typeface="Arial" pitchFamily="34" charset="0"/>
                </a:rPr>
                <a:t>Φαγητό</a:t>
              </a:r>
              <a:endParaRPr lang="en-US" altLang="en-US" sz="1200" dirty="0">
                <a:latin typeface="+mn-lt"/>
                <a:cs typeface="Arial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232" y="2607"/>
              <a:ext cx="105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US" altLang="en-US" sz="800" dirty="0">
                <a:latin typeface="+mn-lt"/>
                <a:cs typeface="Arial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l-GR" altLang="en-US" sz="1400" dirty="0" smtClean="0">
                  <a:latin typeface="+mn-lt"/>
                  <a:cs typeface="Arial" pitchFamily="34" charset="0"/>
                </a:rPr>
                <a:t>Γεύμα σε εστιατόριο</a:t>
              </a:r>
              <a:endParaRPr lang="en-US" altLang="en-US" sz="1400" dirty="0">
                <a:latin typeface="+mn-lt"/>
                <a:cs typeface="Arial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en-US" sz="800" dirty="0">
                <a:latin typeface="+mn-lt"/>
                <a:cs typeface="Arial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l-GR" altLang="en-US" sz="1400" dirty="0" smtClean="0">
                  <a:latin typeface="+mn-lt"/>
                  <a:cs typeface="Arial" pitchFamily="34" charset="0"/>
                </a:rPr>
                <a:t>Κούρεμα</a:t>
              </a:r>
              <a:endParaRPr lang="en-US" altLang="en-US" sz="1400" dirty="0" smtClean="0">
                <a:latin typeface="+mn-lt"/>
                <a:cs typeface="Arial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en-US" sz="800" dirty="0">
                <a:latin typeface="+mn-lt"/>
                <a:cs typeface="Arial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l-GR" altLang="en-US" sz="1400" dirty="0" smtClean="0">
                  <a:latin typeface="+mn-lt"/>
                  <a:cs typeface="Arial" pitchFamily="34" charset="0"/>
                </a:rPr>
                <a:t>Διασκέδαση</a:t>
              </a:r>
              <a:endParaRPr lang="en-US" altLang="en-US" sz="1200" dirty="0">
                <a:latin typeface="+mn-lt"/>
                <a:cs typeface="Arial" pitchFamily="34" charset="0"/>
              </a:endParaRPr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1306" y="2406"/>
              <a:ext cx="2917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104" y="3216"/>
              <a:ext cx="850" cy="113"/>
            </a:xfrm>
            <a:custGeom>
              <a:avLst/>
              <a:gdLst>
                <a:gd name="T0" fmla="*/ 2185 w 515"/>
                <a:gd name="T1" fmla="*/ 144 h 69"/>
                <a:gd name="T2" fmla="*/ 2233 w 515"/>
                <a:gd name="T3" fmla="*/ 126 h 69"/>
                <a:gd name="T4" fmla="*/ 2269 w 515"/>
                <a:gd name="T5" fmla="*/ 88 h 69"/>
                <a:gd name="T6" fmla="*/ 2288 w 515"/>
                <a:gd name="T7" fmla="*/ 34 h 69"/>
                <a:gd name="T8" fmla="*/ 2316 w 515"/>
                <a:gd name="T9" fmla="*/ 0 h 69"/>
                <a:gd name="T10" fmla="*/ 2296 w 515"/>
                <a:gd name="T11" fmla="*/ 102 h 69"/>
                <a:gd name="T12" fmla="*/ 2261 w 515"/>
                <a:gd name="T13" fmla="*/ 164 h 69"/>
                <a:gd name="T14" fmla="*/ 2203 w 515"/>
                <a:gd name="T15" fmla="*/ 198 h 69"/>
                <a:gd name="T16" fmla="*/ 2103 w 515"/>
                <a:gd name="T17" fmla="*/ 201 h 69"/>
                <a:gd name="T18" fmla="*/ 1286 w 515"/>
                <a:gd name="T19" fmla="*/ 211 h 69"/>
                <a:gd name="T20" fmla="*/ 1244 w 515"/>
                <a:gd name="T21" fmla="*/ 211 h 69"/>
                <a:gd name="T22" fmla="*/ 1210 w 515"/>
                <a:gd name="T23" fmla="*/ 236 h 69"/>
                <a:gd name="T24" fmla="*/ 1182 w 515"/>
                <a:gd name="T25" fmla="*/ 282 h 69"/>
                <a:gd name="T26" fmla="*/ 1139 w 515"/>
                <a:gd name="T27" fmla="*/ 303 h 69"/>
                <a:gd name="T28" fmla="*/ 1126 w 515"/>
                <a:gd name="T29" fmla="*/ 255 h 69"/>
                <a:gd name="T30" fmla="*/ 1098 w 515"/>
                <a:gd name="T31" fmla="*/ 228 h 69"/>
                <a:gd name="T32" fmla="*/ 1051 w 515"/>
                <a:gd name="T33" fmla="*/ 211 h 69"/>
                <a:gd name="T34" fmla="*/ 1010 w 515"/>
                <a:gd name="T35" fmla="*/ 201 h 69"/>
                <a:gd name="T36" fmla="*/ 158 w 515"/>
                <a:gd name="T37" fmla="*/ 201 h 69"/>
                <a:gd name="T38" fmla="*/ 76 w 515"/>
                <a:gd name="T39" fmla="*/ 188 h 69"/>
                <a:gd name="T40" fmla="*/ 28 w 515"/>
                <a:gd name="T41" fmla="*/ 138 h 69"/>
                <a:gd name="T42" fmla="*/ 8 w 515"/>
                <a:gd name="T43" fmla="*/ 62 h 69"/>
                <a:gd name="T44" fmla="*/ 28 w 515"/>
                <a:gd name="T45" fmla="*/ 0 h 69"/>
                <a:gd name="T46" fmla="*/ 35 w 515"/>
                <a:gd name="T47" fmla="*/ 62 h 69"/>
                <a:gd name="T48" fmla="*/ 63 w 515"/>
                <a:gd name="T49" fmla="*/ 102 h 69"/>
                <a:gd name="T50" fmla="*/ 104 w 515"/>
                <a:gd name="T51" fmla="*/ 138 h 69"/>
                <a:gd name="T52" fmla="*/ 167 w 515"/>
                <a:gd name="T53" fmla="*/ 152 h 69"/>
                <a:gd name="T54" fmla="*/ 1030 w 515"/>
                <a:gd name="T55" fmla="*/ 152 h 69"/>
                <a:gd name="T56" fmla="*/ 1071 w 515"/>
                <a:gd name="T57" fmla="*/ 164 h 69"/>
                <a:gd name="T58" fmla="*/ 1114 w 515"/>
                <a:gd name="T59" fmla="*/ 188 h 69"/>
                <a:gd name="T60" fmla="*/ 1139 w 515"/>
                <a:gd name="T61" fmla="*/ 228 h 69"/>
                <a:gd name="T62" fmla="*/ 1155 w 515"/>
                <a:gd name="T63" fmla="*/ 255 h 69"/>
                <a:gd name="T64" fmla="*/ 1182 w 515"/>
                <a:gd name="T65" fmla="*/ 201 h 69"/>
                <a:gd name="T66" fmla="*/ 1218 w 515"/>
                <a:gd name="T67" fmla="*/ 172 h 69"/>
                <a:gd name="T68" fmla="*/ 1259 w 515"/>
                <a:gd name="T69" fmla="*/ 152 h 69"/>
                <a:gd name="T70" fmla="*/ 1314 w 515"/>
                <a:gd name="T71" fmla="*/ 152 h 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5"/>
                <a:gd name="T109" fmla="*/ 0 h 69"/>
                <a:gd name="T110" fmla="*/ 515 w 515"/>
                <a:gd name="T111" fmla="*/ 69 h 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5" h="69">
                  <a:moveTo>
                    <a:pt x="478" y="35"/>
                  </a:moveTo>
                  <a:lnTo>
                    <a:pt x="486" y="33"/>
                  </a:lnTo>
                  <a:lnTo>
                    <a:pt x="492" y="31"/>
                  </a:lnTo>
                  <a:lnTo>
                    <a:pt x="497" y="29"/>
                  </a:lnTo>
                  <a:lnTo>
                    <a:pt x="501" y="23"/>
                  </a:lnTo>
                  <a:lnTo>
                    <a:pt x="505" y="20"/>
                  </a:lnTo>
                  <a:lnTo>
                    <a:pt x="507" y="14"/>
                  </a:lnTo>
                  <a:lnTo>
                    <a:pt x="509" y="8"/>
                  </a:lnTo>
                  <a:lnTo>
                    <a:pt x="509" y="0"/>
                  </a:lnTo>
                  <a:lnTo>
                    <a:pt x="515" y="0"/>
                  </a:lnTo>
                  <a:lnTo>
                    <a:pt x="513" y="14"/>
                  </a:lnTo>
                  <a:lnTo>
                    <a:pt x="511" y="23"/>
                  </a:lnTo>
                  <a:lnTo>
                    <a:pt x="509" y="31"/>
                  </a:lnTo>
                  <a:lnTo>
                    <a:pt x="503" y="37"/>
                  </a:lnTo>
                  <a:lnTo>
                    <a:pt x="497" y="43"/>
                  </a:lnTo>
                  <a:lnTo>
                    <a:pt x="490" y="45"/>
                  </a:lnTo>
                  <a:lnTo>
                    <a:pt x="480" y="46"/>
                  </a:lnTo>
                  <a:lnTo>
                    <a:pt x="468" y="46"/>
                  </a:lnTo>
                  <a:lnTo>
                    <a:pt x="290" y="46"/>
                  </a:lnTo>
                  <a:lnTo>
                    <a:pt x="286" y="48"/>
                  </a:lnTo>
                  <a:lnTo>
                    <a:pt x="280" y="48"/>
                  </a:lnTo>
                  <a:lnTo>
                    <a:pt x="277" y="48"/>
                  </a:lnTo>
                  <a:lnTo>
                    <a:pt x="273" y="52"/>
                  </a:lnTo>
                  <a:lnTo>
                    <a:pt x="269" y="54"/>
                  </a:lnTo>
                  <a:lnTo>
                    <a:pt x="265" y="58"/>
                  </a:lnTo>
                  <a:lnTo>
                    <a:pt x="263" y="64"/>
                  </a:lnTo>
                  <a:lnTo>
                    <a:pt x="261" y="69"/>
                  </a:lnTo>
                  <a:lnTo>
                    <a:pt x="253" y="69"/>
                  </a:lnTo>
                  <a:lnTo>
                    <a:pt x="253" y="64"/>
                  </a:lnTo>
                  <a:lnTo>
                    <a:pt x="250" y="58"/>
                  </a:lnTo>
                  <a:lnTo>
                    <a:pt x="248" y="54"/>
                  </a:lnTo>
                  <a:lnTo>
                    <a:pt x="244" y="52"/>
                  </a:lnTo>
                  <a:lnTo>
                    <a:pt x="238" y="48"/>
                  </a:lnTo>
                  <a:lnTo>
                    <a:pt x="234" y="48"/>
                  </a:lnTo>
                  <a:lnTo>
                    <a:pt x="229" y="48"/>
                  </a:lnTo>
                  <a:lnTo>
                    <a:pt x="225" y="46"/>
                  </a:lnTo>
                  <a:lnTo>
                    <a:pt x="46" y="46"/>
                  </a:lnTo>
                  <a:lnTo>
                    <a:pt x="35" y="46"/>
                  </a:lnTo>
                  <a:lnTo>
                    <a:pt x="25" y="45"/>
                  </a:lnTo>
                  <a:lnTo>
                    <a:pt x="17" y="43"/>
                  </a:lnTo>
                  <a:lnTo>
                    <a:pt x="12" y="37"/>
                  </a:lnTo>
                  <a:lnTo>
                    <a:pt x="6" y="31"/>
                  </a:lnTo>
                  <a:lnTo>
                    <a:pt x="4" y="23"/>
                  </a:lnTo>
                  <a:lnTo>
                    <a:pt x="2" y="1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8" y="14"/>
                  </a:lnTo>
                  <a:lnTo>
                    <a:pt x="10" y="20"/>
                  </a:lnTo>
                  <a:lnTo>
                    <a:pt x="14" y="23"/>
                  </a:lnTo>
                  <a:lnTo>
                    <a:pt x="17" y="29"/>
                  </a:lnTo>
                  <a:lnTo>
                    <a:pt x="23" y="31"/>
                  </a:lnTo>
                  <a:lnTo>
                    <a:pt x="29" y="33"/>
                  </a:lnTo>
                  <a:lnTo>
                    <a:pt x="37" y="35"/>
                  </a:lnTo>
                  <a:lnTo>
                    <a:pt x="223" y="35"/>
                  </a:lnTo>
                  <a:lnTo>
                    <a:pt x="229" y="35"/>
                  </a:lnTo>
                  <a:lnTo>
                    <a:pt x="234" y="35"/>
                  </a:lnTo>
                  <a:lnTo>
                    <a:pt x="238" y="37"/>
                  </a:lnTo>
                  <a:lnTo>
                    <a:pt x="244" y="39"/>
                  </a:lnTo>
                  <a:lnTo>
                    <a:pt x="248" y="43"/>
                  </a:lnTo>
                  <a:lnTo>
                    <a:pt x="252" y="46"/>
                  </a:lnTo>
                  <a:lnTo>
                    <a:pt x="253" y="52"/>
                  </a:lnTo>
                  <a:lnTo>
                    <a:pt x="257" y="58"/>
                  </a:lnTo>
                  <a:lnTo>
                    <a:pt x="261" y="52"/>
                  </a:lnTo>
                  <a:lnTo>
                    <a:pt x="263" y="46"/>
                  </a:lnTo>
                  <a:lnTo>
                    <a:pt x="267" y="43"/>
                  </a:lnTo>
                  <a:lnTo>
                    <a:pt x="271" y="39"/>
                  </a:lnTo>
                  <a:lnTo>
                    <a:pt x="277" y="37"/>
                  </a:lnTo>
                  <a:lnTo>
                    <a:pt x="280" y="35"/>
                  </a:lnTo>
                  <a:lnTo>
                    <a:pt x="286" y="35"/>
                  </a:lnTo>
                  <a:lnTo>
                    <a:pt x="292" y="35"/>
                  </a:lnTo>
                  <a:lnTo>
                    <a:pt x="478" y="3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304" y="3216"/>
              <a:ext cx="849" cy="113"/>
            </a:xfrm>
            <a:custGeom>
              <a:avLst/>
              <a:gdLst>
                <a:gd name="T0" fmla="*/ 2190 w 514"/>
                <a:gd name="T1" fmla="*/ 144 h 69"/>
                <a:gd name="T2" fmla="*/ 2240 w 514"/>
                <a:gd name="T3" fmla="*/ 126 h 69"/>
                <a:gd name="T4" fmla="*/ 2276 w 514"/>
                <a:gd name="T5" fmla="*/ 88 h 69"/>
                <a:gd name="T6" fmla="*/ 2294 w 514"/>
                <a:gd name="T7" fmla="*/ 34 h 69"/>
                <a:gd name="T8" fmla="*/ 2316 w 514"/>
                <a:gd name="T9" fmla="*/ 0 h 69"/>
                <a:gd name="T10" fmla="*/ 2303 w 514"/>
                <a:gd name="T11" fmla="*/ 102 h 69"/>
                <a:gd name="T12" fmla="*/ 2268 w 514"/>
                <a:gd name="T13" fmla="*/ 164 h 69"/>
                <a:gd name="T14" fmla="*/ 2205 w 514"/>
                <a:gd name="T15" fmla="*/ 198 h 69"/>
                <a:gd name="T16" fmla="*/ 2109 w 514"/>
                <a:gd name="T17" fmla="*/ 201 h 69"/>
                <a:gd name="T18" fmla="*/ 1288 w 514"/>
                <a:gd name="T19" fmla="*/ 211 h 69"/>
                <a:gd name="T20" fmla="*/ 1244 w 514"/>
                <a:gd name="T21" fmla="*/ 211 h 69"/>
                <a:gd name="T22" fmla="*/ 1211 w 514"/>
                <a:gd name="T23" fmla="*/ 236 h 69"/>
                <a:gd name="T24" fmla="*/ 1184 w 514"/>
                <a:gd name="T25" fmla="*/ 282 h 69"/>
                <a:gd name="T26" fmla="*/ 1148 w 514"/>
                <a:gd name="T27" fmla="*/ 303 h 69"/>
                <a:gd name="T28" fmla="*/ 1126 w 514"/>
                <a:gd name="T29" fmla="*/ 255 h 69"/>
                <a:gd name="T30" fmla="*/ 1100 w 514"/>
                <a:gd name="T31" fmla="*/ 228 h 69"/>
                <a:gd name="T32" fmla="*/ 1055 w 514"/>
                <a:gd name="T33" fmla="*/ 211 h 69"/>
                <a:gd name="T34" fmla="*/ 1014 w 514"/>
                <a:gd name="T35" fmla="*/ 201 h 69"/>
                <a:gd name="T36" fmla="*/ 159 w 514"/>
                <a:gd name="T37" fmla="*/ 201 h 69"/>
                <a:gd name="T38" fmla="*/ 76 w 514"/>
                <a:gd name="T39" fmla="*/ 188 h 69"/>
                <a:gd name="T40" fmla="*/ 35 w 514"/>
                <a:gd name="T41" fmla="*/ 138 h 69"/>
                <a:gd name="T42" fmla="*/ 8 w 514"/>
                <a:gd name="T43" fmla="*/ 62 h 69"/>
                <a:gd name="T44" fmla="*/ 28 w 514"/>
                <a:gd name="T45" fmla="*/ 0 h 69"/>
                <a:gd name="T46" fmla="*/ 35 w 514"/>
                <a:gd name="T47" fmla="*/ 62 h 69"/>
                <a:gd name="T48" fmla="*/ 58 w 514"/>
                <a:gd name="T49" fmla="*/ 102 h 69"/>
                <a:gd name="T50" fmla="*/ 104 w 514"/>
                <a:gd name="T51" fmla="*/ 138 h 69"/>
                <a:gd name="T52" fmla="*/ 160 w 514"/>
                <a:gd name="T53" fmla="*/ 152 h 69"/>
                <a:gd name="T54" fmla="*/ 1029 w 514"/>
                <a:gd name="T55" fmla="*/ 152 h 69"/>
                <a:gd name="T56" fmla="*/ 1080 w 514"/>
                <a:gd name="T57" fmla="*/ 164 h 69"/>
                <a:gd name="T58" fmla="*/ 1118 w 514"/>
                <a:gd name="T59" fmla="*/ 188 h 69"/>
                <a:gd name="T60" fmla="*/ 1140 w 514"/>
                <a:gd name="T61" fmla="*/ 228 h 69"/>
                <a:gd name="T62" fmla="*/ 1168 w 514"/>
                <a:gd name="T63" fmla="*/ 255 h 69"/>
                <a:gd name="T64" fmla="*/ 1194 w 514"/>
                <a:gd name="T65" fmla="*/ 201 h 69"/>
                <a:gd name="T66" fmla="*/ 1222 w 514"/>
                <a:gd name="T67" fmla="*/ 172 h 69"/>
                <a:gd name="T68" fmla="*/ 1260 w 514"/>
                <a:gd name="T69" fmla="*/ 152 h 69"/>
                <a:gd name="T70" fmla="*/ 1315 w 514"/>
                <a:gd name="T71" fmla="*/ 152 h 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4"/>
                <a:gd name="T109" fmla="*/ 0 h 69"/>
                <a:gd name="T110" fmla="*/ 514 w 514"/>
                <a:gd name="T111" fmla="*/ 69 h 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4" h="69">
                  <a:moveTo>
                    <a:pt x="478" y="35"/>
                  </a:moveTo>
                  <a:lnTo>
                    <a:pt x="486" y="33"/>
                  </a:lnTo>
                  <a:lnTo>
                    <a:pt x="491" y="31"/>
                  </a:lnTo>
                  <a:lnTo>
                    <a:pt x="497" y="29"/>
                  </a:lnTo>
                  <a:lnTo>
                    <a:pt x="501" y="23"/>
                  </a:lnTo>
                  <a:lnTo>
                    <a:pt x="505" y="20"/>
                  </a:lnTo>
                  <a:lnTo>
                    <a:pt x="507" y="14"/>
                  </a:lnTo>
                  <a:lnTo>
                    <a:pt x="509" y="8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14" y="14"/>
                  </a:lnTo>
                  <a:lnTo>
                    <a:pt x="511" y="23"/>
                  </a:lnTo>
                  <a:lnTo>
                    <a:pt x="509" y="31"/>
                  </a:lnTo>
                  <a:lnTo>
                    <a:pt x="503" y="37"/>
                  </a:lnTo>
                  <a:lnTo>
                    <a:pt x="497" y="43"/>
                  </a:lnTo>
                  <a:lnTo>
                    <a:pt x="489" y="45"/>
                  </a:lnTo>
                  <a:lnTo>
                    <a:pt x="480" y="46"/>
                  </a:lnTo>
                  <a:lnTo>
                    <a:pt x="468" y="46"/>
                  </a:lnTo>
                  <a:lnTo>
                    <a:pt x="292" y="46"/>
                  </a:lnTo>
                  <a:lnTo>
                    <a:pt x="286" y="48"/>
                  </a:lnTo>
                  <a:lnTo>
                    <a:pt x="280" y="48"/>
                  </a:lnTo>
                  <a:lnTo>
                    <a:pt x="276" y="48"/>
                  </a:lnTo>
                  <a:lnTo>
                    <a:pt x="273" y="52"/>
                  </a:lnTo>
                  <a:lnTo>
                    <a:pt x="269" y="54"/>
                  </a:lnTo>
                  <a:lnTo>
                    <a:pt x="265" y="58"/>
                  </a:lnTo>
                  <a:lnTo>
                    <a:pt x="263" y="64"/>
                  </a:lnTo>
                  <a:lnTo>
                    <a:pt x="261" y="69"/>
                  </a:lnTo>
                  <a:lnTo>
                    <a:pt x="255" y="69"/>
                  </a:lnTo>
                  <a:lnTo>
                    <a:pt x="253" y="64"/>
                  </a:lnTo>
                  <a:lnTo>
                    <a:pt x="250" y="58"/>
                  </a:lnTo>
                  <a:lnTo>
                    <a:pt x="248" y="54"/>
                  </a:lnTo>
                  <a:lnTo>
                    <a:pt x="244" y="52"/>
                  </a:lnTo>
                  <a:lnTo>
                    <a:pt x="240" y="48"/>
                  </a:lnTo>
                  <a:lnTo>
                    <a:pt x="234" y="48"/>
                  </a:lnTo>
                  <a:lnTo>
                    <a:pt x="230" y="48"/>
                  </a:lnTo>
                  <a:lnTo>
                    <a:pt x="225" y="46"/>
                  </a:lnTo>
                  <a:lnTo>
                    <a:pt x="46" y="46"/>
                  </a:lnTo>
                  <a:lnTo>
                    <a:pt x="35" y="46"/>
                  </a:lnTo>
                  <a:lnTo>
                    <a:pt x="25" y="45"/>
                  </a:lnTo>
                  <a:lnTo>
                    <a:pt x="17" y="43"/>
                  </a:lnTo>
                  <a:lnTo>
                    <a:pt x="11" y="37"/>
                  </a:lnTo>
                  <a:lnTo>
                    <a:pt x="8" y="31"/>
                  </a:lnTo>
                  <a:lnTo>
                    <a:pt x="4" y="23"/>
                  </a:lnTo>
                  <a:lnTo>
                    <a:pt x="2" y="1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8" y="14"/>
                  </a:lnTo>
                  <a:lnTo>
                    <a:pt x="10" y="20"/>
                  </a:lnTo>
                  <a:lnTo>
                    <a:pt x="13" y="23"/>
                  </a:lnTo>
                  <a:lnTo>
                    <a:pt x="17" y="29"/>
                  </a:lnTo>
                  <a:lnTo>
                    <a:pt x="23" y="31"/>
                  </a:lnTo>
                  <a:lnTo>
                    <a:pt x="29" y="33"/>
                  </a:lnTo>
                  <a:lnTo>
                    <a:pt x="36" y="35"/>
                  </a:lnTo>
                  <a:lnTo>
                    <a:pt x="223" y="35"/>
                  </a:lnTo>
                  <a:lnTo>
                    <a:pt x="228" y="35"/>
                  </a:lnTo>
                  <a:lnTo>
                    <a:pt x="234" y="35"/>
                  </a:lnTo>
                  <a:lnTo>
                    <a:pt x="240" y="37"/>
                  </a:lnTo>
                  <a:lnTo>
                    <a:pt x="244" y="39"/>
                  </a:lnTo>
                  <a:lnTo>
                    <a:pt x="248" y="43"/>
                  </a:lnTo>
                  <a:lnTo>
                    <a:pt x="251" y="46"/>
                  </a:lnTo>
                  <a:lnTo>
                    <a:pt x="253" y="52"/>
                  </a:lnTo>
                  <a:lnTo>
                    <a:pt x="257" y="58"/>
                  </a:lnTo>
                  <a:lnTo>
                    <a:pt x="259" y="58"/>
                  </a:lnTo>
                  <a:lnTo>
                    <a:pt x="261" y="52"/>
                  </a:lnTo>
                  <a:lnTo>
                    <a:pt x="265" y="46"/>
                  </a:lnTo>
                  <a:lnTo>
                    <a:pt x="267" y="43"/>
                  </a:lnTo>
                  <a:lnTo>
                    <a:pt x="271" y="39"/>
                  </a:lnTo>
                  <a:lnTo>
                    <a:pt x="276" y="37"/>
                  </a:lnTo>
                  <a:lnTo>
                    <a:pt x="280" y="35"/>
                  </a:lnTo>
                  <a:lnTo>
                    <a:pt x="286" y="35"/>
                  </a:lnTo>
                  <a:lnTo>
                    <a:pt x="292" y="35"/>
                  </a:lnTo>
                  <a:lnTo>
                    <a:pt x="478" y="3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527" y="3216"/>
              <a:ext cx="793" cy="113"/>
            </a:xfrm>
            <a:custGeom>
              <a:avLst/>
              <a:gdLst>
                <a:gd name="T0" fmla="*/ 2034 w 480"/>
                <a:gd name="T1" fmla="*/ 144 h 69"/>
                <a:gd name="T2" fmla="*/ 2080 w 480"/>
                <a:gd name="T3" fmla="*/ 126 h 69"/>
                <a:gd name="T4" fmla="*/ 2110 w 480"/>
                <a:gd name="T5" fmla="*/ 88 h 69"/>
                <a:gd name="T6" fmla="*/ 2130 w 480"/>
                <a:gd name="T7" fmla="*/ 34 h 69"/>
                <a:gd name="T8" fmla="*/ 2164 w 480"/>
                <a:gd name="T9" fmla="*/ 0 h 69"/>
                <a:gd name="T10" fmla="*/ 2146 w 480"/>
                <a:gd name="T11" fmla="*/ 102 h 69"/>
                <a:gd name="T12" fmla="*/ 2110 w 480"/>
                <a:gd name="T13" fmla="*/ 164 h 69"/>
                <a:gd name="T14" fmla="*/ 2052 w 480"/>
                <a:gd name="T15" fmla="*/ 198 h 69"/>
                <a:gd name="T16" fmla="*/ 1949 w 480"/>
                <a:gd name="T17" fmla="*/ 201 h 69"/>
                <a:gd name="T18" fmla="*/ 1204 w 480"/>
                <a:gd name="T19" fmla="*/ 211 h 69"/>
                <a:gd name="T20" fmla="*/ 1160 w 480"/>
                <a:gd name="T21" fmla="*/ 211 h 69"/>
                <a:gd name="T22" fmla="*/ 1114 w 480"/>
                <a:gd name="T23" fmla="*/ 236 h 69"/>
                <a:gd name="T24" fmla="*/ 1100 w 480"/>
                <a:gd name="T25" fmla="*/ 282 h 69"/>
                <a:gd name="T26" fmla="*/ 1056 w 480"/>
                <a:gd name="T27" fmla="*/ 303 h 69"/>
                <a:gd name="T28" fmla="*/ 1038 w 480"/>
                <a:gd name="T29" fmla="*/ 255 h 69"/>
                <a:gd name="T30" fmla="*/ 1001 w 480"/>
                <a:gd name="T31" fmla="*/ 228 h 69"/>
                <a:gd name="T32" fmla="*/ 968 w 480"/>
                <a:gd name="T33" fmla="*/ 211 h 69"/>
                <a:gd name="T34" fmla="*/ 925 w 480"/>
                <a:gd name="T35" fmla="*/ 201 h 69"/>
                <a:gd name="T36" fmla="*/ 154 w 480"/>
                <a:gd name="T37" fmla="*/ 201 h 69"/>
                <a:gd name="T38" fmla="*/ 76 w 480"/>
                <a:gd name="T39" fmla="*/ 188 h 69"/>
                <a:gd name="T40" fmla="*/ 33 w 480"/>
                <a:gd name="T41" fmla="*/ 138 h 69"/>
                <a:gd name="T42" fmla="*/ 8 w 480"/>
                <a:gd name="T43" fmla="*/ 62 h 69"/>
                <a:gd name="T44" fmla="*/ 28 w 480"/>
                <a:gd name="T45" fmla="*/ 0 h 69"/>
                <a:gd name="T46" fmla="*/ 33 w 480"/>
                <a:gd name="T47" fmla="*/ 62 h 69"/>
                <a:gd name="T48" fmla="*/ 58 w 480"/>
                <a:gd name="T49" fmla="*/ 102 h 69"/>
                <a:gd name="T50" fmla="*/ 104 w 480"/>
                <a:gd name="T51" fmla="*/ 138 h 69"/>
                <a:gd name="T52" fmla="*/ 160 w 480"/>
                <a:gd name="T53" fmla="*/ 152 h 69"/>
                <a:gd name="T54" fmla="*/ 942 w 480"/>
                <a:gd name="T55" fmla="*/ 152 h 69"/>
                <a:gd name="T56" fmla="*/ 988 w 480"/>
                <a:gd name="T57" fmla="*/ 164 h 69"/>
                <a:gd name="T58" fmla="*/ 1029 w 480"/>
                <a:gd name="T59" fmla="*/ 188 h 69"/>
                <a:gd name="T60" fmla="*/ 1056 w 480"/>
                <a:gd name="T61" fmla="*/ 228 h 69"/>
                <a:gd name="T62" fmla="*/ 1072 w 480"/>
                <a:gd name="T63" fmla="*/ 255 h 69"/>
                <a:gd name="T64" fmla="*/ 1100 w 480"/>
                <a:gd name="T65" fmla="*/ 201 h 69"/>
                <a:gd name="T66" fmla="*/ 1133 w 480"/>
                <a:gd name="T67" fmla="*/ 172 h 69"/>
                <a:gd name="T68" fmla="*/ 1176 w 480"/>
                <a:gd name="T69" fmla="*/ 152 h 69"/>
                <a:gd name="T70" fmla="*/ 1226 w 480"/>
                <a:gd name="T71" fmla="*/ 152 h 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0"/>
                <a:gd name="T109" fmla="*/ 0 h 69"/>
                <a:gd name="T110" fmla="*/ 480 w 480"/>
                <a:gd name="T111" fmla="*/ 69 h 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0" h="69">
                  <a:moveTo>
                    <a:pt x="443" y="35"/>
                  </a:moveTo>
                  <a:lnTo>
                    <a:pt x="451" y="33"/>
                  </a:lnTo>
                  <a:lnTo>
                    <a:pt x="457" y="31"/>
                  </a:lnTo>
                  <a:lnTo>
                    <a:pt x="461" y="29"/>
                  </a:lnTo>
                  <a:lnTo>
                    <a:pt x="466" y="23"/>
                  </a:lnTo>
                  <a:lnTo>
                    <a:pt x="468" y="20"/>
                  </a:lnTo>
                  <a:lnTo>
                    <a:pt x="470" y="14"/>
                  </a:lnTo>
                  <a:lnTo>
                    <a:pt x="472" y="8"/>
                  </a:lnTo>
                  <a:lnTo>
                    <a:pt x="474" y="0"/>
                  </a:lnTo>
                  <a:lnTo>
                    <a:pt x="480" y="0"/>
                  </a:lnTo>
                  <a:lnTo>
                    <a:pt x="478" y="14"/>
                  </a:lnTo>
                  <a:lnTo>
                    <a:pt x="476" y="23"/>
                  </a:lnTo>
                  <a:lnTo>
                    <a:pt x="472" y="31"/>
                  </a:lnTo>
                  <a:lnTo>
                    <a:pt x="468" y="37"/>
                  </a:lnTo>
                  <a:lnTo>
                    <a:pt x="462" y="43"/>
                  </a:lnTo>
                  <a:lnTo>
                    <a:pt x="455" y="45"/>
                  </a:lnTo>
                  <a:lnTo>
                    <a:pt x="445" y="46"/>
                  </a:lnTo>
                  <a:lnTo>
                    <a:pt x="432" y="46"/>
                  </a:lnTo>
                  <a:lnTo>
                    <a:pt x="270" y="46"/>
                  </a:lnTo>
                  <a:lnTo>
                    <a:pt x="267" y="48"/>
                  </a:lnTo>
                  <a:lnTo>
                    <a:pt x="261" y="48"/>
                  </a:lnTo>
                  <a:lnTo>
                    <a:pt x="257" y="48"/>
                  </a:lnTo>
                  <a:lnTo>
                    <a:pt x="251" y="52"/>
                  </a:lnTo>
                  <a:lnTo>
                    <a:pt x="247" y="54"/>
                  </a:lnTo>
                  <a:lnTo>
                    <a:pt x="246" y="58"/>
                  </a:lnTo>
                  <a:lnTo>
                    <a:pt x="244" y="64"/>
                  </a:lnTo>
                  <a:lnTo>
                    <a:pt x="242" y="69"/>
                  </a:lnTo>
                  <a:lnTo>
                    <a:pt x="234" y="69"/>
                  </a:lnTo>
                  <a:lnTo>
                    <a:pt x="232" y="64"/>
                  </a:lnTo>
                  <a:lnTo>
                    <a:pt x="230" y="58"/>
                  </a:lnTo>
                  <a:lnTo>
                    <a:pt x="226" y="54"/>
                  </a:lnTo>
                  <a:lnTo>
                    <a:pt x="222" y="52"/>
                  </a:lnTo>
                  <a:lnTo>
                    <a:pt x="219" y="48"/>
                  </a:lnTo>
                  <a:lnTo>
                    <a:pt x="215" y="48"/>
                  </a:lnTo>
                  <a:lnTo>
                    <a:pt x="209" y="48"/>
                  </a:lnTo>
                  <a:lnTo>
                    <a:pt x="205" y="46"/>
                  </a:lnTo>
                  <a:lnTo>
                    <a:pt x="48" y="46"/>
                  </a:lnTo>
                  <a:lnTo>
                    <a:pt x="34" y="46"/>
                  </a:lnTo>
                  <a:lnTo>
                    <a:pt x="25" y="45"/>
                  </a:lnTo>
                  <a:lnTo>
                    <a:pt x="17" y="43"/>
                  </a:lnTo>
                  <a:lnTo>
                    <a:pt x="11" y="37"/>
                  </a:lnTo>
                  <a:lnTo>
                    <a:pt x="7" y="31"/>
                  </a:lnTo>
                  <a:lnTo>
                    <a:pt x="4" y="23"/>
                  </a:lnTo>
                  <a:lnTo>
                    <a:pt x="2" y="14"/>
                  </a:lnTo>
                  <a:lnTo>
                    <a:pt x="0" y="0"/>
                  </a:lnTo>
                  <a:lnTo>
                    <a:pt x="6" y="0"/>
                  </a:lnTo>
                  <a:lnTo>
                    <a:pt x="7" y="8"/>
                  </a:lnTo>
                  <a:lnTo>
                    <a:pt x="7" y="14"/>
                  </a:lnTo>
                  <a:lnTo>
                    <a:pt x="11" y="20"/>
                  </a:lnTo>
                  <a:lnTo>
                    <a:pt x="13" y="23"/>
                  </a:lnTo>
                  <a:lnTo>
                    <a:pt x="17" y="29"/>
                  </a:lnTo>
                  <a:lnTo>
                    <a:pt x="23" y="31"/>
                  </a:lnTo>
                  <a:lnTo>
                    <a:pt x="29" y="33"/>
                  </a:lnTo>
                  <a:lnTo>
                    <a:pt x="36" y="35"/>
                  </a:lnTo>
                  <a:lnTo>
                    <a:pt x="203" y="35"/>
                  </a:lnTo>
                  <a:lnTo>
                    <a:pt x="209" y="35"/>
                  </a:lnTo>
                  <a:lnTo>
                    <a:pt x="215" y="35"/>
                  </a:lnTo>
                  <a:lnTo>
                    <a:pt x="219" y="37"/>
                  </a:lnTo>
                  <a:lnTo>
                    <a:pt x="224" y="39"/>
                  </a:lnTo>
                  <a:lnTo>
                    <a:pt x="228" y="43"/>
                  </a:lnTo>
                  <a:lnTo>
                    <a:pt x="232" y="46"/>
                  </a:lnTo>
                  <a:lnTo>
                    <a:pt x="234" y="52"/>
                  </a:lnTo>
                  <a:lnTo>
                    <a:pt x="238" y="58"/>
                  </a:lnTo>
                  <a:lnTo>
                    <a:pt x="242" y="52"/>
                  </a:lnTo>
                  <a:lnTo>
                    <a:pt x="244" y="46"/>
                  </a:lnTo>
                  <a:lnTo>
                    <a:pt x="247" y="43"/>
                  </a:lnTo>
                  <a:lnTo>
                    <a:pt x="251" y="39"/>
                  </a:lnTo>
                  <a:lnTo>
                    <a:pt x="257" y="37"/>
                  </a:lnTo>
                  <a:lnTo>
                    <a:pt x="261" y="35"/>
                  </a:lnTo>
                  <a:lnTo>
                    <a:pt x="267" y="35"/>
                  </a:lnTo>
                  <a:lnTo>
                    <a:pt x="272" y="35"/>
                  </a:lnTo>
                  <a:lnTo>
                    <a:pt x="443" y="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4" name="Text Box 33"/>
            <p:cNvSpPr txBox="1">
              <a:spLocks noChangeArrowheads="1"/>
            </p:cNvSpPr>
            <p:nvPr/>
          </p:nvSpPr>
          <p:spPr bwMode="auto">
            <a:xfrm rot="16144838">
              <a:off x="3559" y="3177"/>
              <a:ext cx="240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l-GR" altLang="en-US" sz="1000">
                <a:latin typeface="+mn-lt"/>
                <a:cs typeface="Arial" pitchFamily="34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3415" y="2481"/>
              <a:ext cx="1009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endParaRPr lang="en-US" altLang="en-US" sz="800" dirty="0">
                <a:latin typeface="+mn-lt"/>
                <a:cs typeface="Arial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l-GR" altLang="en-US" sz="1400" dirty="0" smtClean="0">
                  <a:latin typeface="+mn-lt"/>
                  <a:cs typeface="Arial" pitchFamily="34" charset="0"/>
                </a:rPr>
                <a:t>Επισκευή Υπολογιστή</a:t>
              </a:r>
              <a:endParaRPr lang="en-US" altLang="en-US" sz="1400" dirty="0">
                <a:latin typeface="+mn-lt"/>
                <a:cs typeface="Arial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en-US" sz="800" dirty="0">
                <a:latin typeface="+mn-lt"/>
                <a:cs typeface="Arial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l-GR" altLang="en-US" sz="1400" dirty="0" smtClean="0">
                  <a:latin typeface="+mn-lt"/>
                  <a:cs typeface="Arial" pitchFamily="34" charset="0"/>
                </a:rPr>
                <a:t>Εκπαίδευση</a:t>
              </a:r>
              <a:endParaRPr lang="en-US" altLang="en-US" sz="1400" dirty="0">
                <a:latin typeface="+mn-lt"/>
                <a:cs typeface="Arial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en-US" sz="800" dirty="0">
                <a:latin typeface="+mn-lt"/>
                <a:cs typeface="Arial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l-GR" altLang="en-US" sz="1400" dirty="0" smtClean="0">
                  <a:latin typeface="+mn-lt"/>
                  <a:cs typeface="Arial" pitchFamily="34" charset="0"/>
                </a:rPr>
                <a:t>Νομικές Υπηρεσίες</a:t>
              </a:r>
              <a:endParaRPr lang="en-US" altLang="en-US" sz="1400" dirty="0">
                <a:latin typeface="+mn-lt"/>
                <a:cs typeface="Arial" pitchFamily="34" charset="0"/>
              </a:endParaRPr>
            </a:p>
            <a:p>
              <a:pPr>
                <a:lnSpc>
                  <a:spcPct val="80000"/>
                </a:lnSpc>
              </a:pPr>
              <a:endParaRPr lang="en-US" altLang="en-US" sz="800" dirty="0">
                <a:latin typeface="+mn-lt"/>
                <a:cs typeface="Arial" pitchFamily="34" charset="0"/>
              </a:endParaRP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+mn-lt"/>
              </a:rPr>
              <a:t>Χαρακτηριστικά και </a:t>
            </a:r>
            <a:br>
              <a:rPr lang="el-GR" dirty="0" smtClean="0">
                <a:latin typeface="+mn-lt"/>
              </a:rPr>
            </a:br>
            <a:r>
              <a:rPr lang="el-GR" dirty="0">
                <a:latin typeface="+mn-lt"/>
              </a:rPr>
              <a:t>Ε</a:t>
            </a:r>
            <a:r>
              <a:rPr lang="el-GR" dirty="0" smtClean="0">
                <a:latin typeface="+mn-lt"/>
              </a:rPr>
              <a:t>υκολία </a:t>
            </a:r>
            <a:r>
              <a:rPr lang="el-GR" dirty="0">
                <a:latin typeface="+mn-lt"/>
              </a:rPr>
              <a:t>Α</a:t>
            </a:r>
            <a:r>
              <a:rPr lang="el-GR" dirty="0" smtClean="0">
                <a:latin typeface="+mn-lt"/>
              </a:rPr>
              <a:t>ξιολόγησης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5115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Υπηρεσιών, </a:t>
            </a:r>
            <a:r>
              <a:rPr lang="el-GR" b="1" dirty="0" smtClean="0"/>
              <a:t>Ενότητα </a:t>
            </a:r>
            <a:r>
              <a:rPr lang="en-US" b="1" dirty="0" smtClean="0"/>
              <a:t># 2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Συμπεριφορά Καταναλωτή  </a:t>
            </a:r>
            <a:r>
              <a:rPr lang="el-GR" dirty="0"/>
              <a:t>Υπηρεσιών</a:t>
            </a:r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προσδοκίες των Καταναλωτών Υπηρεσιών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12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CC_BY_NC_ND_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1911</Words>
  <Application>Microsoft Office PowerPoint</Application>
  <PresentationFormat>Προβολή στην οθόνη (4:3)</PresentationFormat>
  <Paragraphs>302</Paragraphs>
  <Slides>41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2" baseType="lpstr">
      <vt:lpstr>Template_CC_BY_NC_ND_0</vt:lpstr>
      <vt:lpstr>Μάρκετινγκ Υπηρεσιών</vt:lpstr>
      <vt:lpstr>Χρηματοδότηση</vt:lpstr>
      <vt:lpstr>Άδειες Χρήσης</vt:lpstr>
      <vt:lpstr>Σκοποί ενότητας</vt:lpstr>
      <vt:lpstr>Περιεχόμενα ενότητας</vt:lpstr>
      <vt:lpstr>Κριτήρια Αξιολόγησης Υπηρεσιών</vt:lpstr>
      <vt:lpstr>Χαρακτηριστικά της  Αξιολόγησης της Υπηρεσίας </vt:lpstr>
      <vt:lpstr>Χαρακτηριστικά και  Ευκολία Αξιολόγησης</vt:lpstr>
      <vt:lpstr>Οι προσδοκίες των Καταναλωτών Υπηρεσιών</vt:lpstr>
      <vt:lpstr>Καταναλωτικές Προσδοκίες</vt:lpstr>
      <vt:lpstr>Συστατικά της προσδοκίας</vt:lpstr>
      <vt:lpstr>Παράγοντες Επιρροής των Καταναλωτικών Προσδοκιών</vt:lpstr>
      <vt:lpstr>Ικανοποίηση και Ποιότητα: Ομοιότητες και Διαφορές</vt:lpstr>
      <vt:lpstr>Ομοιότητες και Διαφορές</vt:lpstr>
      <vt:lpstr>Ικανοποίηση </vt:lpstr>
      <vt:lpstr>Ικανοποίηση του Πελάτη</vt:lpstr>
      <vt:lpstr>Προσδιοριστικοί παράγοντες ικανοποίησης του πελάτη (1 από 2)</vt:lpstr>
      <vt:lpstr>Προσδιοριστικοί παράγοντες ικανοποίησης του πελάτη (2 από 2)</vt:lpstr>
      <vt:lpstr>Ποιότητα</vt:lpstr>
      <vt:lpstr>Οι Πέντε Διαστάσεις της Ποιότητας</vt:lpstr>
      <vt:lpstr>Αξιοπιστία</vt:lpstr>
      <vt:lpstr>Ανταπόκριση</vt:lpstr>
      <vt:lpstr>Διασφάλιση</vt:lpstr>
      <vt:lpstr>Εξατομίκευση</vt:lpstr>
      <vt:lpstr>Υλικά Περιουσιακά Στοιχεία </vt:lpstr>
      <vt:lpstr>«Στιγμές της Αλήθειας»</vt:lpstr>
      <vt:lpstr>«Οι Στιγμές της Αλήθειας»</vt:lpstr>
      <vt:lpstr>«Στιγμές της Αλήθειας» στην Πράξη</vt:lpstr>
      <vt:lpstr>Η βαρύτητα της  «στιγμής της αλήθειας»</vt:lpstr>
      <vt:lpstr>Τυπολογία των «στιγμών αλήθειας»</vt:lpstr>
      <vt:lpstr>Ταξινόμηση Υπηρεσιών σύμφωνα με το Βαθμό Επαφής</vt:lpstr>
      <vt:lpstr>Πηγές ευχαρίστησης και δυσαρέσκειας (1 από 2)</vt:lpstr>
      <vt:lpstr>Πηγές ευχαρίστησης και δυσαρέσκειας (2 από 2)</vt:lpstr>
      <vt:lpstr>Αποτελέσματα Αξιολόγησης Υπηρεσιών</vt:lpstr>
      <vt:lpstr>Αξιολόγηση της υπηρεσίας</vt:lpstr>
      <vt:lpstr>Αρνητική μη επιβεβαίωση / Απογοήτευση</vt:lpstr>
      <vt:lpstr>Οι πελάτες δεν διαμαρτύρονται (1 από 2)</vt:lpstr>
      <vt:lpstr>Οι πελάτες δεν διαμαρτύρονται (2 από 2)</vt:lpstr>
      <vt:lpstr>Επιβεβαίωση/ Ικανοποίηση</vt:lpstr>
      <vt:lpstr>Θετική μη επιβεβαίωση/ Ενθουσιασμός</vt:lpstr>
      <vt:lpstr>Τέλος Ενότητας #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2015-08-11T19:46:04Z</dcterms:created>
  <dcterms:modified xsi:type="dcterms:W3CDTF">2015-09-29T21:39:43Z</dcterms:modified>
</cp:coreProperties>
</file>