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sldIdLst>
    <p:sldId id="375" r:id="rId3"/>
    <p:sldId id="259" r:id="rId4"/>
    <p:sldId id="257" r:id="rId5"/>
    <p:sldId id="261" r:id="rId6"/>
    <p:sldId id="262" r:id="rId7"/>
    <p:sldId id="374" r:id="rId8"/>
    <p:sldId id="376" r:id="rId9"/>
    <p:sldId id="379" r:id="rId10"/>
    <p:sldId id="377" r:id="rId11"/>
    <p:sldId id="389" r:id="rId12"/>
    <p:sldId id="378" r:id="rId13"/>
    <p:sldId id="390" r:id="rId14"/>
    <p:sldId id="380" r:id="rId15"/>
    <p:sldId id="382" r:id="rId16"/>
    <p:sldId id="388" r:id="rId17"/>
    <p:sldId id="383" r:id="rId18"/>
    <p:sldId id="384" r:id="rId19"/>
    <p:sldId id="385" r:id="rId20"/>
    <p:sldId id="386" r:id="rId21"/>
    <p:sldId id="391" r:id="rId22"/>
    <p:sldId id="387" r:id="rId23"/>
    <p:sldId id="35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176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872208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Η Ευρώπη πριν από τη Βιομηχανική Επανάσταση</a:t>
            </a:r>
            <a:endParaRPr lang="en-US" sz="2800" dirty="0" smtClean="0"/>
          </a:p>
          <a:p>
            <a:r>
              <a:rPr lang="el-GR" sz="2800" b="1" dirty="0" smtClean="0"/>
              <a:t>Διδάσκων: 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χαρακτηριστικά προβιομηχανικής </a:t>
            </a:r>
            <a:r>
              <a:rPr lang="el-GR" dirty="0" smtClean="0"/>
              <a:t>εποχής (4 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 smtClean="0"/>
              <a:t>μεγαλύτεροι τομείς απασχόλησης είναι η γεωργία και τα υφάσματα.</a:t>
            </a:r>
          </a:p>
          <a:p>
            <a:r>
              <a:rPr lang="el-GR" dirty="0" smtClean="0"/>
              <a:t>Επικρατεί η οικονομία της αυτοσυντήρησης .</a:t>
            </a:r>
          </a:p>
          <a:p>
            <a:r>
              <a:rPr lang="el-GR" dirty="0" smtClean="0"/>
              <a:t>Βασικό κεφάλαιο για την παραγωγή αποτελεί η μυϊκή δύναμη των ανθρώπων και τα ζώα.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χαρακτηριστικά προβιομηχανικής </a:t>
            </a:r>
            <a:r>
              <a:rPr lang="el-GR" dirty="0" smtClean="0"/>
              <a:t>εποχής (5 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κατανομή του εισοδήματος είναι </a:t>
            </a:r>
            <a:r>
              <a:rPr lang="el-GR" b="1" dirty="0" smtClean="0"/>
              <a:t>άνιση </a:t>
            </a:r>
            <a:r>
              <a:rPr lang="el-GR" dirty="0" smtClean="0"/>
              <a:t>τόσο στην ύπαιθρο ( φέουδα) όσο και στις πόλεις.</a:t>
            </a:r>
          </a:p>
          <a:p>
            <a:r>
              <a:rPr lang="el-GR" dirty="0" smtClean="0"/>
              <a:t>Γίνεται συχνά πλιάτσικο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χαρακτηριστικά προβιομηχανικής </a:t>
            </a:r>
            <a:r>
              <a:rPr lang="el-GR" dirty="0" smtClean="0"/>
              <a:t>εποχής (6 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</a:t>
            </a:r>
            <a:r>
              <a:rPr lang="el-GR" dirty="0" smtClean="0"/>
              <a:t>ο </a:t>
            </a:r>
            <a:r>
              <a:rPr lang="el-GR" dirty="0" smtClean="0"/>
              <a:t>κρατικό θησαυροφυλάκιο </a:t>
            </a:r>
            <a:r>
              <a:rPr lang="el-GR" dirty="0" smtClean="0"/>
              <a:t>διαχειρίζεται από </a:t>
            </a:r>
            <a:r>
              <a:rPr lang="el-GR" dirty="0" smtClean="0"/>
              <a:t>τους βασιλιάδες ως ιδιωτική περιουσία. </a:t>
            </a:r>
          </a:p>
          <a:p>
            <a:r>
              <a:rPr lang="el-GR" dirty="0" smtClean="0"/>
              <a:t>Τον </a:t>
            </a:r>
            <a:r>
              <a:rPr lang="el-GR" dirty="0" smtClean="0"/>
              <a:t>δημόσιο τομέα αποτελούν στρατιωτικοί, διπλωμάτες και αυλικοί.</a:t>
            </a:r>
          </a:p>
          <a:p>
            <a:r>
              <a:rPr lang="el-GR" dirty="0" smtClean="0"/>
              <a:t>Σημαντικό ρόλο διαδραμάτιζε και η Εκκλησία.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Μεγάλη Επέκταση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Η Ευρώπη πριν από τη Βιομηχανική Επανάσταση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 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Φέουδο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Αυτόνομη παραγωγική οικονομική μονάδα όπου:</a:t>
            </a:r>
          </a:p>
          <a:p>
            <a:pPr lvl="1"/>
            <a:r>
              <a:rPr lang="el-GR" dirty="0" smtClean="0"/>
              <a:t>Ο φεουδάρχης είναι ο πλέον αρμόδιος για </a:t>
            </a:r>
            <a:r>
              <a:rPr lang="el-GR" dirty="0" smtClean="0"/>
              <a:t>την </a:t>
            </a:r>
            <a:r>
              <a:rPr lang="el-GR" dirty="0" smtClean="0"/>
              <a:t>παραγωγή, την εκκλησιαστική λειτουργία, την παιδεία και την υγεία στο χώρο του φέουδου.</a:t>
            </a:r>
          </a:p>
          <a:p>
            <a:pPr lvl="1"/>
            <a:r>
              <a:rPr lang="el-GR" dirty="0" smtClean="0"/>
              <a:t>Ο</a:t>
            </a:r>
            <a:r>
              <a:rPr lang="el-GR" dirty="0" smtClean="0"/>
              <a:t>ι </a:t>
            </a:r>
            <a:r>
              <a:rPr lang="el-GR" dirty="0" smtClean="0"/>
              <a:t>δουλοπάροικοι καλλιεργούν τον αγροτικό χώρο του φεουδάρχη και εξασφαλίζουν την επιβίωσή τους.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οικονομικές συνέπειες του ''Μαύρου Θανάτου'' του 1348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Επιδημία (πανώλη) που μέσα σε τρία χρόνια εξάλειψε περίπου το ένα τρίτο του πληθυσμού της Ευρώπης.</a:t>
            </a:r>
          </a:p>
          <a:p>
            <a:r>
              <a:rPr lang="el-GR" dirty="0" smtClean="0"/>
              <a:t>Στην </a:t>
            </a:r>
            <a:r>
              <a:rPr lang="el-GR" b="1" dirty="0" smtClean="0"/>
              <a:t>δυτική Ευρώπη </a:t>
            </a:r>
            <a:r>
              <a:rPr lang="el-GR" dirty="0" smtClean="0"/>
              <a:t>η δύναμη του φεουδάρχη πάνω στους δουλοπάροικους εξασθενεί με την εκδήλωση του μαύρου θανάτου. </a:t>
            </a:r>
          </a:p>
          <a:p>
            <a:pPr lvl="1"/>
            <a:r>
              <a:rPr lang="el-GR" dirty="0" smtClean="0"/>
              <a:t>Μειώνεται αισθητά ο αριθμός των δουλοπαροίκων με συνέπεια να ενισχυθεί η διαπραγματευτική τους δύναμη απέναντι στον εργοδότη-φεουδάρχη.</a:t>
            </a:r>
          </a:p>
          <a:p>
            <a:pPr lvl="1"/>
            <a:r>
              <a:rPr lang="el-GR" dirty="0" smtClean="0"/>
              <a:t>Στρέφονται στις πόλεις, προσπαθώντας να μετατραπούν σε ανεξάρτητους καλλιεργητές.</a:t>
            </a:r>
          </a:p>
          <a:p>
            <a:r>
              <a:rPr lang="el-GR" dirty="0" smtClean="0"/>
              <a:t>Αντίθετα στην </a:t>
            </a:r>
            <a:r>
              <a:rPr lang="el-GR" b="1" dirty="0" smtClean="0"/>
              <a:t>ανατολική Ευρώπη </a:t>
            </a:r>
            <a:r>
              <a:rPr lang="el-GR" dirty="0" smtClean="0"/>
              <a:t>το φαινόμενο της δουλοπαροικίας εντείνεται.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Πόλη –Συντεχνία-Αστός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Τον ενδέκατο αιώνα οι πόλεις αναβιώνουν και γίνονται το σύμβολο της ελευθερίας.</a:t>
            </a:r>
          </a:p>
          <a:p>
            <a:r>
              <a:rPr lang="el-GR" dirty="0" smtClean="0"/>
              <a:t>Οι κάτοικοι των πόλεων ονομάζονται αστοί.</a:t>
            </a:r>
          </a:p>
          <a:p>
            <a:r>
              <a:rPr lang="el-GR" dirty="0" smtClean="0"/>
              <a:t>Η πόλη ταυτίζεται με </a:t>
            </a:r>
            <a:r>
              <a:rPr lang="el-GR" dirty="0" smtClean="0"/>
              <a:t>τον </a:t>
            </a:r>
            <a:r>
              <a:rPr lang="el-GR" dirty="0" smtClean="0"/>
              <a:t>θεσμό της συντεχνίας.</a:t>
            </a:r>
          </a:p>
          <a:p>
            <a:pPr lvl="1"/>
            <a:r>
              <a:rPr lang="el-GR" dirty="0" smtClean="0"/>
              <a:t>Επαγγελματική ένωση που χαρακτηρίζεται από εφαρμογή αυστηρών κανόνων για την παραγωγική διαδικασία.</a:t>
            </a:r>
          </a:p>
          <a:p>
            <a:pPr lvl="1"/>
            <a:r>
              <a:rPr lang="el-GR" dirty="0" smtClean="0"/>
              <a:t>Κοινωνική κινητικότητα.</a:t>
            </a:r>
          </a:p>
          <a:p>
            <a:pPr lvl="1"/>
            <a:r>
              <a:rPr lang="el-GR" dirty="0" smtClean="0"/>
              <a:t>Προστασία από τον ανταγωνισμό.</a:t>
            </a:r>
          </a:p>
          <a:p>
            <a:pPr lvl="1"/>
            <a:r>
              <a:rPr lang="el-GR" dirty="0" smtClean="0"/>
              <a:t>Επιστημονική οργάνωση της παραγωγής.</a:t>
            </a:r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4900" dirty="0" smtClean="0"/>
              <a:t>Ο έμπορος των  μεγάλων αποστάσεων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 έμπορος των μεγάλων αποστάσεων παρέχει σε κατοίκους του χωριού το κεφάλαιο εργασίας και τις πρώτες ύλες για την παραγωγή ενός προϊόντος, π.χ. ύφασμα.</a:t>
            </a:r>
          </a:p>
          <a:p>
            <a:r>
              <a:rPr lang="el-GR" dirty="0" smtClean="0"/>
              <a:t>Έτσι δημιουργείται ένα υβριδικό σύστημα εργοστασίου-οικοτεχνίας ή αλλιώς </a:t>
            </a:r>
            <a:r>
              <a:rPr lang="el-GR" b="1" dirty="0" smtClean="0"/>
              <a:t>σύστημα της αναθέσεως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Αποτέλεσε φαινόμενο </a:t>
            </a:r>
            <a:r>
              <a:rPr lang="el-GR" dirty="0" smtClean="0"/>
              <a:t>πρώτο-εκβιομηχάνισης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Αποτέλεσε κομμάτι του αναδυόμενου εμπορικού καπιταλισμού.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Αλλαγή νοοτροπίας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 την Αναγέννηση και τη συνακόλουθη άνοδο των επιστημών οι άνθρωποι αποδεσμεύονται από τη θεολογία της Ρωμαιοκαθολικής εκκλησίας. </a:t>
            </a:r>
          </a:p>
          <a:p>
            <a:r>
              <a:rPr lang="el-GR" dirty="0" smtClean="0"/>
              <a:t>Η Προτεσταντική ηθική εισάγει την έννοια της σκληρής εργασίας ως μέσο σωτηρίας. </a:t>
            </a:r>
          </a:p>
          <a:p>
            <a:r>
              <a:rPr lang="el-GR" dirty="0" smtClean="0"/>
              <a:t>Απενοχοποίηση του κυνηγητού του κέρδους.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Ανάδυση του Έθνους – </a:t>
            </a:r>
            <a:r>
              <a:rPr lang="el-GR" dirty="0" smtClean="0"/>
              <a:t>Κράτους </a:t>
            </a:r>
            <a:r>
              <a:rPr lang="el-GR" dirty="0" smtClean="0"/>
              <a:t>και του </a:t>
            </a:r>
            <a:r>
              <a:rPr lang="el-GR" dirty="0" smtClean="0"/>
              <a:t>μερκαντιλισμού (1 από 2)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Το κράτος προσπαθεί να συγκεντρώσει πλούτο.</a:t>
            </a:r>
          </a:p>
          <a:p>
            <a:r>
              <a:rPr lang="el-GR" dirty="0" smtClean="0"/>
              <a:t>Δημιουργία ισχυρού κράτους με λίγες εισαγωγές και εμπορικό πλεόνασμα.</a:t>
            </a:r>
          </a:p>
          <a:p>
            <a:r>
              <a:rPr lang="el-GR" dirty="0" smtClean="0"/>
              <a:t>Βασικός στόχος είναι η ανάπτυξη της αγροτικής παραγωγής της χώρας ούτως ώστε να υπάρχει πλεόνασμα, το οποίο ο βασιλιάς επενδύει σε πολέμους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Ανάδυση του Έθνους – </a:t>
            </a:r>
            <a:r>
              <a:rPr lang="el-GR" dirty="0" smtClean="0"/>
              <a:t>Κράτους </a:t>
            </a:r>
            <a:r>
              <a:rPr lang="el-GR" dirty="0" smtClean="0"/>
              <a:t>και του μερκαντιλισμού </a:t>
            </a: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l-GR" dirty="0" smtClean="0"/>
              <a:t>Ανάδυση </a:t>
            </a:r>
            <a:r>
              <a:rPr lang="el-GR" dirty="0" smtClean="0"/>
              <a:t>έθνους-κράτους και προστασία των δικαιωμάτων ιδιοκτησίας και του εμπορίου.</a:t>
            </a:r>
          </a:p>
          <a:p>
            <a:r>
              <a:rPr lang="el-GR" dirty="0" smtClean="0"/>
              <a:t>Στα επιτεύγματα του μερκαντιλισμού βασίστηκε η Βιομηχανική Επανάσταση.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Προνομιούχος </a:t>
            </a:r>
            <a:r>
              <a:rPr lang="el-GR" dirty="0" smtClean="0"/>
              <a:t>Εταιρία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Αποτελούσαν </a:t>
            </a:r>
            <a:r>
              <a:rPr lang="el-GR" dirty="0" smtClean="0"/>
              <a:t>στην </a:t>
            </a:r>
            <a:r>
              <a:rPr lang="el-GR" dirty="0" smtClean="0"/>
              <a:t>πραγματικότητα συνεταιρισμό πολλών εμπόρων, οι οποίοι αναλάμβαναν αποστολές για λογαριασμό του κράτους.</a:t>
            </a:r>
          </a:p>
          <a:p>
            <a:r>
              <a:rPr lang="el-GR" dirty="0" smtClean="0"/>
              <a:t>Είχαν το μοναδικό προνόμιο του μονοπωλείου και έτσι είχαν υπέρογκα κέρδη. </a:t>
            </a:r>
          </a:p>
          <a:p>
            <a:r>
              <a:rPr lang="el-GR" dirty="0" smtClean="0"/>
              <a:t>Ήταν πολυμετοχικές , πρόδρομοι των σημερινών Ανώνυμων Εταιριών.</a:t>
            </a:r>
          </a:p>
          <a:p>
            <a:r>
              <a:rPr lang="el-GR" dirty="0" smtClean="0"/>
              <a:t>Υπήρξαν εστίες προόδου όσον αφορά τη βιομηχανική οργάνωση.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Η Ευρώπη πριν από τη Βιομηχανική Επανάσταση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των βασικών χαρακτηριστικών της προβιομηχανικής εποχής.</a:t>
            </a:r>
          </a:p>
          <a:p>
            <a:r>
              <a:rPr lang="el-GR" dirty="0" smtClean="0"/>
              <a:t>Εξοικείωση με βασικούς θεσμούς της προβιομηχανικής εποχής. </a:t>
            </a:r>
          </a:p>
          <a:p>
            <a:r>
              <a:rPr lang="el-GR" dirty="0" smtClean="0"/>
              <a:t>Κατανόηση των στοιχείων της προβιομηχανικής εποχής που έθεσαν τα θεμέλια της Βιομηχανικής Επανάστασης.</a:t>
            </a:r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Μακροοικονομική επισκόπηση της προβιομηχανικής εποχής.</a:t>
            </a:r>
          </a:p>
          <a:p>
            <a:r>
              <a:rPr lang="el-GR" altLang="el-GR" dirty="0" smtClean="0"/>
              <a:t>Η Μεγάλη Επέκταση.</a:t>
            </a:r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Μακροοικονομική επισκόπηση της προβιομηχανικής εποχής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b="1" dirty="0" smtClean="0"/>
              <a:t> </a:t>
            </a:r>
            <a:r>
              <a:rPr lang="el-GR" dirty="0" smtClean="0"/>
              <a:t>Η Ευρώπη πριν </a:t>
            </a:r>
            <a:r>
              <a:rPr lang="el-GR" dirty="0" smtClean="0"/>
              <a:t>από τη </a:t>
            </a:r>
            <a:r>
              <a:rPr lang="el-GR" dirty="0" smtClean="0"/>
              <a:t>Βιομηχανική Επανάσταση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 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χαρακτηριστικά </a:t>
            </a:r>
            <a:r>
              <a:rPr lang="el-GR" dirty="0" smtClean="0"/>
              <a:t>προβιομηχανικής εποχής (1 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92489"/>
          </a:xfrm>
        </p:spPr>
        <p:txBody>
          <a:bodyPr>
            <a:noAutofit/>
          </a:bodyPr>
          <a:lstStyle/>
          <a:p>
            <a:r>
              <a:rPr lang="el-GR" dirty="0" smtClean="0"/>
              <a:t>Με τη διάλυση της Ρωμαϊκής Αυτοκρατορίας προκύπτουν δύο τμήματα:</a:t>
            </a:r>
          </a:p>
          <a:p>
            <a:pPr lvl="1"/>
            <a:r>
              <a:rPr lang="el-GR" dirty="0" smtClean="0"/>
              <a:t>το ανατολικό που μετέπειτα εξελίσσεται στη Βυζαντινή Αυτοκρατορία.</a:t>
            </a:r>
          </a:p>
          <a:p>
            <a:pPr lvl="1"/>
            <a:r>
              <a:rPr lang="el-GR" dirty="0" smtClean="0"/>
              <a:t>το δυτικό που βυθίζεται αρχικά </a:t>
            </a:r>
            <a:r>
              <a:rPr lang="el-GR" dirty="0" smtClean="0"/>
              <a:t>στο έρεβος (οπισθοδρόμηση).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χαρακτηριστικά προβιομηχανικής </a:t>
            </a:r>
            <a:r>
              <a:rPr lang="el-GR" dirty="0" smtClean="0"/>
              <a:t>εποχής (2 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92489"/>
          </a:xfrm>
        </p:spPr>
        <p:txBody>
          <a:bodyPr>
            <a:normAutofit fontScale="25000" lnSpcReduction="20000"/>
          </a:bodyPr>
          <a:lstStyle/>
          <a:p>
            <a:r>
              <a:rPr lang="el-GR" sz="12800" dirty="0" smtClean="0"/>
              <a:t>Μεγάλη μερίδα του </a:t>
            </a:r>
            <a:r>
              <a:rPr lang="el-GR" sz="12800" dirty="0" smtClean="0"/>
              <a:t>πληθυσμού επιστρέφει </a:t>
            </a:r>
            <a:r>
              <a:rPr lang="el-GR" sz="12800" dirty="0" smtClean="0"/>
              <a:t>στην ύπαιθρο, όπου εκεί δημιουργούνται κλειστές μονάδες παραγωγής, τα </a:t>
            </a:r>
            <a:r>
              <a:rPr lang="el-GR" sz="12800" b="1" dirty="0" smtClean="0"/>
              <a:t>φέουδα</a:t>
            </a:r>
            <a:r>
              <a:rPr lang="el-GR" sz="12800" dirty="0" smtClean="0"/>
              <a:t>.</a:t>
            </a:r>
          </a:p>
          <a:p>
            <a:r>
              <a:rPr lang="el-GR" sz="12800" dirty="0" smtClean="0"/>
              <a:t>Χαρακτηρίζεται από μεγάλη ανασφάλεια και μεγάλες μεταπτώσεις κυρίως στο επίπεδο </a:t>
            </a:r>
            <a:r>
              <a:rPr lang="el-GR" sz="12800" dirty="0" smtClean="0"/>
              <a:t>παραγωγής λόγω καιρικών συνθηκών.</a:t>
            </a:r>
            <a:endParaRPr lang="el-GR" sz="12800" dirty="0" smtClean="0"/>
          </a:p>
          <a:p>
            <a:r>
              <a:rPr lang="el-GR" sz="12800" dirty="0" smtClean="0"/>
              <a:t>Την εποχή αυτή γεννιέται ο θεσμός του καπιταλισμού από την τάξη των εμπόρων.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χαρακτηριστικά προβιομηχανικής </a:t>
            </a:r>
            <a:r>
              <a:rPr lang="el-GR" dirty="0" smtClean="0"/>
              <a:t>εποχής (3 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Υπάρχει υψηλή γεννητικότητα και υψηλή θνησιμότητα.</a:t>
            </a:r>
          </a:p>
          <a:p>
            <a:r>
              <a:rPr lang="el-GR" dirty="0" smtClean="0"/>
              <a:t>Η εργασία χαρακτηρίζεται από πολυεργία και χαμηλή εξειδίκευση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882</Words>
  <Application>Microsoft Office PowerPoint</Application>
  <PresentationFormat>Προβολή στην οθόνη (4:3)</PresentationFormat>
  <Paragraphs>113</Paragraphs>
  <Slides>22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Μακροοικονομική επισκόπηση της προβιομηχανικής εποχής</vt:lpstr>
      <vt:lpstr>Βασικά χαρακτηριστικά προβιομηχανικής εποχής (1 από 6)</vt:lpstr>
      <vt:lpstr>Βασικά χαρακτηριστικά προβιομηχανικής εποχής (2 από 6)</vt:lpstr>
      <vt:lpstr>Βασικά χαρακτηριστικά προβιομηχανικής εποχής (3 από 6)</vt:lpstr>
      <vt:lpstr>Βασικά χαρακτηριστικά προβιομηχανικής εποχής (4 από 6)</vt:lpstr>
      <vt:lpstr>Βασικά χαρακτηριστικά προβιομηχανικής εποχής (5 από 6)</vt:lpstr>
      <vt:lpstr>Βασικά χαρακτηριστικά προβιομηχανικής εποχής (6 από 6)</vt:lpstr>
      <vt:lpstr>Η Μεγάλη Επέκταση</vt:lpstr>
      <vt:lpstr>Το Φέουδο</vt:lpstr>
      <vt:lpstr>Οι οικονομικές συνέπειες του ''Μαύρου Θανάτου'' του 1348  </vt:lpstr>
      <vt:lpstr>Πόλη –Συντεχνία-Αστός </vt:lpstr>
      <vt:lpstr>Ο έμπορος των  μεγάλων αποστάσεων </vt:lpstr>
      <vt:lpstr>Αλλαγή νοοτροπίας </vt:lpstr>
      <vt:lpstr> Ανάδυση του Έθνους – Κράτους και του μερκαντιλισμού (1 από 2) </vt:lpstr>
      <vt:lpstr> Ανάδυση του Έθνους – Κράτους και του μερκαντιλισμού (2 από 2)</vt:lpstr>
      <vt:lpstr>Προνομιούχος Εταιρία</vt:lpstr>
      <vt:lpstr>Τέλος Ενότητας # 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2015-09-04T22:57:19Z</dcterms:created>
  <dcterms:modified xsi:type="dcterms:W3CDTF">2015-10-01T17:40:20Z</dcterms:modified>
</cp:coreProperties>
</file>