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56" r:id="rId3"/>
    <p:sldId id="259" r:id="rId4"/>
    <p:sldId id="257" r:id="rId5"/>
    <p:sldId id="261" r:id="rId6"/>
    <p:sldId id="262" r:id="rId7"/>
    <p:sldId id="374" r:id="rId8"/>
    <p:sldId id="375" r:id="rId9"/>
    <p:sldId id="376" r:id="rId10"/>
    <p:sldId id="377" r:id="rId11"/>
    <p:sldId id="384" r:id="rId12"/>
    <p:sldId id="378" r:id="rId13"/>
    <p:sldId id="379" r:id="rId14"/>
    <p:sldId id="385" r:id="rId15"/>
    <p:sldId id="386" r:id="rId16"/>
    <p:sldId id="387" r:id="rId17"/>
    <p:sldId id="388" r:id="rId18"/>
    <p:sldId id="389" r:id="rId19"/>
    <p:sldId id="390" r:id="rId20"/>
    <p:sldId id="380" r:id="rId21"/>
    <p:sldId id="354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176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72208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στη μελέτη της οικονομικής ιστορίας</a:t>
            </a:r>
            <a:endParaRPr lang="en-US" sz="2800" dirty="0" smtClean="0"/>
          </a:p>
          <a:p>
            <a:r>
              <a:rPr lang="el-GR" sz="2800" b="1" dirty="0" smtClean="0"/>
              <a:t>Διδάσκων: 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Μορφές οικονομικής οργάνωσης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b="1" dirty="0" smtClean="0"/>
              <a:t>:</a:t>
            </a:r>
            <a:r>
              <a:rPr lang="el-GR" dirty="0" smtClean="0"/>
              <a:t> Εισαγωγή στη μελέτη της οικονομικής ιστορίας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el-GR" dirty="0" smtClean="0"/>
              <a:t>Μορφές οικονομικής οργάνωσης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Οργάνωση της οικονομικής ζωής με κατευθυντήριο άξονα την </a:t>
            </a:r>
            <a:r>
              <a:rPr lang="el-GR" b="1" dirty="0" smtClean="0"/>
              <a:t>παράδοση</a:t>
            </a:r>
            <a:r>
              <a:rPr lang="el-GR" dirty="0" smtClean="0"/>
              <a:t>.</a:t>
            </a:r>
          </a:p>
          <a:p>
            <a:pPr lvl="1">
              <a:spcBef>
                <a:spcPct val="20000"/>
              </a:spcBef>
            </a:pPr>
            <a:r>
              <a:rPr lang="el-GR" dirty="0" smtClean="0"/>
              <a:t>Γνωρίσματα: Σταθερότητα και ασφάλεια. </a:t>
            </a:r>
            <a:endParaRPr lang="el-GR" dirty="0" smtClean="0"/>
          </a:p>
          <a:p>
            <a:pPr lvl="1">
              <a:spcBef>
                <a:spcPct val="20000"/>
              </a:spcBef>
            </a:pPr>
            <a:r>
              <a:rPr lang="el-GR" dirty="0" smtClean="0"/>
              <a:t>Παράδειγμα </a:t>
            </a:r>
            <a:r>
              <a:rPr lang="el-GR" dirty="0" smtClean="0"/>
              <a:t>η οικονομική οργάνωση των πρωτόγονων φυλών.</a:t>
            </a:r>
          </a:p>
          <a:p>
            <a:r>
              <a:rPr lang="el-GR" dirty="0" smtClean="0"/>
              <a:t>Η οικονομία της </a:t>
            </a:r>
            <a:r>
              <a:rPr lang="el-GR" b="1" dirty="0" smtClean="0"/>
              <a:t>επιταγής</a:t>
            </a:r>
            <a:r>
              <a:rPr lang="el-GR" dirty="0" smtClean="0"/>
              <a:t>.</a:t>
            </a:r>
          </a:p>
          <a:p>
            <a:pPr lvl="1">
              <a:spcBef>
                <a:spcPct val="20000"/>
              </a:spcBef>
            </a:pPr>
            <a:r>
              <a:rPr lang="el-GR" dirty="0" smtClean="0"/>
              <a:t>Γνωρίσματα: Σχετική ασφάλεια, αυστηρή ιεραρχία, στέρηση ατομικών ελευθεριών και </a:t>
            </a:r>
            <a:r>
              <a:rPr lang="el-GR" dirty="0" smtClean="0"/>
              <a:t>αυθαιρεσία.</a:t>
            </a:r>
          </a:p>
          <a:p>
            <a:pPr lvl="1">
              <a:spcBef>
                <a:spcPct val="20000"/>
              </a:spcBef>
            </a:pPr>
            <a:r>
              <a:rPr lang="el-GR" dirty="0" smtClean="0"/>
              <a:t>Μερικά </a:t>
            </a:r>
            <a:r>
              <a:rPr lang="el-GR" dirty="0" smtClean="0"/>
              <a:t>παραδείγματα είναι η Φεουδαρχία και τα φασιστικά ή ναζιστικά καθεστώτα.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Μορφές οικονομικής οργάνωσης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οικονομία της </a:t>
            </a:r>
            <a:r>
              <a:rPr lang="el-GR" b="1" dirty="0" smtClean="0"/>
              <a:t>αγοράς</a:t>
            </a:r>
            <a:r>
              <a:rPr lang="el-GR" dirty="0" smtClean="0"/>
              <a:t>.</a:t>
            </a:r>
          </a:p>
          <a:p>
            <a:pPr lvl="1">
              <a:spcBef>
                <a:spcPct val="20000"/>
              </a:spcBef>
            </a:pPr>
            <a:r>
              <a:rPr lang="el-GR" dirty="0" smtClean="0"/>
              <a:t>Γνωρίσματα: Ατομική ελευθερία, ισότητα απέναντι στο νόμο, απουσία μονοπωλίου και κρατικού παρεμβατισμού.</a:t>
            </a:r>
          </a:p>
          <a:p>
            <a:r>
              <a:rPr lang="el-GR" dirty="0" smtClean="0"/>
              <a:t>Όμως καθαρή </a:t>
            </a:r>
            <a:r>
              <a:rPr lang="el-GR" dirty="0" smtClean="0"/>
              <a:t>οικονομία της αγοράς δεν υπήρξε ποτέ. </a:t>
            </a:r>
          </a:p>
          <a:p>
            <a:r>
              <a:rPr lang="el-GR" dirty="0" smtClean="0"/>
              <a:t>Σήμερα έχουμε </a:t>
            </a:r>
            <a:r>
              <a:rPr lang="el-GR" b="1" dirty="0" smtClean="0"/>
              <a:t>μεικτή οικονομία</a:t>
            </a:r>
            <a:r>
              <a:rPr lang="el-GR" dirty="0" smtClean="0"/>
              <a:t>. </a:t>
            </a:r>
          </a:p>
          <a:p>
            <a:pPr lvl="1">
              <a:buFont typeface="Calibri" pitchFamily="34" charset="0"/>
              <a:buChar char="‒"/>
            </a:pPr>
            <a:r>
              <a:rPr lang="el-GR" dirty="0" smtClean="0"/>
              <a:t>Δηλαδή οικονομία της αγοράς και </a:t>
            </a:r>
            <a:r>
              <a:rPr lang="el-GR" dirty="0" smtClean="0"/>
              <a:t>συνάμα κρατική </a:t>
            </a:r>
            <a:r>
              <a:rPr lang="el-GR" dirty="0" smtClean="0"/>
              <a:t>παρέμβαση.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2564905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Γιατί </a:t>
            </a:r>
            <a:r>
              <a:rPr lang="el-GR" dirty="0" smtClean="0"/>
              <a:t>αποτυγχάνουν τα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dirty="0" smtClean="0"/>
              <a:t>έθνη;</a:t>
            </a:r>
            <a:r>
              <a:rPr lang="en-GB" b="0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Βιβλίο των </a:t>
            </a:r>
            <a:r>
              <a:rPr lang="en-GB" dirty="0" err="1" smtClean="0">
                <a:solidFill>
                  <a:prstClr val="black"/>
                </a:solidFill>
              </a:rPr>
              <a:t>Acemoglu</a:t>
            </a:r>
            <a:r>
              <a:rPr lang="en-GB" dirty="0" smtClean="0">
                <a:solidFill>
                  <a:prstClr val="black"/>
                </a:solidFill>
              </a:rPr>
              <a:t>, D. and Robinson, J. (2012)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b="1" dirty="0" smtClean="0"/>
              <a:t>:</a:t>
            </a:r>
            <a:r>
              <a:rPr lang="el-GR" dirty="0" smtClean="0"/>
              <a:t> Εισαγωγή στη μελέτη της οικονομικής ιστορίας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200"/>
              </a:spcBef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Γιατί </a:t>
            </a:r>
            <a:r>
              <a:rPr lang="el-GR" dirty="0" smtClean="0"/>
              <a:t>αποτυγχάνουν τα έθνη</a:t>
            </a:r>
            <a:r>
              <a:rPr lang="el-GR" dirty="0" smtClean="0"/>
              <a:t>; (1 από2)</a:t>
            </a:r>
            <a:r>
              <a:rPr lang="en-GB" sz="3200" b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l-GR" sz="3200" b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el-GR" sz="3500" dirty="0" smtClean="0"/>
              <a:t>Οι </a:t>
            </a:r>
            <a:r>
              <a:rPr lang="el-GR" sz="3500" b="1" dirty="0" smtClean="0"/>
              <a:t>ανοιχτοί και πλουραλιστικοί θεσμοί</a:t>
            </a:r>
            <a:r>
              <a:rPr lang="el-GR" sz="3500" dirty="0" smtClean="0"/>
              <a:t> οδήγησαν χώρες όπως την Αγγλία στη Βιομηχανική Επανάσταση και την οικονομική ανάπτυξη.</a:t>
            </a:r>
          </a:p>
          <a:p>
            <a:pPr lvl="1"/>
            <a:r>
              <a:rPr lang="el-GR" dirty="0" smtClean="0">
                <a:solidFill>
                  <a:prstClr val="black"/>
                </a:solidFill>
              </a:rPr>
              <a:t>Παραδείγματα ανοιχτών θεσμών είναι η δημοκρατία και η κοινωνία των πολιτών.</a:t>
            </a:r>
            <a:endParaRPr lang="el-GR" sz="3500" dirty="0" smtClean="0"/>
          </a:p>
          <a:p>
            <a:r>
              <a:rPr lang="el-GR" sz="3500" dirty="0" smtClean="0"/>
              <a:t>Οι </a:t>
            </a:r>
            <a:r>
              <a:rPr lang="el-GR" sz="3500" b="1" dirty="0" smtClean="0"/>
              <a:t>κλειστοί θεσμοί</a:t>
            </a:r>
            <a:r>
              <a:rPr lang="el-GR" sz="3500" dirty="0" smtClean="0"/>
              <a:t> και η ανεξέλεγκτη εξουσία από ελίτ ομάδες διατηρούν τις φτωχές χώρες φτωχές.</a:t>
            </a:r>
          </a:p>
          <a:p>
            <a:pPr lvl="1"/>
            <a:r>
              <a:rPr lang="el-GR" sz="3000" dirty="0" smtClean="0">
                <a:solidFill>
                  <a:prstClr val="black"/>
                </a:solidFill>
              </a:rPr>
              <a:t>Τέτοιες χώρες είναι οι χώρες της Αφρικής, της Νοτίου Αμερικής, της Μέσης Ανατολής και πολλές χώρες της Ασίας όπως το Μπαγκλαντές.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l-GR" sz="4900" dirty="0" smtClean="0"/>
              <a:t>Γιατί </a:t>
            </a:r>
            <a:r>
              <a:rPr lang="el-GR" sz="4900" dirty="0" smtClean="0"/>
              <a:t>αποτυγχάνουν τα έθνη; </a:t>
            </a:r>
            <a:r>
              <a:rPr lang="el-GR" sz="4900" dirty="0" smtClean="0"/>
              <a:t>(2 από2)</a:t>
            </a:r>
            <a:endParaRPr lang="el-GR" sz="49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l-GR" sz="3500" dirty="0" smtClean="0"/>
              <a:t>Συμπερασματικά η αποτυχία ή μη των εθνών οφείλεται στους θεσμούς.</a:t>
            </a:r>
          </a:p>
          <a:p>
            <a:r>
              <a:rPr lang="el-GR" sz="3500" dirty="0" smtClean="0"/>
              <a:t>Οι κλειστοί θεσμοί δημιουργούν έναν φαύλο κύκλο.</a:t>
            </a:r>
          </a:p>
          <a:p>
            <a:r>
              <a:rPr lang="el-GR" sz="3500" dirty="0" smtClean="0"/>
              <a:t>Οι διαμορφωτές της πολιτικής και οι γραφειοκράτες είναι συχνά μέρος του προβλήματος.</a:t>
            </a:r>
          </a:p>
          <a:p>
            <a:r>
              <a:rPr lang="el-GR" sz="3500" dirty="0" smtClean="0"/>
              <a:t>Υπάρχει η ελπίδα όμως να μετασχηματιστούν οι θεσμοί σε ανοιχτούς, αλλά σε μεγάλο χρονικό ορίζοντα.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Σύγκριση Αργεντινής και Αμερικής-ομοιότητες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Και οι δύο χώρες αποτελούνται από συνονθύλευμα μεταναστών.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Έχουν πλούσια γη και τεράστιες πεδιάδες.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Έχουν υψηλή παραγωγικότητα </a:t>
            </a:r>
            <a:r>
              <a:rPr lang="el-GR" sz="3200" dirty="0" smtClean="0"/>
              <a:t>σε σιτάρι, καλαμπόκι και κρέας.</a:t>
            </a:r>
            <a:endParaRPr lang="el-GR" sz="3200" dirty="0" smtClean="0"/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Εξάγουν μεγάλες ποσότητες προϊόντων στη Δυτική Ευρώπη.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Σύγκριση Αργεντινής και </a:t>
            </a:r>
            <a:r>
              <a:rPr lang="el-GR" dirty="0" smtClean="0"/>
              <a:t>Αμερικής-διαφορές (1 από2)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Στην Αμερική:</a:t>
            </a:r>
          </a:p>
          <a:p>
            <a:pPr lvl="1"/>
            <a:r>
              <a:rPr lang="el-GR" dirty="0" smtClean="0"/>
              <a:t>Ο γεωργός συμμετέχει ενεργά στην </a:t>
            </a:r>
            <a:r>
              <a:rPr lang="el-GR" dirty="0" smtClean="0"/>
              <a:t>παραγωγή.</a:t>
            </a:r>
          </a:p>
          <a:p>
            <a:pPr lvl="1"/>
            <a:r>
              <a:rPr lang="el-GR" dirty="0" smtClean="0"/>
              <a:t>Προέρχεται </a:t>
            </a:r>
            <a:r>
              <a:rPr lang="el-GR" dirty="0" smtClean="0"/>
              <a:t>από τη Δυτική Ευρώπη (κυρίως Αγγλία, Γερμανία, Γαλλία) και διακατέχεται από προτεσταντική ηθική.</a:t>
            </a:r>
          </a:p>
          <a:p>
            <a:pPr lvl="1"/>
            <a:r>
              <a:rPr lang="el-GR" dirty="0" smtClean="0"/>
              <a:t>Το πλεόνασμα της γεωργίας επενδύεται στην ανάπτυξη της βιομηχανίας με αποτέλεσμα η Αμερική μετά τον Α΄ Παγκόσμιο Πόλεμο να είναι η μεγαλύτερη πιστώτρια χώρα στον κόσμο.</a:t>
            </a:r>
          </a:p>
          <a:p>
            <a:pPr lvl="1"/>
            <a:endParaRPr lang="el-GR" dirty="0" smtClean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Σύγκριση Αργεντινής και </a:t>
            </a:r>
            <a:r>
              <a:rPr lang="el-GR" dirty="0" smtClean="0"/>
              <a:t>Αμερικής-διαφορές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Στην Αργεντινή:</a:t>
            </a:r>
          </a:p>
          <a:p>
            <a:pPr lvl="1"/>
            <a:r>
              <a:rPr lang="el-GR" dirty="0" smtClean="0"/>
              <a:t>	Επικρατεί σχήμα αριστοκρατικής ιδιοκτησίας όπου ο γαιοκτήμονας δεν ζει στη γη και δεν ασχολείται με την καλλιέργειά της.</a:t>
            </a:r>
          </a:p>
          <a:p>
            <a:pPr lvl="1"/>
            <a:r>
              <a:rPr lang="el-GR" dirty="0" smtClean="0"/>
              <a:t>	Οι Ισπανοί μετανάστες δεν μετέφεραν το θεσμικό πλαίσιο μιας αναδυόμενης βιομηχανικής χώρας, αλλά το πλαίσιο μιας </a:t>
            </a:r>
            <a:r>
              <a:rPr lang="el-GR" dirty="0" err="1" smtClean="0"/>
              <a:t>υστερο</a:t>
            </a:r>
            <a:r>
              <a:rPr lang="el-GR" dirty="0" smtClean="0"/>
              <a:t>-μεσαιωνικής </a:t>
            </a:r>
            <a:r>
              <a:rPr lang="el-GR" dirty="0" smtClean="0"/>
              <a:t>χώρας. </a:t>
            </a:r>
          </a:p>
          <a:p>
            <a:pPr lvl="1"/>
            <a:r>
              <a:rPr lang="el-GR" dirty="0" smtClean="0"/>
              <a:t>Δημιουργείται μια ελίτ που ''κατατρώει'' το γεωργικό πλεόνασμα.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συμπεράσματα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r>
              <a:rPr lang="el-GR" dirty="0" smtClean="0"/>
              <a:t>Πριν τη βιομηχανική επανάσταση όλες οι χώρες είχαν περίπου το ίδιο κατά κεφαλήν εισόδημα.</a:t>
            </a:r>
          </a:p>
          <a:p>
            <a:r>
              <a:rPr lang="el-GR" dirty="0" smtClean="0"/>
              <a:t>Η μεγάλη απόκλιση στα εισοδήματα μεταξύ των χωρών ξεκίνησε με τη βιομηχανική επανάσταση στην Ευρώπη.</a:t>
            </a:r>
          </a:p>
          <a:p>
            <a:r>
              <a:rPr lang="el-GR" dirty="0" smtClean="0"/>
              <a:t>Η οικονομία σε κάθε χώρα αλληλεπιδρά με το κοινωνικό, πολιτικό και πολιτισμικό πλαίσιο.</a:t>
            </a:r>
          </a:p>
          <a:p>
            <a:r>
              <a:rPr lang="el-GR" dirty="0" smtClean="0"/>
              <a:t>Έχουν σημασία </a:t>
            </a:r>
            <a:r>
              <a:rPr lang="el-GR" b="1" dirty="0" smtClean="0"/>
              <a:t>οι επιλογές </a:t>
            </a:r>
            <a:r>
              <a:rPr lang="el-GR" dirty="0" smtClean="0"/>
              <a:t>των πολιτικών ηγετών.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1: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l-GR" dirty="0" smtClean="0"/>
              <a:t> Εισαγωγή στη μελέτη της οικονομικής ιστορίας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του ορισμού της οικονομικής ιστορίας.</a:t>
            </a:r>
          </a:p>
          <a:p>
            <a:r>
              <a:rPr lang="el-GR" dirty="0" smtClean="0"/>
              <a:t>Κατανόηση της χρησιμότητας της μελέτης της οικονομικής ιστορίας.</a:t>
            </a:r>
          </a:p>
          <a:p>
            <a:r>
              <a:rPr lang="el-GR" dirty="0" smtClean="0"/>
              <a:t>Κατανόηση των διαφορετικών μορφών οικονομικής οργάνωσης.</a:t>
            </a:r>
          </a:p>
          <a:p>
            <a:r>
              <a:rPr lang="el-GR" dirty="0" smtClean="0"/>
              <a:t>Κατανόηση της σημασίας των θεσμών στην άνιση ανάπτυξη των </a:t>
            </a:r>
            <a:r>
              <a:rPr lang="el-GR" dirty="0" smtClean="0"/>
              <a:t>χωρών.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Ορισμοί και χρησιμότητα </a:t>
            </a:r>
            <a:r>
              <a:rPr lang="el-GR" altLang="el-GR" dirty="0" smtClean="0"/>
              <a:t>της μελέτης </a:t>
            </a:r>
            <a:r>
              <a:rPr lang="el-GR" altLang="el-GR" dirty="0" smtClean="0"/>
              <a:t>της οικονομικής ιστορίας.</a:t>
            </a:r>
          </a:p>
          <a:p>
            <a:r>
              <a:rPr lang="el-GR" dirty="0" smtClean="0"/>
              <a:t>Μορφές οικονομικής οργάνωσης.</a:t>
            </a:r>
          </a:p>
          <a:p>
            <a:r>
              <a:rPr lang="el-GR" dirty="0" smtClean="0"/>
              <a:t>«Γιατί </a:t>
            </a:r>
            <a:r>
              <a:rPr lang="el-GR" dirty="0" smtClean="0"/>
              <a:t>αποτυγχάνουν τα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dirty="0" smtClean="0"/>
              <a:t>έθνη».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Βιβλίο των </a:t>
            </a:r>
            <a:r>
              <a:rPr lang="en-GB" dirty="0" err="1" smtClean="0">
                <a:solidFill>
                  <a:prstClr val="black"/>
                </a:solidFill>
              </a:rPr>
              <a:t>Acemoglu</a:t>
            </a:r>
            <a:r>
              <a:rPr lang="en-GB" dirty="0" smtClean="0">
                <a:solidFill>
                  <a:prstClr val="black"/>
                </a:solidFill>
              </a:rPr>
              <a:t>, D. and Robinson, J. (2012)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Ορισμοί και χρησιμότητα </a:t>
            </a:r>
            <a:r>
              <a:rPr lang="el-GR" altLang="el-GR" dirty="0" smtClean="0"/>
              <a:t>της μελέτης </a:t>
            </a:r>
            <a:r>
              <a:rPr lang="el-GR" altLang="el-GR" dirty="0" smtClean="0"/>
              <a:t>της οικονομικής ιστορίας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 στη μελέτη της οικονομικής ιστορίας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Ορισμοί οικονομικής ιστορίας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μελέτη της συμπεριφοράς των νοικοκυριών, των επιχειρηματιών, των διαφόρων οργανισμών, του κράτους, των θεσμών και των νοοτροπιών.</a:t>
            </a:r>
          </a:p>
          <a:p>
            <a:r>
              <a:rPr lang="el-GR" dirty="0" smtClean="0"/>
              <a:t>Η μελέτη του τρόπου </a:t>
            </a:r>
            <a:r>
              <a:rPr lang="el-GR" dirty="0" smtClean="0"/>
              <a:t>με τον οποίο </a:t>
            </a:r>
            <a:r>
              <a:rPr lang="el-GR" dirty="0" smtClean="0"/>
              <a:t>οι κοινωνίες οργάνωναν την παραγωγή και τη διανομή του προϊόντος.</a:t>
            </a:r>
          </a:p>
          <a:p>
            <a:r>
              <a:rPr lang="el-GR" dirty="0" smtClean="0"/>
              <a:t>Η μελέτη του </a:t>
            </a:r>
            <a:r>
              <a:rPr lang="el-GR" dirty="0" smtClean="0"/>
              <a:t>πώς </a:t>
            </a:r>
            <a:r>
              <a:rPr lang="el-GR" dirty="0" smtClean="0"/>
              <a:t>οι άνθρωποι στο παρελθόν </a:t>
            </a:r>
            <a:r>
              <a:rPr lang="el-GR" dirty="0" smtClean="0"/>
              <a:t>«έβγαζαν </a:t>
            </a:r>
            <a:r>
              <a:rPr lang="el-GR" dirty="0" smtClean="0"/>
              <a:t>το ψωμί </a:t>
            </a:r>
            <a:r>
              <a:rPr lang="el-GR" dirty="0" smtClean="0"/>
              <a:t>τους».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Χρησιμότητα οικονομικής ιστορίας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sz="3500" dirty="0" smtClean="0"/>
              <a:t>Πρέπει να μελετάμε το παρελθόν για να μπορούμε να κατανοήσουμε το παρόν και να αλλάξουμε το </a:t>
            </a:r>
            <a:r>
              <a:rPr lang="el-GR" sz="3500" dirty="0" smtClean="0"/>
              <a:t>μέλλον, </a:t>
            </a:r>
            <a:r>
              <a:rPr lang="el-GR" sz="3500" dirty="0" smtClean="0"/>
              <a:t>είπε ο </a:t>
            </a:r>
            <a:r>
              <a:rPr lang="el-GR" sz="3500" dirty="0" smtClean="0"/>
              <a:t>μεγάλος οικονομολόγος </a:t>
            </a:r>
            <a:r>
              <a:rPr lang="el-GR" sz="3500" dirty="0" smtClean="0"/>
              <a:t>Τζων Κέυνς.</a:t>
            </a:r>
          </a:p>
          <a:p>
            <a:pPr lvl="0"/>
            <a:r>
              <a:rPr lang="el-GR" sz="3500" dirty="0" smtClean="0"/>
              <a:t>Κατανόηση της ανισότητας στα εισοδήματα και στον πλούτο ανάμεσα στις χώρες αλλά και εσωτερικά σε μία χώρα.</a:t>
            </a:r>
          </a:p>
          <a:p>
            <a:pPr lvl="1">
              <a:spcBef>
                <a:spcPct val="20000"/>
              </a:spcBef>
            </a:pPr>
            <a:r>
              <a:rPr lang="el-GR" sz="3000" dirty="0" smtClean="0">
                <a:solidFill>
                  <a:prstClr val="black"/>
                </a:solidFill>
              </a:rPr>
              <a:t>Για παράδειγμα γιατί είναι πλούσια χώρα η Δανία και φτωχή χώρα το Μπαγκλαντές;</a:t>
            </a:r>
          </a:p>
          <a:p>
            <a:pPr lvl="1">
              <a:spcBef>
                <a:spcPct val="20000"/>
              </a:spcBef>
            </a:pPr>
            <a:r>
              <a:rPr lang="el-GR" sz="3000" dirty="0" smtClean="0">
                <a:solidFill>
                  <a:prstClr val="black"/>
                </a:solidFill>
              </a:rPr>
              <a:t>Γιατί σε μια χώρα κάποιοι ζουν άνετα ενώ άλλοι </a:t>
            </a:r>
            <a:r>
              <a:rPr lang="el-GR" sz="3000" dirty="0" smtClean="0">
                <a:solidFill>
                  <a:prstClr val="black"/>
                </a:solidFill>
              </a:rPr>
              <a:t>βρίσκονται </a:t>
            </a:r>
            <a:r>
              <a:rPr lang="el-GR" sz="3000" dirty="0" smtClean="0">
                <a:solidFill>
                  <a:prstClr val="black"/>
                </a:solidFill>
              </a:rPr>
              <a:t>στα όρια </a:t>
            </a:r>
            <a:r>
              <a:rPr lang="el-GR" sz="3000" dirty="0" smtClean="0">
                <a:solidFill>
                  <a:prstClr val="black"/>
                </a:solidFill>
              </a:rPr>
              <a:t>της επιβίωσης</a:t>
            </a:r>
            <a:r>
              <a:rPr lang="el-GR" sz="3000" dirty="0" smtClean="0">
                <a:solidFill>
                  <a:prstClr val="black"/>
                </a:solidFill>
              </a:rPr>
              <a:t>;</a:t>
            </a:r>
            <a:endParaRPr lang="el-GR" sz="30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Χρησιμότητα οικονομικής ιστορίας 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Κατανόηση των οικονομικών κύκλων.</a:t>
            </a:r>
          </a:p>
          <a:p>
            <a:pPr lvl="1"/>
            <a:r>
              <a:rPr lang="el-GR" dirty="0" smtClean="0">
                <a:solidFill>
                  <a:prstClr val="black"/>
                </a:solidFill>
              </a:rPr>
              <a:t>Οι οικονομικοί κύκλοι είναι οι εναλλαγές  στο χρόνο οικονομικής άνθησης και ύφεσης.</a:t>
            </a:r>
          </a:p>
          <a:p>
            <a:r>
              <a:rPr lang="el-GR" dirty="0" smtClean="0"/>
              <a:t>Κατανόηση των οικονομικών κρίσεων.</a:t>
            </a:r>
          </a:p>
          <a:p>
            <a:pPr lvl="0"/>
            <a:r>
              <a:rPr lang="el-GR" dirty="0" smtClean="0"/>
              <a:t>Κατανόηση της σημασίας της τεχνολογικής προόδου για την οικονομία.</a:t>
            </a:r>
          </a:p>
          <a:p>
            <a:pPr lvl="0"/>
            <a:r>
              <a:rPr lang="el-GR" dirty="0" smtClean="0"/>
              <a:t>Κατανόηση των οικονομικών αλλαγών στο πέρασμα των χρόνων.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935</Words>
  <Application>Microsoft Office PowerPoint</Application>
  <PresentationFormat>Προβολή στην οθόνη (4:3)</PresentationFormat>
  <Paragraphs>113</Paragraphs>
  <Slides>20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Ορισμοί και χρησιμότητα της μελέτης της οικονομικής ιστορίας</vt:lpstr>
      <vt:lpstr>Ορισμοί οικονομικής ιστορίας</vt:lpstr>
      <vt:lpstr>Χρησιμότητα οικονομικής ιστορίας (1 από 2)</vt:lpstr>
      <vt:lpstr>Χρησιμότητα οικονομικής ιστορίας  (2 από 2)</vt:lpstr>
      <vt:lpstr>Μορφές οικονομικής οργάνωσης</vt:lpstr>
      <vt:lpstr>Μορφές οικονομικής οργάνωσης (1 από 2)</vt:lpstr>
      <vt:lpstr>Μορφές οικονομικής οργάνωσης (2 από 2)</vt:lpstr>
      <vt:lpstr>Γιατί αποτυγχάνουν τα έθνη; Βιβλίο των Acemoglu, D. and Robinson, J. (2012)</vt:lpstr>
      <vt:lpstr> Γιατί αποτυγχάνουν τα έθνη; (1 από2)   </vt:lpstr>
      <vt:lpstr>Γιατί αποτυγχάνουν τα έθνη; (2 από2)</vt:lpstr>
      <vt:lpstr>Σύγκριση Αργεντινής και Αμερικής-ομοιότητες</vt:lpstr>
      <vt:lpstr>Σύγκριση Αργεντινής και Αμερικής-διαφορές (1 από2)</vt:lpstr>
      <vt:lpstr>Σύγκριση Αργεντινής και Αμερικής-διαφορές (2 από 2)</vt:lpstr>
      <vt:lpstr>Γενικά συμπεράσματα</vt:lpstr>
      <vt:lpstr>Τέλος Ενότητας # 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2015-09-04T18:06:49Z</dcterms:created>
  <dcterms:modified xsi:type="dcterms:W3CDTF">2015-10-01T17:25:16Z</dcterms:modified>
</cp:coreProperties>
</file>