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6" r:id="rId2"/>
    <p:sldId id="301" r:id="rId3"/>
    <p:sldId id="309" r:id="rId4"/>
    <p:sldId id="302" r:id="rId5"/>
    <p:sldId id="310" r:id="rId6"/>
    <p:sldId id="311" r:id="rId7"/>
    <p:sldId id="323" r:id="rId8"/>
    <p:sldId id="303" r:id="rId9"/>
    <p:sldId id="312" r:id="rId10"/>
    <p:sldId id="304" r:id="rId11"/>
    <p:sldId id="313" r:id="rId12"/>
    <p:sldId id="314" r:id="rId13"/>
    <p:sldId id="305" r:id="rId14"/>
    <p:sldId id="315" r:id="rId15"/>
    <p:sldId id="306" r:id="rId16"/>
    <p:sldId id="316" r:id="rId17"/>
    <p:sldId id="317" r:id="rId18"/>
    <p:sldId id="318" r:id="rId19"/>
    <p:sldId id="307" r:id="rId20"/>
    <p:sldId id="319" r:id="rId21"/>
    <p:sldId id="308" r:id="rId22"/>
    <p:sldId id="320" r:id="rId23"/>
    <p:sldId id="321" r:id="rId24"/>
    <p:sldId id="322"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L." initials="A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FFF"/>
    <a:srgbClr val="F26922"/>
    <a:srgbClr val="EAB200"/>
    <a:srgbClr val="3496F0"/>
    <a:srgbClr val="68B1F4"/>
    <a:srgbClr val="C9B5E9"/>
    <a:srgbClr val="5E8CC2"/>
    <a:srgbClr val="663300"/>
    <a:srgbClr val="9966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6357" autoAdjust="0"/>
  </p:normalViewPr>
  <p:slideViewPr>
    <p:cSldViewPr>
      <p:cViewPr varScale="1">
        <p:scale>
          <a:sx n="110" d="100"/>
          <a:sy n="110" d="100"/>
        </p:scale>
        <p:origin x="1776" y="90"/>
      </p:cViewPr>
      <p:guideLst>
        <p:guide orient="horz" pos="2160"/>
        <p:guide pos="2880"/>
      </p:guideLst>
    </p:cSldViewPr>
  </p:slideViewPr>
  <p:outlineViewPr>
    <p:cViewPr>
      <p:scale>
        <a:sx n="33" d="100"/>
        <a:sy n="33" d="100"/>
      </p:scale>
      <p:origin x="0" y="161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0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EC09B2-D357-41D3-B261-78BBF701D7F3}" type="datetimeFigureOut">
              <a:rPr lang="en-GB" smtClean="0"/>
              <a:pPr/>
              <a:t>22/11/2017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85BFC2-1FDC-4FAD-A211-371370691318}" type="slidenum">
              <a:rPr lang="en-GB" smtClean="0"/>
              <a:pPr/>
              <a:t>‹#›</a:t>
            </a:fld>
            <a:endParaRPr lang="en-GB"/>
          </a:p>
        </p:txBody>
      </p:sp>
    </p:spTree>
    <p:extLst>
      <p:ext uri="{BB962C8B-B14F-4D97-AF65-F5344CB8AC3E}">
        <p14:creationId xmlns:p14="http://schemas.microsoft.com/office/powerpoint/2010/main" val="98995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84172-F348-4605-944B-51A124119248}" type="datetimeFigureOut">
              <a:rPr lang="en-GB" smtClean="0"/>
              <a:pPr/>
              <a:t>22/11/2017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89A89-77C3-48BE-A778-99FD71A9680F}" type="slidenum">
              <a:rPr lang="en-GB" smtClean="0"/>
              <a:pPr/>
              <a:t>‹#›</a:t>
            </a:fld>
            <a:endParaRPr lang="en-GB"/>
          </a:p>
        </p:txBody>
      </p:sp>
    </p:spTree>
    <p:extLst>
      <p:ext uri="{BB962C8B-B14F-4D97-AF65-F5344CB8AC3E}">
        <p14:creationId xmlns:p14="http://schemas.microsoft.com/office/powerpoint/2010/main" val="418306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RT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512" y="-13692"/>
            <a:ext cx="9180511" cy="688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userDrawn="1"/>
        </p:nvSpPr>
        <p:spPr>
          <a:xfrm>
            <a:off x="-36512" y="6237312"/>
            <a:ext cx="9180512" cy="63057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52536" y="-99392"/>
            <a:ext cx="9649390" cy="3816424"/>
          </a:xfrm>
          <a:prstGeom prst="rect">
            <a:avLst/>
          </a:prstGeom>
          <a:solidFill>
            <a:srgbClr val="2D61A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41"/>
          <p:cNvSpPr>
            <a:spLocks noGrp="1"/>
          </p:cNvSpPr>
          <p:nvPr userDrawn="1">
            <p:ph type="title" hasCustomPrompt="1"/>
          </p:nvPr>
        </p:nvSpPr>
        <p:spPr>
          <a:xfrm>
            <a:off x="323528" y="1333636"/>
            <a:ext cx="8918359" cy="693954"/>
          </a:xfrm>
        </p:spPr>
        <p:txBody>
          <a:bodyPr anchor="t" anchorCtr="0"/>
          <a:lstStyle>
            <a:lvl1pPr>
              <a:defRPr sz="4400" baseline="0">
                <a:solidFill>
                  <a:srgbClr val="FFCF37"/>
                </a:solidFill>
              </a:defRPr>
            </a:lvl1pPr>
          </a:lstStyle>
          <a:p>
            <a:r>
              <a:rPr lang="en-US" dirty="0"/>
              <a:t>PART TITLE – FIRST LINE</a:t>
            </a:r>
          </a:p>
        </p:txBody>
      </p:sp>
      <p:sp>
        <p:nvSpPr>
          <p:cNvPr id="38" name="Text Placeholder 12"/>
          <p:cNvSpPr>
            <a:spLocks noGrp="1"/>
          </p:cNvSpPr>
          <p:nvPr>
            <p:ph type="body" sz="quarter" idx="10" hasCustomPrompt="1"/>
          </p:nvPr>
        </p:nvSpPr>
        <p:spPr>
          <a:xfrm>
            <a:off x="323528" y="288272"/>
            <a:ext cx="4091394" cy="792088"/>
          </a:xfrm>
        </p:spPr>
        <p:txBody>
          <a:bodyPr/>
          <a:lstStyle>
            <a:lvl1pPr marL="0" indent="0">
              <a:buFontTx/>
              <a:buNone/>
              <a:defRPr sz="4400" b="1">
                <a:solidFill>
                  <a:schemeClr val="bg1"/>
                </a:solidFill>
                <a:latin typeface="+mj-lt"/>
              </a:defRPr>
            </a:lvl1pPr>
          </a:lstStyle>
          <a:p>
            <a:pPr lvl="0"/>
            <a:r>
              <a:rPr lang="en-US" dirty="0"/>
              <a:t>PART #</a:t>
            </a:r>
          </a:p>
        </p:txBody>
      </p:sp>
      <p:cxnSp>
        <p:nvCxnSpPr>
          <p:cNvPr id="6" name="Straight Connector 5"/>
          <p:cNvCxnSpPr/>
          <p:nvPr userDrawn="1"/>
        </p:nvCxnSpPr>
        <p:spPr>
          <a:xfrm>
            <a:off x="418844" y="1187120"/>
            <a:ext cx="89780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hasCustomPrompt="1"/>
          </p:nvPr>
        </p:nvSpPr>
        <p:spPr>
          <a:xfrm>
            <a:off x="333019" y="2031970"/>
            <a:ext cx="8928100" cy="1295400"/>
          </a:xfrm>
        </p:spPr>
        <p:txBody>
          <a:bodyPr/>
          <a:lstStyle>
            <a:lvl1pPr marL="0" marR="0" indent="0" algn="l" defTabSz="914400" rtl="0" eaLnBrk="1" fontAlgn="auto" latinLnBrk="0" hangingPunct="1">
              <a:lnSpc>
                <a:spcPct val="100000"/>
              </a:lnSpc>
              <a:spcBef>
                <a:spcPct val="20000"/>
              </a:spcBef>
              <a:spcAft>
                <a:spcPts val="0"/>
              </a:spcAft>
              <a:buClr>
                <a:srgbClr val="FFCF37"/>
              </a:buClr>
              <a:buSzPct val="150000"/>
              <a:buFont typeface="Wingdings" pitchFamily="2" charset="2"/>
              <a:buNone/>
              <a:tabLst/>
              <a:defRPr sz="3200" b="1" baseline="0"/>
            </a:lvl1pPr>
          </a:lstStyle>
          <a:p>
            <a:pPr marL="0" marR="0" lvl="0" indent="0" algn="l" defTabSz="914400" rtl="0" eaLnBrk="1" fontAlgn="auto" latinLnBrk="0" hangingPunct="1">
              <a:lnSpc>
                <a:spcPct val="100000"/>
              </a:lnSpc>
              <a:spcBef>
                <a:spcPct val="20000"/>
              </a:spcBef>
              <a:spcAft>
                <a:spcPts val="0"/>
              </a:spcAft>
              <a:buClr>
                <a:srgbClr val="FFCF37"/>
              </a:buClr>
              <a:buSzPct val="150000"/>
              <a:buFont typeface="Wingdings" pitchFamily="2" charset="2"/>
              <a:buNone/>
              <a:tabLst/>
              <a:defRPr/>
            </a:pPr>
            <a:r>
              <a:rPr lang="en-US" sz="4400" dirty="0">
                <a:solidFill>
                  <a:schemeClr val="bg1"/>
                </a:solidFill>
              </a:rPr>
              <a:t>PART</a:t>
            </a:r>
            <a:r>
              <a:rPr lang="en-US" sz="4400" baseline="0" dirty="0">
                <a:solidFill>
                  <a:schemeClr val="bg1"/>
                </a:solidFill>
              </a:rPr>
              <a:t> TITLE – THE REST OF IT</a:t>
            </a:r>
            <a:endParaRPr lang="en-US" sz="4400" dirty="0">
              <a:solidFill>
                <a:schemeClr val="bg1"/>
              </a:solidFill>
            </a:endParaRPr>
          </a:p>
        </p:txBody>
      </p:sp>
      <p:sp>
        <p:nvSpPr>
          <p:cNvPr id="14" name="TextBox 13">
            <a:extLst>
              <a:ext uri="{FF2B5EF4-FFF2-40B4-BE49-F238E27FC236}">
                <a16:creationId xmlns:a16="http://schemas.microsoft.com/office/drawing/2014/main" id="{48FE619C-AFFA-43EB-A574-3BFFB546ADCC}"/>
              </a:ext>
            </a:extLst>
          </p:cNvPr>
          <p:cNvSpPr txBox="1"/>
          <p:nvPr userDrawn="1"/>
        </p:nvSpPr>
        <p:spPr>
          <a:xfrm>
            <a:off x="1423616" y="6362346"/>
            <a:ext cx="3816424" cy="457200"/>
          </a:xfrm>
          <a:prstGeom prst="rect">
            <a:avLst/>
          </a:prstGeom>
        </p:spPr>
        <p:txBody>
          <a:bodyPr vert="horz" wrap="none" lIns="91440" tIns="45720" rIns="91440" bIns="45720" rtlCol="0" anchor="ctr">
            <a:noAutofit/>
          </a:bodyPr>
          <a:lstStyle/>
          <a:p>
            <a:r>
              <a:rPr lang="el-GR" sz="1000" b="0" baseline="0" dirty="0">
                <a:solidFill>
                  <a:schemeClr val="bg1"/>
                </a:solidFill>
              </a:rPr>
              <a:t>Οικονομική των Επιχειρήσεων, 2</a:t>
            </a:r>
            <a:r>
              <a:rPr lang="el-GR" sz="1000" b="0" baseline="30000" dirty="0">
                <a:solidFill>
                  <a:schemeClr val="bg1"/>
                </a:solidFill>
              </a:rPr>
              <a:t>η</a:t>
            </a:r>
            <a:r>
              <a:rPr lang="el-GR" sz="1000" b="0" baseline="0" dirty="0">
                <a:solidFill>
                  <a:schemeClr val="bg1"/>
                </a:solidFill>
              </a:rPr>
              <a:t> Έκδοση</a:t>
            </a:r>
            <a:endParaRPr lang="en-US" sz="1000" b="0" i="1" baseline="0" dirty="0">
              <a:solidFill>
                <a:schemeClr val="bg1"/>
              </a:solidFill>
            </a:endParaRPr>
          </a:p>
          <a:p>
            <a:r>
              <a:rPr lang="en-US" sz="1000" b="0" i="0" kern="100" spc="10" baseline="0" dirty="0">
                <a:solidFill>
                  <a:schemeClr val="bg1"/>
                </a:solidFill>
              </a:rPr>
              <a:t>N. Gregory </a:t>
            </a:r>
            <a:r>
              <a:rPr lang="en-US" sz="1000" b="0" i="0" kern="100" spc="10" baseline="0" dirty="0" err="1">
                <a:solidFill>
                  <a:schemeClr val="bg1"/>
                </a:solidFill>
              </a:rPr>
              <a:t>Mankiw</a:t>
            </a:r>
            <a:r>
              <a:rPr lang="en-US" sz="1000" b="0" i="0" kern="100" spc="10" baseline="0" dirty="0">
                <a:solidFill>
                  <a:schemeClr val="bg1"/>
                </a:solidFill>
              </a:rPr>
              <a:t>, Mark P. Taylor, and Andrew </a:t>
            </a:r>
            <a:r>
              <a:rPr lang="en-US" sz="1000" b="0" i="0" kern="100" spc="10" baseline="0" dirty="0" err="1">
                <a:solidFill>
                  <a:schemeClr val="bg1"/>
                </a:solidFill>
              </a:rPr>
              <a:t>Ashwin</a:t>
            </a:r>
            <a:endParaRPr lang="en-US" sz="1000" b="0" i="0" kern="100" spc="10" baseline="0" dirty="0">
              <a:solidFill>
                <a:schemeClr val="bg1"/>
              </a:solidFill>
            </a:endParaRPr>
          </a:p>
        </p:txBody>
      </p:sp>
      <p:pic>
        <p:nvPicPr>
          <p:cNvPr id="17" name="Εικόνα 16">
            <a:extLst>
              <a:ext uri="{FF2B5EF4-FFF2-40B4-BE49-F238E27FC236}">
                <a16:creationId xmlns:a16="http://schemas.microsoft.com/office/drawing/2014/main" id="{522274E3-5A35-4A9A-8094-61E0007FF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9" y="6170247"/>
            <a:ext cx="763751" cy="764704"/>
          </a:xfrm>
          <a:prstGeom prst="rect">
            <a:avLst/>
          </a:prstGeom>
        </p:spPr>
      </p:pic>
      <p:pic>
        <p:nvPicPr>
          <p:cNvPr id="19" name="Εικόνα 18">
            <a:extLst>
              <a:ext uri="{FF2B5EF4-FFF2-40B4-BE49-F238E27FC236}">
                <a16:creationId xmlns:a16="http://schemas.microsoft.com/office/drawing/2014/main" id="{7C3674F7-67C9-404B-9CD8-0D9A826B70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4077072"/>
            <a:ext cx="1689397" cy="2457305"/>
          </a:xfrm>
          <a:prstGeom prst="rect">
            <a:avLst/>
          </a:prstGeom>
        </p:spPr>
      </p:pic>
    </p:spTree>
    <p:extLst>
      <p:ext uri="{BB962C8B-B14F-4D97-AF65-F5344CB8AC3E}">
        <p14:creationId xmlns:p14="http://schemas.microsoft.com/office/powerpoint/2010/main" val="13633194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512" y="-13692"/>
            <a:ext cx="9180511"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a:off x="-36512" y="6237312"/>
            <a:ext cx="9180512" cy="63057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330170" y="4293096"/>
            <a:ext cx="9649390" cy="1482758"/>
            <a:chOff x="-330170" y="3933056"/>
            <a:chExt cx="9649390" cy="2130830"/>
          </a:xfrm>
        </p:grpSpPr>
        <p:sp>
          <p:nvSpPr>
            <p:cNvPr id="13" name="Rectangle 12"/>
            <p:cNvSpPr/>
            <p:nvPr userDrawn="1"/>
          </p:nvSpPr>
          <p:spPr>
            <a:xfrm>
              <a:off x="-330170" y="3933056"/>
              <a:ext cx="9649390" cy="2130830"/>
            </a:xfrm>
            <a:prstGeom prst="rect">
              <a:avLst/>
            </a:prstGeom>
            <a:solidFill>
              <a:srgbClr val="2D61A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169" y="3933056"/>
              <a:ext cx="648072" cy="21308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 Placeholder 12"/>
          <p:cNvSpPr>
            <a:spLocks noGrp="1"/>
          </p:cNvSpPr>
          <p:nvPr>
            <p:ph type="body" sz="quarter" idx="10" hasCustomPrompt="1"/>
          </p:nvPr>
        </p:nvSpPr>
        <p:spPr>
          <a:xfrm>
            <a:off x="484796" y="4284470"/>
            <a:ext cx="702828" cy="1482758"/>
          </a:xfrm>
        </p:spPr>
        <p:txBody>
          <a:bodyPr anchor="ctr"/>
          <a:lstStyle>
            <a:lvl1pPr marL="0" indent="0" algn="l">
              <a:buFontTx/>
              <a:buNone/>
              <a:defRPr sz="6600" b="0">
                <a:solidFill>
                  <a:srgbClr val="FFCF37"/>
                </a:solidFill>
                <a:latin typeface="+mj-lt"/>
                <a:ea typeface="Tahoma" pitchFamily="34" charset="0"/>
                <a:cs typeface="Tahoma" pitchFamily="34" charset="0"/>
              </a:defRPr>
            </a:lvl1pPr>
          </a:lstStyle>
          <a:p>
            <a:pPr lvl="0"/>
            <a:r>
              <a:rPr lang="en-US" dirty="0"/>
              <a:t>#</a:t>
            </a:r>
          </a:p>
        </p:txBody>
      </p:sp>
      <p:sp>
        <p:nvSpPr>
          <p:cNvPr id="9" name="TextBox 8"/>
          <p:cNvSpPr txBox="1"/>
          <p:nvPr userDrawn="1"/>
        </p:nvSpPr>
        <p:spPr>
          <a:xfrm>
            <a:off x="8009076" y="6396410"/>
            <a:ext cx="1041672" cy="338554"/>
          </a:xfrm>
          <a:prstGeom prst="rect">
            <a:avLst/>
          </a:prstGeom>
          <a:noFill/>
        </p:spPr>
        <p:txBody>
          <a:bodyPr wrap="square" rtlCol="0">
            <a:spAutoFit/>
          </a:bodyPr>
          <a:lstStyle/>
          <a:p>
            <a:pPr algn="r"/>
            <a:fld id="{7C15C5B5-03C6-48D8-B20F-65D93A6CF09E}" type="slidenum">
              <a:rPr lang="en-US" sz="1600" b="1" smtClean="0">
                <a:solidFill>
                  <a:schemeClr val="bg1"/>
                </a:solidFill>
                <a:latin typeface="Arial" pitchFamily="34" charset="0"/>
                <a:cs typeface="Arial" pitchFamily="34" charset="0"/>
              </a:rPr>
              <a:pPr algn="r"/>
              <a:t>‹#›</a:t>
            </a:fld>
            <a:r>
              <a:rPr lang="en-US" sz="1600" b="1" dirty="0">
                <a:solidFill>
                  <a:schemeClr val="bg1"/>
                </a:solidFill>
                <a:latin typeface="Arial" pitchFamily="34" charset="0"/>
                <a:cs typeface="Arial" pitchFamily="34" charset="0"/>
              </a:rPr>
              <a:t> of 25</a:t>
            </a:r>
          </a:p>
        </p:txBody>
      </p:sp>
      <p:sp>
        <p:nvSpPr>
          <p:cNvPr id="14" name="Title 41"/>
          <p:cNvSpPr txBox="1">
            <a:spLocks/>
          </p:cNvSpPr>
          <p:nvPr userDrawn="1"/>
        </p:nvSpPr>
        <p:spPr>
          <a:xfrm>
            <a:off x="1251754" y="4293096"/>
            <a:ext cx="6741752" cy="148275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4000" b="1" kern="1200" baseline="0">
                <a:solidFill>
                  <a:srgbClr val="FFE9B7"/>
                </a:solidFill>
                <a:latin typeface="Arial" pitchFamily="34" charset="0"/>
                <a:ea typeface="+mj-ea"/>
                <a:cs typeface="Arial" pitchFamily="34" charset="0"/>
              </a:defRPr>
            </a:lvl1pPr>
          </a:lstStyle>
          <a:p>
            <a:pPr>
              <a:lnSpc>
                <a:spcPct val="90000"/>
              </a:lnSpc>
            </a:pPr>
            <a:endParaRPr lang="en-US" sz="3400" dirty="0">
              <a:solidFill>
                <a:schemeClr val="bg1"/>
              </a:solidFill>
            </a:endParaRPr>
          </a:p>
        </p:txBody>
      </p:sp>
      <p:sp>
        <p:nvSpPr>
          <p:cNvPr id="24" name="TextBox 23"/>
          <p:cNvSpPr txBox="1"/>
          <p:nvPr userDrawn="1"/>
        </p:nvSpPr>
        <p:spPr>
          <a:xfrm>
            <a:off x="6588224" y="6396410"/>
            <a:ext cx="1411612" cy="338554"/>
          </a:xfrm>
          <a:prstGeom prst="rect">
            <a:avLst/>
          </a:prstGeom>
          <a:noFill/>
        </p:spPr>
        <p:txBody>
          <a:bodyPr wrap="square" rtlCol="0">
            <a:spAutoFit/>
          </a:bodyPr>
          <a:lstStyle/>
          <a:p>
            <a:pPr algn="l"/>
            <a:r>
              <a:rPr lang="el-GR" sz="1600" b="1" dirty="0">
                <a:solidFill>
                  <a:schemeClr val="bg1"/>
                </a:solidFill>
                <a:latin typeface="Arial" pitchFamily="34" charset="0"/>
                <a:cs typeface="Arial" pitchFamily="34" charset="0"/>
              </a:rPr>
              <a:t>Κεφάλαιο</a:t>
            </a:r>
            <a:r>
              <a:rPr lang="en-US" sz="1600" b="1" dirty="0">
                <a:solidFill>
                  <a:schemeClr val="bg1"/>
                </a:solidFill>
                <a:latin typeface="Arial" pitchFamily="34" charset="0"/>
                <a:cs typeface="Arial" pitchFamily="34" charset="0"/>
              </a:rPr>
              <a:t> 19</a:t>
            </a:r>
          </a:p>
        </p:txBody>
      </p:sp>
      <p:sp>
        <p:nvSpPr>
          <p:cNvPr id="25" name="Oval 24"/>
          <p:cNvSpPr>
            <a:spLocks noChangeAspect="1"/>
          </p:cNvSpPr>
          <p:nvPr userDrawn="1"/>
        </p:nvSpPr>
        <p:spPr>
          <a:xfrm>
            <a:off x="7965002" y="6535404"/>
            <a:ext cx="69669" cy="6966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1" hasCustomPrompt="1"/>
          </p:nvPr>
        </p:nvSpPr>
        <p:spPr>
          <a:xfrm>
            <a:off x="1187624" y="4293096"/>
            <a:ext cx="8064327" cy="1482757"/>
          </a:xfrm>
        </p:spPr>
        <p:txBody>
          <a:bodyPr anchor="ctr"/>
          <a:lstStyle>
            <a:lvl1pPr marL="0" marR="0" indent="0" algn="l" defTabSz="914400" rtl="0" eaLnBrk="1" fontAlgn="auto" latinLnBrk="0" hangingPunct="1">
              <a:lnSpc>
                <a:spcPct val="100000"/>
              </a:lnSpc>
              <a:spcBef>
                <a:spcPct val="20000"/>
              </a:spcBef>
              <a:spcAft>
                <a:spcPts val="0"/>
              </a:spcAft>
              <a:buClr>
                <a:srgbClr val="FFCF37"/>
              </a:buClr>
              <a:buSzPct val="150000"/>
              <a:buFont typeface="Wingdings" pitchFamily="2" charset="2"/>
              <a:buNone/>
              <a:tabLst/>
              <a:defRPr sz="3200" b="1" baseline="0">
                <a:solidFill>
                  <a:schemeClr val="bg1"/>
                </a:solidFill>
              </a:defRPr>
            </a:lvl1pPr>
          </a:lstStyle>
          <a:p>
            <a:pPr lvl="0"/>
            <a:r>
              <a:rPr lang="en-US" dirty="0"/>
              <a:t>CHAPTER TITLE</a:t>
            </a:r>
          </a:p>
        </p:txBody>
      </p:sp>
      <p:sp>
        <p:nvSpPr>
          <p:cNvPr id="19" name="TextBox 18">
            <a:extLst>
              <a:ext uri="{FF2B5EF4-FFF2-40B4-BE49-F238E27FC236}">
                <a16:creationId xmlns:a16="http://schemas.microsoft.com/office/drawing/2014/main" id="{D47D86D4-4468-4FCC-98CF-C02D33AB8E2E}"/>
              </a:ext>
            </a:extLst>
          </p:cNvPr>
          <p:cNvSpPr txBox="1"/>
          <p:nvPr userDrawn="1"/>
        </p:nvSpPr>
        <p:spPr>
          <a:xfrm>
            <a:off x="1423616" y="6362346"/>
            <a:ext cx="3816424" cy="457200"/>
          </a:xfrm>
          <a:prstGeom prst="rect">
            <a:avLst/>
          </a:prstGeom>
        </p:spPr>
        <p:txBody>
          <a:bodyPr vert="horz" wrap="none" lIns="91440" tIns="45720" rIns="91440" bIns="45720" rtlCol="0" anchor="ctr">
            <a:noAutofit/>
          </a:bodyPr>
          <a:lstStyle/>
          <a:p>
            <a:r>
              <a:rPr lang="el-GR" sz="1000" b="0" baseline="0" dirty="0">
                <a:solidFill>
                  <a:schemeClr val="bg1"/>
                </a:solidFill>
              </a:rPr>
              <a:t>Οικονομική των Επιχειρήσεων, 2</a:t>
            </a:r>
            <a:r>
              <a:rPr lang="el-GR" sz="1000" b="0" baseline="30000" dirty="0">
                <a:solidFill>
                  <a:schemeClr val="bg1"/>
                </a:solidFill>
              </a:rPr>
              <a:t>η</a:t>
            </a:r>
            <a:r>
              <a:rPr lang="el-GR" sz="1000" b="0" baseline="0" dirty="0">
                <a:solidFill>
                  <a:schemeClr val="bg1"/>
                </a:solidFill>
              </a:rPr>
              <a:t> Έκδοση</a:t>
            </a:r>
            <a:endParaRPr lang="en-US" sz="1000" b="0" i="1" baseline="0" dirty="0">
              <a:solidFill>
                <a:schemeClr val="bg1"/>
              </a:solidFill>
            </a:endParaRPr>
          </a:p>
          <a:p>
            <a:r>
              <a:rPr lang="en-US" sz="1000" b="0" i="0" kern="100" spc="10" baseline="0" dirty="0">
                <a:solidFill>
                  <a:schemeClr val="bg1"/>
                </a:solidFill>
              </a:rPr>
              <a:t>N. Gregory </a:t>
            </a:r>
            <a:r>
              <a:rPr lang="en-US" sz="1000" b="0" i="0" kern="100" spc="10" baseline="0" dirty="0" err="1">
                <a:solidFill>
                  <a:schemeClr val="bg1"/>
                </a:solidFill>
              </a:rPr>
              <a:t>Mankiw</a:t>
            </a:r>
            <a:r>
              <a:rPr lang="en-US" sz="1000" b="0" i="0" kern="100" spc="10" baseline="0" dirty="0">
                <a:solidFill>
                  <a:schemeClr val="bg1"/>
                </a:solidFill>
              </a:rPr>
              <a:t>, Mark P. Taylor, and Andrew </a:t>
            </a:r>
            <a:r>
              <a:rPr lang="en-US" sz="1000" b="0" i="0" kern="100" spc="10" baseline="0" dirty="0" err="1">
                <a:solidFill>
                  <a:schemeClr val="bg1"/>
                </a:solidFill>
              </a:rPr>
              <a:t>Ashwin</a:t>
            </a:r>
            <a:endParaRPr lang="en-US" sz="1000" b="0" i="0" kern="100" spc="10" baseline="0" dirty="0">
              <a:solidFill>
                <a:schemeClr val="bg1"/>
              </a:solidFill>
            </a:endParaRPr>
          </a:p>
        </p:txBody>
      </p:sp>
      <p:pic>
        <p:nvPicPr>
          <p:cNvPr id="20" name="Εικόνα 19">
            <a:extLst>
              <a:ext uri="{FF2B5EF4-FFF2-40B4-BE49-F238E27FC236}">
                <a16:creationId xmlns:a16="http://schemas.microsoft.com/office/drawing/2014/main" id="{61BEC2C5-FFC3-423C-9F73-AA46525F9D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9" y="6170247"/>
            <a:ext cx="763751" cy="764704"/>
          </a:xfrm>
          <a:prstGeom prst="rect">
            <a:avLst/>
          </a:prstGeom>
        </p:spPr>
      </p:pic>
      <p:pic>
        <p:nvPicPr>
          <p:cNvPr id="27" name="Εικόνα 26">
            <a:extLst>
              <a:ext uri="{FF2B5EF4-FFF2-40B4-BE49-F238E27FC236}">
                <a16:creationId xmlns:a16="http://schemas.microsoft.com/office/drawing/2014/main" id="{C6F39F06-57BA-4323-BE30-225663F494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398" y="116632"/>
            <a:ext cx="1689397" cy="2457305"/>
          </a:xfrm>
          <a:prstGeom prst="rect">
            <a:avLst/>
          </a:prstGeom>
        </p:spPr>
      </p:pic>
    </p:spTree>
    <p:extLst>
      <p:ext uri="{BB962C8B-B14F-4D97-AF65-F5344CB8AC3E}">
        <p14:creationId xmlns:p14="http://schemas.microsoft.com/office/powerpoint/2010/main" val="3332379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bullet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468313" y="908050"/>
            <a:ext cx="8783637" cy="5257800"/>
          </a:xfrm>
        </p:spPr>
        <p:txBody>
          <a:bodyPr/>
          <a:lstStyle>
            <a:lvl1pPr>
              <a:spcBef>
                <a:spcPts val="576"/>
              </a:spcBef>
              <a:spcAft>
                <a:spcPts val="0"/>
              </a:spcAft>
              <a:buClr>
                <a:srgbClr val="EAB200"/>
              </a:buClr>
              <a:defRPr sz="2800"/>
            </a:lvl1pPr>
            <a:lvl2pPr marL="625475" indent="-285750">
              <a:buClr>
                <a:srgbClr val="203FFF"/>
              </a:buClr>
              <a:buFont typeface="Arial" pitchFamily="34" charset="0"/>
              <a:buChar char="•"/>
              <a:defRPr sz="2400"/>
            </a:lvl2pPr>
            <a:lvl4pPr marL="630237"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8034670" y="6396410"/>
            <a:ext cx="1016077" cy="338554"/>
          </a:xfrm>
          <a:prstGeom prst="rect">
            <a:avLst/>
          </a:prstGeom>
          <a:noFill/>
        </p:spPr>
        <p:txBody>
          <a:bodyPr wrap="square" rtlCol="0">
            <a:spAutoFit/>
          </a:bodyPr>
          <a:lstStyle/>
          <a:p>
            <a:pPr algn="r"/>
            <a:fld id="{7C15C5B5-03C6-48D8-B20F-65D93A6CF09E}" type="slidenum">
              <a:rPr lang="en-US" sz="1600" b="1" smtClean="0">
                <a:solidFill>
                  <a:schemeClr val="bg1"/>
                </a:solidFill>
                <a:latin typeface="Arial" pitchFamily="34" charset="0"/>
                <a:cs typeface="Arial" pitchFamily="34" charset="0"/>
              </a:rPr>
              <a:pPr algn="r"/>
              <a:t>‹#›</a:t>
            </a:fld>
            <a:r>
              <a:rPr lang="en-US" sz="1600" b="1" dirty="0">
                <a:solidFill>
                  <a:schemeClr val="bg1"/>
                </a:solidFill>
                <a:latin typeface="Arial" pitchFamily="34" charset="0"/>
                <a:cs typeface="Arial" pitchFamily="34" charset="0"/>
              </a:rPr>
              <a:t> of 25</a:t>
            </a:r>
          </a:p>
        </p:txBody>
      </p:sp>
      <p:sp>
        <p:nvSpPr>
          <p:cNvPr id="13" name="TextBox 12"/>
          <p:cNvSpPr txBox="1"/>
          <p:nvPr userDrawn="1"/>
        </p:nvSpPr>
        <p:spPr>
          <a:xfrm>
            <a:off x="6606700" y="6396410"/>
            <a:ext cx="1427971" cy="338554"/>
          </a:xfrm>
          <a:prstGeom prst="rect">
            <a:avLst/>
          </a:prstGeom>
          <a:noFill/>
        </p:spPr>
        <p:txBody>
          <a:bodyPr wrap="square" rtlCol="0">
            <a:spAutoFit/>
          </a:bodyPr>
          <a:lstStyle/>
          <a:p>
            <a:pPr algn="l"/>
            <a:r>
              <a:rPr lang="el-GR" sz="1600" b="1" dirty="0">
                <a:solidFill>
                  <a:schemeClr val="bg1"/>
                </a:solidFill>
                <a:latin typeface="Arial" pitchFamily="34" charset="0"/>
                <a:cs typeface="Arial" pitchFamily="34" charset="0"/>
              </a:rPr>
              <a:t>Κεφάλαιο</a:t>
            </a:r>
            <a:r>
              <a:rPr lang="en-US" sz="1600" b="1" dirty="0">
                <a:solidFill>
                  <a:schemeClr val="bg1"/>
                </a:solidFill>
                <a:latin typeface="Arial" pitchFamily="34" charset="0"/>
                <a:cs typeface="Arial" pitchFamily="34" charset="0"/>
              </a:rPr>
              <a:t> 19</a:t>
            </a:r>
          </a:p>
        </p:txBody>
      </p:sp>
      <p:sp>
        <p:nvSpPr>
          <p:cNvPr id="14" name="Oval 13"/>
          <p:cNvSpPr>
            <a:spLocks noChangeAspect="1"/>
          </p:cNvSpPr>
          <p:nvPr userDrawn="1"/>
        </p:nvSpPr>
        <p:spPr>
          <a:xfrm>
            <a:off x="7965002" y="6535404"/>
            <a:ext cx="69669" cy="6966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AE1209-49FD-4852-BFF2-64C5269B02B9}"/>
              </a:ext>
            </a:extLst>
          </p:cNvPr>
          <p:cNvSpPr txBox="1"/>
          <p:nvPr userDrawn="1"/>
        </p:nvSpPr>
        <p:spPr>
          <a:xfrm>
            <a:off x="1395138" y="6357949"/>
            <a:ext cx="3816424" cy="457200"/>
          </a:xfrm>
          <a:prstGeom prst="rect">
            <a:avLst/>
          </a:prstGeom>
        </p:spPr>
        <p:txBody>
          <a:bodyPr vert="horz" wrap="none" lIns="91440" tIns="45720" rIns="91440" bIns="45720" rtlCol="0" anchor="ctr">
            <a:noAutofit/>
          </a:bodyPr>
          <a:lstStyle/>
          <a:p>
            <a:r>
              <a:rPr lang="el-GR" sz="1000" b="0" baseline="0" dirty="0">
                <a:solidFill>
                  <a:schemeClr val="bg1"/>
                </a:solidFill>
              </a:rPr>
              <a:t>Οικονομική των Επιχειρήσεων, 2</a:t>
            </a:r>
            <a:r>
              <a:rPr lang="el-GR" sz="1000" b="0" baseline="30000" dirty="0">
                <a:solidFill>
                  <a:schemeClr val="bg1"/>
                </a:solidFill>
              </a:rPr>
              <a:t>η</a:t>
            </a:r>
            <a:r>
              <a:rPr lang="el-GR" sz="1000" b="0" baseline="0" dirty="0">
                <a:solidFill>
                  <a:schemeClr val="bg1"/>
                </a:solidFill>
              </a:rPr>
              <a:t> Έκδοση</a:t>
            </a:r>
            <a:endParaRPr lang="en-US" sz="1000" b="0" i="1" baseline="0" dirty="0">
              <a:solidFill>
                <a:schemeClr val="bg1"/>
              </a:solidFill>
            </a:endParaRPr>
          </a:p>
          <a:p>
            <a:r>
              <a:rPr lang="en-US" sz="1000" b="0" i="0" kern="100" spc="10" baseline="0" dirty="0">
                <a:solidFill>
                  <a:schemeClr val="bg1"/>
                </a:solidFill>
              </a:rPr>
              <a:t>N. Gregory </a:t>
            </a:r>
            <a:r>
              <a:rPr lang="en-US" sz="1000" b="0" i="0" kern="100" spc="10" baseline="0" dirty="0" err="1">
                <a:solidFill>
                  <a:schemeClr val="bg1"/>
                </a:solidFill>
              </a:rPr>
              <a:t>Mankiw</a:t>
            </a:r>
            <a:r>
              <a:rPr lang="en-US" sz="1000" b="0" i="0" kern="100" spc="10" baseline="0" dirty="0">
                <a:solidFill>
                  <a:schemeClr val="bg1"/>
                </a:solidFill>
              </a:rPr>
              <a:t>, Mark P. Taylor, and Andrew </a:t>
            </a:r>
            <a:r>
              <a:rPr lang="en-US" sz="1000" b="0" i="0" kern="100" spc="10" baseline="0" dirty="0" err="1">
                <a:solidFill>
                  <a:schemeClr val="bg1"/>
                </a:solidFill>
              </a:rPr>
              <a:t>Ashwin</a:t>
            </a:r>
            <a:endParaRPr lang="en-US" sz="1000" b="0" i="0" kern="100" spc="10" baseline="0" dirty="0">
              <a:solidFill>
                <a:schemeClr val="bg1"/>
              </a:solidFill>
            </a:endParaRPr>
          </a:p>
        </p:txBody>
      </p:sp>
    </p:spTree>
    <p:extLst>
      <p:ext uri="{BB962C8B-B14F-4D97-AF65-F5344CB8AC3E}">
        <p14:creationId xmlns:p14="http://schemas.microsoft.com/office/powerpoint/2010/main" val="2259869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807"/>
            <a:ext cx="8815361" cy="89691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908720"/>
            <a:ext cx="8504679" cy="5328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3"/>
            <a:r>
              <a:rPr lang="en-US" dirty="0"/>
              <a:t>Third level</a:t>
            </a:r>
          </a:p>
          <a:p>
            <a:pPr lvl="3"/>
            <a:endParaRPr lang="en-US" dirty="0"/>
          </a:p>
        </p:txBody>
      </p:sp>
      <p:sp>
        <p:nvSpPr>
          <p:cNvPr id="25" name="TextBox 24"/>
          <p:cNvSpPr txBox="1"/>
          <p:nvPr/>
        </p:nvSpPr>
        <p:spPr>
          <a:xfrm>
            <a:off x="6457925" y="6318776"/>
            <a:ext cx="1041672" cy="338554"/>
          </a:xfrm>
          <a:prstGeom prst="rect">
            <a:avLst/>
          </a:prstGeom>
          <a:noFill/>
        </p:spPr>
        <p:txBody>
          <a:bodyPr wrap="square" rtlCol="0">
            <a:spAutoFit/>
          </a:bodyPr>
          <a:lstStyle/>
          <a:p>
            <a:pPr algn="r"/>
            <a:fld id="{7C15C5B5-03C6-48D8-B20F-65D93A6CF09E}" type="slidenum">
              <a:rPr lang="en-US" sz="1600" b="1" smtClean="0">
                <a:solidFill>
                  <a:schemeClr val="bg1"/>
                </a:solidFill>
                <a:latin typeface="Arial" pitchFamily="34" charset="0"/>
                <a:cs typeface="Arial" pitchFamily="34" charset="0"/>
              </a:rPr>
              <a:pPr algn="r"/>
              <a:t>‹#›</a:t>
            </a:fld>
            <a:r>
              <a:rPr lang="en-US" sz="1600" b="1" dirty="0">
                <a:solidFill>
                  <a:schemeClr val="bg1"/>
                </a:solidFill>
                <a:latin typeface="Arial" pitchFamily="34" charset="0"/>
                <a:cs typeface="Arial" pitchFamily="34" charset="0"/>
              </a:rPr>
              <a:t> of 38</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spcBef>
          <a:spcPct val="0"/>
        </a:spcBef>
        <a:buNone/>
        <a:defRPr sz="4000" b="1" kern="1200">
          <a:solidFill>
            <a:srgbClr val="F26922"/>
          </a:solidFill>
          <a:latin typeface="Arial" pitchFamily="34" charset="0"/>
          <a:ea typeface="+mj-ea"/>
          <a:cs typeface="Arial" pitchFamily="34" charset="0"/>
        </a:defRPr>
      </a:lvl1pPr>
    </p:titleStyle>
    <p:bodyStyle>
      <a:lvl1pPr marL="344488" indent="-344488" algn="l" defTabSz="914400" rtl="0" eaLnBrk="1" latinLnBrk="0" hangingPunct="1">
        <a:spcBef>
          <a:spcPct val="20000"/>
        </a:spcBef>
        <a:buClr>
          <a:srgbClr val="FFCF37"/>
        </a:buClr>
        <a:buSzPct val="150000"/>
        <a:buFont typeface="Wingdings" pitchFamily="2" charset="2"/>
        <a:buChar char="§"/>
        <a:defRPr lang="en-US" sz="28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24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4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0500" y="4221088"/>
            <a:ext cx="1537204" cy="1546140"/>
          </a:xfrm>
        </p:spPr>
        <p:txBody>
          <a:bodyPr/>
          <a:lstStyle/>
          <a:p>
            <a:r>
              <a:rPr lang="en-US" sz="8800" dirty="0"/>
              <a:t>19</a:t>
            </a:r>
          </a:p>
        </p:txBody>
      </p:sp>
      <p:sp>
        <p:nvSpPr>
          <p:cNvPr id="3" name="Text Placeholder 2"/>
          <p:cNvSpPr>
            <a:spLocks noGrp="1"/>
          </p:cNvSpPr>
          <p:nvPr>
            <p:ph type="body" sz="quarter" idx="11"/>
          </p:nvPr>
        </p:nvSpPr>
        <p:spPr>
          <a:xfrm>
            <a:off x="1979712" y="4293096"/>
            <a:ext cx="7272808" cy="1482757"/>
          </a:xfrm>
        </p:spPr>
        <p:txBody>
          <a:bodyPr/>
          <a:lstStyle/>
          <a:p>
            <a:pPr lvl="0">
              <a:lnSpc>
                <a:spcPct val="90000"/>
              </a:lnSpc>
              <a:spcBef>
                <a:spcPts val="0"/>
              </a:spcBef>
            </a:pPr>
            <a:r>
              <a:rPr lang="el-GR" dirty="0"/>
              <a:t>ΜΑΚΡΟΟΙΚΟΝΟΜΙΚΗ – ΠΛΗΘΩΡΙΣΜΟΣ ΚΑΙ ΣΤΑΣΙΜΟΤΗΤΑ ΤΙΜΩΝ</a:t>
            </a:r>
            <a:endParaRPr lang="en-US" b="1" dirty="0">
              <a:solidFill>
                <a:schemeClr val="bg1"/>
              </a:solidFill>
            </a:endParaRPr>
          </a:p>
        </p:txBody>
      </p:sp>
    </p:spTree>
    <p:extLst>
      <p:ext uri="{BB962C8B-B14F-4D97-AF65-F5344CB8AC3E}">
        <p14:creationId xmlns:p14="http://schemas.microsoft.com/office/powerpoint/2010/main" val="22775498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2" y="4357"/>
            <a:ext cx="8724338" cy="6230393"/>
          </a:xfrm>
          <a:prstGeom prst="rect">
            <a:avLst/>
          </a:prstGeom>
        </p:spPr>
      </p:pic>
      <p:sp>
        <p:nvSpPr>
          <p:cNvPr id="10" name="Content Placeholder 4"/>
          <p:cNvSpPr txBox="1">
            <a:spLocks/>
          </p:cNvSpPr>
          <p:nvPr/>
        </p:nvSpPr>
        <p:spPr>
          <a:xfrm>
            <a:off x="4570620" y="1738983"/>
            <a:ext cx="4573379" cy="4387850"/>
          </a:xfrm>
          <a:prstGeom prst="rect">
            <a:avLst/>
          </a:prstGeom>
        </p:spPr>
        <p:txBody>
          <a:bodyPr/>
          <a:lstStyle>
            <a:lvl1pPr marL="344488" indent="-344488" algn="l" defTabSz="914400" rtl="0" eaLnBrk="1" latinLnBrk="0" hangingPunct="1">
              <a:spcBef>
                <a:spcPct val="20000"/>
              </a:spcBef>
              <a:buClr>
                <a:srgbClr val="FFCF37"/>
              </a:buClr>
              <a:buSzPct val="120000"/>
              <a:buFont typeface="Wingdings" pitchFamily="2" charset="2"/>
              <a:buChar char="§"/>
              <a:defRPr lang="en-US" sz="32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966432"/>
              </a:buClr>
              <a:buFont typeface="Wingdings" pitchFamily="2" charset="2"/>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21" name="Title 20"/>
          <p:cNvSpPr>
            <a:spLocks noGrp="1"/>
          </p:cNvSpPr>
          <p:nvPr>
            <p:ph type="title"/>
          </p:nvPr>
        </p:nvSpPr>
        <p:spPr>
          <a:xfrm>
            <a:off x="1294800" y="1124744"/>
            <a:ext cx="6543936" cy="1466156"/>
          </a:xfrm>
        </p:spPr>
        <p:txBody>
          <a:bodyPr/>
          <a:lstStyle/>
          <a:p>
            <a:pPr marL="519113" indent="-519113"/>
            <a:r>
              <a:rPr lang="en-US" i="1" dirty="0">
                <a:solidFill>
                  <a:srgbClr val="193EF7"/>
                </a:solidFill>
                <a:latin typeface="Calibri" pitchFamily="34" charset="0"/>
              </a:rPr>
              <a:t>4. </a:t>
            </a:r>
            <a:r>
              <a:rPr lang="el-GR" i="1" dirty="0">
                <a:solidFill>
                  <a:srgbClr val="193EF7"/>
                </a:solidFill>
                <a:latin typeface="Calibri" pitchFamily="34" charset="0"/>
              </a:rPr>
              <a:t>Πληθωρισμός και Ανεργία</a:t>
            </a:r>
            <a:endParaRPr lang="en-US" i="1" dirty="0">
              <a:solidFill>
                <a:srgbClr val="193EF7"/>
              </a:solidFill>
              <a:latin typeface="Calibri" pitchFamily="34" charset="0"/>
            </a:endParaRPr>
          </a:p>
        </p:txBody>
      </p:sp>
    </p:spTree>
    <p:extLst>
      <p:ext uri="{BB962C8B-B14F-4D97-AF65-F5344CB8AC3E}">
        <p14:creationId xmlns:p14="http://schemas.microsoft.com/office/powerpoint/2010/main" val="286079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Μακροπρόθεσμα </a:t>
            </a:r>
            <a:r>
              <a:rPr lang="en-US" sz="3600" dirty="0"/>
              <a:t>…</a:t>
            </a:r>
          </a:p>
        </p:txBody>
      </p:sp>
      <p:sp>
        <p:nvSpPr>
          <p:cNvPr id="3" name="Text Placeholder 2"/>
          <p:cNvSpPr>
            <a:spLocks noGrp="1"/>
          </p:cNvSpPr>
          <p:nvPr>
            <p:ph type="body" sz="quarter" idx="10"/>
          </p:nvPr>
        </p:nvSpPr>
        <p:spPr>
          <a:xfrm>
            <a:off x="468313" y="1052736"/>
            <a:ext cx="8424167" cy="5113114"/>
          </a:xfrm>
        </p:spPr>
        <p:txBody>
          <a:bodyPr/>
          <a:lstStyle/>
          <a:p>
            <a:pPr marL="336550" lvl="2" indent="-342900">
              <a:spcBef>
                <a:spcPts val="1038"/>
              </a:spcBef>
              <a:buClr>
                <a:srgbClr val="EAB200"/>
              </a:buClr>
              <a:buFont typeface="Wingdings" pitchFamily="2" charset="2"/>
              <a:buChar char="§"/>
              <a:tabLst>
                <a:tab pos="457200" algn="l"/>
              </a:tabLst>
            </a:pPr>
            <a:r>
              <a:rPr lang="el-GR" b="1" dirty="0">
                <a:ea typeface="ＭＳ Ｐゴシック" pitchFamily="-112" charset="-128"/>
                <a:cs typeface="Times New Roman" pitchFamily="-112" charset="0"/>
              </a:rPr>
              <a:t>Μακροπρόθεσμα</a:t>
            </a:r>
            <a:r>
              <a:rPr lang="el-GR" dirty="0">
                <a:ea typeface="ＭＳ Ｐゴシック" pitchFamily="-112" charset="-128"/>
                <a:cs typeface="Times New Roman" pitchFamily="-112" charset="0"/>
              </a:rPr>
              <a:t>,</a:t>
            </a:r>
            <a:r>
              <a:rPr lang="el-GR" b="1" dirty="0">
                <a:ea typeface="ＭＳ Ｐゴシック" pitchFamily="-112" charset="-128"/>
                <a:cs typeface="Times New Roman" pitchFamily="-112" charset="0"/>
              </a:rPr>
              <a:t> </a:t>
            </a:r>
            <a:r>
              <a:rPr lang="el-GR" dirty="0">
                <a:ea typeface="ＭＳ Ｐゴシック" pitchFamily="-112" charset="-128"/>
                <a:cs typeface="Times New Roman" pitchFamily="-112" charset="0"/>
              </a:rPr>
              <a:t>αυτές οι μεταβλητές δεν σχετίζονται</a:t>
            </a:r>
            <a:br>
              <a:rPr lang="en-GB" dirty="0">
                <a:ea typeface="ＭＳ Ｐゴシック" pitchFamily="-112" charset="-128"/>
              </a:rPr>
            </a:br>
            <a:endParaRPr lang="en-GB" dirty="0">
              <a:ea typeface="ＭＳ Ｐゴシック" pitchFamily="-112" charset="-128"/>
            </a:endParaRPr>
          </a:p>
          <a:p>
            <a:pPr marL="336550" lvl="2" indent="-342900">
              <a:spcBef>
                <a:spcPts val="1038"/>
              </a:spcBef>
              <a:buClr>
                <a:srgbClr val="EAB200"/>
              </a:buClr>
              <a:buFont typeface="Wingdings" pitchFamily="2" charset="2"/>
              <a:buChar char="§"/>
              <a:tabLst>
                <a:tab pos="457200" algn="l"/>
              </a:tabLst>
            </a:pPr>
            <a:r>
              <a:rPr lang="el-GR" dirty="0">
                <a:ea typeface="ＭＳ Ｐゴシック" pitchFamily="-112" charset="-128"/>
                <a:cs typeface="Times New Roman" pitchFamily="-112" charset="0"/>
              </a:rPr>
              <a:t>Το </a:t>
            </a:r>
            <a:r>
              <a:rPr lang="el-GR" b="1" dirty="0">
                <a:ea typeface="ＭＳ Ｐゴシック" pitchFamily="-112" charset="-128"/>
                <a:cs typeface="Times New Roman" pitchFamily="-112" charset="0"/>
              </a:rPr>
              <a:t>φυσικό ποσοστό ανεργίας </a:t>
            </a:r>
            <a:r>
              <a:rPr lang="el-GR" dirty="0">
                <a:ea typeface="ＭＳ Ｐゴシック" pitchFamily="-112" charset="-128"/>
                <a:cs typeface="Times New Roman" pitchFamily="-112" charset="0"/>
              </a:rPr>
              <a:t>εξαρτάται από διάφορα χαρακτηριστικά της αγοράς εργασίας</a:t>
            </a:r>
            <a:br>
              <a:rPr lang="en-GB" dirty="0">
                <a:ea typeface="ＭＳ Ｐゴシック" pitchFamily="-112" charset="-128"/>
                <a:cs typeface="Times New Roman" pitchFamily="-112" charset="0"/>
              </a:rPr>
            </a:br>
            <a:endParaRPr lang="en-GB" dirty="0">
              <a:ea typeface="ＭＳ Ｐゴシック" pitchFamily="-112" charset="-128"/>
              <a:cs typeface="Times New Roman" pitchFamily="-112" charset="0"/>
            </a:endParaRPr>
          </a:p>
          <a:p>
            <a:pPr marL="336550" lvl="2" indent="-342900">
              <a:spcBef>
                <a:spcPts val="1038"/>
              </a:spcBef>
              <a:buClr>
                <a:srgbClr val="EAB200"/>
              </a:buClr>
              <a:buFont typeface="Wingdings" pitchFamily="2" charset="2"/>
              <a:buChar char="§"/>
              <a:tabLst>
                <a:tab pos="457200" algn="l"/>
              </a:tabLst>
            </a:pPr>
            <a:r>
              <a:rPr lang="el-GR" dirty="0">
                <a:ea typeface="ＭＳ Ｐゴシック" pitchFamily="-112" charset="-128"/>
                <a:cs typeface="Times New Roman" pitchFamily="-112" charset="0"/>
              </a:rPr>
              <a:t>Ο</a:t>
            </a:r>
            <a:r>
              <a:rPr lang="el-GR" b="1" dirty="0">
                <a:ea typeface="ＭＳ Ｐゴシック" pitchFamily="-112" charset="-128"/>
                <a:cs typeface="Times New Roman" pitchFamily="-112" charset="0"/>
              </a:rPr>
              <a:t> ρυθμός πληθωρισμού</a:t>
            </a:r>
            <a:r>
              <a:rPr lang="el-GR" dirty="0">
                <a:ea typeface="ＭＳ Ｐゴシック" pitchFamily="-112" charset="-128"/>
                <a:cs typeface="Times New Roman" pitchFamily="-112" charset="0"/>
              </a:rPr>
              <a:t> εξαρτάται από την ανάπτυξη της προσφοράς χρήματος, η οποία ελέγχεται από την κεντρική τράπεζα μιας χώρας</a:t>
            </a:r>
            <a:endParaRPr lang="en-GB" dirty="0">
              <a:ea typeface="ＭＳ Ｐゴシック" pitchFamily="-112" charset="-128"/>
              <a:cs typeface="Times New Roman" pitchFamily="-112" charset="0"/>
            </a:endParaRPr>
          </a:p>
        </p:txBody>
      </p:sp>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15361" cy="680889"/>
          </a:xfrm>
        </p:spPr>
        <p:txBody>
          <a:bodyPr/>
          <a:lstStyle/>
          <a:p>
            <a:r>
              <a:rPr lang="el-GR" dirty="0"/>
              <a:t>Βραχυπρόθεσμα </a:t>
            </a:r>
            <a:r>
              <a:rPr lang="en-US" dirty="0"/>
              <a:t>…</a:t>
            </a:r>
          </a:p>
        </p:txBody>
      </p:sp>
      <p:sp>
        <p:nvSpPr>
          <p:cNvPr id="3" name="Text Placeholder 2"/>
          <p:cNvSpPr>
            <a:spLocks noGrp="1"/>
          </p:cNvSpPr>
          <p:nvPr>
            <p:ph type="body" sz="quarter" idx="10"/>
          </p:nvPr>
        </p:nvSpPr>
        <p:spPr>
          <a:xfrm>
            <a:off x="468313" y="764704"/>
            <a:ext cx="8568183" cy="5257800"/>
          </a:xfrm>
        </p:spPr>
        <p:txBody>
          <a:bodyPr/>
          <a:lstStyle/>
          <a:p>
            <a:pPr marL="336550" lvl="2" indent="-342900">
              <a:spcBef>
                <a:spcPts val="1038"/>
              </a:spcBef>
              <a:buClr>
                <a:srgbClr val="EAB200"/>
              </a:buClr>
              <a:buFont typeface="Wingdings" pitchFamily="2" charset="2"/>
              <a:buChar char="§"/>
              <a:tabLst>
                <a:tab pos="457200" algn="l"/>
              </a:tabLst>
            </a:pPr>
            <a:r>
              <a:rPr lang="el-GR" sz="2000" dirty="0">
                <a:ea typeface="ＭＳ Ｐゴシック" pitchFamily="-112" charset="-128"/>
                <a:cs typeface="Times New Roman" pitchFamily="-112" charset="0"/>
              </a:rPr>
              <a:t>Βραχυπρόθεσμα υπάρχει μια </a:t>
            </a:r>
            <a:r>
              <a:rPr lang="el-GR" sz="2000" b="1" dirty="0">
                <a:ea typeface="ＭＳ Ｐゴシック" pitchFamily="-112" charset="-128"/>
                <a:cs typeface="Times New Roman" pitchFamily="-112" charset="0"/>
              </a:rPr>
              <a:t>αμοιβαία αντιστάθμιση </a:t>
            </a:r>
            <a:r>
              <a:rPr lang="el-GR" sz="2000" dirty="0">
                <a:ea typeface="ＭＳ Ｐゴシック" pitchFamily="-112" charset="-128"/>
                <a:cs typeface="Times New Roman" pitchFamily="-112" charset="0"/>
              </a:rPr>
              <a:t>μεταξύ πληθωρισμού και ανεργίας </a:t>
            </a:r>
            <a:br>
              <a:rPr lang="en-GB" sz="2000" dirty="0">
                <a:ea typeface="ＭＳ Ｐゴシック" pitchFamily="-112" charset="-128"/>
                <a:cs typeface="Times New Roman" pitchFamily="-112" charset="0"/>
              </a:rPr>
            </a:br>
            <a:r>
              <a:rPr lang="en-GB" sz="2000" dirty="0">
                <a:ea typeface="ＭＳ Ｐゴシック" pitchFamily="-112" charset="-128"/>
              </a:rPr>
              <a:t> </a:t>
            </a:r>
          </a:p>
          <a:p>
            <a:pPr marL="336550" lvl="2" indent="-342900">
              <a:spcBef>
                <a:spcPts val="1038"/>
              </a:spcBef>
              <a:buClr>
                <a:srgbClr val="EAB200"/>
              </a:buClr>
              <a:buFont typeface="Wingdings" pitchFamily="2" charset="2"/>
              <a:buChar char="§"/>
              <a:tabLst>
                <a:tab pos="457200" algn="l"/>
              </a:tabLst>
            </a:pPr>
            <a:r>
              <a:rPr lang="el-GR" sz="2000" dirty="0">
                <a:ea typeface="ＭＳ Ｐゴシック" pitchFamily="-112" charset="-128"/>
                <a:cs typeface="Times New Roman" pitchFamily="-112" charset="0"/>
              </a:rPr>
              <a:t>Εάν οι υπεύθυνοι χάραξης νομισματικής και δημοσιονομικής πολιτικής διευρύνουν τη συνολική ζήτηση και μετακινήσουν προς τα πανω την οικονομία, κατα μήκος της καμπύλης βραχυπρόθεσμης συνολικής προσφοράς, τότε μπορούν να μειώσουν την ανεργία για λίγο αλλά με κόστος υψηλότερο πληθωρισμό</a:t>
            </a:r>
            <a:br>
              <a:rPr lang="en-US" sz="2000" dirty="0">
                <a:ea typeface="ＭＳ Ｐゴシック" pitchFamily="-112" charset="-128"/>
                <a:cs typeface="Times New Roman" pitchFamily="-112" charset="0"/>
              </a:rPr>
            </a:br>
            <a:endParaRPr lang="en-GB" sz="2000" dirty="0">
              <a:ea typeface="ＭＳ Ｐゴシック" pitchFamily="-112" charset="-128"/>
              <a:cs typeface="Times New Roman" pitchFamily="-112" charset="0"/>
            </a:endParaRPr>
          </a:p>
          <a:p>
            <a:pPr marL="336550" lvl="2" indent="-342900">
              <a:spcBef>
                <a:spcPts val="1038"/>
              </a:spcBef>
              <a:buClr>
                <a:srgbClr val="EAB200"/>
              </a:buClr>
              <a:buFont typeface="Wingdings" pitchFamily="2" charset="2"/>
              <a:buChar char="§"/>
              <a:tabLst>
                <a:tab pos="457200" algn="l"/>
              </a:tabLst>
            </a:pPr>
            <a:r>
              <a:rPr lang="el-GR" sz="2000" dirty="0">
                <a:ea typeface="ＭＳ Ｐゴシック" pitchFamily="-112" charset="-128"/>
                <a:cs typeface="Times New Roman" pitchFamily="-112" charset="0"/>
              </a:rPr>
              <a:t>Εάν οι υπεύθυνοι χάραξης πολιτικής περιορίσουν την </a:t>
            </a:r>
            <a:r>
              <a:rPr lang="en-US" sz="2000" b="1" dirty="0">
                <a:solidFill>
                  <a:srgbClr val="203FFF"/>
                </a:solidFill>
                <a:ea typeface="ＭＳ Ｐゴシック" pitchFamily="-112" charset="-128"/>
                <a:cs typeface="Times New Roman" pitchFamily="-112" charset="0"/>
              </a:rPr>
              <a:t>AD</a:t>
            </a:r>
            <a:r>
              <a:rPr lang="en-US" sz="2000" dirty="0">
                <a:ea typeface="ＭＳ Ｐゴシック" pitchFamily="-112" charset="-128"/>
                <a:cs typeface="Times New Roman" pitchFamily="-112" charset="0"/>
              </a:rPr>
              <a:t> </a:t>
            </a:r>
            <a:r>
              <a:rPr lang="el-GR" sz="2000" dirty="0">
                <a:ea typeface="ＭＳ Ｐゴシック" pitchFamily="-112" charset="-128"/>
                <a:cs typeface="Times New Roman" pitchFamily="-112" charset="0"/>
              </a:rPr>
              <a:t>και μετακινήσουν την οικονομία προς τα κάτω της</a:t>
            </a:r>
            <a:r>
              <a:rPr lang="en-US" sz="2000" dirty="0">
                <a:ea typeface="ＭＳ Ｐゴシック" pitchFamily="-112" charset="-128"/>
                <a:cs typeface="Times New Roman" pitchFamily="-112" charset="0"/>
              </a:rPr>
              <a:t> </a:t>
            </a:r>
            <a:r>
              <a:rPr lang="en-US" sz="2000" b="1" dirty="0">
                <a:solidFill>
                  <a:srgbClr val="203FFF"/>
                </a:solidFill>
                <a:ea typeface="ＭＳ Ｐゴシック" pitchFamily="-112" charset="-128"/>
                <a:cs typeface="Times New Roman" pitchFamily="-112" charset="0"/>
              </a:rPr>
              <a:t>AS</a:t>
            </a:r>
            <a:r>
              <a:rPr lang="en-US" sz="2000" dirty="0">
                <a:ea typeface="ＭＳ Ｐゴシック" pitchFamily="-112" charset="-128"/>
                <a:cs typeface="Times New Roman" pitchFamily="-112" charset="0"/>
              </a:rPr>
              <a:t> </a:t>
            </a:r>
            <a:r>
              <a:rPr lang="el-GR" sz="2000" dirty="0">
                <a:ea typeface="ＭＳ Ｐゴシック" pitchFamily="-112" charset="-128"/>
                <a:cs typeface="Times New Roman" pitchFamily="-112" charset="0"/>
              </a:rPr>
              <a:t>καμπύλης</a:t>
            </a:r>
            <a:r>
              <a:rPr lang="en-US" sz="2000" dirty="0">
                <a:ea typeface="ＭＳ Ｐゴシック" pitchFamily="-112" charset="-128"/>
                <a:cs typeface="Times New Roman" pitchFamily="-112" charset="0"/>
              </a:rPr>
              <a:t>, </a:t>
            </a:r>
            <a:r>
              <a:rPr lang="el-GR" sz="2000" dirty="0">
                <a:ea typeface="ＭＳ Ｐゴシック" pitchFamily="-112" charset="-128"/>
                <a:cs typeface="Times New Roman" pitchFamily="-112" charset="0"/>
              </a:rPr>
              <a:t>μπορούν να μειώσουν το πληθωρισμό αλλά με κόστος υψηλότερη ανεργία</a:t>
            </a:r>
            <a:br>
              <a:rPr lang="en-US" sz="2000" dirty="0">
                <a:ea typeface="ＭＳ Ｐゴシック" pitchFamily="-112" charset="-128"/>
                <a:cs typeface="Times New Roman" pitchFamily="-112" charset="0"/>
              </a:rPr>
            </a:br>
            <a:endParaRPr lang="en-GB" sz="2000" dirty="0">
              <a:ea typeface="ＭＳ Ｐゴシック" pitchFamily="-112" charset="-128"/>
              <a:cs typeface="Times New Roman" pitchFamily="-112" charset="0"/>
            </a:endParaRPr>
          </a:p>
          <a:p>
            <a:pPr marL="336550" lvl="2" indent="-342900">
              <a:spcBef>
                <a:spcPts val="1038"/>
              </a:spcBef>
              <a:buClr>
                <a:srgbClr val="EAB200"/>
              </a:buClr>
              <a:buFont typeface="Wingdings" pitchFamily="2" charset="2"/>
              <a:buChar char="§"/>
              <a:tabLst>
                <a:tab pos="457200" algn="l"/>
              </a:tabLst>
            </a:pPr>
            <a:r>
              <a:rPr lang="el-GR" sz="2000" dirty="0">
                <a:ea typeface="ＭＳ Ｐゴシック" pitchFamily="-112" charset="-128"/>
                <a:cs typeface="Times New Roman" pitchFamily="-112" charset="0"/>
              </a:rPr>
              <a:t>Αυτή η βραχυπρόθεσμη αμοιβαία αντιστάθμηση απεικονίζεται στην καμπύλη </a:t>
            </a:r>
            <a:r>
              <a:rPr lang="en-US" sz="2000" dirty="0">
                <a:ea typeface="ＭＳ Ｐゴシック" pitchFamily="-112" charset="-128"/>
                <a:cs typeface="Times New Roman" pitchFamily="-112" charset="0"/>
              </a:rPr>
              <a:t>Philips</a:t>
            </a:r>
            <a:endParaRPr lang="en-GB" sz="2000" dirty="0">
              <a:ea typeface="ＭＳ Ｐゴシック" pitchFamily="-112" charset="-128"/>
              <a:cs typeface="Times New Roman" pitchFamily="-112" charset="0"/>
            </a:endParaRPr>
          </a:p>
        </p:txBody>
      </p:sp>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2" y="4357"/>
            <a:ext cx="8724338" cy="6230393"/>
          </a:xfrm>
          <a:prstGeom prst="rect">
            <a:avLst/>
          </a:prstGeom>
        </p:spPr>
      </p:pic>
      <p:sp>
        <p:nvSpPr>
          <p:cNvPr id="10" name="Content Placeholder 4"/>
          <p:cNvSpPr txBox="1">
            <a:spLocks/>
          </p:cNvSpPr>
          <p:nvPr/>
        </p:nvSpPr>
        <p:spPr>
          <a:xfrm>
            <a:off x="4570620" y="1738983"/>
            <a:ext cx="4573379" cy="4387850"/>
          </a:xfrm>
          <a:prstGeom prst="rect">
            <a:avLst/>
          </a:prstGeom>
        </p:spPr>
        <p:txBody>
          <a:bodyPr/>
          <a:lstStyle>
            <a:lvl1pPr marL="344488" indent="-344488" algn="l" defTabSz="914400" rtl="0" eaLnBrk="1" latinLnBrk="0" hangingPunct="1">
              <a:spcBef>
                <a:spcPct val="20000"/>
              </a:spcBef>
              <a:buClr>
                <a:srgbClr val="FFCF37"/>
              </a:buClr>
              <a:buSzPct val="120000"/>
              <a:buFont typeface="Wingdings" pitchFamily="2" charset="2"/>
              <a:buChar char="§"/>
              <a:defRPr lang="en-US" sz="32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966432"/>
              </a:buClr>
              <a:buFont typeface="Wingdings" pitchFamily="2" charset="2"/>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21" name="Title 20"/>
          <p:cNvSpPr>
            <a:spLocks noGrp="1"/>
          </p:cNvSpPr>
          <p:nvPr>
            <p:ph type="title"/>
          </p:nvPr>
        </p:nvSpPr>
        <p:spPr>
          <a:xfrm>
            <a:off x="1294800" y="1124744"/>
            <a:ext cx="6543936" cy="1466156"/>
          </a:xfrm>
        </p:spPr>
        <p:txBody>
          <a:bodyPr/>
          <a:lstStyle/>
          <a:p>
            <a:pPr marL="519113" indent="-519113" algn="ctr"/>
            <a:r>
              <a:rPr lang="en-US" i="1" dirty="0">
                <a:solidFill>
                  <a:srgbClr val="193EF7"/>
                </a:solidFill>
                <a:latin typeface="Calibri" pitchFamily="34" charset="0"/>
              </a:rPr>
              <a:t>5. </a:t>
            </a:r>
            <a:r>
              <a:rPr lang="el-GR" i="1" dirty="0">
                <a:solidFill>
                  <a:srgbClr val="193EF7"/>
                </a:solidFill>
                <a:latin typeface="Calibri" pitchFamily="34" charset="0"/>
              </a:rPr>
              <a:t>Η Καμπύλη </a:t>
            </a:r>
            <a:r>
              <a:rPr lang="en-US" i="1" dirty="0">
                <a:solidFill>
                  <a:srgbClr val="193EF7"/>
                </a:solidFill>
                <a:latin typeface="Calibri" pitchFamily="34" charset="0"/>
              </a:rPr>
              <a:t>Philips</a:t>
            </a:r>
          </a:p>
        </p:txBody>
      </p:sp>
    </p:spTree>
    <p:extLst>
      <p:ext uri="{BB962C8B-B14F-4D97-AF65-F5344CB8AC3E}">
        <p14:creationId xmlns:p14="http://schemas.microsoft.com/office/powerpoint/2010/main" val="246056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15361" cy="680889"/>
          </a:xfrm>
        </p:spPr>
        <p:txBody>
          <a:bodyPr/>
          <a:lstStyle/>
          <a:p>
            <a:r>
              <a:rPr lang="el-GR" sz="3200" dirty="0"/>
              <a:t>Η Καμπύλη </a:t>
            </a:r>
            <a:r>
              <a:rPr lang="en-US" sz="3200"/>
              <a:t>Philips</a:t>
            </a:r>
            <a:endParaRPr lang="en-US" sz="3200" dirty="0"/>
          </a:p>
        </p:txBody>
      </p:sp>
      <p:sp>
        <p:nvSpPr>
          <p:cNvPr id="3" name="Text Placeholder 2"/>
          <p:cNvSpPr>
            <a:spLocks noGrp="1"/>
          </p:cNvSpPr>
          <p:nvPr>
            <p:ph type="body" sz="quarter" idx="10"/>
          </p:nvPr>
        </p:nvSpPr>
        <p:spPr>
          <a:xfrm>
            <a:off x="468313" y="692696"/>
            <a:ext cx="4463727" cy="5473154"/>
          </a:xfrm>
        </p:spPr>
        <p:txBody>
          <a:bodyPr/>
          <a:lstStyle/>
          <a:p>
            <a:pPr marL="0" indent="0">
              <a:spcBef>
                <a:spcPts val="1075"/>
              </a:spcBef>
              <a:buNone/>
            </a:pPr>
            <a:r>
              <a:rPr lang="en-US" sz="1600" b="1" dirty="0">
                <a:ea typeface="ＭＳ Ｐゴシック" pitchFamily="-112" charset="-128"/>
              </a:rPr>
              <a:t>Origins</a:t>
            </a:r>
          </a:p>
          <a:p>
            <a:pPr>
              <a:spcBef>
                <a:spcPts val="1075"/>
              </a:spcBef>
            </a:pPr>
            <a:r>
              <a:rPr lang="el-GR" sz="1600" dirty="0">
                <a:ea typeface="ＭＳ Ｐゴシック" pitchFamily="-112" charset="-128"/>
              </a:rPr>
              <a:t>Το 1958, ο Phillips δημοσίευσε στοιχεία που συσχετίζουν την ανεργία και τον πληθωρισμό του Ηνωμένου Βασιλείου</a:t>
            </a:r>
            <a:endParaRPr lang="en-US" sz="1600" dirty="0">
              <a:ea typeface="ＭＳ Ｐゴシック" pitchFamily="-112" charset="-128"/>
            </a:endParaRPr>
          </a:p>
          <a:p>
            <a:pPr>
              <a:spcBef>
                <a:spcPts val="1075"/>
              </a:spcBef>
            </a:pPr>
            <a:r>
              <a:rPr lang="el-GR" sz="1600" dirty="0">
                <a:ea typeface="ＭＳ Ｐゴシック" pitchFamily="-112" charset="-128"/>
                <a:cs typeface="Times New Roman" pitchFamily="-112" charset="0"/>
              </a:rPr>
              <a:t>Έδειξε ότι βραχυπρόθεσμα υπάρχει αρνητική σχέση μεταξύ ανεργίας και πληθωρισμού</a:t>
            </a:r>
            <a:endParaRPr lang="en-GB" sz="1600" dirty="0">
              <a:ea typeface="ＭＳ Ｐゴシック" pitchFamily="-112" charset="-128"/>
              <a:cs typeface="Times New Roman" pitchFamily="-112" charset="0"/>
            </a:endParaRPr>
          </a:p>
          <a:p>
            <a:pPr marL="1588" indent="-1588">
              <a:spcBef>
                <a:spcPts val="1075"/>
              </a:spcBef>
              <a:buFont typeface="Arial" charset="0"/>
              <a:buNone/>
            </a:pPr>
            <a:r>
              <a:rPr lang="el-GR" sz="1600" b="1" dirty="0">
                <a:solidFill>
                  <a:srgbClr val="000000"/>
                </a:solidFill>
                <a:ea typeface="ＭＳ Ｐゴシック" pitchFamily="-112" charset="-128"/>
              </a:rPr>
              <a:t>Συνολική Ζήτηση, Συνολική Προσφορά Και Η Καμπύλη Phillips</a:t>
            </a:r>
            <a:endParaRPr lang="en-US" sz="1600" b="1" dirty="0">
              <a:solidFill>
                <a:srgbClr val="000000"/>
              </a:solidFill>
              <a:ea typeface="ＭＳ Ｐゴシック" pitchFamily="-112" charset="-128"/>
            </a:endParaRPr>
          </a:p>
          <a:p>
            <a:pPr lvl="1">
              <a:spcBef>
                <a:spcPts val="1075"/>
              </a:spcBef>
            </a:pPr>
            <a:r>
              <a:rPr lang="el-GR" sz="1400" dirty="0">
                <a:solidFill>
                  <a:srgbClr val="000000"/>
                </a:solidFill>
                <a:ea typeface="ＭＳ Ｐゴシック" pitchFamily="-112" charset="-128"/>
              </a:rPr>
              <a:t>Γράφημα </a:t>
            </a:r>
            <a:r>
              <a:rPr lang="en-US" sz="1400" dirty="0">
                <a:solidFill>
                  <a:srgbClr val="000000"/>
                </a:solidFill>
                <a:ea typeface="ＭＳ Ｐゴシック" pitchFamily="-112" charset="-128"/>
              </a:rPr>
              <a:t>(a)</a:t>
            </a:r>
            <a:r>
              <a:rPr lang="el-GR" sz="1400" dirty="0">
                <a:solidFill>
                  <a:srgbClr val="000000"/>
                </a:solidFill>
                <a:ea typeface="ＭＳ Ｐゴシック" pitchFamily="-112" charset="-128"/>
              </a:rPr>
              <a:t>:</a:t>
            </a:r>
            <a:r>
              <a:rPr lang="en-US" sz="1400" dirty="0">
                <a:solidFill>
                  <a:srgbClr val="000000"/>
                </a:solidFill>
                <a:ea typeface="ＭＳ Ｐゴシック" pitchFamily="-112" charset="-128"/>
              </a:rPr>
              <a:t> </a:t>
            </a:r>
            <a:r>
              <a:rPr lang="el-GR" sz="1400" dirty="0">
                <a:solidFill>
                  <a:srgbClr val="000000"/>
                </a:solidFill>
                <a:ea typeface="ＭＳ Ｐゴシック" pitchFamily="-112" charset="-128"/>
              </a:rPr>
              <a:t>αν η οικονομία βρίσκεται </a:t>
            </a:r>
            <a:br>
              <a:rPr lang="el-GR" sz="1400" dirty="0">
                <a:solidFill>
                  <a:srgbClr val="000000"/>
                </a:solidFill>
                <a:ea typeface="ＭＳ Ｐゴシック" pitchFamily="-112" charset="-128"/>
              </a:rPr>
            </a:br>
            <a:r>
              <a:rPr lang="el-GR" sz="1400" dirty="0">
                <a:solidFill>
                  <a:srgbClr val="000000"/>
                </a:solidFill>
                <a:ea typeface="ＭＳ Ｐゴシック" pitchFamily="-112" charset="-128"/>
              </a:rPr>
              <a:t>στο </a:t>
            </a:r>
            <a:r>
              <a:rPr lang="en-US" sz="1400" b="1" dirty="0">
                <a:solidFill>
                  <a:srgbClr val="203FFF"/>
                </a:solidFill>
                <a:ea typeface="ＭＳ Ｐゴシック" pitchFamily="-112" charset="-128"/>
              </a:rPr>
              <a:t>A</a:t>
            </a:r>
            <a:r>
              <a:rPr lang="en-US" sz="1400" dirty="0">
                <a:solidFill>
                  <a:srgbClr val="000000"/>
                </a:solidFill>
                <a:ea typeface="ＭＳ Ｐゴシック" pitchFamily="-112" charset="-128"/>
              </a:rPr>
              <a:t>, </a:t>
            </a:r>
            <a:r>
              <a:rPr lang="el-GR" sz="1400" dirty="0">
                <a:solidFill>
                  <a:srgbClr val="000000"/>
                </a:solidFill>
                <a:ea typeface="ＭＳ Ｐゴシック" pitchFamily="-112" charset="-128"/>
              </a:rPr>
              <a:t>η παραγωγή και οι τιμές είναι χαμηλά</a:t>
            </a:r>
            <a:endParaRPr lang="en-US" sz="1400" dirty="0">
              <a:ea typeface="ＭＳ Ｐゴシック" pitchFamily="-112" charset="-128"/>
            </a:endParaRPr>
          </a:p>
          <a:p>
            <a:pPr lvl="1">
              <a:spcBef>
                <a:spcPts val="1075"/>
              </a:spcBef>
            </a:pPr>
            <a:r>
              <a:rPr lang="el-GR" sz="1400" dirty="0">
                <a:solidFill>
                  <a:srgbClr val="000000"/>
                </a:solidFill>
                <a:ea typeface="ＭＳ Ｐゴシック" pitchFamily="-112" charset="-128"/>
              </a:rPr>
              <a:t>Αν η οικονομία βρίσκεται στο </a:t>
            </a:r>
            <a:r>
              <a:rPr lang="en-US" sz="1400" b="1" dirty="0">
                <a:solidFill>
                  <a:srgbClr val="203FFF"/>
                </a:solidFill>
                <a:ea typeface="ＭＳ Ｐゴシック" pitchFamily="-112" charset="-128"/>
              </a:rPr>
              <a:t>B</a:t>
            </a:r>
            <a:r>
              <a:rPr lang="el-GR" sz="1400" b="1" dirty="0">
                <a:solidFill>
                  <a:srgbClr val="203FFF"/>
                </a:solidFill>
                <a:ea typeface="ＭＳ Ｐゴシック" pitchFamily="-112" charset="-128"/>
              </a:rPr>
              <a:t>,</a:t>
            </a:r>
            <a:r>
              <a:rPr lang="en-US" sz="1400" dirty="0">
                <a:solidFill>
                  <a:srgbClr val="000000"/>
                </a:solidFill>
                <a:ea typeface="ＭＳ Ｐゴシック" pitchFamily="-112" charset="-128"/>
              </a:rPr>
              <a:t> </a:t>
            </a:r>
            <a:r>
              <a:rPr lang="el-GR" sz="1400" dirty="0">
                <a:solidFill>
                  <a:srgbClr val="000000"/>
                </a:solidFill>
                <a:ea typeface="ＭＳ Ｐゴシック" pitchFamily="-112" charset="-128"/>
              </a:rPr>
              <a:t>η παραγωγή και οι τιμές είναι ψηλά</a:t>
            </a:r>
            <a:endParaRPr lang="en-US" sz="1400" dirty="0">
              <a:solidFill>
                <a:srgbClr val="000000"/>
              </a:solidFill>
              <a:ea typeface="ＭＳ Ｐゴシック" pitchFamily="-112" charset="-128"/>
            </a:endParaRPr>
          </a:p>
          <a:p>
            <a:pPr lvl="1">
              <a:spcBef>
                <a:spcPts val="1075"/>
              </a:spcBef>
            </a:pPr>
            <a:r>
              <a:rPr lang="el-GR" sz="1400" dirty="0">
                <a:solidFill>
                  <a:srgbClr val="000000"/>
                </a:solidFill>
                <a:ea typeface="ＭＳ Ｐゴシック" pitchFamily="-112" charset="-128"/>
              </a:rPr>
              <a:t>Γράφημα </a:t>
            </a:r>
            <a:r>
              <a:rPr lang="en-US" sz="1400" dirty="0">
                <a:solidFill>
                  <a:srgbClr val="000000"/>
                </a:solidFill>
                <a:ea typeface="ＭＳ Ｐゴシック" pitchFamily="-112" charset="-128"/>
              </a:rPr>
              <a:t>(b) </a:t>
            </a:r>
            <a:r>
              <a:rPr lang="el-GR" sz="1400" dirty="0">
                <a:solidFill>
                  <a:srgbClr val="000000"/>
                </a:solidFill>
                <a:ea typeface="ＭＳ Ｐゴシック" pitchFamily="-112" charset="-128"/>
              </a:rPr>
              <a:t>δείχνει τις συνέπειες της αλλαγής του </a:t>
            </a:r>
            <a:r>
              <a:rPr lang="en-US" sz="1400" b="1" dirty="0">
                <a:solidFill>
                  <a:srgbClr val="203FFF"/>
                </a:solidFill>
                <a:ea typeface="ＭＳ Ｐゴシック" pitchFamily="-112" charset="-128"/>
              </a:rPr>
              <a:t>AD</a:t>
            </a:r>
            <a:r>
              <a:rPr lang="en-US" sz="1400" dirty="0">
                <a:solidFill>
                  <a:srgbClr val="000000"/>
                </a:solidFill>
                <a:ea typeface="ＭＳ Ｐゴシック" pitchFamily="-112" charset="-128"/>
              </a:rPr>
              <a:t> </a:t>
            </a:r>
            <a:r>
              <a:rPr lang="el-GR" sz="1400" dirty="0">
                <a:solidFill>
                  <a:srgbClr val="000000"/>
                </a:solidFill>
                <a:ea typeface="ＭＳ Ｐゴシック" pitchFamily="-112" charset="-128"/>
              </a:rPr>
              <a:t>για την καμπύλη Phillips </a:t>
            </a:r>
            <a:r>
              <a:rPr lang="en-US" sz="1400" b="1" dirty="0">
                <a:solidFill>
                  <a:srgbClr val="203FFF"/>
                </a:solidFill>
                <a:ea typeface="ＭＳ Ｐゴシック" pitchFamily="-112" charset="-128"/>
              </a:rPr>
              <a:t>AD</a:t>
            </a:r>
            <a:endParaRPr lang="en-US" sz="2000" b="1" dirty="0">
              <a:solidFill>
                <a:srgbClr val="000000"/>
              </a:solidFill>
              <a:ea typeface="ＭＳ Ｐゴシック" pitchFamily="-112" charset="-128"/>
            </a:endParaRPr>
          </a:p>
          <a:p>
            <a:pPr>
              <a:spcBef>
                <a:spcPts val="1075"/>
              </a:spcBef>
            </a:pPr>
            <a:r>
              <a:rPr lang="el-GR" sz="1600" i="1" dirty="0">
                <a:solidFill>
                  <a:srgbClr val="203FFF"/>
                </a:solidFill>
                <a:ea typeface="ＭＳ Ｐゴシック" pitchFamily="-112" charset="-128"/>
                <a:cs typeface="Times New Roman" pitchFamily="-112" charset="0"/>
              </a:rPr>
              <a:t>Σημείωση: Τόσο η νομισματική όσο και η δημοσιονομική πολιτική μπορούν να μετατοπίσουν την καμπύλη συνολικής ζήτησης</a:t>
            </a:r>
            <a:endParaRPr lang="en-US" sz="1600" b="1" i="1" dirty="0">
              <a:solidFill>
                <a:srgbClr val="203FFF"/>
              </a:solidFill>
              <a:ea typeface="ＭＳ Ｐゴシック" pitchFamily="-112"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148" y="188640"/>
            <a:ext cx="3641892" cy="28414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188" y="3214452"/>
            <a:ext cx="3506667" cy="2840000"/>
          </a:xfrm>
          <a:prstGeom prst="rect">
            <a:avLst/>
          </a:prstGeom>
        </p:spPr>
      </p:pic>
      <p:cxnSp>
        <p:nvCxnSpPr>
          <p:cNvPr id="9" name="Curved Connector 8"/>
          <p:cNvCxnSpPr/>
          <p:nvPr/>
        </p:nvCxnSpPr>
        <p:spPr>
          <a:xfrm flipV="1">
            <a:off x="4427984" y="2492896"/>
            <a:ext cx="1028164" cy="1005844"/>
          </a:xfrm>
          <a:prstGeom prst="curvedConnector3">
            <a:avLst>
              <a:gd name="adj1" fmla="val 50000"/>
            </a:avLst>
          </a:prstGeom>
          <a:ln w="381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27984" y="4941168"/>
            <a:ext cx="914400" cy="0"/>
          </a:xfrm>
          <a:prstGeom prst="straightConnector1">
            <a:avLst/>
          </a:prstGeom>
          <a:ln w="381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2" y="4357"/>
            <a:ext cx="8724338" cy="6230393"/>
          </a:xfrm>
          <a:prstGeom prst="rect">
            <a:avLst/>
          </a:prstGeom>
        </p:spPr>
      </p:pic>
      <p:sp>
        <p:nvSpPr>
          <p:cNvPr id="10" name="Content Placeholder 4"/>
          <p:cNvSpPr txBox="1">
            <a:spLocks/>
          </p:cNvSpPr>
          <p:nvPr/>
        </p:nvSpPr>
        <p:spPr>
          <a:xfrm>
            <a:off x="4570620" y="1738983"/>
            <a:ext cx="4573379" cy="4387850"/>
          </a:xfrm>
          <a:prstGeom prst="rect">
            <a:avLst/>
          </a:prstGeom>
        </p:spPr>
        <p:txBody>
          <a:bodyPr/>
          <a:lstStyle>
            <a:lvl1pPr marL="344488" indent="-344488" algn="l" defTabSz="914400" rtl="0" eaLnBrk="1" latinLnBrk="0" hangingPunct="1">
              <a:spcBef>
                <a:spcPct val="20000"/>
              </a:spcBef>
              <a:buClr>
                <a:srgbClr val="FFCF37"/>
              </a:buClr>
              <a:buSzPct val="120000"/>
              <a:buFont typeface="Wingdings" pitchFamily="2" charset="2"/>
              <a:buChar char="§"/>
              <a:defRPr lang="en-US" sz="32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966432"/>
              </a:buClr>
              <a:buFont typeface="Wingdings" pitchFamily="2" charset="2"/>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21" name="Title 20"/>
          <p:cNvSpPr>
            <a:spLocks noGrp="1"/>
          </p:cNvSpPr>
          <p:nvPr>
            <p:ph type="title"/>
          </p:nvPr>
        </p:nvSpPr>
        <p:spPr>
          <a:xfrm>
            <a:off x="1294800" y="1124744"/>
            <a:ext cx="6543936" cy="1466156"/>
          </a:xfrm>
        </p:spPr>
        <p:txBody>
          <a:bodyPr/>
          <a:lstStyle/>
          <a:p>
            <a:pPr marL="519113" indent="-519113" algn="ctr"/>
            <a:r>
              <a:rPr lang="en-US" i="1" dirty="0">
                <a:solidFill>
                  <a:srgbClr val="193EF7"/>
                </a:solidFill>
                <a:latin typeface="Calibri" pitchFamily="34" charset="0"/>
              </a:rPr>
              <a:t>6. </a:t>
            </a:r>
            <a:r>
              <a:rPr lang="el-GR" i="1" dirty="0">
                <a:solidFill>
                  <a:srgbClr val="193EF7"/>
                </a:solidFill>
                <a:latin typeface="Calibri" pitchFamily="34" charset="0"/>
              </a:rPr>
              <a:t>Ο Ρόλος των Προσδοκιών</a:t>
            </a:r>
            <a:endParaRPr lang="en-US" i="1" dirty="0">
              <a:solidFill>
                <a:srgbClr val="193EF7"/>
              </a:solidFill>
              <a:latin typeface="Calibri" pitchFamily="34" charset="0"/>
            </a:endParaRPr>
          </a:p>
        </p:txBody>
      </p:sp>
    </p:spTree>
    <p:extLst>
      <p:ext uri="{BB962C8B-B14F-4D97-AF65-F5344CB8AC3E}">
        <p14:creationId xmlns:p14="http://schemas.microsoft.com/office/powerpoint/2010/main" val="418437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15361" cy="680889"/>
          </a:xfrm>
        </p:spPr>
        <p:txBody>
          <a:bodyPr/>
          <a:lstStyle/>
          <a:p>
            <a:r>
              <a:rPr lang="el-GR" sz="3200" dirty="0"/>
              <a:t>Η Μακροπρόθεσμη Καμπύλη </a:t>
            </a:r>
            <a:r>
              <a:rPr lang="en-US" sz="3200" dirty="0"/>
              <a:t>Phillips</a:t>
            </a:r>
          </a:p>
        </p:txBody>
      </p:sp>
      <p:sp>
        <p:nvSpPr>
          <p:cNvPr id="3" name="Text Placeholder 2"/>
          <p:cNvSpPr>
            <a:spLocks noGrp="1"/>
          </p:cNvSpPr>
          <p:nvPr>
            <p:ph type="body" sz="quarter" idx="10"/>
          </p:nvPr>
        </p:nvSpPr>
        <p:spPr>
          <a:xfrm>
            <a:off x="251521" y="692696"/>
            <a:ext cx="4320480" cy="5473154"/>
          </a:xfrm>
        </p:spPr>
        <p:txBody>
          <a:bodyPr/>
          <a:lstStyle/>
          <a:p>
            <a:r>
              <a:rPr lang="el-GR" sz="2000" dirty="0">
                <a:ea typeface="ＭＳ Ｐゴシック" pitchFamily="-112" charset="-128"/>
                <a:cs typeface="Times New Roman" pitchFamily="-112" charset="0"/>
              </a:rPr>
              <a:t>Ο </a:t>
            </a:r>
            <a:r>
              <a:rPr lang="en-GB" sz="2000" dirty="0">
                <a:ea typeface="ＭＳ Ｐゴシック" pitchFamily="-112" charset="-128"/>
                <a:cs typeface="Times New Roman" pitchFamily="-112" charset="0"/>
              </a:rPr>
              <a:t>Milton Friedman </a:t>
            </a:r>
            <a:r>
              <a:rPr lang="el-GR" sz="2000" dirty="0">
                <a:ea typeface="ＭＳ Ｐゴシック" pitchFamily="-112" charset="-128"/>
                <a:cs typeface="Times New Roman" pitchFamily="-112" charset="0"/>
              </a:rPr>
              <a:t>υποστήριξε ότι η νομισματική πολιτική είναι μόνο ικανή να επιλέξει ένα συνδυασμό ανεργίας και πληθωρισμού μόνο βραχυχρόνια</a:t>
            </a:r>
            <a:endParaRPr lang="en-GB" sz="2000" dirty="0">
              <a:ea typeface="ＭＳ Ｐゴシック" pitchFamily="-112" charset="-128"/>
            </a:endParaRPr>
          </a:p>
          <a:p>
            <a:r>
              <a:rPr lang="el-GR" sz="2000" dirty="0">
                <a:ea typeface="ＭＳ Ｐゴシック" pitchFamily="-112" charset="-128"/>
                <a:cs typeface="Times New Roman" pitchFamily="-112" charset="0"/>
              </a:rPr>
              <a:t>Μακροχρόνια</a:t>
            </a:r>
            <a:r>
              <a:rPr lang="en-GB" sz="2000" dirty="0">
                <a:ea typeface="ＭＳ Ｐゴシック" pitchFamily="-112" charset="-128"/>
                <a:cs typeface="Times New Roman" pitchFamily="-112" charset="0"/>
              </a:rPr>
              <a:t>:</a:t>
            </a:r>
          </a:p>
          <a:p>
            <a:pPr lvl="1"/>
            <a:r>
              <a:rPr lang="el-GR" sz="1800" dirty="0">
                <a:ea typeface="ＭＳ Ｐゴシック" pitchFamily="-112" charset="-128"/>
                <a:cs typeface="Times New Roman" pitchFamily="-112" charset="0"/>
              </a:rPr>
              <a:t>Η νομισματική αύξηση δεν έχει πραγματικό αποτέλεσμα</a:t>
            </a:r>
            <a:endParaRPr lang="en-GB" sz="1800" dirty="0">
              <a:ea typeface="ＭＳ Ｐゴシック" pitchFamily="-112" charset="-128"/>
            </a:endParaRPr>
          </a:p>
          <a:p>
            <a:pPr lvl="1"/>
            <a:r>
              <a:rPr lang="el-GR" sz="1800" dirty="0">
                <a:ea typeface="ＭＳ Ｐゴシック" pitchFamily="-112" charset="-128"/>
                <a:cs typeface="Times New Roman" pitchFamily="-112" charset="0"/>
              </a:rPr>
              <a:t>Η καμπύλη </a:t>
            </a:r>
            <a:r>
              <a:rPr lang="en-GB" sz="1800" dirty="0">
                <a:ea typeface="ＭＳ Ｐゴシック" pitchFamily="-112" charset="-128"/>
                <a:cs typeface="Times New Roman" pitchFamily="-112" charset="0"/>
              </a:rPr>
              <a:t>Phillips </a:t>
            </a:r>
            <a:r>
              <a:rPr lang="el-GR" sz="1800" dirty="0">
                <a:ea typeface="ＭＳ Ｐゴシック" pitchFamily="-112" charset="-128"/>
                <a:cs typeface="Times New Roman" pitchFamily="-112" charset="0"/>
              </a:rPr>
              <a:t>είναι κάθετη</a:t>
            </a:r>
            <a:endParaRPr lang="en-GB" sz="1800" dirty="0">
              <a:ea typeface="ＭＳ Ｐゴシック" pitchFamily="-112" charset="-128"/>
              <a:cs typeface="Times New Roman" pitchFamily="-112" charset="0"/>
            </a:endParaRPr>
          </a:p>
          <a:p>
            <a:pPr lvl="1"/>
            <a:r>
              <a:rPr lang="el-GR" sz="1800" dirty="0">
                <a:ea typeface="ＭＳ Ｐゴシック" pitchFamily="-112" charset="-128"/>
                <a:cs typeface="Times New Roman" pitchFamily="-112" charset="0"/>
              </a:rPr>
              <a:t>Η συνολική καμπύλη προσφοράς είναι επίσης κάθετη</a:t>
            </a:r>
            <a:endParaRPr lang="en-GB" sz="1800" dirty="0">
              <a:ea typeface="ＭＳ Ｐゴシック" pitchFamily="-112" charset="-128"/>
              <a:cs typeface="Times New Roman" pitchFamily="-112" charset="0"/>
            </a:endParaRPr>
          </a:p>
          <a:p>
            <a:pPr lvl="1"/>
            <a:r>
              <a:rPr lang="el-GR" sz="1800" dirty="0">
                <a:ea typeface="ＭＳ Ｐゴシック" pitchFamily="-112" charset="-128"/>
                <a:cs typeface="Times New Roman" pitchFamily="-112" charset="0"/>
              </a:rPr>
              <a:t>Αυξήσεις στην συνολική ζήτηση προκαλούν μόνο αυξήσεις των τιμών και όχι του προϊόντος</a:t>
            </a:r>
            <a:endParaRPr lang="en-GB" sz="1800" dirty="0">
              <a:ea typeface="ＭＳ Ｐゴシック" pitchFamily="-112" charset="-128"/>
              <a:cs typeface="Times New Roman" pitchFamily="-112" charset="0"/>
            </a:endParaRPr>
          </a:p>
          <a:p>
            <a:pPr lvl="1"/>
            <a:r>
              <a:rPr lang="el-GR" sz="1800" dirty="0">
                <a:ea typeface="ＭＳ Ｐゴシック" pitchFamily="-112" charset="-128"/>
                <a:cs typeface="Times New Roman" pitchFamily="-112" charset="0"/>
              </a:rPr>
              <a:t>Η μακροχρόνια συνολική καμπύλη προσφοράς βρίσκεται στο φυσικό επίπεδο παραγωγής μίας οικονομίας</a:t>
            </a:r>
            <a:endParaRPr lang="en-US" sz="1800" dirty="0">
              <a:ea typeface="ＭＳ Ｐゴシック" pitchFamily="-112"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10" y="1772816"/>
            <a:ext cx="4716424" cy="2529459"/>
          </a:xfrm>
          <a:prstGeom prst="rect">
            <a:avLst/>
          </a:prstGeom>
        </p:spPr>
      </p:pic>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l-GR" sz="2350" dirty="0"/>
              <a:t>Η Σχέση Μεταξύ της Μακροπρόθεσμης Καμπύλης Phillips &amp; του Μοντέλου Συνολικής Ζήτησης &amp; Συνολικής Προσφοράς</a:t>
            </a:r>
            <a:endParaRPr lang="en-US" sz="2350" dirty="0"/>
          </a:p>
        </p:txBody>
      </p:sp>
      <p:sp>
        <p:nvSpPr>
          <p:cNvPr id="3" name="Text Placeholder 2"/>
          <p:cNvSpPr>
            <a:spLocks noGrp="1"/>
          </p:cNvSpPr>
          <p:nvPr>
            <p:ph type="body" sz="quarter" idx="10"/>
          </p:nvPr>
        </p:nvSpPr>
        <p:spPr>
          <a:xfrm>
            <a:off x="468313" y="908720"/>
            <a:ext cx="8675687" cy="5257130"/>
          </a:xfrm>
        </p:spPr>
        <p:txBody>
          <a:bodyPr/>
          <a:lstStyle/>
          <a:p>
            <a:r>
              <a:rPr lang="el-GR" sz="1750" dirty="0">
                <a:ea typeface="ＭＳ Ｐゴシック" pitchFamily="-112" charset="-128"/>
              </a:rPr>
              <a:t>Γράφημα </a:t>
            </a:r>
            <a:r>
              <a:rPr lang="en-US" sz="1750" dirty="0">
                <a:ea typeface="ＭＳ Ｐゴシック" pitchFamily="-112" charset="-128"/>
              </a:rPr>
              <a:t>(a</a:t>
            </a:r>
            <a:r>
              <a:rPr lang="el-GR" sz="1750" dirty="0">
                <a:ea typeface="ＭＳ Ｐゴシック" pitchFamily="-112" charset="-128"/>
              </a:rPr>
              <a:t>) η επεκτατική νομισματική πολιτική μετατοπίζει την καμπύλη </a:t>
            </a:r>
            <a:r>
              <a:rPr lang="en-US" sz="1750" b="1" dirty="0">
                <a:solidFill>
                  <a:srgbClr val="203FFF"/>
                </a:solidFill>
                <a:ea typeface="ＭＳ Ｐゴシック" pitchFamily="-112" charset="-128"/>
              </a:rPr>
              <a:t>AD </a:t>
            </a:r>
            <a:r>
              <a:rPr lang="el-GR" sz="1750" dirty="0">
                <a:ea typeface="ＭＳ Ｐゴシック" pitchFamily="-112" charset="-128"/>
              </a:rPr>
              <a:t>προς τα δεξιά από </a:t>
            </a:r>
            <a:r>
              <a:rPr lang="en-US" sz="1750" b="1" dirty="0">
                <a:solidFill>
                  <a:srgbClr val="203FFF"/>
                </a:solidFill>
                <a:ea typeface="ＭＳ Ｐゴシック" pitchFamily="-112" charset="-128"/>
              </a:rPr>
              <a:t>AD</a:t>
            </a:r>
            <a:r>
              <a:rPr lang="en-US" sz="1750" b="1" baseline="-25000" dirty="0">
                <a:solidFill>
                  <a:srgbClr val="203FFF"/>
                </a:solidFill>
                <a:ea typeface="ＭＳ Ｐゴシック" pitchFamily="-112" charset="-128"/>
              </a:rPr>
              <a:t>1</a:t>
            </a:r>
            <a:r>
              <a:rPr lang="en-US" sz="1750" dirty="0">
                <a:ea typeface="ＭＳ Ｐゴシック" pitchFamily="-112" charset="-128"/>
              </a:rPr>
              <a:t> </a:t>
            </a:r>
            <a:r>
              <a:rPr lang="el-GR" sz="1750" dirty="0">
                <a:ea typeface="ＭＳ Ｐゴシック" pitchFamily="-112" charset="-128"/>
              </a:rPr>
              <a:t>σε </a:t>
            </a:r>
            <a:r>
              <a:rPr lang="en-US" sz="1750" b="1" dirty="0">
                <a:solidFill>
                  <a:srgbClr val="203FFF"/>
                </a:solidFill>
                <a:ea typeface="ＭＳ Ｐゴシック" pitchFamily="-112" charset="-128"/>
              </a:rPr>
              <a:t>AD</a:t>
            </a:r>
            <a:r>
              <a:rPr lang="en-US" sz="1750" b="1" baseline="-25000" dirty="0">
                <a:solidFill>
                  <a:srgbClr val="203FFF"/>
                </a:solidFill>
                <a:ea typeface="ＭＳ Ｐゴシック" pitchFamily="-112" charset="-128"/>
              </a:rPr>
              <a:t>2</a:t>
            </a:r>
            <a:r>
              <a:rPr lang="el-GR" sz="1750" dirty="0">
                <a:ea typeface="ＭＳ Ｐゴシック" pitchFamily="-112" charset="-128"/>
              </a:rPr>
              <a:t>. Η ισορροπία μετακινείται από το σημείο </a:t>
            </a:r>
            <a:r>
              <a:rPr lang="en-US" sz="1750" b="1" dirty="0">
                <a:solidFill>
                  <a:srgbClr val="203FFF"/>
                </a:solidFill>
                <a:ea typeface="ＭＳ Ｐゴシック" pitchFamily="-112" charset="-128"/>
              </a:rPr>
              <a:t>A</a:t>
            </a:r>
            <a:r>
              <a:rPr lang="en-US" sz="1750" dirty="0">
                <a:ea typeface="ＭＳ Ｐゴシック" pitchFamily="-112" charset="-128"/>
              </a:rPr>
              <a:t> </a:t>
            </a:r>
            <a:r>
              <a:rPr lang="el-GR" sz="1750" dirty="0">
                <a:ea typeface="ＭＳ Ｐゴシック" pitchFamily="-112" charset="-128"/>
              </a:rPr>
              <a:t>στο σημείο </a:t>
            </a:r>
            <a:r>
              <a:rPr lang="en-US" sz="1750" b="1" dirty="0">
                <a:solidFill>
                  <a:srgbClr val="203FFF"/>
                </a:solidFill>
                <a:ea typeface="ＭＳ Ｐゴシック" pitchFamily="-112" charset="-128"/>
              </a:rPr>
              <a:t>B</a:t>
            </a:r>
            <a:r>
              <a:rPr lang="el-GR" sz="1750" dirty="0">
                <a:ea typeface="ＭＳ Ｐゴシック" pitchFamily="-112" charset="-128"/>
              </a:rPr>
              <a:t>. Το επίπεδο τιμών αυξάνεται από </a:t>
            </a:r>
            <a:r>
              <a:rPr lang="en-US" sz="1750" b="1" dirty="0">
                <a:ea typeface="ＭＳ Ｐゴシック" pitchFamily="-112" charset="-128"/>
              </a:rPr>
              <a:t>P</a:t>
            </a:r>
            <a:r>
              <a:rPr lang="en-US" sz="1750" b="1" baseline="-25000" dirty="0">
                <a:ea typeface="ＭＳ Ｐゴシック" pitchFamily="-112" charset="-128"/>
              </a:rPr>
              <a:t>1 </a:t>
            </a:r>
            <a:r>
              <a:rPr lang="el-GR" sz="1750" dirty="0">
                <a:ea typeface="ＭＳ Ｐゴシック" pitchFamily="-112" charset="-128"/>
              </a:rPr>
              <a:t>σε </a:t>
            </a:r>
            <a:r>
              <a:rPr lang="en-US" sz="1750" b="1" dirty="0">
                <a:ea typeface="ＭＳ Ｐゴシック" pitchFamily="-112" charset="-128"/>
              </a:rPr>
              <a:t>P</a:t>
            </a:r>
            <a:r>
              <a:rPr lang="en-US" sz="1750" b="1" baseline="-25000" dirty="0">
                <a:ea typeface="ＭＳ Ｐゴシック" pitchFamily="-112" charset="-128"/>
              </a:rPr>
              <a:t>2 </a:t>
            </a:r>
            <a:r>
              <a:rPr lang="el-GR" sz="1750" dirty="0">
                <a:ea typeface="ＭＳ Ｐゴシック" pitchFamily="-112" charset="-128"/>
              </a:rPr>
              <a:t>ενώ η παραγωγή παραμένει η ίδια</a:t>
            </a:r>
            <a:endParaRPr lang="en-US" sz="1750" dirty="0">
              <a:ea typeface="ＭＳ Ｐゴシック" pitchFamily="-112" charset="-128"/>
            </a:endParaRPr>
          </a:p>
          <a:p>
            <a:r>
              <a:rPr lang="el-GR" sz="1750" dirty="0">
                <a:ea typeface="ＭＳ Ｐゴシック" pitchFamily="-112" charset="-128"/>
              </a:rPr>
              <a:t>Το γράφημα (b) δείχνει τη μακροπρόθεσμη καμπύλη Phillips. Η επεκτατική νομισματική πολιτική μετακινεί την οικονομία από τον χαμηλότερο πληθωρισμό (σημείο </a:t>
            </a:r>
            <a:r>
              <a:rPr lang="en-US" sz="1750" b="1" dirty="0">
                <a:solidFill>
                  <a:srgbClr val="203FFF"/>
                </a:solidFill>
                <a:ea typeface="ＭＳ Ｐゴシック" pitchFamily="-112" charset="-128"/>
              </a:rPr>
              <a:t>A</a:t>
            </a:r>
            <a:r>
              <a:rPr lang="el-GR" sz="1750" dirty="0">
                <a:ea typeface="ＭＳ Ｐゴシック" pitchFamily="-112" charset="-128"/>
              </a:rPr>
              <a:t>) στον υψηλότερο πληθωρισμό (σημείο </a:t>
            </a:r>
            <a:r>
              <a:rPr lang="el-GR" sz="1750" b="1" dirty="0">
                <a:solidFill>
                  <a:srgbClr val="203FFF"/>
                </a:solidFill>
                <a:ea typeface="ＭＳ Ｐゴシック" pitchFamily="-112" charset="-128"/>
              </a:rPr>
              <a:t>Β</a:t>
            </a:r>
            <a:r>
              <a:rPr lang="el-GR" sz="1750" dirty="0">
                <a:ea typeface="ＭＳ Ｐゴシック" pitchFamily="-112" charset="-128"/>
              </a:rPr>
              <a:t>) χωρίς να αλλάζει το ποσοστό</a:t>
            </a:r>
            <a:endParaRPr lang="en-US" sz="1750" dirty="0">
              <a:ea typeface="ＭＳ Ｐゴシック" pitchFamily="-112"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19" y="2970576"/>
            <a:ext cx="8109261" cy="3204238"/>
          </a:xfrm>
          <a:prstGeom prst="rect">
            <a:avLst/>
          </a:prstGeom>
        </p:spPr>
      </p:pic>
      <p:sp>
        <p:nvSpPr>
          <p:cNvPr id="5" name="Rectangle 4"/>
          <p:cNvSpPr/>
          <p:nvPr/>
        </p:nvSpPr>
        <p:spPr>
          <a:xfrm>
            <a:off x="755576" y="2914480"/>
            <a:ext cx="482453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43328" y="2911920"/>
            <a:ext cx="3500672"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35896" y="5792240"/>
            <a:ext cx="3384376" cy="38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AE0ACB-340B-4C41-9B55-F66DCA91AFB5}"/>
              </a:ext>
            </a:extLst>
          </p:cNvPr>
          <p:cNvPicPr>
            <a:picLocks noChangeAspect="1"/>
          </p:cNvPicPr>
          <p:nvPr/>
        </p:nvPicPr>
        <p:blipFill>
          <a:blip r:embed="rId3"/>
          <a:stretch>
            <a:fillRect/>
          </a:stretch>
        </p:blipFill>
        <p:spPr>
          <a:xfrm>
            <a:off x="1562406" y="2708920"/>
            <a:ext cx="6487500" cy="3465894"/>
          </a:xfrm>
          <a:prstGeom prst="rect">
            <a:avLst/>
          </a:prstGeom>
        </p:spPr>
      </p:pic>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xit"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 presetClass="exit" presetSubtype="0" fill="hold" grpId="1" nodeType="after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15361" cy="896913"/>
          </a:xfrm>
        </p:spPr>
        <p:txBody>
          <a:bodyPr/>
          <a:lstStyle/>
          <a:p>
            <a:pPr>
              <a:lnSpc>
                <a:spcPct val="90000"/>
              </a:lnSpc>
            </a:pPr>
            <a:r>
              <a:rPr lang="el-GR" sz="2900" dirty="0"/>
              <a:t>Πώς Μετατοπίζει Ο Αναμενόμενος Πληθωρισμός τη Βραχυπρόθεσμη Καμπύλη Phillips</a:t>
            </a:r>
            <a:endParaRPr lang="en-US" sz="2900" dirty="0"/>
          </a:p>
        </p:txBody>
      </p:sp>
      <p:sp>
        <p:nvSpPr>
          <p:cNvPr id="3" name="Text Placeholder 2"/>
          <p:cNvSpPr>
            <a:spLocks noGrp="1"/>
          </p:cNvSpPr>
          <p:nvPr>
            <p:ph type="body" sz="quarter" idx="10"/>
          </p:nvPr>
        </p:nvSpPr>
        <p:spPr>
          <a:xfrm>
            <a:off x="468313" y="908050"/>
            <a:ext cx="4103687" cy="5257800"/>
          </a:xfrm>
        </p:spPr>
        <p:txBody>
          <a:bodyPr/>
          <a:lstStyle/>
          <a:p>
            <a:pPr>
              <a:spcBef>
                <a:spcPts val="1038"/>
              </a:spcBef>
            </a:pPr>
            <a:r>
              <a:rPr lang="el-GR" sz="1550" dirty="0">
                <a:ea typeface="ＭＳ Ｐゴシック" pitchFamily="-112" charset="-128"/>
              </a:rPr>
              <a:t>Όσο πιο υψηλός είναι ο αναμενόμενος ρυθμός πληθωρισμού, τόσο πιο υψηλή είναι η βραχυπρόθεσμη αμοιβαία αντιστάθμιση μεταξύ πληθωρισμού </a:t>
            </a:r>
            <a:br>
              <a:rPr lang="el-GR" sz="1550" dirty="0">
                <a:ea typeface="ＭＳ Ｐゴシック" pitchFamily="-112" charset="-128"/>
              </a:rPr>
            </a:br>
            <a:r>
              <a:rPr lang="el-GR" sz="1550" dirty="0">
                <a:ea typeface="ＭＳ Ｐゴシック" pitchFamily="-112" charset="-128"/>
              </a:rPr>
              <a:t>και ανεργίας</a:t>
            </a:r>
            <a:endParaRPr lang="en-US" sz="1550" dirty="0">
              <a:ea typeface="ＭＳ Ｐゴシック" pitchFamily="-112" charset="-128"/>
            </a:endParaRPr>
          </a:p>
          <a:p>
            <a:pPr>
              <a:spcBef>
                <a:spcPts val="1038"/>
              </a:spcBef>
            </a:pPr>
            <a:r>
              <a:rPr lang="el-GR" sz="1550" dirty="0">
                <a:ea typeface="ＭＳ Ｐゴシック" pitchFamily="-112" charset="-128"/>
              </a:rPr>
              <a:t>Στο σημείο </a:t>
            </a:r>
            <a:r>
              <a:rPr lang="en-US" sz="1550" b="1" dirty="0">
                <a:solidFill>
                  <a:srgbClr val="203FFF"/>
                </a:solidFill>
                <a:ea typeface="ＭＳ Ｐゴシック" pitchFamily="-112" charset="-128"/>
              </a:rPr>
              <a:t>A</a:t>
            </a:r>
            <a:r>
              <a:rPr lang="el-GR" sz="1550" dirty="0">
                <a:ea typeface="ＭＳ Ｐゴシック" pitchFamily="-112" charset="-128"/>
              </a:rPr>
              <a:t>, ο αναμενόμενος και ο πραγματικός πληθωρισμός είναι χαμηλοί. Η ανεργία βρίσκεται στο φυσικό ποσοστό της</a:t>
            </a:r>
            <a:endParaRPr lang="en-US" sz="1550" dirty="0">
              <a:ea typeface="ＭＳ Ｐゴシック" pitchFamily="-112" charset="-128"/>
            </a:endParaRPr>
          </a:p>
          <a:p>
            <a:pPr>
              <a:spcBef>
                <a:spcPts val="1038"/>
              </a:spcBef>
            </a:pPr>
            <a:r>
              <a:rPr lang="el-GR" sz="1550" dirty="0">
                <a:ea typeface="ＭＳ Ｐゴシック" pitchFamily="-112" charset="-128"/>
              </a:rPr>
              <a:t>Η επεκτατική νομισματική πολιτική μετακινεί την οικονομία στο σημείο </a:t>
            </a:r>
            <a:r>
              <a:rPr lang="en-US" sz="1550" b="1" dirty="0">
                <a:solidFill>
                  <a:srgbClr val="203FFF"/>
                </a:solidFill>
                <a:ea typeface="ＭＳ Ｐゴシック" pitchFamily="-112" charset="-128"/>
              </a:rPr>
              <a:t>B</a:t>
            </a:r>
            <a:r>
              <a:rPr lang="en-US" sz="1550" dirty="0">
                <a:ea typeface="ＭＳ Ｐゴシック" pitchFamily="-112" charset="-128"/>
              </a:rPr>
              <a:t> </a:t>
            </a:r>
            <a:r>
              <a:rPr lang="el-GR" sz="1550" dirty="0">
                <a:ea typeface="ＭＳ Ｐゴシック" pitchFamily="-112" charset="-128"/>
              </a:rPr>
              <a:t>όπου ο αναμενόμενος ρυθμός πληθωρισμού είναι χαμηλός, αλλά ο πραγματικός είναι υψηλός</a:t>
            </a:r>
            <a:endParaRPr lang="en-US" sz="1550" dirty="0">
              <a:ea typeface="ＭＳ Ｐゴシック" pitchFamily="-112" charset="-128"/>
            </a:endParaRPr>
          </a:p>
          <a:p>
            <a:pPr>
              <a:spcBef>
                <a:spcPts val="1038"/>
              </a:spcBef>
            </a:pPr>
            <a:r>
              <a:rPr lang="el-GR" sz="1550" dirty="0">
                <a:ea typeface="ＭＳ Ｐゴシック" pitchFamily="-112" charset="-128"/>
              </a:rPr>
              <a:t>Μακροπρόθεσμα, ο αναμενόμενος πληθωρισμός αυξάνεται και η οικονομία μετακινείται στο σημείο </a:t>
            </a:r>
            <a:r>
              <a:rPr lang="en-US" sz="1550" b="1" dirty="0">
                <a:solidFill>
                  <a:srgbClr val="203FFF"/>
                </a:solidFill>
                <a:ea typeface="ＭＳ Ｐゴシック" pitchFamily="-112" charset="-128"/>
              </a:rPr>
              <a:t>C</a:t>
            </a:r>
          </a:p>
          <a:p>
            <a:pPr>
              <a:spcBef>
                <a:spcPts val="1038"/>
              </a:spcBef>
            </a:pPr>
            <a:r>
              <a:rPr lang="el-GR" sz="1550" dirty="0">
                <a:ea typeface="ＭＳ Ｐゴシック" pitchFamily="-112" charset="-128"/>
              </a:rPr>
              <a:t>Η ανεργία τελικά επιστρέφει στο φυσικό της ποσοστό</a:t>
            </a:r>
            <a:br>
              <a:rPr lang="en-US" sz="1550" dirty="0">
                <a:ea typeface="ＭＳ Ｐゴシック" pitchFamily="-112" charset="-128"/>
              </a:rPr>
            </a:br>
            <a:r>
              <a:rPr lang="en-US" sz="1550" b="1" dirty="0">
                <a:ea typeface="ＭＳ Ｐゴシック" pitchFamily="-112" charset="-128"/>
              </a:rPr>
              <a:t>(</a:t>
            </a:r>
            <a:r>
              <a:rPr lang="el-GR" sz="1550" b="1" dirty="0">
                <a:ea typeface="ＭＳ Ｐゴシック" pitchFamily="-112" charset="-128"/>
              </a:rPr>
              <a:t>υπόθεση φυσικού ποσοστού</a:t>
            </a:r>
            <a:r>
              <a:rPr lang="en-US" sz="1550" b="1" dirty="0">
                <a:ea typeface="ＭＳ Ｐゴシック" pitchFamily="-112" charset="-128"/>
              </a:rPr>
              <a:t>)</a:t>
            </a:r>
            <a:endParaRPr lang="en-US" sz="155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920" y="1268761"/>
            <a:ext cx="4831231" cy="3312368"/>
          </a:xfrm>
          <a:prstGeom prst="rect">
            <a:avLst/>
          </a:prstGeom>
        </p:spPr>
      </p:pic>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2" y="4357"/>
            <a:ext cx="8724338" cy="6230393"/>
          </a:xfrm>
          <a:prstGeom prst="rect">
            <a:avLst/>
          </a:prstGeom>
        </p:spPr>
      </p:pic>
      <p:sp>
        <p:nvSpPr>
          <p:cNvPr id="10" name="Content Placeholder 4"/>
          <p:cNvSpPr txBox="1">
            <a:spLocks/>
          </p:cNvSpPr>
          <p:nvPr/>
        </p:nvSpPr>
        <p:spPr>
          <a:xfrm>
            <a:off x="4570620" y="1738983"/>
            <a:ext cx="4573379" cy="4387850"/>
          </a:xfrm>
          <a:prstGeom prst="rect">
            <a:avLst/>
          </a:prstGeom>
        </p:spPr>
        <p:txBody>
          <a:bodyPr/>
          <a:lstStyle>
            <a:lvl1pPr marL="344488" indent="-344488" algn="l" defTabSz="914400" rtl="0" eaLnBrk="1" latinLnBrk="0" hangingPunct="1">
              <a:spcBef>
                <a:spcPct val="20000"/>
              </a:spcBef>
              <a:buClr>
                <a:srgbClr val="FFCF37"/>
              </a:buClr>
              <a:buSzPct val="120000"/>
              <a:buFont typeface="Wingdings" pitchFamily="2" charset="2"/>
              <a:buChar char="§"/>
              <a:defRPr lang="en-US" sz="32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966432"/>
              </a:buClr>
              <a:buFont typeface="Wingdings" pitchFamily="2" charset="2"/>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21" name="Title 20"/>
          <p:cNvSpPr>
            <a:spLocks noGrp="1"/>
          </p:cNvSpPr>
          <p:nvPr>
            <p:ph type="title"/>
          </p:nvPr>
        </p:nvSpPr>
        <p:spPr>
          <a:xfrm>
            <a:off x="855632" y="1124744"/>
            <a:ext cx="7416824" cy="1466156"/>
          </a:xfrm>
        </p:spPr>
        <p:txBody>
          <a:bodyPr/>
          <a:lstStyle/>
          <a:p>
            <a:pPr marL="519113" indent="-519113" algn="ctr"/>
            <a:r>
              <a:rPr lang="en-US" i="1" dirty="0">
                <a:solidFill>
                  <a:srgbClr val="193EF7"/>
                </a:solidFill>
                <a:latin typeface="Calibri" pitchFamily="34" charset="0"/>
              </a:rPr>
              <a:t>7. </a:t>
            </a:r>
            <a:r>
              <a:rPr lang="el-GR" i="1" dirty="0">
                <a:solidFill>
                  <a:srgbClr val="193EF7"/>
                </a:solidFill>
                <a:latin typeface="Calibri" pitchFamily="34" charset="0"/>
              </a:rPr>
              <a:t>Ο Ρόλος των Σοκ Προσφοράς</a:t>
            </a:r>
            <a:endParaRPr lang="en-US" i="1" dirty="0">
              <a:solidFill>
                <a:srgbClr val="193EF7"/>
              </a:solidFill>
              <a:latin typeface="Calibri" pitchFamily="34" charset="0"/>
            </a:endParaRPr>
          </a:p>
        </p:txBody>
      </p:sp>
    </p:spTree>
    <p:extLst>
      <p:ext uri="{BB962C8B-B14F-4D97-AF65-F5344CB8AC3E}">
        <p14:creationId xmlns:p14="http://schemas.microsoft.com/office/powerpoint/2010/main" val="83436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2" y="4357"/>
            <a:ext cx="8724338" cy="6230393"/>
          </a:xfrm>
          <a:prstGeom prst="rect">
            <a:avLst/>
          </a:prstGeom>
        </p:spPr>
      </p:pic>
      <p:sp>
        <p:nvSpPr>
          <p:cNvPr id="10" name="Content Placeholder 4"/>
          <p:cNvSpPr txBox="1">
            <a:spLocks/>
          </p:cNvSpPr>
          <p:nvPr/>
        </p:nvSpPr>
        <p:spPr>
          <a:xfrm>
            <a:off x="4570620" y="1738983"/>
            <a:ext cx="4573379" cy="4387850"/>
          </a:xfrm>
          <a:prstGeom prst="rect">
            <a:avLst/>
          </a:prstGeom>
        </p:spPr>
        <p:txBody>
          <a:bodyPr/>
          <a:lstStyle>
            <a:lvl1pPr marL="344488" indent="-344488" algn="l" defTabSz="914400" rtl="0" eaLnBrk="1" latinLnBrk="0" hangingPunct="1">
              <a:spcBef>
                <a:spcPct val="20000"/>
              </a:spcBef>
              <a:buClr>
                <a:srgbClr val="FFCF37"/>
              </a:buClr>
              <a:buSzPct val="120000"/>
              <a:buFont typeface="Wingdings" pitchFamily="2" charset="2"/>
              <a:buChar char="§"/>
              <a:defRPr lang="en-US" sz="32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966432"/>
              </a:buClr>
              <a:buFont typeface="Wingdings" pitchFamily="2" charset="2"/>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21" name="Title 20"/>
          <p:cNvSpPr>
            <a:spLocks noGrp="1"/>
          </p:cNvSpPr>
          <p:nvPr>
            <p:ph type="title"/>
          </p:nvPr>
        </p:nvSpPr>
        <p:spPr>
          <a:xfrm>
            <a:off x="1061192" y="1124744"/>
            <a:ext cx="7021616" cy="1466156"/>
          </a:xfrm>
        </p:spPr>
        <p:txBody>
          <a:bodyPr/>
          <a:lstStyle/>
          <a:p>
            <a:pPr marL="519113" indent="-519113" algn="ctr"/>
            <a:r>
              <a:rPr lang="en-US" i="1" dirty="0">
                <a:solidFill>
                  <a:srgbClr val="193EF7"/>
                </a:solidFill>
                <a:latin typeface="Calibri" pitchFamily="34" charset="0"/>
              </a:rPr>
              <a:t>1. </a:t>
            </a:r>
            <a:r>
              <a:rPr lang="el-GR" i="1" dirty="0">
                <a:solidFill>
                  <a:srgbClr val="193EF7"/>
                </a:solidFill>
                <a:latin typeface="Calibri" pitchFamily="34" charset="0"/>
              </a:rPr>
              <a:t>Εισαγωγή</a:t>
            </a:r>
            <a:endParaRPr lang="en-US" i="1" dirty="0">
              <a:solidFill>
                <a:srgbClr val="193EF7"/>
              </a:solidFill>
              <a:latin typeface="Calibri" pitchFamily="34" charset="0"/>
            </a:endParaRPr>
          </a:p>
        </p:txBody>
      </p:sp>
    </p:spTree>
    <p:extLst>
      <p:ext uri="{BB962C8B-B14F-4D97-AF65-F5344CB8AC3E}">
        <p14:creationId xmlns:p14="http://schemas.microsoft.com/office/powerpoint/2010/main" val="14134706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Ο Ρόλος των Σοκ Προσφοράς</a:t>
            </a:r>
            <a:endParaRPr lang="en-US" sz="3200" dirty="0"/>
          </a:p>
        </p:txBody>
      </p:sp>
      <p:sp>
        <p:nvSpPr>
          <p:cNvPr id="3" name="Text Placeholder 2"/>
          <p:cNvSpPr>
            <a:spLocks noGrp="1"/>
          </p:cNvSpPr>
          <p:nvPr>
            <p:ph type="body" sz="quarter" idx="10"/>
          </p:nvPr>
        </p:nvSpPr>
        <p:spPr>
          <a:xfrm>
            <a:off x="468313" y="908050"/>
            <a:ext cx="8675687" cy="1656854"/>
          </a:xfrm>
        </p:spPr>
        <p:txBody>
          <a:bodyPr numCol="2" spcCol="0"/>
          <a:lstStyle/>
          <a:p>
            <a:pPr marL="228600" indent="-228600"/>
            <a:r>
              <a:rPr lang="el-GR" sz="1800" b="1" dirty="0">
                <a:ea typeface="ＭＳ Ｐゴシック" pitchFamily="-112" charset="-128"/>
              </a:rPr>
              <a:t>Σοκ προσφοράς </a:t>
            </a:r>
            <a:r>
              <a:rPr lang="el-GR" sz="1800" dirty="0">
                <a:ea typeface="ＭＳ Ｐゴシック" pitchFamily="-112" charset="-128"/>
              </a:rPr>
              <a:t>είναι ένα γεγονός που μεταβάλλει άμεσα τα κόστη των επιχειρήσεων</a:t>
            </a:r>
            <a:endParaRPr lang="en-US" sz="1800" dirty="0">
              <a:ea typeface="ＭＳ Ｐゴシック" pitchFamily="-112" charset="-128"/>
            </a:endParaRPr>
          </a:p>
          <a:p>
            <a:pPr marL="228600" indent="-228600"/>
            <a:r>
              <a:rPr lang="el-GR" sz="1800" dirty="0">
                <a:ea typeface="ＭＳ Ｐゴシック" pitchFamily="-112" charset="-128"/>
              </a:rPr>
              <a:t>Οι αυξήσεις των τιμών των πρώτων υλών θα μετατοπίσει την </a:t>
            </a:r>
            <a:r>
              <a:rPr lang="en-US" sz="1800" b="1" dirty="0">
                <a:solidFill>
                  <a:srgbClr val="203FFF"/>
                </a:solidFill>
                <a:ea typeface="ＭＳ Ｐゴシック" pitchFamily="-112" charset="-128"/>
              </a:rPr>
              <a:t>AS</a:t>
            </a:r>
            <a:r>
              <a:rPr lang="en-US" sz="1800" dirty="0">
                <a:ea typeface="ＭＳ Ｐゴシック" pitchFamily="-112" charset="-128"/>
              </a:rPr>
              <a:t> </a:t>
            </a:r>
            <a:r>
              <a:rPr lang="el-GR" sz="1800" dirty="0">
                <a:ea typeface="ＭＳ Ｐゴシック" pitchFamily="-112" charset="-128"/>
              </a:rPr>
              <a:t>αριστερά</a:t>
            </a:r>
            <a:br>
              <a:rPr lang="en-US" sz="1800" dirty="0">
                <a:ea typeface="ＭＳ Ｐゴシック" pitchFamily="-112" charset="-128"/>
              </a:rPr>
            </a:br>
            <a:endParaRPr lang="en-US" sz="1800" dirty="0">
              <a:ea typeface="ＭＳ Ｐゴシック" pitchFamily="-112" charset="-128"/>
            </a:endParaRPr>
          </a:p>
          <a:p>
            <a:pPr marL="228600" indent="-228600"/>
            <a:r>
              <a:rPr lang="el-GR" sz="1800" dirty="0">
                <a:ea typeface="ＭＳ Ｐゴシック" pitchFamily="-112" charset="-128"/>
              </a:rPr>
              <a:t>Η βραχυπρόθεσμη καμπύλη </a:t>
            </a:r>
            <a:r>
              <a:rPr lang="en-US" sz="1800" dirty="0">
                <a:ea typeface="ＭＳ Ｐゴシック" pitchFamily="-112" charset="-128"/>
              </a:rPr>
              <a:t>Phillips </a:t>
            </a:r>
            <a:r>
              <a:rPr lang="el-GR" sz="1800" dirty="0">
                <a:ea typeface="ＭＳ Ｐゴシック" pitchFamily="-112" charset="-128"/>
              </a:rPr>
              <a:t>μετατοπίζεται δεξιά</a:t>
            </a:r>
            <a:endParaRPr lang="en-US" sz="1800" dirty="0">
              <a:ea typeface="ＭＳ Ｐゴシック" pitchFamily="-112" charset="-128"/>
            </a:endParaRPr>
          </a:p>
          <a:p>
            <a:pPr marL="228600" indent="-228600"/>
            <a:r>
              <a:rPr lang="el-GR" sz="1800" dirty="0">
                <a:ea typeface="ＭＳ Ｐゴシック" pitchFamily="-112" charset="-128"/>
              </a:rPr>
              <a:t>Οι υπεύθυνοι χάραξης πολιτικών αντιμετωπίζουν μια λιγότερο ευνοϊκή αμοιβαία αντιστάθμιση μεταξύ πληθωρισμού και ανεργίας</a:t>
            </a:r>
            <a:endParaRPr lang="en-US" sz="1800" dirty="0">
              <a:ea typeface="ＭＳ Ｐゴシック" pitchFamily="-112"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824036"/>
            <a:ext cx="4549271" cy="30168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824036"/>
            <a:ext cx="3999301" cy="2824606"/>
          </a:xfrm>
          <a:prstGeom prst="rect">
            <a:avLst/>
          </a:prstGeom>
        </p:spPr>
      </p:pic>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2" y="4357"/>
            <a:ext cx="8724338" cy="6230393"/>
          </a:xfrm>
          <a:prstGeom prst="rect">
            <a:avLst/>
          </a:prstGeom>
        </p:spPr>
      </p:pic>
      <p:sp>
        <p:nvSpPr>
          <p:cNvPr id="10" name="Content Placeholder 4"/>
          <p:cNvSpPr txBox="1">
            <a:spLocks/>
          </p:cNvSpPr>
          <p:nvPr/>
        </p:nvSpPr>
        <p:spPr>
          <a:xfrm>
            <a:off x="4570620" y="1738983"/>
            <a:ext cx="4573379" cy="4387850"/>
          </a:xfrm>
          <a:prstGeom prst="rect">
            <a:avLst/>
          </a:prstGeom>
        </p:spPr>
        <p:txBody>
          <a:bodyPr/>
          <a:lstStyle>
            <a:lvl1pPr marL="344488" indent="-344488" algn="l" defTabSz="914400" rtl="0" eaLnBrk="1" latinLnBrk="0" hangingPunct="1">
              <a:spcBef>
                <a:spcPct val="20000"/>
              </a:spcBef>
              <a:buClr>
                <a:srgbClr val="FFCF37"/>
              </a:buClr>
              <a:buSzPct val="120000"/>
              <a:buFont typeface="Wingdings" pitchFamily="2" charset="2"/>
              <a:buChar char="§"/>
              <a:defRPr lang="en-US" sz="32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966432"/>
              </a:buClr>
              <a:buFont typeface="Wingdings" pitchFamily="2" charset="2"/>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21" name="Title 20"/>
          <p:cNvSpPr>
            <a:spLocks noGrp="1"/>
          </p:cNvSpPr>
          <p:nvPr>
            <p:ph type="title"/>
          </p:nvPr>
        </p:nvSpPr>
        <p:spPr>
          <a:xfrm>
            <a:off x="855632" y="1124744"/>
            <a:ext cx="7416824" cy="1466156"/>
          </a:xfrm>
        </p:spPr>
        <p:txBody>
          <a:bodyPr/>
          <a:lstStyle/>
          <a:p>
            <a:pPr marL="519113" indent="-519113" algn="ctr"/>
            <a:r>
              <a:rPr lang="en-US" i="1" dirty="0">
                <a:solidFill>
                  <a:srgbClr val="193EF7"/>
                </a:solidFill>
                <a:latin typeface="Calibri" pitchFamily="34" charset="0"/>
              </a:rPr>
              <a:t>8. </a:t>
            </a:r>
            <a:r>
              <a:rPr lang="el-GR" i="1" dirty="0">
                <a:solidFill>
                  <a:srgbClr val="193EF7"/>
                </a:solidFill>
                <a:latin typeface="Calibri" pitchFamily="34" charset="0"/>
              </a:rPr>
              <a:t>Το Κόστος Μείωσης του Πληθωρισμού</a:t>
            </a:r>
            <a:endParaRPr lang="en-US" i="1" dirty="0">
              <a:solidFill>
                <a:srgbClr val="193EF7"/>
              </a:solidFill>
              <a:latin typeface="Calibri" pitchFamily="34" charset="0"/>
            </a:endParaRPr>
          </a:p>
        </p:txBody>
      </p:sp>
    </p:spTree>
    <p:extLst>
      <p:ext uri="{BB962C8B-B14F-4D97-AF65-F5344CB8AC3E}">
        <p14:creationId xmlns:p14="http://schemas.microsoft.com/office/powerpoint/2010/main" val="86440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15361" cy="680889"/>
          </a:xfrm>
        </p:spPr>
        <p:txBody>
          <a:bodyPr/>
          <a:lstStyle/>
          <a:p>
            <a:r>
              <a:rPr lang="el-GR" sz="3200" dirty="0"/>
              <a:t>Ο Δείκτης Θυσίας</a:t>
            </a:r>
            <a:endParaRPr lang="en-US" sz="3200" dirty="0"/>
          </a:p>
        </p:txBody>
      </p:sp>
      <p:sp>
        <p:nvSpPr>
          <p:cNvPr id="3" name="Text Placeholder 2"/>
          <p:cNvSpPr>
            <a:spLocks noGrp="1"/>
          </p:cNvSpPr>
          <p:nvPr>
            <p:ph type="body" sz="quarter" idx="10"/>
          </p:nvPr>
        </p:nvSpPr>
        <p:spPr>
          <a:xfrm>
            <a:off x="468313" y="692696"/>
            <a:ext cx="4103687" cy="5473154"/>
          </a:xfrm>
        </p:spPr>
        <p:txBody>
          <a:bodyPr/>
          <a:lstStyle/>
          <a:p>
            <a:pPr>
              <a:spcBef>
                <a:spcPts val="1038"/>
              </a:spcBef>
            </a:pPr>
            <a:r>
              <a:rPr lang="el-GR" sz="1600" dirty="0">
                <a:ea typeface="ＭＳ Ｐゴシック" pitchFamily="-112" charset="-128"/>
                <a:cs typeface="Times New Roman" pitchFamily="-112" charset="0"/>
              </a:rPr>
              <a:t>Για να μειωθεί ο ρυθμός πληθωρισμού, η κεντρική τράπεζα πρέπει να επιδιώξει μια συσταλτική νομισματική πολιτική</a:t>
            </a:r>
            <a:endParaRPr lang="en-US" sz="1600" dirty="0">
              <a:ea typeface="ＭＳ Ｐゴシック" pitchFamily="-112" charset="-128"/>
            </a:endParaRPr>
          </a:p>
          <a:p>
            <a:pPr lvl="1">
              <a:spcBef>
                <a:spcPts val="1038"/>
              </a:spcBef>
            </a:pPr>
            <a:r>
              <a:rPr lang="el-GR" sz="1400" dirty="0">
                <a:ea typeface="ＭＳ Ｐゴシック" pitchFamily="-112" charset="-128"/>
              </a:rPr>
              <a:t>Μείωση ρυθμού προσφοράς χρήματος</a:t>
            </a:r>
            <a:endParaRPr lang="en-US" sz="1400" dirty="0">
              <a:ea typeface="ＭＳ Ｐゴシック" pitchFamily="-112" charset="-128"/>
            </a:endParaRPr>
          </a:p>
          <a:p>
            <a:pPr lvl="1">
              <a:spcBef>
                <a:spcPts val="1038"/>
              </a:spcBef>
            </a:pPr>
            <a:r>
              <a:rPr lang="el-GR" sz="1400" dirty="0">
                <a:ea typeface="ＭＳ Ｐゴシック" pitchFamily="-112" charset="-128"/>
              </a:rPr>
              <a:t>Μειώνεται η συνολική ζήτηση</a:t>
            </a:r>
            <a:endParaRPr lang="en-US" sz="1400" dirty="0">
              <a:ea typeface="ＭＳ Ｐゴシック" pitchFamily="-112" charset="-128"/>
            </a:endParaRPr>
          </a:p>
          <a:p>
            <a:pPr lvl="1">
              <a:spcBef>
                <a:spcPts val="1038"/>
              </a:spcBef>
            </a:pPr>
            <a:r>
              <a:rPr lang="el-GR" sz="1400" dirty="0">
                <a:ea typeface="ＭＳ Ｐゴシック" pitchFamily="-112" charset="-128"/>
                <a:cs typeface="Times New Roman" pitchFamily="-112" charset="0"/>
              </a:rPr>
              <a:t>Η οικονομία μετακινείται κατά μήκος της καμπύλης Phillips από το σημείο</a:t>
            </a:r>
            <a:r>
              <a:rPr lang="en-GB" sz="1400" dirty="0">
                <a:ea typeface="ＭＳ Ｐゴシック" pitchFamily="-112" charset="-128"/>
                <a:cs typeface="Times New Roman" pitchFamily="-112" charset="0"/>
              </a:rPr>
              <a:t> </a:t>
            </a:r>
            <a:r>
              <a:rPr lang="en-GB" sz="1400" b="1" dirty="0">
                <a:solidFill>
                  <a:srgbClr val="203FFF"/>
                </a:solidFill>
                <a:ea typeface="ＭＳ Ｐゴシック" pitchFamily="-112" charset="-128"/>
                <a:cs typeface="Times New Roman" pitchFamily="-112" charset="0"/>
              </a:rPr>
              <a:t>A</a:t>
            </a:r>
            <a:r>
              <a:rPr lang="el-GR" sz="1400" b="1" dirty="0">
                <a:solidFill>
                  <a:srgbClr val="203FFF"/>
                </a:solidFill>
                <a:ea typeface="ＭＳ Ｐゴシック" pitchFamily="-112" charset="-128"/>
                <a:cs typeface="Times New Roman" pitchFamily="-112" charset="0"/>
              </a:rPr>
              <a:t> </a:t>
            </a:r>
            <a:r>
              <a:rPr lang="el-GR" sz="1400" dirty="0">
                <a:ea typeface="ＭＳ Ｐゴシック" pitchFamily="-112" charset="-128"/>
                <a:cs typeface="Times New Roman" pitchFamily="-112" charset="0"/>
              </a:rPr>
              <a:t>στο σημείο</a:t>
            </a:r>
            <a:r>
              <a:rPr lang="en-GB" sz="1400" dirty="0">
                <a:ea typeface="ＭＳ Ｐゴシック" pitchFamily="-112" charset="-128"/>
                <a:cs typeface="Times New Roman" pitchFamily="-112" charset="0"/>
              </a:rPr>
              <a:t> </a:t>
            </a:r>
            <a:r>
              <a:rPr lang="en-GB" sz="1400" b="1" dirty="0">
                <a:solidFill>
                  <a:srgbClr val="203FFF"/>
                </a:solidFill>
                <a:ea typeface="ＭＳ Ｐゴシック" pitchFamily="-112" charset="-128"/>
                <a:cs typeface="Times New Roman" pitchFamily="-112" charset="0"/>
              </a:rPr>
              <a:t>B</a:t>
            </a:r>
          </a:p>
          <a:p>
            <a:pPr lvl="1">
              <a:spcBef>
                <a:spcPts val="1038"/>
              </a:spcBef>
            </a:pPr>
            <a:r>
              <a:rPr lang="el-GR" sz="1400" dirty="0">
                <a:ea typeface="ＭＳ Ｐゴシック" pitchFamily="-112" charset="-128"/>
                <a:cs typeface="Times New Roman" pitchFamily="-112" charset="0"/>
              </a:rPr>
              <a:t>Μειώνεται ο πληθωρισμός και αυξάνεται η ανεργία</a:t>
            </a:r>
            <a:endParaRPr lang="en-GB" sz="1400" dirty="0">
              <a:ea typeface="ＭＳ Ｐゴシック" pitchFamily="-112" charset="-128"/>
              <a:cs typeface="Times New Roman" pitchFamily="-112" charset="0"/>
            </a:endParaRPr>
          </a:p>
          <a:p>
            <a:pPr lvl="1">
              <a:spcBef>
                <a:spcPts val="1038"/>
              </a:spcBef>
            </a:pPr>
            <a:r>
              <a:rPr lang="el-GR" sz="1400" dirty="0">
                <a:ea typeface="ＭＳ Ｐゴシック" pitchFamily="-112" charset="-128"/>
                <a:cs typeface="Times New Roman" pitchFamily="-112" charset="0"/>
              </a:rPr>
              <a:t>Με την πάροδο του χρόνου ο αναμενόμενος πληθωρισμός μειώνεται</a:t>
            </a:r>
            <a:endParaRPr lang="en-GB" sz="1400" dirty="0">
              <a:ea typeface="ＭＳ Ｐゴシック" pitchFamily="-112" charset="-128"/>
              <a:cs typeface="Times New Roman" pitchFamily="-112" charset="0"/>
            </a:endParaRPr>
          </a:p>
          <a:p>
            <a:pPr lvl="1">
              <a:spcBef>
                <a:spcPts val="1038"/>
              </a:spcBef>
            </a:pPr>
            <a:r>
              <a:rPr lang="el-GR" sz="1400" dirty="0">
                <a:ea typeface="ＭＳ Ｐゴシック" pitchFamily="-112" charset="-128"/>
                <a:cs typeface="Times New Roman" pitchFamily="-112" charset="0"/>
              </a:rPr>
              <a:t>Η βραχυπρόθεσμη καμπύλη Phillips μετατοπίζεται προς τα αριστερά</a:t>
            </a:r>
            <a:r>
              <a:rPr lang="en-GB" sz="1400" dirty="0">
                <a:ea typeface="ＭＳ Ｐゴシック" pitchFamily="-112" charset="-128"/>
                <a:cs typeface="Times New Roman" pitchFamily="-112" charset="0"/>
              </a:rPr>
              <a:t> </a:t>
            </a:r>
            <a:br>
              <a:rPr lang="en-GB" sz="1400" dirty="0">
                <a:ea typeface="ＭＳ Ｐゴシック" pitchFamily="-112" charset="-128"/>
                <a:cs typeface="Times New Roman" pitchFamily="-112" charset="0"/>
              </a:rPr>
            </a:br>
            <a:endParaRPr lang="en-GB" sz="1400" dirty="0">
              <a:ea typeface="ＭＳ Ｐゴシック" pitchFamily="-112" charset="-128"/>
              <a:cs typeface="Times New Roman" pitchFamily="-112" charset="0"/>
            </a:endParaRPr>
          </a:p>
          <a:p>
            <a:pPr>
              <a:spcBef>
                <a:spcPts val="1038"/>
              </a:spcBef>
            </a:pPr>
            <a:r>
              <a:rPr lang="el-GR" sz="1600" dirty="0">
                <a:ea typeface="ＭＳ Ｐゴシック" pitchFamily="-112" charset="-128"/>
                <a:cs typeface="Times New Roman" pitchFamily="-112" charset="0"/>
              </a:rPr>
              <a:t>Ως εκ τούτου, για να μειωθεί ο πληθωρισμός, η οικονομία πρέπει να ανεκτεί μια περίοδο υψηλής ανεργίας και χαμηλής παραγωγής</a:t>
            </a:r>
            <a:endParaRPr lang="en-GB" sz="1600" b="1" dirty="0">
              <a:ea typeface="ＭＳ Ｐゴシック" pitchFamily="-112" charset="-128"/>
              <a:cs typeface="Times New Roman" pitchFamily="-11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120" y="801544"/>
            <a:ext cx="4918377" cy="3789040"/>
          </a:xfrm>
          <a:prstGeom prst="rect">
            <a:avLst/>
          </a:prstGeom>
        </p:spPr>
      </p:pic>
      <p:sp>
        <p:nvSpPr>
          <p:cNvPr id="5" name="Text Placeholder 2"/>
          <p:cNvSpPr txBox="1">
            <a:spLocks/>
          </p:cNvSpPr>
          <p:nvPr/>
        </p:nvSpPr>
        <p:spPr>
          <a:xfrm>
            <a:off x="4572000" y="4932376"/>
            <a:ext cx="4521497" cy="936104"/>
          </a:xfrm>
          <a:prstGeom prst="rect">
            <a:avLst/>
          </a:prstGeom>
          <a:gradFill>
            <a:gsLst>
              <a:gs pos="0">
                <a:srgbClr val="E5EEFF"/>
              </a:gs>
              <a:gs pos="100000">
                <a:srgbClr val="A3C4FF"/>
              </a:gs>
            </a:gsLst>
            <a:lin ang="5400000" scaled="1"/>
          </a:gradFill>
          <a:ln>
            <a:solidFill>
              <a:srgbClr val="A3C4FF"/>
            </a:solidFill>
          </a:ln>
        </p:spPr>
        <p:txBody>
          <a:bodyPr vert="horz" lIns="91440" tIns="9144" rIns="91440" bIns="9144" rtlCol="0" anchor="ctr">
            <a:noAutofit/>
          </a:bodyPr>
          <a:lstStyle>
            <a:lvl1pPr marL="344488" indent="-344488" algn="l" defTabSz="914400" rtl="0" eaLnBrk="1" latinLnBrk="0" hangingPunct="1">
              <a:spcBef>
                <a:spcPts val="576"/>
              </a:spcBef>
              <a:spcAft>
                <a:spcPts val="1000"/>
              </a:spcAft>
              <a:buClr>
                <a:srgbClr val="EAB200"/>
              </a:buClr>
              <a:buSzPct val="150000"/>
              <a:buFont typeface="Wingdings" pitchFamily="2" charset="2"/>
              <a:buChar char="§"/>
              <a:defRPr lang="en-US" sz="3200" kern="1200" baseline="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203FFF"/>
              </a:buClr>
              <a:buFont typeface="Arial" pitchFamily="34" charset="0"/>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Clr>
                <a:srgbClr val="4CACD6"/>
              </a:buClr>
              <a:buFont typeface="Arial" pitchFamily="34" charset="0"/>
              <a:buNone/>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0">
              <a:spcBef>
                <a:spcPct val="20000"/>
              </a:spcBef>
              <a:buNone/>
            </a:pPr>
            <a:r>
              <a:rPr lang="el-GR" sz="1600" b="1" dirty="0">
                <a:solidFill>
                  <a:srgbClr val="000000"/>
                </a:solidFill>
                <a:latin typeface="+mn-lt"/>
                <a:cs typeface="Times New Roman" pitchFamily="-112" charset="0"/>
              </a:rPr>
              <a:t>Δείκτης θυσίας </a:t>
            </a:r>
            <a:r>
              <a:rPr lang="el-GR" sz="1600" dirty="0">
                <a:solidFill>
                  <a:srgbClr val="000000"/>
                </a:solidFill>
                <a:latin typeface="+mn-lt"/>
                <a:cs typeface="Times New Roman" pitchFamily="-112" charset="0"/>
              </a:rPr>
              <a:t>ο αριθμός των ποσοστιαίων μονάδων της ετήσιας παραγωγής που χάνεται κατά τη διαδικασία μείωσης του πληθωρισμού κατά 1 ποσοστιαία μονάδα</a:t>
            </a:r>
            <a:endParaRPr lang="en-US" sz="1600" dirty="0">
              <a:solidFill>
                <a:srgbClr val="000000"/>
              </a:solidFill>
              <a:latin typeface="+mn-lt"/>
            </a:endParaRPr>
          </a:p>
        </p:txBody>
      </p:sp>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15361" cy="824905"/>
          </a:xfrm>
        </p:spPr>
        <p:txBody>
          <a:bodyPr/>
          <a:lstStyle/>
          <a:p>
            <a:pPr>
              <a:lnSpc>
                <a:spcPct val="90000"/>
              </a:lnSpc>
            </a:pPr>
            <a:r>
              <a:rPr lang="el-GR" sz="3000" dirty="0"/>
              <a:t>Ορθολογικές Προσδοκίες &amp; η Πιθανότητα της Μείωσης του Πληθωρισμού Χωρίς Κόστος</a:t>
            </a:r>
            <a:endParaRPr lang="en-US" sz="3000" dirty="0"/>
          </a:p>
        </p:txBody>
      </p:sp>
      <p:sp>
        <p:nvSpPr>
          <p:cNvPr id="3" name="Text Placeholder 2"/>
          <p:cNvSpPr>
            <a:spLocks noGrp="1"/>
          </p:cNvSpPr>
          <p:nvPr>
            <p:ph type="body" sz="quarter" idx="10"/>
          </p:nvPr>
        </p:nvSpPr>
        <p:spPr>
          <a:xfrm>
            <a:off x="468313" y="1017568"/>
            <a:ext cx="8675687" cy="5113114"/>
          </a:xfrm>
        </p:spPr>
        <p:txBody>
          <a:bodyPr/>
          <a:lstStyle/>
          <a:p>
            <a:pPr>
              <a:spcBef>
                <a:spcPts val="1038"/>
              </a:spcBef>
              <a:spcAft>
                <a:spcPts val="2000"/>
              </a:spcAft>
            </a:pPr>
            <a:r>
              <a:rPr lang="el-GR" sz="2000" b="1" dirty="0">
                <a:ea typeface="ＭＳ Ｐゴシック" pitchFamily="-112" charset="-128"/>
                <a:cs typeface="Times New Roman" pitchFamily="-112" charset="0"/>
              </a:rPr>
              <a:t>Ορθολογικές προσδοκίες: </a:t>
            </a:r>
            <a:r>
              <a:rPr lang="el-GR" sz="2000" dirty="0">
                <a:ea typeface="ＭＳ Ｐゴシック" pitchFamily="-112" charset="-128"/>
                <a:cs typeface="Times New Roman" pitchFamily="-112" charset="0"/>
              </a:rPr>
              <a:t>η θεωρία σύμφωνα με την οποία οι άνθρωποι χρησιμοποιούν με βέλτιστο τρόπο όλες τις πληροφορίες που διαθέτουν, συμπεριλαμβανομένων των πληροφοριών για κρατικές πολιτικές, όταν προβλέπουν το μέλλον</a:t>
            </a:r>
            <a:r>
              <a:rPr lang="en-GB" sz="2000" dirty="0">
                <a:ea typeface="ＭＳ Ｐゴシック" pitchFamily="-112" charset="-128"/>
              </a:rPr>
              <a:t> </a:t>
            </a:r>
          </a:p>
          <a:p>
            <a:pPr>
              <a:spcBef>
                <a:spcPts val="1038"/>
              </a:spcBef>
              <a:spcAft>
                <a:spcPts val="2000"/>
              </a:spcAft>
            </a:pPr>
            <a:r>
              <a:rPr lang="el-GR" sz="2000" dirty="0">
                <a:ea typeface="ＭＳ Ｐゴシック" pitchFamily="-112" charset="-128"/>
                <a:cs typeface="Times New Roman" pitchFamily="-112" charset="0"/>
              </a:rPr>
              <a:t>Όταν αλλάζουν οι κρατικές πολιτικές, οι άνθρωποι προσαρμόζουν τις προσδοκίες τους για τον πληθωρισμό</a:t>
            </a:r>
            <a:endParaRPr lang="en-GB" sz="2000" dirty="0">
              <a:ea typeface="ＭＳ Ｐゴシック" pitchFamily="-112" charset="-128"/>
              <a:cs typeface="Times New Roman" pitchFamily="-112" charset="0"/>
            </a:endParaRPr>
          </a:p>
          <a:p>
            <a:pPr>
              <a:spcBef>
                <a:spcPts val="1038"/>
              </a:spcBef>
              <a:spcAft>
                <a:spcPts val="2000"/>
              </a:spcAft>
            </a:pPr>
            <a:r>
              <a:rPr lang="el-GR" sz="2000" dirty="0">
                <a:ea typeface="ＭＳ Ｐゴシック" pitchFamily="-112" charset="-128"/>
                <a:cs typeface="Times New Roman" pitchFamily="-112" charset="0"/>
              </a:rPr>
              <a:t>Αν η κυβέρνηση κάνει μια αξιόπιστη δέσμευση σε μια πολιτική χαμηλού πληθωρισμού, οι άνθρωποι θα είναι αρκετά λογικοί για να μειώσουν άμεσα τις προσδοκίες τους για τον πληθωρισμό</a:t>
            </a:r>
            <a:endParaRPr lang="en-GB" sz="2000" dirty="0">
              <a:ea typeface="ＭＳ Ｐゴシック" pitchFamily="-112" charset="-128"/>
            </a:endParaRPr>
          </a:p>
          <a:p>
            <a:pPr>
              <a:spcBef>
                <a:spcPts val="1038"/>
              </a:spcBef>
              <a:spcAft>
                <a:spcPts val="2000"/>
              </a:spcAft>
            </a:pPr>
            <a:r>
              <a:rPr lang="el-GR" sz="2000" dirty="0">
                <a:ea typeface="ＭＳ Ｐゴシック" pitchFamily="-112" charset="-128"/>
                <a:cs typeface="Times New Roman" pitchFamily="-112" charset="0"/>
              </a:rPr>
              <a:t>Η βραχυπρόθεσμη καμπύλη </a:t>
            </a:r>
            <a:r>
              <a:rPr lang="en-GB" sz="2000" dirty="0">
                <a:ea typeface="ＭＳ Ｐゴシック" pitchFamily="-112" charset="-128"/>
                <a:cs typeface="Times New Roman" pitchFamily="-112" charset="0"/>
              </a:rPr>
              <a:t>Phillips </a:t>
            </a:r>
            <a:r>
              <a:rPr lang="el-GR" sz="2000" dirty="0">
                <a:ea typeface="ＭＳ Ｐゴシック" pitchFamily="-112" charset="-128"/>
                <a:cs typeface="Times New Roman" pitchFamily="-112" charset="0"/>
              </a:rPr>
              <a:t>θα μετατοπιστεί γρήγορα χωρίς να υπάρχει εκτεταμένη περίοδος υψηλής ανεργίας</a:t>
            </a:r>
            <a:endParaRPr lang="en-US" sz="2000" dirty="0">
              <a:ea typeface="ＭＳ Ｐゴシック" pitchFamily="-112" charset="-128"/>
            </a:endParaRPr>
          </a:p>
        </p:txBody>
      </p:sp>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15361" cy="680889"/>
          </a:xfrm>
        </p:spPr>
        <p:txBody>
          <a:bodyPr/>
          <a:lstStyle/>
          <a:p>
            <a:r>
              <a:rPr lang="el-GR" sz="3600" dirty="0"/>
              <a:t>Συμπεράσματα</a:t>
            </a:r>
            <a:endParaRPr lang="en-US" sz="3600" dirty="0"/>
          </a:p>
        </p:txBody>
      </p:sp>
      <p:sp>
        <p:nvSpPr>
          <p:cNvPr id="3" name="Text Placeholder 2"/>
          <p:cNvSpPr>
            <a:spLocks noGrp="1"/>
          </p:cNvSpPr>
          <p:nvPr>
            <p:ph type="body" sz="quarter" idx="10"/>
          </p:nvPr>
        </p:nvSpPr>
        <p:spPr>
          <a:xfrm>
            <a:off x="468313" y="692696"/>
            <a:ext cx="8675687" cy="5473154"/>
          </a:xfrm>
        </p:spPr>
        <p:txBody>
          <a:bodyPr/>
          <a:lstStyle/>
          <a:p>
            <a:pPr>
              <a:spcBef>
                <a:spcPts val="1038"/>
              </a:spcBef>
              <a:spcAft>
                <a:spcPts val="500"/>
              </a:spcAft>
              <a:buClr>
                <a:srgbClr val="203FFF"/>
              </a:buClr>
              <a:buSzPct val="100000"/>
              <a:buFont typeface="Calibri" pitchFamily="-112" charset="0"/>
              <a:buAutoNum type="arabicPeriod"/>
            </a:pPr>
            <a:r>
              <a:rPr lang="el-GR" sz="2200" dirty="0">
                <a:ea typeface="ＭＳ Ｐゴシック" pitchFamily="-112" charset="-128"/>
              </a:rPr>
              <a:t>Πρωταρχική αιτία του πληθωρισμού είναι απλώς η αύξηση της ποσότητας του χρήματος</a:t>
            </a:r>
            <a:endParaRPr lang="en-GB" sz="2200" dirty="0">
              <a:ea typeface="ＭＳ Ｐゴシック" pitchFamily="-112" charset="-128"/>
            </a:endParaRPr>
          </a:p>
          <a:p>
            <a:pPr>
              <a:spcBef>
                <a:spcPts val="1038"/>
              </a:spcBef>
              <a:spcAft>
                <a:spcPts val="500"/>
              </a:spcAft>
              <a:buClr>
                <a:srgbClr val="203FFF"/>
              </a:buClr>
              <a:buSzPct val="100000"/>
              <a:buFont typeface="Calibri" pitchFamily="-112" charset="0"/>
              <a:buAutoNum type="arabicPeriod"/>
            </a:pPr>
            <a:r>
              <a:rPr lang="el-GR" sz="2200" dirty="0">
                <a:ea typeface="ＭＳ Ｐゴシック" pitchFamily="-112" charset="-128"/>
                <a:cs typeface="Times New Roman" pitchFamily="-112" charset="0"/>
              </a:rPr>
              <a:t>Η κεντρική τράπεζα, για να διατηρήσει τις τιμές σταθερές, πρέπει να ελέγξει αυστηρά την προσφορά χρήματος</a:t>
            </a:r>
            <a:endParaRPr lang="en-GB" sz="2200" dirty="0">
              <a:ea typeface="ＭＳ Ｐゴシック" pitchFamily="-112" charset="-128"/>
              <a:cs typeface="Times New Roman" pitchFamily="-112" charset="0"/>
            </a:endParaRPr>
          </a:p>
          <a:p>
            <a:pPr>
              <a:spcBef>
                <a:spcPts val="1038"/>
              </a:spcBef>
              <a:spcAft>
                <a:spcPts val="500"/>
              </a:spcAft>
              <a:buClr>
                <a:srgbClr val="203FFF"/>
              </a:buClr>
              <a:buSzPct val="100000"/>
              <a:buFont typeface="Calibri" pitchFamily="-112" charset="0"/>
              <a:buAutoNum type="arabicPeriod"/>
            </a:pPr>
            <a:r>
              <a:rPr lang="el-GR" sz="2200" dirty="0">
                <a:ea typeface="ＭＳ Ｐゴシック" pitchFamily="-112" charset="-128"/>
                <a:cs typeface="Times New Roman" pitchFamily="-112" charset="0"/>
              </a:rPr>
              <a:t>Ο πληθωρισμός έχει κόστη τα οποία διογκώνονται κατά τους περιόδους του υπερπληθωρισμού</a:t>
            </a:r>
            <a:endParaRPr lang="en-GB" sz="2200" dirty="0">
              <a:ea typeface="ＭＳ Ｐゴシック" pitchFamily="-112" charset="-128"/>
            </a:endParaRPr>
          </a:p>
          <a:p>
            <a:pPr>
              <a:spcBef>
                <a:spcPts val="1038"/>
              </a:spcBef>
              <a:spcAft>
                <a:spcPts val="500"/>
              </a:spcAft>
              <a:buClr>
                <a:srgbClr val="203FFF"/>
              </a:buClr>
              <a:buSzPct val="100000"/>
              <a:buFont typeface="Calibri" pitchFamily="-112" charset="0"/>
              <a:buAutoNum type="arabicPeriod"/>
            </a:pPr>
            <a:r>
              <a:rPr lang="el-GR" sz="2200" dirty="0">
                <a:ea typeface="ＭＳ Ｐゴシック" pitchFamily="-112" charset="-128"/>
                <a:cs typeface="Times New Roman" pitchFamily="-112" charset="0"/>
              </a:rPr>
              <a:t>Υπάρχει πάντοτε μια προσωρινή αμοιβαία αντιστάθμιση μεταξύ πληθωρισμού και ανεργίας. Δεν είναι όμως μόνιμη.</a:t>
            </a:r>
            <a:r>
              <a:rPr lang="en-GB" sz="2200" dirty="0">
                <a:ea typeface="ＭＳ Ｐゴシック" pitchFamily="-112" charset="-128"/>
              </a:rPr>
              <a:t> </a:t>
            </a:r>
          </a:p>
          <a:p>
            <a:pPr>
              <a:spcBef>
                <a:spcPts val="1038"/>
              </a:spcBef>
              <a:spcAft>
                <a:spcPts val="500"/>
              </a:spcAft>
              <a:buClr>
                <a:srgbClr val="203FFF"/>
              </a:buClr>
              <a:buSzPct val="100000"/>
              <a:buFont typeface="Calibri" pitchFamily="-112" charset="0"/>
              <a:buAutoNum type="arabicPeriod"/>
            </a:pPr>
            <a:r>
              <a:rPr lang="el-GR" sz="2200" dirty="0">
                <a:ea typeface="ＭＳ Ｐゴシック" pitchFamily="-112" charset="-128"/>
                <a:cs typeface="Times New Roman" pitchFamily="-112" charset="0"/>
              </a:rPr>
              <a:t>Η προσωρινή αμοιβαία αντιστάθμιση δεν προέρχεται από τον ίδιο τον πληθωρισμό αλλά από μη προβλεπόμενο πληθωρισμό, που συνήθως είναι ένας αυξανόμενος ρυθμός πληθωρισμού</a:t>
            </a:r>
            <a:r>
              <a:rPr lang="en-GB" sz="2200" dirty="0">
                <a:ea typeface="ＭＳ Ｐゴシック" pitchFamily="-112" charset="-128"/>
              </a:rPr>
              <a:t> </a:t>
            </a:r>
          </a:p>
          <a:p>
            <a:pPr>
              <a:spcBef>
                <a:spcPts val="1038"/>
              </a:spcBef>
              <a:spcAft>
                <a:spcPts val="500"/>
              </a:spcAft>
              <a:buClr>
                <a:srgbClr val="203FFF"/>
              </a:buClr>
              <a:buSzPct val="100000"/>
              <a:buFont typeface="Calibri" pitchFamily="-112" charset="0"/>
              <a:buAutoNum type="arabicPeriod"/>
            </a:pPr>
            <a:r>
              <a:rPr lang="el-GR" sz="2200" dirty="0">
                <a:ea typeface="ＭＳ Ｐゴシック" pitchFamily="-112" charset="-128"/>
                <a:cs typeface="Times New Roman" pitchFamily="-112" charset="0"/>
              </a:rPr>
              <a:t>Μόνο ένας αυξανόμενος ρυθμός πληθωρισμού μπορεί να μειώσει την ανεργία και όχι ένας απλά υψηλος ρυθμός πληθωρισμός</a:t>
            </a:r>
            <a:endParaRPr lang="en-US" sz="2200" dirty="0">
              <a:ea typeface="ＭＳ Ｐゴシック" pitchFamily="-112" charset="-128"/>
            </a:endParaRPr>
          </a:p>
        </p:txBody>
      </p:sp>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9"/>
            <a:ext cx="9144000" cy="6250781"/>
          </a:xfrm>
          <a:prstGeom prst="rect">
            <a:avLst/>
          </a:prstGeom>
        </p:spPr>
      </p:pic>
      <p:sp>
        <p:nvSpPr>
          <p:cNvPr id="8" name="Title 7"/>
          <p:cNvSpPr txBox="1">
            <a:spLocks noGrp="1" noChangeArrowheads="1"/>
          </p:cNvSpPr>
          <p:nvPr>
            <p:ph type="title"/>
          </p:nvPr>
        </p:nvSpPr>
        <p:spPr bwMode="auto">
          <a:xfrm>
            <a:off x="1691680" y="1703187"/>
            <a:ext cx="5544616" cy="954107"/>
          </a:xfrm>
          <a:prstGeom prst="rect">
            <a:avLst/>
          </a:prstGeom>
          <a:noFill/>
          <a:ln w="25400">
            <a:noFill/>
            <a:miter lim="800000"/>
            <a:headEnd/>
            <a:tailEnd/>
          </a:ln>
          <a:effectLst/>
        </p:spPr>
        <p:txBody>
          <a:bodyPr wrap="square" lIns="182880" tIns="91440" rIns="182880" bIns="182880">
            <a:spAutoFit/>
          </a:bodyPr>
          <a:lstStyle/>
          <a:p>
            <a:pPr marL="627063" indent="-627063">
              <a:defRPr/>
            </a:pPr>
            <a:r>
              <a:rPr lang="el-GR" sz="4400" b="1" i="1" dirty="0">
                <a:solidFill>
                  <a:schemeClr val="bg1"/>
                </a:solidFill>
                <a:latin typeface="Calibri" pitchFamily="29" charset="0"/>
              </a:rPr>
              <a:t>Τέλος </a:t>
            </a:r>
            <a:r>
              <a:rPr lang="en-US" sz="4400" b="1" i="1" dirty="0">
                <a:solidFill>
                  <a:schemeClr val="bg1"/>
                </a:solidFill>
                <a:latin typeface="Calibri" pitchFamily="29" charset="0"/>
              </a:rPr>
              <a:t>19</a:t>
            </a:r>
            <a:r>
              <a:rPr lang="el-GR" sz="4400" b="1" i="1" baseline="30000" dirty="0">
                <a:solidFill>
                  <a:schemeClr val="bg1"/>
                </a:solidFill>
                <a:latin typeface="Calibri" pitchFamily="29" charset="0"/>
              </a:rPr>
              <a:t>ου</a:t>
            </a:r>
            <a:r>
              <a:rPr lang="el-GR" sz="4400" b="1" i="1" dirty="0">
                <a:solidFill>
                  <a:schemeClr val="bg1"/>
                </a:solidFill>
                <a:latin typeface="Calibri" pitchFamily="29" charset="0"/>
              </a:rPr>
              <a:t> κεφαλαίου</a:t>
            </a:r>
            <a:endParaRPr lang="en-US" sz="4400" b="1" i="1" dirty="0">
              <a:solidFill>
                <a:schemeClr val="bg1"/>
              </a:solidFill>
              <a:latin typeface="Calibri" pitchFamily="29" charset="0"/>
            </a:endParaRPr>
          </a:p>
        </p:txBody>
      </p:sp>
      <p:pic>
        <p:nvPicPr>
          <p:cNvPr id="6" name="Εικόνα 5">
            <a:extLst>
              <a:ext uri="{FF2B5EF4-FFF2-40B4-BE49-F238E27FC236}">
                <a16:creationId xmlns:a16="http://schemas.microsoft.com/office/drawing/2014/main" id="{BEE9ABF4-F0CE-4ABC-A749-5BCADF2A5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398" y="116632"/>
            <a:ext cx="1689397" cy="2457305"/>
          </a:xfrm>
          <a:prstGeom prst="rect">
            <a:avLst/>
          </a:prstGeom>
        </p:spPr>
      </p:pic>
    </p:spTree>
    <p:extLst>
      <p:ext uri="{BB962C8B-B14F-4D97-AF65-F5344CB8AC3E}">
        <p14:creationId xmlns:p14="http://schemas.microsoft.com/office/powerpoint/2010/main" val="37066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800" dirty="0"/>
              <a:t>Ανάπτυξη Χρήματος &amp; Πληθωρισμός</a:t>
            </a:r>
            <a:endParaRPr lang="en-US" sz="3800" dirty="0"/>
          </a:p>
        </p:txBody>
      </p:sp>
      <p:sp>
        <p:nvSpPr>
          <p:cNvPr id="3" name="Text Placeholder 2"/>
          <p:cNvSpPr>
            <a:spLocks noGrp="1"/>
          </p:cNvSpPr>
          <p:nvPr>
            <p:ph type="body" sz="quarter" idx="10"/>
          </p:nvPr>
        </p:nvSpPr>
        <p:spPr>
          <a:xfrm>
            <a:off x="468313" y="908050"/>
            <a:ext cx="8568183" cy="5257800"/>
          </a:xfrm>
        </p:spPr>
        <p:txBody>
          <a:bodyPr/>
          <a:lstStyle/>
          <a:p>
            <a:pPr>
              <a:spcBef>
                <a:spcPts val="1038"/>
              </a:spcBef>
              <a:spcAft>
                <a:spcPts val="2000"/>
              </a:spcAft>
            </a:pPr>
            <a:r>
              <a:rPr lang="el-GR" b="1" dirty="0">
                <a:ea typeface="ＭＳ Ｐゴシック" pitchFamily="-112" charset="-128"/>
                <a:cs typeface="Times New Roman" pitchFamily="-112" charset="0"/>
              </a:rPr>
              <a:t>Γεγονός:</a:t>
            </a:r>
            <a:r>
              <a:rPr lang="en-US" dirty="0">
                <a:ea typeface="ＭＳ Ｐゴシック" pitchFamily="-112" charset="-128"/>
                <a:cs typeface="Times New Roman" pitchFamily="-112" charset="0"/>
              </a:rPr>
              <a:t> </a:t>
            </a:r>
            <a:r>
              <a:rPr lang="el-GR" dirty="0">
                <a:ea typeface="ＭＳ Ｐゴシック" pitchFamily="-112" charset="-128"/>
                <a:cs typeface="Times New Roman" pitchFamily="-112" charset="0"/>
              </a:rPr>
              <a:t>Στις εξελιγμένες οικονομίες, οι περισσότερες τιμές τείνουν να αυξάνουν με την πάροδο του χρόνου</a:t>
            </a:r>
            <a:r>
              <a:rPr lang="en-GB" dirty="0">
                <a:ea typeface="ＭＳ Ｐゴシック" pitchFamily="-112" charset="-128"/>
              </a:rPr>
              <a:t> </a:t>
            </a:r>
          </a:p>
          <a:p>
            <a:pPr>
              <a:spcBef>
                <a:spcPts val="1038"/>
              </a:spcBef>
              <a:spcAft>
                <a:spcPts val="2000"/>
              </a:spcAft>
            </a:pPr>
            <a:r>
              <a:rPr lang="el-GR" dirty="0">
                <a:ea typeface="ＭＳ Ｐゴシック" pitchFamily="-112" charset="-128"/>
                <a:cs typeface="Times New Roman" pitchFamily="-112" charset="0"/>
              </a:rPr>
              <a:t>Η </a:t>
            </a:r>
            <a:r>
              <a:rPr lang="el-GR" b="1" dirty="0">
                <a:ea typeface="ＭＳ Ｐゴシック" pitchFamily="-112" charset="-128"/>
                <a:cs typeface="Times New Roman" pitchFamily="-112" charset="0"/>
              </a:rPr>
              <a:t>θεωρία του πληθωρισμού </a:t>
            </a:r>
            <a:r>
              <a:rPr lang="el-GR" dirty="0">
                <a:ea typeface="ＭＳ Ｐゴシック" pitchFamily="-112" charset="-128"/>
                <a:cs typeface="Times New Roman" pitchFamily="-112" charset="0"/>
              </a:rPr>
              <a:t>διερευνά τη σχέση μεταξύ προσφοράς χρήματος και πληθωρισμού</a:t>
            </a:r>
            <a:endParaRPr lang="en-GB" dirty="0">
              <a:ea typeface="ＭＳ Ｐゴシック" pitchFamily="-112" charset="-128"/>
              <a:cs typeface="Times New Roman" pitchFamily="-112" charset="0"/>
            </a:endParaRPr>
          </a:p>
          <a:p>
            <a:pPr>
              <a:spcBef>
                <a:spcPts val="1038"/>
              </a:spcBef>
            </a:pPr>
            <a:r>
              <a:rPr lang="el-GR" dirty="0">
                <a:ea typeface="ＭＳ Ｐゴシック" pitchFamily="-112" charset="-128"/>
                <a:cs typeface="Times New Roman" pitchFamily="-112" charset="0"/>
              </a:rPr>
              <a:t>Προσπαθεί να εξηγήσει</a:t>
            </a:r>
            <a:r>
              <a:rPr lang="en-GB" dirty="0">
                <a:ea typeface="ＭＳ Ｐゴシック" pitchFamily="-112" charset="-128"/>
                <a:cs typeface="Times New Roman" pitchFamily="-112" charset="0"/>
              </a:rPr>
              <a:t>:</a:t>
            </a:r>
          </a:p>
          <a:p>
            <a:pPr lvl="1">
              <a:spcBef>
                <a:spcPts val="1038"/>
              </a:spcBef>
              <a:spcAft>
                <a:spcPts val="2000"/>
              </a:spcAft>
            </a:pPr>
            <a:r>
              <a:rPr lang="el-GR" dirty="0">
                <a:ea typeface="ＭＳ Ｐゴシック" pitchFamily="-112" charset="-128"/>
                <a:cs typeface="Times New Roman" pitchFamily="-112" charset="0"/>
              </a:rPr>
              <a:t>τόσο τους μετριοπαθείς πληθωρισμούς</a:t>
            </a:r>
            <a:r>
              <a:rPr lang="en-GB" dirty="0">
                <a:ea typeface="ＭＳ Ｐゴシック" pitchFamily="-112" charset="-128"/>
                <a:cs typeface="Times New Roman" pitchFamily="-112" charset="0"/>
              </a:rPr>
              <a:t> </a:t>
            </a:r>
          </a:p>
          <a:p>
            <a:pPr lvl="1">
              <a:spcBef>
                <a:spcPts val="1038"/>
              </a:spcBef>
              <a:spcAft>
                <a:spcPts val="2000"/>
              </a:spcAft>
            </a:pPr>
            <a:r>
              <a:rPr lang="el-GR" dirty="0">
                <a:ea typeface="ＭＳ Ｐゴシック" pitchFamily="-112" charset="-128"/>
                <a:cs typeface="Times New Roman" pitchFamily="-112" charset="0"/>
              </a:rPr>
              <a:t>όσο και τους υπερπληθωρισμούς</a:t>
            </a:r>
            <a:endParaRPr lang="en-US" dirty="0">
              <a:ea typeface="ＭＳ Ｐゴシック" pitchFamily="-112" charset="-128"/>
            </a:endParaRPr>
          </a:p>
        </p:txBody>
      </p:sp>
    </p:spTree>
    <p:extLst>
      <p:ext uri="{BB962C8B-B14F-4D97-AF65-F5344CB8AC3E}">
        <p14:creationId xmlns:p14="http://schemas.microsoft.com/office/powerpoint/2010/main" val="146046170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2" y="4357"/>
            <a:ext cx="8724338" cy="6230393"/>
          </a:xfrm>
          <a:prstGeom prst="rect">
            <a:avLst/>
          </a:prstGeom>
        </p:spPr>
      </p:pic>
      <p:sp>
        <p:nvSpPr>
          <p:cNvPr id="10" name="Content Placeholder 4"/>
          <p:cNvSpPr txBox="1">
            <a:spLocks/>
          </p:cNvSpPr>
          <p:nvPr/>
        </p:nvSpPr>
        <p:spPr>
          <a:xfrm>
            <a:off x="4570620" y="1738983"/>
            <a:ext cx="4573379" cy="4387850"/>
          </a:xfrm>
          <a:prstGeom prst="rect">
            <a:avLst/>
          </a:prstGeom>
        </p:spPr>
        <p:txBody>
          <a:bodyPr/>
          <a:lstStyle>
            <a:lvl1pPr marL="344488" indent="-344488" algn="l" defTabSz="914400" rtl="0" eaLnBrk="1" latinLnBrk="0" hangingPunct="1">
              <a:spcBef>
                <a:spcPct val="20000"/>
              </a:spcBef>
              <a:buClr>
                <a:srgbClr val="FFCF37"/>
              </a:buClr>
              <a:buSzPct val="120000"/>
              <a:buFont typeface="Wingdings" pitchFamily="2" charset="2"/>
              <a:buChar char="§"/>
              <a:defRPr lang="en-US" sz="32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966432"/>
              </a:buClr>
              <a:buFont typeface="Wingdings" pitchFamily="2" charset="2"/>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21" name="Title 20"/>
          <p:cNvSpPr>
            <a:spLocks noGrp="1"/>
          </p:cNvSpPr>
          <p:nvPr>
            <p:ph type="title"/>
          </p:nvPr>
        </p:nvSpPr>
        <p:spPr>
          <a:xfrm>
            <a:off x="855632" y="1124744"/>
            <a:ext cx="7416824" cy="1466156"/>
          </a:xfrm>
        </p:spPr>
        <p:txBody>
          <a:bodyPr/>
          <a:lstStyle/>
          <a:p>
            <a:pPr marL="519113" indent="-519113"/>
            <a:r>
              <a:rPr lang="en-US" i="1" dirty="0">
                <a:solidFill>
                  <a:srgbClr val="193EF7"/>
                </a:solidFill>
                <a:latin typeface="Calibri" pitchFamily="34" charset="0"/>
              </a:rPr>
              <a:t>2. </a:t>
            </a:r>
            <a:r>
              <a:rPr lang="el-GR" i="1" dirty="0">
                <a:solidFill>
                  <a:srgbClr val="193EF7"/>
                </a:solidFill>
                <a:latin typeface="Calibri" pitchFamily="34" charset="0"/>
              </a:rPr>
              <a:t>Η Κλασική Θεωρία του Πληθωρισμού</a:t>
            </a:r>
            <a:endParaRPr lang="en-US" i="1" dirty="0">
              <a:solidFill>
                <a:srgbClr val="193EF7"/>
              </a:solidFill>
              <a:latin typeface="Calibri" pitchFamily="34" charset="0"/>
            </a:endParaRPr>
          </a:p>
        </p:txBody>
      </p:sp>
    </p:spTree>
    <p:extLst>
      <p:ext uri="{BB962C8B-B14F-4D97-AF65-F5344CB8AC3E}">
        <p14:creationId xmlns:p14="http://schemas.microsoft.com/office/powerpoint/2010/main" val="4548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Το επίπεδο των τιμών &amp; η αξία του χρήματος</a:t>
            </a:r>
          </a:p>
        </p:txBody>
      </p:sp>
      <p:sp>
        <p:nvSpPr>
          <p:cNvPr id="3" name="Text Placeholder 2"/>
          <p:cNvSpPr>
            <a:spLocks noGrp="1"/>
          </p:cNvSpPr>
          <p:nvPr>
            <p:ph type="body" sz="quarter" idx="10"/>
          </p:nvPr>
        </p:nvSpPr>
        <p:spPr>
          <a:xfrm>
            <a:off x="468313" y="1052736"/>
            <a:ext cx="8783637" cy="5113114"/>
          </a:xfrm>
        </p:spPr>
        <p:txBody>
          <a:bodyPr/>
          <a:lstStyle/>
          <a:p>
            <a:pPr>
              <a:spcBef>
                <a:spcPts val="1038"/>
              </a:spcBef>
              <a:spcAft>
                <a:spcPts val="2000"/>
              </a:spcAft>
            </a:pPr>
            <a:r>
              <a:rPr lang="el-GR" dirty="0">
                <a:ea typeface="ＭＳ Ｐゴシック" pitchFamily="-112" charset="-128"/>
                <a:cs typeface="Times New Roman" pitchFamily="-112" charset="0"/>
              </a:rPr>
              <a:t>Όταν το επίπεδο τιμών αυξάνει, οι επιχειρήσεις και οι άνθρωποι πρέπει να πληρώσουν περισσότερο για αγαθά και υπηρεσίες που αγοράζουν</a:t>
            </a:r>
            <a:endParaRPr lang="en-GB" dirty="0">
              <a:ea typeface="ＭＳ Ｐゴシック" pitchFamily="-112" charset="-128"/>
              <a:cs typeface="Times New Roman" pitchFamily="-112" charset="0"/>
            </a:endParaRPr>
          </a:p>
          <a:p>
            <a:pPr>
              <a:spcBef>
                <a:spcPts val="1038"/>
              </a:spcBef>
              <a:spcAft>
                <a:spcPts val="2000"/>
              </a:spcAft>
            </a:pPr>
            <a:r>
              <a:rPr lang="en-GB" dirty="0">
                <a:ea typeface="ＭＳ Ｐゴシック" pitchFamily="-112" charset="-128"/>
              </a:rPr>
              <a:t> </a:t>
            </a:r>
            <a:r>
              <a:rPr lang="el-GR" dirty="0">
                <a:ea typeface="ＭＳ Ｐゴシック" pitchFamily="-112" charset="-128"/>
              </a:rPr>
              <a:t>Η αύξηση του επιπέδου των τιμών μειώνει την αξία του χρήματος επειδή κάθε μονάδα χρήματος αγοράζει μικρότερη ποσότητα αγαθών και υπηρεσιών</a:t>
            </a:r>
            <a:r>
              <a:rPr lang="en-GB" dirty="0">
                <a:ea typeface="ＭＳ Ｐゴシック" pitchFamily="-112" charset="-128"/>
                <a:cs typeface="Times New Roman" pitchFamily="-112" charset="0"/>
              </a:rPr>
              <a:t> </a:t>
            </a:r>
          </a:p>
          <a:p>
            <a:pPr>
              <a:spcBef>
                <a:spcPts val="1038"/>
              </a:spcBef>
              <a:spcAft>
                <a:spcPts val="2000"/>
              </a:spcAft>
            </a:pPr>
            <a:r>
              <a:rPr lang="el-GR" dirty="0">
                <a:ea typeface="ＭＳ Ｐゴシック" pitchFamily="-112" charset="-128"/>
                <a:cs typeface="Times New Roman" pitchFamily="-112" charset="0"/>
              </a:rPr>
              <a:t>Αν</a:t>
            </a:r>
            <a:r>
              <a:rPr lang="en-GB" dirty="0">
                <a:ea typeface="ＭＳ Ｐゴシック" pitchFamily="-112" charset="-128"/>
                <a:cs typeface="Times New Roman" pitchFamily="-112" charset="0"/>
              </a:rPr>
              <a:t> </a:t>
            </a:r>
            <a:r>
              <a:rPr lang="en-GB" b="1" i="1" dirty="0">
                <a:solidFill>
                  <a:srgbClr val="203FFF"/>
                </a:solidFill>
                <a:ea typeface="ＭＳ Ｐゴシック" pitchFamily="-112" charset="-128"/>
                <a:cs typeface="Times New Roman" pitchFamily="-112" charset="0"/>
              </a:rPr>
              <a:t>P</a:t>
            </a:r>
            <a:r>
              <a:rPr lang="en-GB" dirty="0">
                <a:ea typeface="ＭＳ Ｐゴシック" pitchFamily="-112" charset="-128"/>
                <a:cs typeface="Times New Roman" pitchFamily="-112" charset="0"/>
              </a:rPr>
              <a:t> </a:t>
            </a:r>
            <a:r>
              <a:rPr lang="el-GR" dirty="0">
                <a:ea typeface="ＭＳ Ｐゴシック" pitchFamily="-112" charset="-128"/>
                <a:cs typeface="Times New Roman" pitchFamily="-112" charset="0"/>
              </a:rPr>
              <a:t>είναι το επίπεδο τιμών</a:t>
            </a:r>
            <a:r>
              <a:rPr lang="en-GB" dirty="0">
                <a:ea typeface="ＭＳ Ｐゴシック" pitchFamily="-112" charset="-128"/>
                <a:cs typeface="Times New Roman" pitchFamily="-112" charset="0"/>
              </a:rPr>
              <a:t>, </a:t>
            </a:r>
            <a:r>
              <a:rPr lang="el-GR" dirty="0">
                <a:ea typeface="ＭＳ Ｐゴシック" pitchFamily="-112" charset="-128"/>
                <a:cs typeface="Times New Roman" pitchFamily="-112" charset="0"/>
              </a:rPr>
              <a:t>τότε η ποσότητα αγαθών και υπηρεσιών που μπορούν να αγοραστούν με το € 1 ισούται με</a:t>
            </a:r>
            <a:r>
              <a:rPr lang="en-GB" dirty="0">
                <a:ea typeface="ＭＳ Ｐゴシック" pitchFamily="-112" charset="-128"/>
                <a:cs typeface="Times New Roman" pitchFamily="-112" charset="0"/>
              </a:rPr>
              <a:t> </a:t>
            </a:r>
            <a:r>
              <a:rPr lang="en-GB" b="1" dirty="0">
                <a:solidFill>
                  <a:srgbClr val="203FFF"/>
                </a:solidFill>
                <a:ea typeface="ＭＳ Ｐゴシック" pitchFamily="-112" charset="-128"/>
                <a:cs typeface="Times New Roman" pitchFamily="-112" charset="0"/>
              </a:rPr>
              <a:t>1/</a:t>
            </a:r>
            <a:r>
              <a:rPr lang="en-GB" b="1" i="1" dirty="0">
                <a:solidFill>
                  <a:srgbClr val="203FFF"/>
                </a:solidFill>
                <a:ea typeface="ＭＳ Ｐゴシック" pitchFamily="-112" charset="-128"/>
                <a:cs typeface="Times New Roman" pitchFamily="-112" charset="0"/>
              </a:rPr>
              <a:t>P</a:t>
            </a:r>
            <a:endParaRPr lang="en-GB" b="1" dirty="0">
              <a:solidFill>
                <a:srgbClr val="203FFF"/>
              </a:solidFill>
              <a:ea typeface="ＭＳ Ｐゴシック" pitchFamily="-112" charset="-128"/>
              <a:cs typeface="Times New Roman" pitchFamily="-112" charset="0"/>
            </a:endParaRPr>
          </a:p>
        </p:txBody>
      </p:sp>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l-GR" sz="2650" dirty="0"/>
              <a:t>Προσφορά χρήματος, ζήτηση χρήματος &amp; ισορροπία στην αγορά χρήματος</a:t>
            </a:r>
            <a:endParaRPr lang="en-US" sz="2650" dirty="0"/>
          </a:p>
        </p:txBody>
      </p:sp>
      <p:sp>
        <p:nvSpPr>
          <p:cNvPr id="3" name="Text Placeholder 2"/>
          <p:cNvSpPr>
            <a:spLocks noGrp="1"/>
          </p:cNvSpPr>
          <p:nvPr>
            <p:ph type="body" sz="quarter" idx="10"/>
          </p:nvPr>
        </p:nvSpPr>
        <p:spPr>
          <a:xfrm>
            <a:off x="468313" y="908050"/>
            <a:ext cx="8675687" cy="5257800"/>
          </a:xfrm>
        </p:spPr>
        <p:txBody>
          <a:bodyPr numCol="2" spcCol="182880"/>
          <a:lstStyle/>
          <a:p>
            <a:pPr>
              <a:spcAft>
                <a:spcPts val="2000"/>
              </a:spcAft>
            </a:pPr>
            <a:r>
              <a:rPr lang="el-GR" sz="1500" dirty="0">
                <a:ea typeface="ＭＳ Ｐゴシック" pitchFamily="-112" charset="-128"/>
                <a:cs typeface="Times New Roman" pitchFamily="-112" charset="0"/>
              </a:rPr>
              <a:t>Η προσφορά και η ζήτηση καθορίζουν την αξία του χρήματος</a:t>
            </a:r>
            <a:endParaRPr lang="en-GB" sz="1500" dirty="0">
              <a:ea typeface="ＭＳ Ｐゴシック" pitchFamily="-112" charset="-128"/>
              <a:cs typeface="Times New Roman" pitchFamily="-112" charset="0"/>
            </a:endParaRPr>
          </a:p>
          <a:p>
            <a:r>
              <a:rPr lang="el-GR" sz="1500" dirty="0">
                <a:ea typeface="ＭＳ Ｐゴシック" pitchFamily="-112" charset="-128"/>
                <a:cs typeface="Times New Roman" pitchFamily="-112" charset="0"/>
              </a:rPr>
              <a:t>Θεωρούμε ότι η προμήθεια χρημάτων ελέγχεται από την κεντρική τράπεζα, οπότε</a:t>
            </a:r>
            <a:r>
              <a:rPr lang="en-GB" sz="1500" dirty="0">
                <a:ea typeface="ＭＳ Ｐゴシック" pitchFamily="-112" charset="-128"/>
                <a:cs typeface="Times New Roman" pitchFamily="-112" charset="0"/>
              </a:rPr>
              <a:t>:</a:t>
            </a:r>
          </a:p>
          <a:p>
            <a:pPr lvl="1"/>
            <a:r>
              <a:rPr lang="el-GR" sz="1400" dirty="0">
                <a:ea typeface="ＭＳ Ｐゴシック" pitchFamily="-112" charset="-128"/>
                <a:cs typeface="Times New Roman" pitchFamily="-112" charset="0"/>
              </a:rPr>
              <a:t>Η ποσότητα των παρεχόμενων χρημάτων είναι σταθερή (εκτός εάν την αλλάξει η κεντρική τράπεζα</a:t>
            </a:r>
            <a:r>
              <a:rPr lang="en-GB" sz="1400" dirty="0">
                <a:ea typeface="ＭＳ Ｐゴシック" pitchFamily="-112" charset="-128"/>
                <a:cs typeface="Times New Roman" pitchFamily="-112" charset="0"/>
              </a:rPr>
              <a:t>)</a:t>
            </a:r>
          </a:p>
          <a:p>
            <a:pPr lvl="1">
              <a:spcAft>
                <a:spcPts val="2000"/>
              </a:spcAft>
            </a:pPr>
            <a:r>
              <a:rPr lang="el-GR" sz="1400" dirty="0">
                <a:ea typeface="ＭＳ Ｐゴシック" pitchFamily="-112" charset="-128"/>
                <a:cs typeface="Times New Roman" pitchFamily="-112" charset="0"/>
              </a:rPr>
              <a:t>Έτσι, η προσφορά χρημάτων θα είναι κάθετη (απόλυτα ανελαστική</a:t>
            </a:r>
            <a:r>
              <a:rPr lang="en-GB" sz="1400" dirty="0">
                <a:ea typeface="ＭＳ Ｐゴシック" pitchFamily="-112" charset="-128"/>
                <a:cs typeface="Times New Roman" pitchFamily="-112" charset="0"/>
              </a:rPr>
              <a:t>)</a:t>
            </a:r>
            <a:r>
              <a:rPr lang="en-GB" sz="1400" dirty="0">
                <a:ea typeface="ＭＳ Ｐゴシック" pitchFamily="-112" charset="-128"/>
              </a:rPr>
              <a:t> </a:t>
            </a:r>
          </a:p>
          <a:p>
            <a:r>
              <a:rPr lang="el-GR" sz="1500" dirty="0">
                <a:ea typeface="ＭＳ Ｐゴシック" pitchFamily="-112" charset="-128"/>
                <a:cs typeface="Times New Roman" pitchFamily="-112" charset="0"/>
              </a:rPr>
              <a:t>Ένας σημαντικός καθοριστικός παράγοντας της ζήτησης χρήματος είναι τα επίπεδα τιμών</a:t>
            </a:r>
            <a:r>
              <a:rPr lang="en-GB" sz="1500" dirty="0">
                <a:ea typeface="ＭＳ Ｐゴシック" pitchFamily="-112" charset="-128"/>
              </a:rPr>
              <a:t>:</a:t>
            </a:r>
          </a:p>
          <a:p>
            <a:pPr lvl="1"/>
            <a:r>
              <a:rPr lang="el-GR" sz="1400" dirty="0">
                <a:ea typeface="ＭＳ Ｐゴシック" pitchFamily="-112" charset="-128"/>
                <a:cs typeface="Times New Roman" pitchFamily="-112" charset="0"/>
              </a:rPr>
              <a:t>Οι υψηλότερες τιμές απαιτούν περισσότερα χρήματα για την πραγματοποίηση συναλλαγών</a:t>
            </a:r>
            <a:r>
              <a:rPr lang="en-GB" sz="1400" dirty="0">
                <a:ea typeface="ＭＳ Ｐゴシック" pitchFamily="-112" charset="-128"/>
                <a:cs typeface="Times New Roman" pitchFamily="-112" charset="0"/>
              </a:rPr>
              <a:t>.</a:t>
            </a:r>
          </a:p>
          <a:p>
            <a:pPr lvl="1">
              <a:spcAft>
                <a:spcPts val="2000"/>
              </a:spcAft>
            </a:pPr>
            <a:r>
              <a:rPr lang="el-GR" sz="1400" dirty="0">
                <a:ea typeface="ＭＳ Ｐゴシック" pitchFamily="-112" charset="-128"/>
                <a:cs typeface="Times New Roman" pitchFamily="-112" charset="0"/>
              </a:rPr>
              <a:t>Οι υψηλότερες τιμές αυξάνουν την ζητούμενη ποσότητα χρήματος</a:t>
            </a:r>
            <a:endParaRPr lang="en-GB" sz="1400" dirty="0">
              <a:ea typeface="ＭＳ Ｐゴシック" pitchFamily="-112" charset="-128"/>
              <a:cs typeface="Times New Roman" pitchFamily="-112" charset="0"/>
            </a:endParaRPr>
          </a:p>
          <a:p>
            <a:pPr>
              <a:buNone/>
            </a:pPr>
            <a:r>
              <a:rPr lang="el-GR" sz="1400" i="1" dirty="0">
                <a:solidFill>
                  <a:srgbClr val="203FFF"/>
                </a:solidFill>
                <a:ea typeface="ＭＳ Ｐゴシック" pitchFamily="-112" charset="-128"/>
                <a:cs typeface="Times New Roman" pitchFamily="-112" charset="0"/>
              </a:rPr>
              <a:t>Στο γράφημα έχουμε την αντίστροφο της </a:t>
            </a:r>
            <a:r>
              <a:rPr lang="en-GB" sz="1400" i="1" dirty="0">
                <a:solidFill>
                  <a:srgbClr val="203FFF"/>
                </a:solidFill>
                <a:ea typeface="ＭＳ Ｐゴシック" pitchFamily="-112" charset="-128"/>
                <a:cs typeface="Times New Roman" pitchFamily="-112" charset="0"/>
              </a:rPr>
              <a:t>P</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1600" dirty="0"/>
          </a:p>
          <a:p>
            <a:pPr marL="0" indent="0">
              <a:buNone/>
            </a:pPr>
            <a:br>
              <a:rPr lang="el-GR" sz="1550" dirty="0"/>
            </a:br>
            <a:r>
              <a:rPr lang="el-GR" sz="1500" dirty="0"/>
              <a:t>Αν το επίπεδο τιμών είναι πάνω από το επίπεδο ισορροπίας, οι επιχειρήσεις και οι άνθρωποι θα θέλουν περισσότερα χρήματα από αυτά που έχει δημιουργήσει η κεντρική τράπεζα, κι έτσι το επίπεδο τιμών πρέπει να μειωθεί για να εξισορροπηθεί η προσφορά και η ζήτηση</a:t>
            </a:r>
            <a:endParaRPr lang="en-US" sz="1500" dirty="0"/>
          </a:p>
          <a:p>
            <a:pPr marL="0" indent="0">
              <a:buNone/>
            </a:pPr>
            <a:r>
              <a:rPr lang="el-GR" sz="1500" dirty="0"/>
              <a:t>Αν είναι μικρότερο από το επίπεδο ισορροπίας, οι άνθρωποι θα θέλουν λιγότερα χρήματα από αυτά που έχει δημιουργήσει η κεντρική τράπεζα, κι έτσι το επίπεδο τιμών πρέπει να αυξηθεί για να εξισορροπηθεί η προσφορά και η ζήτηση</a:t>
            </a:r>
            <a:endParaRPr lang="en-US" sz="1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954" y="567936"/>
            <a:ext cx="4331550" cy="2608139"/>
          </a:xfrm>
          <a:prstGeom prst="rect">
            <a:avLst/>
          </a:prstGeom>
        </p:spPr>
      </p:pic>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1807"/>
            <a:ext cx="8542784" cy="536873"/>
          </a:xfrm>
        </p:spPr>
        <p:txBody>
          <a:bodyPr/>
          <a:lstStyle/>
          <a:p>
            <a:r>
              <a:rPr lang="el-GR" sz="3050" dirty="0"/>
              <a:t>Οι Επιπτώσεις μιας «Νομισματικής Ένεσης»</a:t>
            </a:r>
            <a:endParaRPr lang="en-US" sz="3050" dirty="0"/>
          </a:p>
        </p:txBody>
      </p:sp>
      <p:sp>
        <p:nvSpPr>
          <p:cNvPr id="3" name="Text Placeholder 2"/>
          <p:cNvSpPr>
            <a:spLocks noGrp="1"/>
          </p:cNvSpPr>
          <p:nvPr>
            <p:ph type="body" sz="quarter" idx="10"/>
          </p:nvPr>
        </p:nvSpPr>
        <p:spPr>
          <a:xfrm>
            <a:off x="468313" y="764704"/>
            <a:ext cx="8675687" cy="5462690"/>
          </a:xfrm>
        </p:spPr>
        <p:txBody>
          <a:bodyPr numCol="2" spcCol="0"/>
          <a:lstStyle/>
          <a:p>
            <a:pPr marL="228600" indent="-228600"/>
            <a:r>
              <a:rPr lang="el-GR" sz="1650" dirty="0">
                <a:ea typeface="ＭＳ Ｐゴシック" pitchFamily="-112" charset="-128"/>
                <a:cs typeface="Times New Roman" pitchFamily="-112" charset="0"/>
              </a:rPr>
              <a:t>Ας υποθέσουμε ότι η οικονομία βρίσκεται σε ισορροπία και στη συνέχεια, ξαφνικά, η κεντρική τράπεζα διπλασιάζει την προσφορά χρήματος</a:t>
            </a:r>
            <a:r>
              <a:rPr lang="en-GB" sz="1650" dirty="0">
                <a:ea typeface="ＭＳ Ｐゴシック" pitchFamily="-112" charset="-128"/>
                <a:cs typeface="Times New Roman" pitchFamily="-112" charset="0"/>
              </a:rPr>
              <a:t>:</a:t>
            </a:r>
            <a:r>
              <a:rPr lang="en-GB" sz="1650" dirty="0">
                <a:ea typeface="ＭＳ Ｐゴシック" pitchFamily="-112" charset="-128"/>
              </a:rPr>
              <a:t> </a:t>
            </a:r>
          </a:p>
          <a:p>
            <a:pPr marL="457200" lvl="1" indent="-228600"/>
            <a:r>
              <a:rPr lang="el-GR" sz="1500" dirty="0">
                <a:ea typeface="ＭＳ Ｐゴシック" pitchFamily="-112" charset="-128"/>
                <a:cs typeface="Times New Roman" pitchFamily="-112" charset="0"/>
              </a:rPr>
              <a:t>Η προσφορά χρήματος μετατοπίζεται προς τα δεξιά</a:t>
            </a:r>
            <a:r>
              <a:rPr lang="en-GB" sz="1500" dirty="0">
                <a:ea typeface="ＭＳ Ｐゴシック" pitchFamily="-112" charset="-128"/>
              </a:rPr>
              <a:t> </a:t>
            </a:r>
          </a:p>
          <a:p>
            <a:pPr marL="457200" lvl="1" indent="-228600"/>
            <a:r>
              <a:rPr lang="el-GR" sz="1500" dirty="0">
                <a:ea typeface="ＭＳ Ｐゴシック" pitchFamily="-112" charset="-128"/>
                <a:cs typeface="Times New Roman" pitchFamily="-112" charset="0"/>
              </a:rPr>
              <a:t>Η ισορροπία χρήματος</a:t>
            </a:r>
            <a:r>
              <a:rPr lang="en-US" sz="1500" dirty="0">
                <a:ea typeface="ＭＳ Ｐゴシック" pitchFamily="-112" charset="-128"/>
                <a:cs typeface="Times New Roman" pitchFamily="-112" charset="0"/>
              </a:rPr>
              <a:t> </a:t>
            </a:r>
            <a:r>
              <a:rPr lang="el-GR" sz="1500" dirty="0">
                <a:ea typeface="ＭＳ Ｐゴシック" pitchFamily="-112" charset="-128"/>
                <a:cs typeface="Times New Roman" pitchFamily="-112" charset="0"/>
              </a:rPr>
              <a:t>μειώνεται</a:t>
            </a:r>
            <a:endParaRPr lang="en-GB" sz="1500" dirty="0">
              <a:solidFill>
                <a:srgbClr val="FF0000"/>
              </a:solidFill>
              <a:ea typeface="ＭＳ Ｐゴシック" pitchFamily="-112" charset="-128"/>
              <a:cs typeface="Times New Roman" pitchFamily="-112" charset="0"/>
            </a:endParaRPr>
          </a:p>
          <a:p>
            <a:pPr marL="457200" lvl="1" indent="-228600">
              <a:spcAft>
                <a:spcPts val="2000"/>
              </a:spcAft>
            </a:pPr>
            <a:r>
              <a:rPr lang="el-GR" sz="1500" dirty="0">
                <a:ea typeface="ＭＳ Ｐゴシック" pitchFamily="-112" charset="-128"/>
                <a:cs typeface="Times New Roman" pitchFamily="-112" charset="0"/>
              </a:rPr>
              <a:t>Το επίπεδο τιμών αυξάνεται</a:t>
            </a:r>
            <a:endParaRPr lang="en-GB" sz="1500" dirty="0">
              <a:ea typeface="ＭＳ Ｐゴシック" pitchFamily="-112" charset="-128"/>
              <a:cs typeface="Times New Roman" pitchFamily="-112" charset="0"/>
            </a:endParaRPr>
          </a:p>
          <a:p>
            <a:pPr marL="228600" indent="-228600"/>
            <a:r>
              <a:rPr lang="el-GR" sz="1650" b="1" dirty="0">
                <a:ea typeface="ＭＳ Ｐゴシック" pitchFamily="-112" charset="-128"/>
                <a:cs typeface="Times New Roman" pitchFamily="-112" charset="0"/>
              </a:rPr>
              <a:t>Ποσοτική θεωρία χρήματος:</a:t>
            </a:r>
            <a:r>
              <a:rPr lang="el-GR" sz="1650" dirty="0">
                <a:ea typeface="ＭＳ Ｐゴシック" pitchFamily="-112" charset="-128"/>
                <a:cs typeface="Times New Roman" pitchFamily="-112" charset="0"/>
              </a:rPr>
              <a:t> η θεωρία που υποστηρίζει ότι η διαθέσιμη ποσότητα χρήματος καθορίζει το επίπεδο τιμών και ο ρυθμός ανάπτυξης της ποσότητας του διαθέσιμου χρήματος καθορίζει το ρυθμό πληθωρισμού</a:t>
            </a:r>
            <a:br>
              <a:rPr lang="el-GR" sz="1700" dirty="0">
                <a:ea typeface="ＭＳ Ｐゴシック" pitchFamily="-112" charset="-128"/>
                <a:cs typeface="Times New Roman" pitchFamily="-112" charset="0"/>
              </a:rPr>
            </a:br>
            <a:endParaRPr lang="en-GB" sz="17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0" indent="0">
              <a:buNone/>
            </a:pPr>
            <a:endParaRPr lang="en-GB" sz="18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228600" indent="-228600"/>
            <a:endParaRPr lang="en-GB" sz="1800" dirty="0">
              <a:ea typeface="ＭＳ Ｐゴシック" pitchFamily="-112" charset="-128"/>
              <a:cs typeface="Times New Roman" pitchFamily="-112" charset="0"/>
            </a:endParaRPr>
          </a:p>
          <a:p>
            <a:pPr marL="228600" indent="-228600"/>
            <a:r>
              <a:rPr lang="el-GR" sz="1650" dirty="0">
                <a:ea typeface="ＭＳ Ｐゴシック" pitchFamily="-112" charset="-128"/>
                <a:cs typeface="Times New Roman" pitchFamily="-112" charset="0"/>
              </a:rPr>
              <a:t>Το άμεση αποτέλεσμα της αύξησης της προσφοράς χρήματος είναι η δημιουργία πλεονάζουσας προσφοράς χρήματος</a:t>
            </a:r>
            <a:endParaRPr lang="en-GB" sz="1650" dirty="0">
              <a:ea typeface="ＭＳ Ｐゴシック" pitchFamily="-112" charset="-128"/>
            </a:endParaRPr>
          </a:p>
          <a:p>
            <a:pPr marL="228600" indent="-228600"/>
            <a:r>
              <a:rPr lang="el-GR" sz="1650" spc="-20" dirty="0">
                <a:ea typeface="ＭＳ Ｐゴシック" pitchFamily="-112" charset="-128"/>
              </a:rPr>
              <a:t>Αυτή θα χρησιμοποιηθεί για</a:t>
            </a:r>
            <a:endParaRPr lang="en-GB" sz="1650" spc="-20" dirty="0">
              <a:ea typeface="ＭＳ Ｐゴシック" pitchFamily="-112" charset="-128"/>
            </a:endParaRPr>
          </a:p>
          <a:p>
            <a:pPr marL="457200" lvl="1" indent="-228600"/>
            <a:r>
              <a:rPr lang="el-GR" sz="1500" dirty="0">
                <a:ea typeface="ＭＳ Ｐゴシック" pitchFamily="-112" charset="-128"/>
                <a:cs typeface="Times New Roman" pitchFamily="-112" charset="0"/>
              </a:rPr>
              <a:t>Αγορά περισσότερων αγαθών και υπηρεσιών</a:t>
            </a:r>
            <a:r>
              <a:rPr lang="en-GB" sz="1500" dirty="0">
                <a:ea typeface="ＭＳ Ｐゴシック" pitchFamily="-112" charset="-128"/>
              </a:rPr>
              <a:t> </a:t>
            </a:r>
          </a:p>
          <a:p>
            <a:pPr marL="457200" lvl="1" indent="-228600"/>
            <a:r>
              <a:rPr lang="el-GR" sz="1500" dirty="0">
                <a:ea typeface="ＭＳ Ｐゴシック" pitchFamily="-112" charset="-128"/>
                <a:cs typeface="Times New Roman" pitchFamily="-112" charset="0"/>
              </a:rPr>
              <a:t>Χορήγηση δανείων σε άλλους που</a:t>
            </a:r>
            <a:r>
              <a:rPr lang="en-GB" sz="1500" dirty="0">
                <a:ea typeface="ＭＳ Ｐゴシック" pitchFamily="-112" charset="-128"/>
              </a:rPr>
              <a:t> </a:t>
            </a:r>
            <a:r>
              <a:rPr lang="el-GR" sz="1500" dirty="0">
                <a:ea typeface="ＭＳ Ｐゴシック" pitchFamily="-112" charset="-128"/>
              </a:rPr>
              <a:t>με τη σειρά τους αγοράζουν αγαθά και υπηρεσίες</a:t>
            </a:r>
            <a:endParaRPr lang="en-GB" sz="1500" dirty="0">
              <a:ea typeface="ＭＳ Ｐゴシック" pitchFamily="-112" charset="-128"/>
            </a:endParaRPr>
          </a:p>
          <a:p>
            <a:pPr marL="228600" indent="-228600"/>
            <a:r>
              <a:rPr lang="el-GR" sz="1650" dirty="0">
                <a:ea typeface="ＭＳ Ｐゴシック" pitchFamily="-112" charset="-128"/>
              </a:rPr>
              <a:t>Επειδή η προσφορά αγαθών και υπηρεσιών δεν αλλάζει, η αύξηση της ζήτησης θα οδηγήσει σε άνοδο τιμών</a:t>
            </a:r>
            <a:endParaRPr lang="en-GB" sz="1650" dirty="0">
              <a:ea typeface="ＭＳ Ｐゴシック" pitchFamily="-112" charset="-128"/>
              <a:cs typeface="Times New Roman" pitchFamily="-11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738" y="620688"/>
            <a:ext cx="4438246" cy="2485539"/>
          </a:xfrm>
          <a:prstGeom prst="rect">
            <a:avLst/>
          </a:prstGeom>
        </p:spPr>
      </p:pic>
    </p:spTree>
    <p:extLst>
      <p:ext uri="{BB962C8B-B14F-4D97-AF65-F5344CB8AC3E}">
        <p14:creationId xmlns:p14="http://schemas.microsoft.com/office/powerpoint/2010/main" val="178246166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5" end="15"/>
                                            </p:txEl>
                                          </p:spTgt>
                                        </p:tgtEl>
                                        <p:attrNameLst>
                                          <p:attrName>style.visibility</p:attrName>
                                        </p:attrNameLst>
                                      </p:cBhvr>
                                      <p:to>
                                        <p:strVal val="visible"/>
                                      </p:to>
                                    </p:set>
                                    <p:animEffect transition="in" filter="fade">
                                      <p:cBhvr>
                                        <p:cTn id="32" dur="500"/>
                                        <p:tgtEl>
                                          <p:spTgt spid="3">
                                            <p:txEl>
                                              <p:pRg st="15" end="1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Effect transition="in" filter="fade">
                                      <p:cBhvr>
                                        <p:cTn id="37" dur="500"/>
                                        <p:tgtEl>
                                          <p:spTgt spid="3">
                                            <p:txEl>
                                              <p:pRg st="16" end="1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7" end="17"/>
                                            </p:txEl>
                                          </p:spTgt>
                                        </p:tgtEl>
                                        <p:attrNameLst>
                                          <p:attrName>style.visibility</p:attrName>
                                        </p:attrNameLst>
                                      </p:cBhvr>
                                      <p:to>
                                        <p:strVal val="visible"/>
                                      </p:to>
                                    </p:set>
                                    <p:animEffect transition="in" filter="fade">
                                      <p:cBhvr>
                                        <p:cTn id="42" dur="500"/>
                                        <p:tgtEl>
                                          <p:spTgt spid="3">
                                            <p:txEl>
                                              <p:pRg st="17" end="1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animEffect transition="in" filter="fade">
                                      <p:cBhvr>
                                        <p:cTn id="47" dur="500"/>
                                        <p:tgtEl>
                                          <p:spTgt spid="3">
                                            <p:txEl>
                                              <p:pRg st="18" end="1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9" end="19"/>
                                            </p:txEl>
                                          </p:spTgt>
                                        </p:tgtEl>
                                        <p:attrNameLst>
                                          <p:attrName>style.visibility</p:attrName>
                                        </p:attrNameLst>
                                      </p:cBhvr>
                                      <p:to>
                                        <p:strVal val="visible"/>
                                      </p:to>
                                    </p:set>
                                    <p:animEffect transition="in" filter="fade">
                                      <p:cBhvr>
                                        <p:cTn id="52"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2" y="4357"/>
            <a:ext cx="8724338" cy="6230393"/>
          </a:xfrm>
          <a:prstGeom prst="rect">
            <a:avLst/>
          </a:prstGeom>
        </p:spPr>
      </p:pic>
      <p:sp>
        <p:nvSpPr>
          <p:cNvPr id="10" name="Content Placeholder 4"/>
          <p:cNvSpPr txBox="1">
            <a:spLocks/>
          </p:cNvSpPr>
          <p:nvPr/>
        </p:nvSpPr>
        <p:spPr>
          <a:xfrm>
            <a:off x="4570620" y="1738983"/>
            <a:ext cx="4573379" cy="4387850"/>
          </a:xfrm>
          <a:prstGeom prst="rect">
            <a:avLst/>
          </a:prstGeom>
        </p:spPr>
        <p:txBody>
          <a:bodyPr/>
          <a:lstStyle>
            <a:lvl1pPr marL="344488" indent="-344488" algn="l" defTabSz="914400" rtl="0" eaLnBrk="1" latinLnBrk="0" hangingPunct="1">
              <a:spcBef>
                <a:spcPct val="20000"/>
              </a:spcBef>
              <a:buClr>
                <a:srgbClr val="FFCF37"/>
              </a:buClr>
              <a:buSzPct val="120000"/>
              <a:buFont typeface="Wingdings" pitchFamily="2" charset="2"/>
              <a:buChar char="§"/>
              <a:defRPr lang="en-US" sz="3200" kern="1200" baseline="0" dirty="0" smtClean="0">
                <a:solidFill>
                  <a:schemeClr val="tx1"/>
                </a:solidFill>
                <a:latin typeface="Arial" pitchFamily="34" charset="0"/>
                <a:ea typeface="+mn-ea"/>
                <a:cs typeface="Arial" pitchFamily="34" charset="0"/>
              </a:defRPr>
            </a:lvl1pPr>
            <a:lvl2pPr marL="625475" indent="-285750" algn="l" defTabSz="914400" rtl="0" eaLnBrk="1" latinLnBrk="0" hangingPunct="1">
              <a:spcBef>
                <a:spcPct val="20000"/>
              </a:spcBef>
              <a:buClr>
                <a:srgbClr val="966432"/>
              </a:buClr>
              <a:buFont typeface="Wingdings" pitchFamily="2" charset="2"/>
              <a:buChar char="§"/>
              <a:defRPr lang="en-US" sz="3000" kern="1200" baseline="0" dirty="0" smtClean="0">
                <a:solidFill>
                  <a:schemeClr val="tx1"/>
                </a:solidFill>
                <a:latin typeface="Arial" pitchFamily="34" charset="0"/>
                <a:ea typeface="+mn-ea"/>
                <a:cs typeface="Arial" pitchFamily="34" charset="0"/>
              </a:defRPr>
            </a:lvl2pPr>
            <a:lvl3pPr marL="628650" indent="0" algn="l" defTabSz="914400" rtl="0" eaLnBrk="1" latinLnBrk="0" hangingPunct="1">
              <a:spcBef>
                <a:spcPct val="20000"/>
              </a:spcBef>
              <a:buClr>
                <a:srgbClr val="F26922"/>
              </a:buClr>
              <a:buFont typeface="Arial" pitchFamily="34" charset="0"/>
              <a:buNone/>
              <a:defRPr lang="en-US" sz="2400" kern="1200" baseline="0" dirty="0" smtClean="0">
                <a:solidFill>
                  <a:schemeClr val="tx1"/>
                </a:solidFill>
                <a:latin typeface="Arial" pitchFamily="34" charset="0"/>
                <a:ea typeface="+mn-ea"/>
                <a:cs typeface="Arial" pitchFamily="34" charset="0"/>
              </a:defRPr>
            </a:lvl3pPr>
            <a:lvl4pPr marL="914400" indent="-284163" algn="l" defTabSz="914400" rtl="0" eaLnBrk="1" latinLnBrk="0" hangingPunct="1">
              <a:spcBef>
                <a:spcPct val="20000"/>
              </a:spcBef>
              <a:buClr>
                <a:srgbClr val="F29122"/>
              </a:buClr>
              <a:buFont typeface="Wingdings" pitchFamily="2" charset="2"/>
              <a:buChar char="ü"/>
              <a:tabLst/>
              <a:defRPr lang="en-US" sz="2800" kern="1200" baseline="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21" name="Title 20"/>
          <p:cNvSpPr>
            <a:spLocks noGrp="1"/>
          </p:cNvSpPr>
          <p:nvPr>
            <p:ph type="title"/>
          </p:nvPr>
        </p:nvSpPr>
        <p:spPr>
          <a:xfrm>
            <a:off x="1403648" y="1124744"/>
            <a:ext cx="6696744" cy="1466156"/>
          </a:xfrm>
        </p:spPr>
        <p:txBody>
          <a:bodyPr/>
          <a:lstStyle/>
          <a:p>
            <a:pPr marL="519113" indent="-519113"/>
            <a:r>
              <a:rPr lang="en-US" i="1" dirty="0">
                <a:solidFill>
                  <a:srgbClr val="193EF7"/>
                </a:solidFill>
                <a:latin typeface="Calibri" pitchFamily="34" charset="0"/>
              </a:rPr>
              <a:t>3. </a:t>
            </a:r>
            <a:r>
              <a:rPr lang="el-GR" i="1" dirty="0">
                <a:solidFill>
                  <a:srgbClr val="193EF7"/>
                </a:solidFill>
                <a:latin typeface="Calibri" pitchFamily="34" charset="0"/>
              </a:rPr>
              <a:t>Τα Κόστη του Πληθωρισμού</a:t>
            </a:r>
            <a:endParaRPr lang="en-US" i="1" dirty="0">
              <a:solidFill>
                <a:srgbClr val="193EF7"/>
              </a:solidFill>
              <a:latin typeface="Calibri" pitchFamily="34" charset="0"/>
            </a:endParaRPr>
          </a:p>
        </p:txBody>
      </p:sp>
    </p:spTree>
    <p:extLst>
      <p:ext uri="{BB962C8B-B14F-4D97-AF65-F5344CB8AC3E}">
        <p14:creationId xmlns:p14="http://schemas.microsoft.com/office/powerpoint/2010/main" val="139244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15361" cy="608881"/>
          </a:xfrm>
        </p:spPr>
        <p:txBody>
          <a:bodyPr/>
          <a:lstStyle/>
          <a:p>
            <a:r>
              <a:rPr lang="el-GR" sz="3200" dirty="0"/>
              <a:t>Τα Κόστη του Πληθωρισμού</a:t>
            </a:r>
            <a:endParaRPr lang="en-US" sz="3200" dirty="0"/>
          </a:p>
        </p:txBody>
      </p:sp>
      <p:sp>
        <p:nvSpPr>
          <p:cNvPr id="3" name="Text Placeholder 2"/>
          <p:cNvSpPr>
            <a:spLocks noGrp="1"/>
          </p:cNvSpPr>
          <p:nvPr>
            <p:ph type="body" sz="quarter" idx="10"/>
          </p:nvPr>
        </p:nvSpPr>
        <p:spPr>
          <a:xfrm>
            <a:off x="468313" y="692696"/>
            <a:ext cx="8675687" cy="5473154"/>
          </a:xfrm>
        </p:spPr>
        <p:txBody>
          <a:bodyPr numCol="2" spcCol="0"/>
          <a:lstStyle/>
          <a:p>
            <a:pPr marL="0" indent="0">
              <a:spcBef>
                <a:spcPts val="1075"/>
              </a:spcBef>
              <a:buNone/>
            </a:pPr>
            <a:r>
              <a:rPr lang="el-GR" sz="1650" b="1" dirty="0">
                <a:ea typeface="ＭＳ Ｐゴシック" pitchFamily="-112" charset="-128"/>
                <a:cs typeface="Times New Roman" pitchFamily="-112" charset="0"/>
              </a:rPr>
              <a:t>Μείωση στην Αγοραστική Δύναμη; Η Απάτη του Πληθωρισμού</a:t>
            </a:r>
            <a:endParaRPr lang="en-GB" sz="1650" b="1" dirty="0">
              <a:ea typeface="ＭＳ Ｐゴシック" pitchFamily="-112" charset="-128"/>
            </a:endParaRPr>
          </a:p>
          <a:p>
            <a:pPr marL="228600" indent="-228600">
              <a:spcBef>
                <a:spcPts val="1075"/>
              </a:spcBef>
            </a:pPr>
            <a:r>
              <a:rPr lang="el-GR" sz="1650" dirty="0">
                <a:ea typeface="ＭＳ Ｐゴシック" pitchFamily="-112" charset="-128"/>
                <a:cs typeface="Times New Roman" pitchFamily="-112" charset="0"/>
              </a:rPr>
              <a:t>Καθώς αυξάνονται οι τιμές, αυξάνονται και τα εισοδήματα</a:t>
            </a:r>
            <a:endParaRPr lang="en-GB" sz="1650" dirty="0">
              <a:ea typeface="ＭＳ Ｐゴシック" pitchFamily="-112" charset="-128"/>
              <a:cs typeface="Times New Roman" pitchFamily="-112" charset="0"/>
            </a:endParaRPr>
          </a:p>
          <a:p>
            <a:pPr marL="0" indent="0">
              <a:spcBef>
                <a:spcPts val="1075"/>
              </a:spcBef>
              <a:buNone/>
            </a:pPr>
            <a:r>
              <a:rPr lang="en-GB" sz="1650" dirty="0">
                <a:ea typeface="ＭＳ Ｐゴシック" pitchFamily="-112" charset="-128"/>
              </a:rPr>
              <a:t> </a:t>
            </a:r>
            <a:r>
              <a:rPr lang="el-GR" sz="1650" b="1" dirty="0">
                <a:ea typeface="ＭＳ Ｐゴシック" pitchFamily="-112" charset="-128"/>
                <a:cs typeface="Times New Roman" pitchFamily="-112" charset="0"/>
              </a:rPr>
              <a:t>Κόστη «σόλας παπουτσιών»</a:t>
            </a:r>
            <a:r>
              <a:rPr lang="en-GB" sz="1650" b="1" dirty="0">
                <a:ea typeface="ＭＳ Ｐゴシック" pitchFamily="-112" charset="-128"/>
              </a:rPr>
              <a:t> </a:t>
            </a:r>
          </a:p>
          <a:p>
            <a:pPr marL="0" indent="0">
              <a:spcBef>
                <a:spcPts val="1075"/>
              </a:spcBef>
              <a:buNone/>
            </a:pPr>
            <a:r>
              <a:rPr lang="en-GB" sz="1650" dirty="0">
                <a:ea typeface="ＭＳ Ｐゴシック" pitchFamily="-112" charset="-128"/>
              </a:rPr>
              <a:t>(</a:t>
            </a:r>
            <a:r>
              <a:rPr lang="el-GR" sz="1650" dirty="0">
                <a:ea typeface="ＭＳ Ｐゴシック" pitchFamily="-112" charset="-128"/>
              </a:rPr>
              <a:t>ιδιαίτερα μεγάλο κατά τον  υπερπληθωρισμό</a:t>
            </a:r>
            <a:r>
              <a:rPr lang="en-GB" sz="1650" dirty="0">
                <a:ea typeface="ＭＳ Ｐゴシック" pitchFamily="-112" charset="-128"/>
              </a:rPr>
              <a:t>)</a:t>
            </a:r>
            <a:r>
              <a:rPr lang="en-GB" sz="1650" dirty="0">
                <a:ea typeface="ＭＳ Ｐゴシック" pitchFamily="-112" charset="-128"/>
                <a:cs typeface="Times New Roman" pitchFamily="-112" charset="0"/>
              </a:rPr>
              <a:t> </a:t>
            </a:r>
          </a:p>
          <a:p>
            <a:pPr marL="228600" indent="-228600">
              <a:spcBef>
                <a:spcPts val="1075"/>
              </a:spcBef>
            </a:pPr>
            <a:r>
              <a:rPr lang="el-GR" sz="1650" dirty="0">
                <a:ea typeface="ＭＳ Ｐゴシック" pitchFamily="-112" charset="-128"/>
                <a:cs typeface="Times New Roman" pitchFamily="-112" charset="0"/>
              </a:rPr>
              <a:t>Ο πληθωρισμός μειώνει την αξία των χρημάτων που κατέχουν οι άνθρωποι</a:t>
            </a:r>
            <a:r>
              <a:rPr lang="en-GB" sz="1650" dirty="0">
                <a:ea typeface="ＭＳ Ｐゴシック" pitchFamily="-112" charset="-128"/>
              </a:rPr>
              <a:t> </a:t>
            </a:r>
          </a:p>
          <a:p>
            <a:pPr marL="228600" indent="-228600">
              <a:spcBef>
                <a:spcPts val="1075"/>
              </a:spcBef>
            </a:pPr>
            <a:r>
              <a:rPr lang="el-GR" sz="1650" dirty="0">
                <a:ea typeface="ＭＳ Ｐゴシック" pitchFamily="-112" charset="-128"/>
                <a:cs typeface="Times New Roman" pitchFamily="-112" charset="0"/>
              </a:rPr>
              <a:t>Αυξάνει τις αναγκαίες επισκέψεις στη τράπεζα</a:t>
            </a:r>
            <a:endParaRPr lang="en-GB" sz="1650" dirty="0">
              <a:ea typeface="ＭＳ Ｐゴシック" pitchFamily="-112" charset="-128"/>
              <a:cs typeface="Times New Roman" pitchFamily="-112" charset="0"/>
            </a:endParaRPr>
          </a:p>
          <a:p>
            <a:pPr marL="0" indent="0">
              <a:spcBef>
                <a:spcPts val="1075"/>
              </a:spcBef>
              <a:buNone/>
            </a:pPr>
            <a:r>
              <a:rPr lang="el-GR" sz="1650" b="1" dirty="0">
                <a:ea typeface="ＭＳ Ｐゴシック" pitchFamily="-112" charset="-128"/>
                <a:cs typeface="Times New Roman" pitchFamily="-112" charset="0"/>
              </a:rPr>
              <a:t>Κόστη τιμοκαταλόγων</a:t>
            </a:r>
            <a:r>
              <a:rPr lang="en-GB" sz="1650" b="1" dirty="0">
                <a:ea typeface="ＭＳ Ｐゴシック" pitchFamily="-112" charset="-128"/>
              </a:rPr>
              <a:t>  </a:t>
            </a:r>
          </a:p>
          <a:p>
            <a:pPr marL="228600" indent="-228600">
              <a:spcBef>
                <a:spcPts val="1075"/>
              </a:spcBef>
            </a:pPr>
            <a:r>
              <a:rPr lang="el-GR" sz="1650" dirty="0">
                <a:ea typeface="ＭＳ Ｐゴシック" pitchFamily="-112" charset="-128"/>
                <a:cs typeface="Times New Roman" pitchFamily="-112" charset="0"/>
              </a:rPr>
              <a:t>Τα κόστη των τιμολογιακών προσαρμογών</a:t>
            </a:r>
            <a:endParaRPr lang="en-GB" sz="1650" dirty="0">
              <a:ea typeface="ＭＳ Ｐゴシック" pitchFamily="-112" charset="-128"/>
            </a:endParaRPr>
          </a:p>
          <a:p>
            <a:pPr marL="228600" indent="-228600">
              <a:spcBef>
                <a:spcPts val="1075"/>
              </a:spcBef>
            </a:pPr>
            <a:r>
              <a:rPr lang="el-GR" sz="1650" dirty="0">
                <a:ea typeface="ＭＳ Ｐゴシック" pitchFamily="-112" charset="-128"/>
                <a:cs typeface="Times New Roman" pitchFamily="-112" charset="0"/>
              </a:rPr>
              <a:t>Κατά τις περιόδους υψηλότερου πληθωρισμού</a:t>
            </a:r>
            <a:r>
              <a:rPr lang="en-GB" sz="1650" dirty="0">
                <a:ea typeface="ＭＳ Ｐゴシック" pitchFamily="-112" charset="-128"/>
                <a:cs typeface="Times New Roman" pitchFamily="-112" charset="0"/>
              </a:rPr>
              <a:t>, </a:t>
            </a:r>
            <a:r>
              <a:rPr lang="el-GR" sz="1650" dirty="0">
                <a:ea typeface="ＭＳ Ｐゴシック" pitchFamily="-112" charset="-128"/>
                <a:cs typeface="Times New Roman" pitchFamily="-112" charset="0"/>
              </a:rPr>
              <a:t>οι επιχειρήσεις πρέπει να προσαρμόζουν τακτικότερα τις τιμές τους</a:t>
            </a:r>
            <a:endParaRPr lang="en-GB" sz="1650" b="1" dirty="0">
              <a:ea typeface="ＭＳ Ｐゴシック" pitchFamily="-112" charset="-128"/>
              <a:cs typeface="Times New Roman" pitchFamily="-112" charset="0"/>
            </a:endParaRPr>
          </a:p>
          <a:p>
            <a:pPr marL="0" indent="0">
              <a:spcBef>
                <a:spcPts val="1075"/>
              </a:spcBef>
              <a:buNone/>
            </a:pPr>
            <a:r>
              <a:rPr lang="el-GR" sz="1650" b="1" dirty="0">
                <a:ea typeface="ＭＳ Ｐゴシック" pitchFamily="-112" charset="-128"/>
                <a:cs typeface="Times New Roman" pitchFamily="-112" charset="0"/>
              </a:rPr>
              <a:t>Διακύμανση Σχετικής Τιμής και Λανθασμένη Κατανομή Των Πόρων</a:t>
            </a:r>
            <a:endParaRPr lang="en-GB" sz="1650" b="1" dirty="0">
              <a:ea typeface="ＭＳ Ｐゴシック" pitchFamily="-112" charset="-128"/>
              <a:cs typeface="Times New Roman" pitchFamily="-112" charset="0"/>
            </a:endParaRPr>
          </a:p>
          <a:p>
            <a:pPr marL="228600" indent="-228600">
              <a:spcBef>
                <a:spcPts val="1038"/>
              </a:spcBef>
            </a:pPr>
            <a:r>
              <a:rPr lang="el-GR" sz="1650" dirty="0">
                <a:ea typeface="ＭＳ Ｐゴシック" pitchFamily="-112" charset="-128"/>
                <a:cs typeface="Times New Roman" pitchFamily="-112" charset="0"/>
              </a:rPr>
              <a:t>Ο πληθωρισμός στρεβλώνει τις σχετικές τιμές και κατά επέκταση τις αποφάσεις των καταναλωτών</a:t>
            </a:r>
            <a:endParaRPr lang="en-GB" sz="1650" dirty="0">
              <a:ea typeface="ＭＳ Ｐゴシック" pitchFamily="-112" charset="-128"/>
              <a:cs typeface="Times New Roman" pitchFamily="-112" charset="0"/>
            </a:endParaRPr>
          </a:p>
          <a:p>
            <a:pPr marL="0" indent="0">
              <a:spcBef>
                <a:spcPts val="1038"/>
              </a:spcBef>
              <a:buFont typeface="Arial" charset="0"/>
              <a:buNone/>
              <a:tabLst>
                <a:tab pos="457200" algn="l"/>
                <a:tab pos="914400" algn="l"/>
              </a:tabLst>
            </a:pPr>
            <a:r>
              <a:rPr lang="el-GR" sz="1650" b="1" dirty="0">
                <a:ea typeface="ＭＳ Ｐゴシック" pitchFamily="-112" charset="-128"/>
                <a:cs typeface="Times New Roman" pitchFamily="-112" charset="0"/>
              </a:rPr>
              <a:t>Φορολογικές Στρεβλώσεις Εξαιτίας του Πληθωρισμού </a:t>
            </a:r>
            <a:r>
              <a:rPr lang="en-GB" sz="1650" b="1" dirty="0">
                <a:ea typeface="ＭＳ Ｐゴシック" pitchFamily="-112" charset="-128"/>
                <a:cs typeface="Times New Roman" pitchFamily="-112" charset="0"/>
              </a:rPr>
              <a:t> </a:t>
            </a:r>
          </a:p>
          <a:p>
            <a:pPr marL="228600" indent="-228600">
              <a:spcBef>
                <a:spcPts val="1038"/>
              </a:spcBef>
            </a:pPr>
            <a:r>
              <a:rPr lang="el-GR" sz="1650" dirty="0">
                <a:ea typeface="ＭＳ Ｐゴシック" pitchFamily="-112" charset="-128"/>
                <a:cs typeface="Times New Roman" pitchFamily="-112" charset="0"/>
              </a:rPr>
              <a:t>Ο πληθωρισμός αποθαρρύνει την αποταμίευση, μειώνοντας έτσι τα κεφάλαια για επενδύσεις και μελλοντική ανάπτυξη</a:t>
            </a:r>
            <a:endParaRPr lang="en-GB" sz="1650" dirty="0">
              <a:ea typeface="ＭＳ Ｐゴシック" pitchFamily="-112" charset="-128"/>
              <a:cs typeface="Times New Roman" pitchFamily="-112" charset="0"/>
            </a:endParaRPr>
          </a:p>
          <a:p>
            <a:pPr marL="0" indent="0">
              <a:spcBef>
                <a:spcPts val="1038"/>
              </a:spcBef>
              <a:buFont typeface="Arial" charset="0"/>
              <a:buNone/>
              <a:tabLst>
                <a:tab pos="457200" algn="l"/>
                <a:tab pos="914400" algn="l"/>
              </a:tabLst>
            </a:pPr>
            <a:r>
              <a:rPr lang="el-GR" sz="1650" b="1" dirty="0">
                <a:ea typeface="ＭＳ Ｐゴシック" pitchFamily="-112" charset="-128"/>
                <a:cs typeface="Times New Roman" pitchFamily="-112" charset="0"/>
              </a:rPr>
              <a:t>Σύγχυση και Αναστάτωση</a:t>
            </a:r>
            <a:endParaRPr lang="en-GB" sz="1650" b="1" dirty="0">
              <a:ea typeface="ＭＳ Ｐゴシック" pitchFamily="-112" charset="-128"/>
              <a:cs typeface="Times New Roman" pitchFamily="-112" charset="0"/>
            </a:endParaRPr>
          </a:p>
          <a:p>
            <a:pPr marL="228600" indent="-228600">
              <a:spcBef>
                <a:spcPts val="1038"/>
              </a:spcBef>
            </a:pPr>
            <a:r>
              <a:rPr lang="el-GR" sz="1650" dirty="0">
                <a:ea typeface="ＭＳ Ｐゴシック" pitchFamily="-112" charset="-128"/>
                <a:cs typeface="Times New Roman" pitchFamily="-112" charset="0"/>
              </a:rPr>
              <a:t>Ο πληθωρίσμος μειώνει την αξία του χρήματος προκαλώντας σύγχυση όσον αφορά την αποτίμηση των αγαθών</a:t>
            </a:r>
            <a:endParaRPr lang="en-GB" sz="1650" dirty="0">
              <a:ea typeface="ＭＳ Ｐゴシック" pitchFamily="-112" charset="-128"/>
              <a:cs typeface="Times New Roman" pitchFamily="-112" charset="0"/>
            </a:endParaRPr>
          </a:p>
          <a:p>
            <a:pPr marL="0" indent="0">
              <a:spcBef>
                <a:spcPts val="1038"/>
              </a:spcBef>
              <a:buFont typeface="Arial" charset="0"/>
              <a:buNone/>
              <a:tabLst>
                <a:tab pos="457200" algn="l"/>
                <a:tab pos="914400" algn="l"/>
              </a:tabLst>
            </a:pPr>
            <a:r>
              <a:rPr lang="el-GR" sz="1650" b="1" dirty="0">
                <a:ea typeface="ＭＳ Ｐゴシック" pitchFamily="-112" charset="-128"/>
                <a:cs typeface="Times New Roman" pitchFamily="-112" charset="0"/>
              </a:rPr>
              <a:t>Ένα Ειδικό Κόστος του Απρόσμενου Πληθωρισμού</a:t>
            </a:r>
            <a:r>
              <a:rPr lang="en-GB" sz="1650" b="1" dirty="0">
                <a:ea typeface="ＭＳ Ｐゴシック" pitchFamily="-112" charset="-128"/>
                <a:cs typeface="Times New Roman" pitchFamily="-112" charset="0"/>
              </a:rPr>
              <a:t>:</a:t>
            </a:r>
            <a:endParaRPr lang="en-GB" sz="1650" dirty="0">
              <a:ea typeface="ＭＳ Ｐゴシック" pitchFamily="-112" charset="-128"/>
              <a:cs typeface="Times New Roman" pitchFamily="-112" charset="0"/>
            </a:endParaRPr>
          </a:p>
          <a:p>
            <a:pPr marL="228600" indent="-228600">
              <a:spcBef>
                <a:spcPts val="1038"/>
              </a:spcBef>
            </a:pPr>
            <a:r>
              <a:rPr lang="el-GR" sz="1650" dirty="0">
                <a:ea typeface="ＭＳ Ｐゴシック" pitchFamily="-112" charset="-128"/>
                <a:cs typeface="Times New Roman" pitchFamily="-112" charset="0"/>
              </a:rPr>
              <a:t>Τυχαίες Αναδιανομές Πλούτου</a:t>
            </a:r>
            <a:endParaRPr lang="en-GB" sz="1650" dirty="0">
              <a:ea typeface="ＭＳ Ｐゴシック" pitchFamily="-112" charset="-128"/>
              <a:cs typeface="Times New Roman" pitchFamily="-112" charset="0"/>
            </a:endParaRPr>
          </a:p>
        </p:txBody>
      </p:sp>
    </p:spTree>
    <p:extLst>
      <p:ext uri="{BB962C8B-B14F-4D97-AF65-F5344CB8AC3E}">
        <p14:creationId xmlns:p14="http://schemas.microsoft.com/office/powerpoint/2010/main" val="24406937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HRM 6e">
      <a:dk1>
        <a:sysClr val="windowText" lastClr="000000"/>
      </a:dk1>
      <a:lt1>
        <a:sysClr val="window" lastClr="FFFFFF"/>
      </a:lt1>
      <a:dk2>
        <a:srgbClr val="B4ECFC"/>
      </a:dk2>
      <a:lt2>
        <a:srgbClr val="DBF5F9"/>
      </a:lt2>
      <a:accent1>
        <a:srgbClr val="0F6FC6"/>
      </a:accent1>
      <a:accent2>
        <a:srgbClr val="009DD9"/>
      </a:accent2>
      <a:accent3>
        <a:srgbClr val="0BD0D9"/>
      </a:accent3>
      <a:accent4>
        <a:srgbClr val="10CF9B"/>
      </a:accent4>
      <a:accent5>
        <a:srgbClr val="7CCA62"/>
      </a:accent5>
      <a:accent6>
        <a:srgbClr val="A5C249"/>
      </a:accent6>
      <a:hlink>
        <a:srgbClr val="265392"/>
      </a:hlink>
      <a:folHlink>
        <a:srgbClr val="26539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Autofit/>
      </a:bodyPr>
      <a:lstStyle>
        <a:defPPr>
          <a:defRPr sz="44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21446</TotalTime>
  <Words>1037</Words>
  <Application>Microsoft Office PowerPoint</Application>
  <PresentationFormat>Προβολή στην οθόνη (4:3)</PresentationFormat>
  <Paragraphs>138</Paragraphs>
  <Slides>25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25</vt:i4>
      </vt:variant>
    </vt:vector>
  </HeadingPairs>
  <TitlesOfParts>
    <vt:vector size="32" baseType="lpstr">
      <vt:lpstr>ＭＳ Ｐゴシック</vt:lpstr>
      <vt:lpstr>Arial</vt:lpstr>
      <vt:lpstr>Calibri</vt:lpstr>
      <vt:lpstr>Tahoma</vt:lpstr>
      <vt:lpstr>Times New Roman</vt:lpstr>
      <vt:lpstr>Wingdings</vt:lpstr>
      <vt:lpstr>Office Theme</vt:lpstr>
      <vt:lpstr>Παρουσίαση του PowerPoint</vt:lpstr>
      <vt:lpstr>1. Εισαγωγή</vt:lpstr>
      <vt:lpstr>Ανάπτυξη Χρήματος &amp; Πληθωρισμός</vt:lpstr>
      <vt:lpstr>2. Η Κλασική Θεωρία του Πληθωρισμού</vt:lpstr>
      <vt:lpstr>Το επίπεδο των τιμών &amp; η αξία του χρήματος</vt:lpstr>
      <vt:lpstr>Προσφορά χρήματος, ζήτηση χρήματος &amp; ισορροπία στην αγορά χρήματος</vt:lpstr>
      <vt:lpstr>Οι Επιπτώσεις μιας «Νομισματικής Ένεσης»</vt:lpstr>
      <vt:lpstr>3. Τα Κόστη του Πληθωρισμού</vt:lpstr>
      <vt:lpstr>Τα Κόστη του Πληθωρισμού</vt:lpstr>
      <vt:lpstr>4. Πληθωρισμός και Ανεργία</vt:lpstr>
      <vt:lpstr>Μακροπρόθεσμα …</vt:lpstr>
      <vt:lpstr>Βραχυπρόθεσμα …</vt:lpstr>
      <vt:lpstr>5. Η Καμπύλη Philips</vt:lpstr>
      <vt:lpstr>Η Καμπύλη Philips</vt:lpstr>
      <vt:lpstr>6. Ο Ρόλος των Προσδοκιών</vt:lpstr>
      <vt:lpstr>Η Μακροπρόθεσμη Καμπύλη Phillips</vt:lpstr>
      <vt:lpstr>Η Σχέση Μεταξύ της Μακροπρόθεσμης Καμπύλης Phillips &amp; του Μοντέλου Συνολικής Ζήτησης &amp; Συνολικής Προσφοράς</vt:lpstr>
      <vt:lpstr>Πώς Μετατοπίζει Ο Αναμενόμενος Πληθωρισμός τη Βραχυπρόθεσμη Καμπύλη Phillips</vt:lpstr>
      <vt:lpstr>7. Ο Ρόλος των Σοκ Προσφοράς</vt:lpstr>
      <vt:lpstr>Ο Ρόλος των Σοκ Προσφοράς</vt:lpstr>
      <vt:lpstr>8. Το Κόστος Μείωσης του Πληθωρισμού</vt:lpstr>
      <vt:lpstr>Ο Δείκτης Θυσίας</vt:lpstr>
      <vt:lpstr>Ορθολογικές Προσδοκίες &amp; η Πιθανότητα της Μείωσης του Πληθωρισμού Χωρίς Κόστος</vt:lpstr>
      <vt:lpstr>Συμπεράσματα</vt:lpstr>
      <vt:lpstr>Τέλος 19ου κεφαλαίου</vt:lpstr>
    </vt:vector>
  </TitlesOfParts>
  <Company>Cengage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 Yoder for Cengage Learning IHRM 6e</dc:creator>
  <cp:lastModifiedBy>PCUser</cp:lastModifiedBy>
  <cp:revision>844</cp:revision>
  <dcterms:created xsi:type="dcterms:W3CDTF">2011-07-28T14:21:34Z</dcterms:created>
  <dcterms:modified xsi:type="dcterms:W3CDTF">2017-11-22T12:30:21Z</dcterms:modified>
</cp:coreProperties>
</file>