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301" r:id="rId3"/>
    <p:sldId id="308" r:id="rId4"/>
    <p:sldId id="302" r:id="rId5"/>
    <p:sldId id="309" r:id="rId6"/>
    <p:sldId id="310" r:id="rId7"/>
    <p:sldId id="303" r:id="rId8"/>
    <p:sldId id="311" r:id="rId9"/>
    <p:sldId id="312" r:id="rId10"/>
    <p:sldId id="313" r:id="rId11"/>
    <p:sldId id="304" r:id="rId12"/>
    <p:sldId id="314" r:id="rId13"/>
    <p:sldId id="315" r:id="rId14"/>
    <p:sldId id="305" r:id="rId15"/>
    <p:sldId id="316" r:id="rId16"/>
    <p:sldId id="306" r:id="rId17"/>
    <p:sldId id="317" r:id="rId18"/>
    <p:sldId id="318" r:id="rId19"/>
    <p:sldId id="319" r:id="rId20"/>
    <p:sldId id="307" r:id="rId21"/>
    <p:sldId id="320" r:id="rId22"/>
    <p:sldId id="321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L." initials="A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FFF"/>
    <a:srgbClr val="F26922"/>
    <a:srgbClr val="EAB200"/>
    <a:srgbClr val="3496F0"/>
    <a:srgbClr val="68B1F4"/>
    <a:srgbClr val="C9B5E9"/>
    <a:srgbClr val="5E8CC2"/>
    <a:srgbClr val="663300"/>
    <a:srgbClr val="99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29" autoAdjust="0"/>
    <p:restoredTop sz="98936" autoAdjust="0"/>
  </p:normalViewPr>
  <p:slideViewPr>
    <p:cSldViewPr>
      <p:cViewPr varScale="1">
        <p:scale>
          <a:sx n="110" d="100"/>
          <a:sy n="110" d="100"/>
        </p:scale>
        <p:origin x="17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1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252536" y="-99392"/>
            <a:ext cx="9649390" cy="3816424"/>
          </a:xfrm>
          <a:prstGeom prst="rect">
            <a:avLst/>
          </a:prstGeom>
          <a:solidFill>
            <a:srgbClr val="2D61A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323528" y="1333636"/>
            <a:ext cx="8918359" cy="693954"/>
          </a:xfrm>
        </p:spPr>
        <p:txBody>
          <a:bodyPr anchor="t" anchorCtr="0"/>
          <a:lstStyle>
            <a:lvl1pPr>
              <a:defRPr sz="4400" baseline="0">
                <a:solidFill>
                  <a:srgbClr val="FFCF37"/>
                </a:solidFill>
              </a:defRPr>
            </a:lvl1pPr>
          </a:lstStyle>
          <a:p>
            <a:r>
              <a:rPr lang="en-US" dirty="0"/>
              <a:t>PART TITLE – FIRST LINE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8272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PART #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8844" y="1187120"/>
            <a:ext cx="89780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3019" y="2031970"/>
            <a:ext cx="8928100" cy="1295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</a:rPr>
              <a:t>PART</a:t>
            </a:r>
            <a:r>
              <a:rPr lang="en-US" sz="4400" baseline="0" dirty="0">
                <a:solidFill>
                  <a:schemeClr val="bg1"/>
                </a:solidFill>
              </a:rPr>
              <a:t> TITLE – THE REST OF IT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14E2937D-F2BE-476F-96E7-ACA98941E0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809667"/>
            <a:ext cx="1689397" cy="24573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4B7B34-A81E-4B5B-BEF9-7034CC3EC51A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C1D1EAD2-A87F-4F0F-9970-0D963758CE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330170" y="4293096"/>
            <a:ext cx="9649390" cy="1482758"/>
            <a:chOff x="-330170" y="3933056"/>
            <a:chExt cx="9649390" cy="213083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330170" y="3933056"/>
              <a:ext cx="9649390" cy="2130830"/>
            </a:xfrm>
            <a:prstGeom prst="rect">
              <a:avLst/>
            </a:prstGeom>
            <a:solidFill>
              <a:srgbClr val="2D61A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330169" y="3933056"/>
              <a:ext cx="648072" cy="213083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4796" y="4284470"/>
            <a:ext cx="702828" cy="1482758"/>
          </a:xfrm>
        </p:spPr>
        <p:txBody>
          <a:bodyPr anchor="ctr"/>
          <a:lstStyle>
            <a:lvl1pPr marL="0" indent="0" algn="l">
              <a:buFontTx/>
              <a:buNone/>
              <a:defRPr sz="6600" b="0">
                <a:solidFill>
                  <a:srgbClr val="FFCF37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009076" y="6396410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23</a:t>
            </a:r>
          </a:p>
        </p:txBody>
      </p:sp>
      <p:sp>
        <p:nvSpPr>
          <p:cNvPr id="14" name="Title 41"/>
          <p:cNvSpPr txBox="1">
            <a:spLocks/>
          </p:cNvSpPr>
          <p:nvPr userDrawn="1"/>
        </p:nvSpPr>
        <p:spPr>
          <a:xfrm>
            <a:off x="1251754" y="4293096"/>
            <a:ext cx="6741752" cy="14827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FE9B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516216" y="6396410"/>
            <a:ext cx="1483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4293096"/>
            <a:ext cx="8064327" cy="1482757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84DB6E2B-F141-4998-9E45-02C46E758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98" y="116632"/>
            <a:ext cx="1689397" cy="2457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6D7126-CC4E-4582-B581-2CD328C179F8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DE6FC59F-641B-481F-8C68-23879B33FC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783637" cy="525780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defRPr sz="2800"/>
            </a:lvl1pPr>
            <a:lvl2pPr marL="625475" indent="-285750">
              <a:buClr>
                <a:srgbClr val="203FFF"/>
              </a:buClr>
              <a:buFont typeface="Arial" pitchFamily="34" charset="0"/>
              <a:buChar char="•"/>
              <a:defRPr sz="2400"/>
            </a:lvl2pPr>
            <a:lvl4pPr marL="6302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34670" y="6396410"/>
            <a:ext cx="101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23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88224" y="6396410"/>
            <a:ext cx="144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79F75F-AB6D-4BC3-939C-52F9F2EEABB7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6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2692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FFCF37"/>
        </a:buClr>
        <a:buSzPct val="150000"/>
        <a:buFont typeface="Wingdings" pitchFamily="2" charset="2"/>
        <a:buChar char="§"/>
        <a:defRPr lang="en-US" sz="28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203FFF"/>
        </a:buClr>
        <a:buFont typeface="Arial" pitchFamily="34" charset="0"/>
        <a:buChar char="•"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0" algn="l" defTabSz="914400" rtl="0" eaLnBrk="1" latinLnBrk="0" hangingPunct="1">
        <a:spcBef>
          <a:spcPct val="20000"/>
        </a:spcBef>
        <a:buClr>
          <a:srgbClr val="F26922"/>
        </a:buClr>
        <a:buFont typeface="Arial" pitchFamily="34" charset="0"/>
        <a:buNone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84163" algn="l" defTabSz="914400" rtl="0" eaLnBrk="1" latinLnBrk="0" hangingPunct="1">
        <a:spcBef>
          <a:spcPct val="20000"/>
        </a:spcBef>
        <a:buClr>
          <a:srgbClr val="F29122"/>
        </a:buClr>
        <a:buFont typeface="Wingdings" pitchFamily="2" charset="2"/>
        <a:buChar char="ü"/>
        <a:tabLst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500" y="4221088"/>
            <a:ext cx="1537204" cy="1546140"/>
          </a:xfrm>
        </p:spPr>
        <p:txBody>
          <a:bodyPr/>
          <a:lstStyle/>
          <a:p>
            <a:r>
              <a:rPr lang="en-US" sz="8800" dirty="0"/>
              <a:t>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47832" y="4293096"/>
            <a:ext cx="7272808" cy="1482757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sz="2800" dirty="0"/>
              <a:t>ΜΑΚΡΟΟΙΚΟΝΟΜΙΚΗ – ΝΟΜΙΣΜΑΤΙΚΗ ΠΟΛΙΤΙΚΗ, ΔΗΜΟΣΙΟΝΟΜΙΚΗ ΠΟΛΙΤΙΚΗ &amp; ΠΟΛΙΤΙΚΗ ΤΗΣ ΠΡΟΣΦΟΡΑΣ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328" y="11807"/>
            <a:ext cx="8579296" cy="896913"/>
          </a:xfrm>
        </p:spPr>
        <p:txBody>
          <a:bodyPr/>
          <a:lstStyle/>
          <a:p>
            <a:r>
              <a:rPr lang="el-GR" sz="3000" dirty="0"/>
              <a:t>Ο Κεϋνσιανός Σταυρός </a:t>
            </a:r>
            <a:r>
              <a:rPr lang="en-US" sz="3000" dirty="0"/>
              <a:t>:</a:t>
            </a:r>
            <a:br>
              <a:rPr lang="en-US" sz="3000" dirty="0"/>
            </a:br>
            <a:r>
              <a:rPr lang="el-GR" sz="3000" dirty="0"/>
              <a:t>Αποπληθωριστικά &amp; Πληθωριστικά Χάσματα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5441" y="980728"/>
            <a:ext cx="8728560" cy="1872208"/>
          </a:xfrm>
        </p:spPr>
        <p:txBody>
          <a:bodyPr/>
          <a:lstStyle/>
          <a:p>
            <a:pPr>
              <a:buNone/>
            </a:pPr>
            <a:r>
              <a:rPr lang="el-GR" sz="1550" dirty="0">
                <a:ea typeface="ＭＳ Ｐゴシック" pitchFamily="-112" charset="-128"/>
              </a:rPr>
              <a:t>Η γραμμή 4</a:t>
            </a:r>
            <a:r>
              <a:rPr lang="en-US" sz="1550" dirty="0">
                <a:ea typeface="ＭＳ Ｐゴシック" pitchFamily="-112" charset="-128"/>
              </a:rPr>
              <a:t>5°</a:t>
            </a:r>
            <a:r>
              <a:rPr lang="el-GR" sz="1550" dirty="0">
                <a:ea typeface="ＭＳ Ｐゴシック" pitchFamily="-112" charset="-128"/>
              </a:rPr>
              <a:t>παρουσιάζει όλα τα σημεία που οι καταναλωτικές δαπάνες ισούνται με το εισόδημα</a:t>
            </a:r>
            <a:endParaRPr lang="en-US" sz="1550" dirty="0">
              <a:ea typeface="ＭＳ Ｐゴシック" pitchFamily="-112" charset="-128"/>
            </a:endParaRPr>
          </a:p>
          <a:p>
            <a:pPr marL="228600" indent="-228600">
              <a:buClr>
                <a:srgbClr val="203FFF"/>
              </a:buClr>
              <a:buFont typeface="Arial" pitchFamily="34" charset="0"/>
              <a:buChar char="•"/>
            </a:pPr>
            <a:r>
              <a:rPr lang="el-GR" sz="1550" dirty="0">
                <a:ea typeface="ＭＳ Ｐゴシック" pitchFamily="-112" charset="-128"/>
              </a:rPr>
              <a:t>Η οικονομία βρίσκεται σε ισορροπία εκεί όπου η γραμμή δαπανών τέμνεται με τη γραμμή </a:t>
            </a:r>
            <a:r>
              <a:rPr lang="en-US" sz="1550" dirty="0">
                <a:ea typeface="ＭＳ Ｐゴシック" pitchFamily="-112" charset="-128"/>
              </a:rPr>
              <a:t>45°</a:t>
            </a:r>
          </a:p>
          <a:p>
            <a:pPr marL="228600" indent="-228600">
              <a:buClr>
                <a:srgbClr val="203FFF"/>
              </a:buClr>
              <a:buFont typeface="Arial" pitchFamily="34" charset="0"/>
              <a:buChar char="•"/>
            </a:pPr>
            <a:r>
              <a:rPr lang="el-GR" sz="1550" dirty="0">
                <a:ea typeface="ＭＳ Ｐゴシック" pitchFamily="-112" charset="-128"/>
              </a:rPr>
              <a:t>Στο γράφημα (</a:t>
            </a:r>
            <a:r>
              <a:rPr lang="en-US" sz="1550" dirty="0">
                <a:ea typeface="ＭＳ Ｐゴシック" pitchFamily="-112" charset="-128"/>
              </a:rPr>
              <a:t>a</a:t>
            </a:r>
            <a:r>
              <a:rPr lang="el-GR" sz="1550" dirty="0">
                <a:ea typeface="ＭＳ Ｐゴシック" pitchFamily="-112" charset="-128"/>
              </a:rPr>
              <a:t>), αυτή η ισορροπία είναι μικρότερη από την παραγωγή πλήρους απασχόλησης </a:t>
            </a:r>
            <a:r>
              <a:rPr lang="en-US" sz="1550" dirty="0">
                <a:ea typeface="ＭＳ Ｐゴシック" pitchFamily="-112" charset="-128"/>
              </a:rPr>
              <a:t>(</a:t>
            </a:r>
            <a:r>
              <a:rPr lang="en-US" sz="1550" b="1" dirty="0" err="1">
                <a:solidFill>
                  <a:srgbClr val="203FFF"/>
                </a:solidFill>
                <a:ea typeface="ＭＳ Ｐゴシック" pitchFamily="-112" charset="-128"/>
              </a:rPr>
              <a:t>Y</a:t>
            </a:r>
            <a:r>
              <a:rPr lang="en-US" sz="1550" b="1" baseline="-25000" dirty="0" err="1">
                <a:solidFill>
                  <a:srgbClr val="203FFF"/>
                </a:solidFill>
                <a:ea typeface="ＭＳ Ｐゴシック" pitchFamily="-112" charset="-128"/>
              </a:rPr>
              <a:t>f</a:t>
            </a:r>
            <a:r>
              <a:rPr lang="en-US" sz="1550" dirty="0">
                <a:ea typeface="ＭＳ Ｐゴシック" pitchFamily="-112" charset="-128"/>
              </a:rPr>
              <a:t>) </a:t>
            </a:r>
            <a:r>
              <a:rPr lang="el-GR" sz="1550" dirty="0">
                <a:ea typeface="ＭＳ Ｐゴシック" pitchFamily="-112" charset="-128"/>
              </a:rPr>
              <a:t>στο </a:t>
            </a:r>
            <a:r>
              <a:rPr lang="en-US" sz="1550" b="1" dirty="0">
                <a:solidFill>
                  <a:srgbClr val="203FFF"/>
                </a:solidFill>
                <a:ea typeface="ＭＳ Ｐゴシック" pitchFamily="-112" charset="-128"/>
              </a:rPr>
              <a:t>Y</a:t>
            </a:r>
            <a:r>
              <a:rPr lang="en-US" sz="1550" b="1" baseline="-25000" dirty="0">
                <a:solidFill>
                  <a:srgbClr val="203FFF"/>
                </a:solidFill>
                <a:ea typeface="ＭＳ Ｐゴシック" pitchFamily="-112" charset="-128"/>
              </a:rPr>
              <a:t>1</a:t>
            </a:r>
          </a:p>
          <a:p>
            <a:pPr marL="228600" indent="-228600">
              <a:buClr>
                <a:srgbClr val="203FFF"/>
              </a:buClr>
              <a:buFont typeface="Arial" pitchFamily="34" charset="0"/>
              <a:buChar char="•"/>
            </a:pPr>
            <a:r>
              <a:rPr lang="el-GR" sz="1550" dirty="0">
                <a:ea typeface="ＭＳ Ｐゴシック" pitchFamily="-112" charset="-128"/>
              </a:rPr>
              <a:t>Στο γράφημα </a:t>
            </a:r>
            <a:r>
              <a:rPr lang="en-US" sz="1550" dirty="0">
                <a:ea typeface="ＭＳ Ｐゴシック" pitchFamily="-112" charset="-128"/>
              </a:rPr>
              <a:t>(b) </a:t>
            </a:r>
            <a:r>
              <a:rPr lang="el-GR" sz="1550" dirty="0">
                <a:ea typeface="ＭＳ Ｐゴシック" pitchFamily="-112" charset="-128"/>
              </a:rPr>
              <a:t>η ισορροπία είναι υψηλότερη από την παραγωγή πλήρους απασχόλησης </a:t>
            </a:r>
            <a:endParaRPr lang="en-US" sz="1550" dirty="0">
              <a:ea typeface="ＭＳ Ｐゴシック" pitchFamily="-112" charset="-128"/>
            </a:endParaRPr>
          </a:p>
          <a:p>
            <a:pPr marL="228600" indent="-228600">
              <a:buClr>
                <a:srgbClr val="203FFF"/>
              </a:buClr>
              <a:buFont typeface="Arial" pitchFamily="34" charset="0"/>
              <a:buChar char="•"/>
            </a:pPr>
            <a:r>
              <a:rPr lang="el-GR" sz="1550" dirty="0">
                <a:solidFill>
                  <a:srgbClr val="000000"/>
                </a:solidFill>
                <a:ea typeface="ＭＳ Ｐゴシック" pitchFamily="-112" charset="-128"/>
              </a:rPr>
              <a:t>Η κυβέρνηση μπορεί να παρέμβει και να μετατοπίσει την καμπύλη δαπανών</a:t>
            </a:r>
            <a:endParaRPr lang="en-US" sz="155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44685"/>
            <a:ext cx="3997534" cy="2672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997533" cy="2688482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538319" y="2877640"/>
            <a:ext cx="3744416" cy="432048"/>
          </a:xfrm>
          <a:prstGeom prst="rect">
            <a:avLst/>
          </a:pr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>
            <a:solidFill>
              <a:srgbClr val="A3C4FF"/>
            </a:solidFill>
          </a:ln>
        </p:spPr>
        <p:txBody>
          <a:bodyPr vert="horz" lIns="182880" tIns="274320" rIns="91440" bIns="274320" rtlCol="0" anchor="ctr">
            <a:noAutofit/>
          </a:bodyPr>
          <a:lstStyle>
            <a:lvl1pPr marL="344488" indent="-344488" algn="l" defTabSz="914400" rtl="0" eaLnBrk="1" latinLnBrk="0" hangingPunct="1">
              <a:spcBef>
                <a:spcPts val="576"/>
              </a:spcBef>
              <a:spcAft>
                <a:spcPts val="1000"/>
              </a:spcAft>
              <a:buClr>
                <a:srgbClr val="EAB200"/>
              </a:buClr>
              <a:buSzPct val="150000"/>
              <a:buFont typeface="Wingdings" pitchFamily="2" charset="2"/>
              <a:buChar char="§"/>
              <a:defRPr lang="en-US"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203FFF"/>
              </a:buClr>
              <a:buFont typeface="Arial" pitchFamily="34" charset="0"/>
              <a:buChar char="•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b="1" i="1" dirty="0">
                <a:ea typeface="ＭＳ Ｐゴシック" pitchFamily="29" charset="-128"/>
              </a:rPr>
              <a:t>Δαπάνες </a:t>
            </a:r>
            <a:r>
              <a:rPr lang="en-US" sz="1800" b="1" i="1" dirty="0">
                <a:ea typeface="ＭＳ Ｐゴシック" pitchFamily="29" charset="-128"/>
              </a:rPr>
              <a:t>= </a:t>
            </a:r>
            <a:r>
              <a:rPr lang="en-US" sz="1800" b="1" i="1" dirty="0">
                <a:solidFill>
                  <a:srgbClr val="203FFF"/>
                </a:solidFill>
                <a:ea typeface="ＭＳ Ｐゴシック" pitchFamily="29" charset="-128"/>
              </a:rPr>
              <a:t>C</a:t>
            </a:r>
            <a:r>
              <a:rPr lang="en-US" sz="1800" b="1" i="1" dirty="0">
                <a:ea typeface="ＭＳ Ｐゴシック" pitchFamily="29" charset="-128"/>
              </a:rPr>
              <a:t> + </a:t>
            </a:r>
            <a:r>
              <a:rPr lang="en-US" sz="1800" b="1" i="1" dirty="0">
                <a:solidFill>
                  <a:srgbClr val="203FFF"/>
                </a:solidFill>
                <a:ea typeface="ＭＳ Ｐゴシック" pitchFamily="29" charset="-128"/>
              </a:rPr>
              <a:t>I</a:t>
            </a:r>
            <a:r>
              <a:rPr lang="en-US" sz="1800" b="1" i="1" dirty="0">
                <a:ea typeface="ＭＳ Ｐゴシック" pitchFamily="29" charset="-128"/>
              </a:rPr>
              <a:t> + </a:t>
            </a:r>
            <a:r>
              <a:rPr lang="en-US" sz="1800" b="1" i="1" dirty="0">
                <a:solidFill>
                  <a:srgbClr val="203FFF"/>
                </a:solidFill>
                <a:ea typeface="ＭＳ Ｐゴシック" pitchFamily="29" charset="-128"/>
              </a:rPr>
              <a:t>G</a:t>
            </a:r>
            <a:r>
              <a:rPr lang="en-US" sz="1800" b="1" i="1" dirty="0">
                <a:ea typeface="ＭＳ Ｐゴシック" pitchFamily="29" charset="-128"/>
              </a:rPr>
              <a:t> + (</a:t>
            </a:r>
            <a:r>
              <a:rPr lang="en-US" sz="1800" b="1" i="1" dirty="0">
                <a:solidFill>
                  <a:srgbClr val="203FFF"/>
                </a:solidFill>
                <a:ea typeface="ＭＳ Ｐゴシック" pitchFamily="29" charset="-128"/>
              </a:rPr>
              <a:t>X-M</a:t>
            </a:r>
            <a:r>
              <a:rPr lang="en-US" sz="1800" b="1" i="1" dirty="0">
                <a:ea typeface="ＭＳ Ｐゴシック" pitchFamily="29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06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061192" y="1124744"/>
            <a:ext cx="7021616" cy="1466156"/>
          </a:xfrm>
        </p:spPr>
        <p:txBody>
          <a:bodyPr/>
          <a:lstStyle/>
          <a:p>
            <a:pPr marL="519113" indent="-519113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4.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Αποτέλεσμα Πολλαπλασιαστών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2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900" dirty="0"/>
              <a:t>Μια Εξίσωση για τον Πολλαπλασιαστή Δαπανών</a:t>
            </a:r>
            <a:endParaRPr lang="en-US" sz="2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75687" cy="5257800"/>
          </a:xfrm>
        </p:spPr>
        <p:txBody>
          <a:bodyPr numCol="2"/>
          <a:lstStyle/>
          <a:p>
            <a:pPr>
              <a:spcBef>
                <a:spcPts val="1038"/>
              </a:spcBef>
            </a:pPr>
            <a:r>
              <a:rPr lang="el-GR" sz="1900" b="1" u="sng" dirty="0">
                <a:ea typeface="Times New Roman" pitchFamily="-112" charset="0"/>
              </a:rPr>
              <a:t>Πολλαπλασιαστικό αποτέλεσμα:</a:t>
            </a:r>
            <a:r>
              <a:rPr lang="el-GR" sz="1900" dirty="0">
                <a:ea typeface="Times New Roman" pitchFamily="-112" charset="0"/>
              </a:rPr>
              <a:t> οι επιπρόσθετες μετατοπίσεις στη συνολική ζήτηση που προκύπτουν όταν η επεκτατική δημοσιονομική πολιτική αυξάνει το εισόδημα και κατ’ επέκταση τις καταναλωτικές δαπάνες</a:t>
            </a:r>
            <a:endParaRPr lang="en-US" sz="1900" dirty="0">
              <a:ea typeface="Times New Roman" pitchFamily="-112" charset="0"/>
            </a:endParaRPr>
          </a:p>
          <a:p>
            <a:pPr>
              <a:spcBef>
                <a:spcPts val="1038"/>
              </a:spcBef>
            </a:pPr>
            <a:r>
              <a:rPr lang="el-GR" sz="1900" b="1" dirty="0">
                <a:ea typeface="Times New Roman" pitchFamily="-112" charset="0"/>
              </a:rPr>
              <a:t>Οριακή ροπή προς κατανάλωση </a:t>
            </a:r>
            <a:r>
              <a:rPr lang="en-US" sz="1900" dirty="0">
                <a:ea typeface="Times New Roman" pitchFamily="-112" charset="0"/>
              </a:rPr>
              <a:t>(MPC) </a:t>
            </a:r>
            <a:r>
              <a:rPr lang="el-GR" sz="1900" dirty="0">
                <a:ea typeface="Times New Roman" pitchFamily="-112" charset="0"/>
              </a:rPr>
              <a:t>το ποσοστό του επιπλέον εισοδήματος που ένα νοικοκυριό δαπανά αντί να το αποταμιεύει </a:t>
            </a:r>
            <a:r>
              <a:rPr lang="en-GB" sz="1900" dirty="0">
                <a:ea typeface="ＭＳ Ｐゴシック" pitchFamily="-112" charset="-128"/>
              </a:rPr>
              <a:t> </a:t>
            </a:r>
            <a:endParaRPr lang="en-US" sz="1900" dirty="0">
              <a:ea typeface="ＭＳ Ｐゴシック" pitchFamily="-112" charset="-128"/>
              <a:cs typeface="Times New Roman" pitchFamily="-112" charset="0"/>
            </a:endParaRPr>
          </a:p>
          <a:p>
            <a:pPr>
              <a:spcBef>
                <a:spcPts val="1038"/>
              </a:spcBef>
              <a:buNone/>
            </a:pPr>
            <a:r>
              <a:rPr lang="el-GR" sz="1900" dirty="0">
                <a:ea typeface="ＭＳ Ｐゴシック" pitchFamily="-112" charset="-128"/>
                <a:cs typeface="Times New Roman" pitchFamily="-112" charset="0"/>
              </a:rPr>
              <a:t>Πολλαπλασιαστής </a:t>
            </a:r>
            <a:r>
              <a:rPr lang="en-US" sz="1900" dirty="0">
                <a:ea typeface="ＭＳ Ｐゴシック" pitchFamily="-112" charset="-128"/>
                <a:cs typeface="Times New Roman" pitchFamily="-112" charset="0"/>
              </a:rPr>
              <a:t>= </a:t>
            </a:r>
          </a:p>
          <a:p>
            <a:pPr>
              <a:spcBef>
                <a:spcPts val="1038"/>
              </a:spcBef>
              <a:buNone/>
            </a:pPr>
            <a:r>
              <a:rPr lang="en-US" sz="1900" b="1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(1 + MPC + MPC</a:t>
            </a:r>
            <a:r>
              <a:rPr lang="en-US" sz="1900" b="1" baseline="30000" dirty="0">
                <a:solidFill>
                  <a:srgbClr val="FF0000"/>
                </a:solidFill>
                <a:ea typeface="ＭＳ Ｐゴシック" pitchFamily="-112" charset="-128"/>
                <a:cs typeface="Times New Roman" pitchFamily="-112" charset="0"/>
              </a:rPr>
              <a:t>2</a:t>
            </a:r>
            <a:r>
              <a:rPr lang="en-US" sz="1900" b="1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  + MPC</a:t>
            </a:r>
            <a:r>
              <a:rPr lang="en-US" sz="1900" b="1" baseline="30000" dirty="0">
                <a:solidFill>
                  <a:srgbClr val="FF0000"/>
                </a:solidFill>
                <a:ea typeface="ＭＳ Ｐゴシック" pitchFamily="-112" charset="-128"/>
                <a:cs typeface="Times New Roman" pitchFamily="-112" charset="0"/>
              </a:rPr>
              <a:t>3</a:t>
            </a:r>
            <a:r>
              <a:rPr lang="en-US" sz="1900" b="1" dirty="0">
                <a:solidFill>
                  <a:srgbClr val="FF0000"/>
                </a:solidFill>
                <a:ea typeface="ＭＳ Ｐゴシック" pitchFamily="-112" charset="-128"/>
                <a:cs typeface="Times New Roman" pitchFamily="-112" charset="0"/>
              </a:rPr>
              <a:t> </a:t>
            </a:r>
            <a:r>
              <a:rPr lang="en-US" sz="1900" b="1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+ ….) </a:t>
            </a:r>
          </a:p>
          <a:p>
            <a:pPr>
              <a:spcBef>
                <a:spcPts val="1075"/>
              </a:spcBef>
            </a:pPr>
            <a:r>
              <a:rPr lang="el-GR" sz="1900" dirty="0">
                <a:ea typeface="ＭＳ Ｐゴシック" pitchFamily="-112" charset="-128"/>
                <a:cs typeface="Times New Roman" pitchFamily="-112" charset="0"/>
              </a:rPr>
              <a:t>Ή ως: </a:t>
            </a:r>
            <a:br>
              <a:rPr lang="el-GR" sz="1900" dirty="0">
                <a:ea typeface="ＭＳ Ｐゴシック" pitchFamily="-112" charset="-128"/>
                <a:cs typeface="Times New Roman" pitchFamily="-112" charset="0"/>
              </a:rPr>
            </a:br>
            <a:r>
              <a:rPr lang="el-GR" sz="1900" b="1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Πολλαπλασιαστής </a:t>
            </a:r>
            <a:r>
              <a:rPr lang="en-US" sz="1900" b="1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= 1/(1-MPC)</a:t>
            </a:r>
          </a:p>
          <a:p>
            <a:pPr marL="0" indent="0">
              <a:spcBef>
                <a:spcPts val="1075"/>
              </a:spcBef>
              <a:buNone/>
            </a:pPr>
            <a:r>
              <a:rPr lang="el-GR" sz="1900" i="1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Παράδειγμα</a:t>
            </a:r>
            <a:r>
              <a:rPr lang="en-US" sz="1900" i="1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:</a:t>
            </a:r>
            <a:endParaRPr lang="en-US" sz="1900" dirty="0"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1900" dirty="0">
                <a:ea typeface="ＭＳ Ｐゴシック" pitchFamily="-112" charset="-128"/>
              </a:rPr>
              <a:t>Έστω ότι η κυβέρνηση μειώνει το φόρο κατά 5 δισ. </a:t>
            </a:r>
            <a:r>
              <a:rPr lang="en-US" sz="1900" dirty="0">
                <a:ea typeface="ＭＳ Ｐゴシック" pitchFamily="-112" charset="-128"/>
              </a:rPr>
              <a:t>€ </a:t>
            </a:r>
            <a:r>
              <a:rPr lang="el-GR" sz="1900" dirty="0">
                <a:ea typeface="ＭＳ Ｐゴシック" pitchFamily="-112" charset="-128"/>
              </a:rPr>
              <a:t>και ο MPC είναι 80% ή 4/5 </a:t>
            </a:r>
            <a:r>
              <a:rPr lang="en-US" sz="1900" dirty="0">
                <a:ea typeface="ＭＳ Ｐゴシック" pitchFamily="-112" charset="-128"/>
              </a:rPr>
              <a:t> </a:t>
            </a:r>
          </a:p>
          <a:p>
            <a:pPr>
              <a:spcBef>
                <a:spcPts val="1075"/>
              </a:spcBef>
            </a:pPr>
            <a:r>
              <a:rPr lang="el-GR" sz="1900" dirty="0">
                <a:ea typeface="ＭＳ Ｐゴシック" pitchFamily="-112" charset="-128"/>
              </a:rPr>
              <a:t>Τότε: πολλαπλασιαστής</a:t>
            </a:r>
            <a:r>
              <a:rPr lang="en-US" sz="1900" dirty="0">
                <a:ea typeface="ＭＳ Ｐゴシック" pitchFamily="-112" charset="-128"/>
              </a:rPr>
              <a:t> =</a:t>
            </a:r>
            <a:br>
              <a:rPr lang="en-US" sz="1900" dirty="0">
                <a:ea typeface="ＭＳ Ｐゴシック" pitchFamily="-112" charset="-128"/>
              </a:rPr>
            </a:br>
            <a:r>
              <a:rPr lang="en-US" sz="1900" dirty="0">
                <a:ea typeface="ＭＳ Ｐゴシック" pitchFamily="-112" charset="-128"/>
              </a:rPr>
              <a:t>(1/1-0.8) </a:t>
            </a:r>
            <a:r>
              <a:rPr lang="el-GR" sz="1900" dirty="0">
                <a:ea typeface="ＭＳ Ｐゴシック" pitchFamily="-112" charset="-128"/>
              </a:rPr>
              <a:t>ή </a:t>
            </a:r>
            <a:r>
              <a:rPr lang="en-US" sz="1900" dirty="0">
                <a:ea typeface="ＭＳ Ｐゴシック" pitchFamily="-112" charset="-128"/>
              </a:rPr>
              <a:t>(1/0.2) = 5</a:t>
            </a:r>
          </a:p>
          <a:p>
            <a:pPr>
              <a:spcBef>
                <a:spcPts val="1075"/>
              </a:spcBef>
            </a:pPr>
            <a:r>
              <a:rPr lang="el-GR" sz="1900" dirty="0">
                <a:ea typeface="ＭＳ Ｐゴシック" pitchFamily="-112" charset="-128"/>
              </a:rPr>
              <a:t>Η μείωση φόρου ύψους 5 δισ. </a:t>
            </a:r>
            <a:r>
              <a:rPr lang="en-US" sz="1900" dirty="0">
                <a:ea typeface="ＭＳ Ｐゴシック" pitchFamily="-112" charset="-128"/>
              </a:rPr>
              <a:t>€ </a:t>
            </a:r>
            <a:r>
              <a:rPr lang="el-GR" sz="1900" dirty="0">
                <a:ea typeface="ＭＳ Ｐゴシック" pitchFamily="-112" charset="-128"/>
              </a:rPr>
              <a:t>θα οδηγήσει σε αύξηση της ζήτησης κατά 25 δισ. </a:t>
            </a:r>
            <a:r>
              <a:rPr lang="en-US" sz="1900" dirty="0">
                <a:ea typeface="ＭＳ Ｐゴシック" pitchFamily="-112" charset="-128"/>
              </a:rPr>
              <a:t>€</a:t>
            </a:r>
            <a:endParaRPr lang="en-GB" sz="1900" dirty="0">
              <a:ea typeface="ＭＳ Ｐゴシック" pitchFamily="-112" charset="-128"/>
              <a:cs typeface="Times New Roman" pitchFamily="-112" charset="0"/>
            </a:endParaRPr>
          </a:p>
          <a:p>
            <a:endParaRPr lang="en-US" sz="1900" dirty="0">
              <a:ea typeface="ＭＳ Ｐゴシック" pitchFamily="-112" charset="-128"/>
            </a:endParaRP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912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900" dirty="0"/>
              <a:t>Άλλες εφαρμογές του αποτελέσματος πολλαπλασιαστών</a:t>
            </a:r>
            <a:endParaRPr lang="en-US" sz="2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75687" cy="5257800"/>
          </a:xfrm>
        </p:spPr>
        <p:txBody>
          <a:bodyPr numCol="2" spcCol="182880"/>
          <a:lstStyle/>
          <a:p>
            <a:pPr marL="228600" indent="-228600">
              <a:spcAft>
                <a:spcPts val="2000"/>
              </a:spcAft>
            </a:pPr>
            <a:r>
              <a:rPr lang="el-GR" sz="1800" dirty="0">
                <a:ea typeface="Times New Roman" pitchFamily="-112" charset="0"/>
              </a:rPr>
              <a:t>Το πολλαπλασιαστικό αποτέλεσμα ισχύει για κάθε γεγονός που αλλάζει τις δαπάνες για οποιοδήποτε στοιχείο του ΑΕΠ (κατανάλωση, επενδύσεις, κρατικές αγορές ή καθαρές εξαγωγές) </a:t>
            </a:r>
            <a:r>
              <a:rPr lang="en-GB" sz="1800" dirty="0">
                <a:ea typeface="ＭＳ Ｐゴシック" pitchFamily="-112" charset="-128"/>
              </a:rPr>
              <a:t> </a:t>
            </a:r>
          </a:p>
          <a:p>
            <a:pPr marL="228600" indent="-228600">
              <a:spcAft>
                <a:spcPts val="2000"/>
              </a:spcAft>
            </a:pPr>
            <a:r>
              <a:rPr lang="el-GR" sz="1800" dirty="0">
                <a:ea typeface="Times New Roman" pitchFamily="-112" charset="0"/>
              </a:rPr>
              <a:t>Παραδείγματα: η μείωση των καθαρών εξαγωγών λόγω ύφεσης σε άλλη χώρα ή έκρηξη στις χρηματιστηριακές αγορές που αυξάνει την κατανάλωση</a:t>
            </a:r>
            <a:endParaRPr lang="en-US" sz="1800" dirty="0">
              <a:ea typeface="Times New Roman" pitchFamily="-112" charset="0"/>
            </a:endParaRPr>
          </a:p>
          <a:p>
            <a:pPr marL="228600" indent="-228600"/>
            <a:r>
              <a:rPr lang="el-GR" sz="1800" b="1" dirty="0">
                <a:ea typeface="Times New Roman" pitchFamily="-112" charset="0"/>
              </a:rPr>
              <a:t>Αυτόνομες δαπάνες</a:t>
            </a:r>
            <a:r>
              <a:rPr lang="en-US" sz="1800" b="1" dirty="0">
                <a:ea typeface="Times New Roman" pitchFamily="-112" charset="0"/>
              </a:rPr>
              <a:t>: </a:t>
            </a:r>
            <a:r>
              <a:rPr lang="el-GR" sz="1800" dirty="0">
                <a:ea typeface="Times New Roman" pitchFamily="-112" charset="0"/>
              </a:rPr>
              <a:t>δαπάνες που δεν εξαρτώνται από το εισόδημα</a:t>
            </a:r>
            <a:r>
              <a:rPr lang="en-US" sz="1800" dirty="0">
                <a:ea typeface="Times New Roman" pitchFamily="-112" charset="0"/>
              </a:rPr>
              <a:t>. </a:t>
            </a:r>
            <a:r>
              <a:rPr lang="el-GR" sz="1800" dirty="0">
                <a:ea typeface="Times New Roman" pitchFamily="-112" charset="0"/>
              </a:rPr>
              <a:t>Οι κρατικές δαπάνες είναι ένα καλό παράδειγμα</a:t>
            </a:r>
            <a:br>
              <a:rPr lang="el-GR" sz="1800" dirty="0">
                <a:ea typeface="Times New Roman" pitchFamily="-112" charset="0"/>
              </a:rPr>
            </a:br>
            <a:br>
              <a:rPr lang="en-US" sz="1800" dirty="0">
                <a:ea typeface="Times New Roman" pitchFamily="-112" charset="0"/>
              </a:rPr>
            </a:br>
            <a:br>
              <a:rPr lang="en-US" sz="1800" dirty="0">
                <a:ea typeface="ＭＳ Ｐゴシック" pitchFamily="-112" charset="-128"/>
              </a:rPr>
            </a:br>
            <a:endParaRPr lang="en-US" sz="1800" dirty="0">
              <a:ea typeface="ＭＳ Ｐゴシック" pitchFamily="-112" charset="-128"/>
            </a:endParaRPr>
          </a:p>
          <a:p>
            <a:pPr marL="228600" indent="-228600">
              <a:spcAft>
                <a:spcPts val="1500"/>
              </a:spcAft>
            </a:pPr>
            <a:r>
              <a:rPr lang="el-GR" sz="1800" dirty="0">
                <a:ea typeface="ＭＳ Ｐゴシック" pitchFamily="-112" charset="-128"/>
                <a:cs typeface="Times New Roman" pitchFamily="-112" charset="0"/>
              </a:rPr>
              <a:t>Μια αύξηση των αυτόνομων δαπανών</a:t>
            </a:r>
            <a:r>
              <a:rPr lang="en-US" sz="1800" dirty="0">
                <a:ea typeface="ＭＳ Ｐゴシック" pitchFamily="-112" charset="-128"/>
                <a:cs typeface="Times New Roman" pitchFamily="-112" charset="0"/>
              </a:rPr>
              <a:t>, </a:t>
            </a:r>
            <a:r>
              <a:rPr lang="el-GR" sz="1800" dirty="0">
                <a:ea typeface="ＭＳ Ｐゴシック" pitchFamily="-112" charset="-128"/>
                <a:cs typeface="Times New Roman" pitchFamily="-112" charset="0"/>
              </a:rPr>
              <a:t>που ονομάζεται και ενέσεις</a:t>
            </a:r>
            <a:r>
              <a:rPr lang="en-US" sz="1800" dirty="0">
                <a:ea typeface="ＭＳ Ｐゴシック" pitchFamily="-112" charset="-128"/>
                <a:cs typeface="Times New Roman" pitchFamily="-112" charset="0"/>
              </a:rPr>
              <a:t>, </a:t>
            </a:r>
            <a:r>
              <a:rPr lang="el-GR" sz="1800" dirty="0">
                <a:ea typeface="ＭＳ Ｐゴシック" pitchFamily="-112" charset="-128"/>
                <a:cs typeface="Times New Roman" pitchFamily="-112" charset="0"/>
              </a:rPr>
              <a:t>επιφέρει περαιτέρω αύξηση των δαπανών - αυτό είναι το πολλαπλασιαστικό αποτέλεσμα</a:t>
            </a:r>
            <a:r>
              <a:rPr lang="en-US" sz="1800" dirty="0">
                <a:ea typeface="ＭＳ Ｐゴシック" pitchFamily="-112" charset="-128"/>
                <a:cs typeface="Times New Roman" pitchFamily="-112" charset="0"/>
              </a:rPr>
              <a:t> </a:t>
            </a:r>
          </a:p>
          <a:p>
            <a:pPr marL="228600" indent="-228600">
              <a:spcAft>
                <a:spcPts val="1500"/>
              </a:spcAft>
            </a:pPr>
            <a:r>
              <a:rPr lang="el-GR" sz="1800" b="1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Πολλαπλασιαστής </a:t>
            </a:r>
            <a:r>
              <a:rPr lang="en-US" sz="1800" b="1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= 1 / MPW </a:t>
            </a:r>
            <a:r>
              <a:rPr lang="el-GR" sz="1800" dirty="0">
                <a:ea typeface="ＭＳ Ｐゴシック" pitchFamily="-112" charset="-128"/>
                <a:cs typeface="Times New Roman" pitchFamily="-112" charset="0"/>
              </a:rPr>
              <a:t>όπου </a:t>
            </a:r>
            <a:r>
              <a:rPr lang="en-US" sz="1800" b="1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MPW</a:t>
            </a:r>
            <a:r>
              <a:rPr lang="en-US" sz="1800" dirty="0">
                <a:solidFill>
                  <a:srgbClr val="203FFF"/>
                </a:solidFill>
                <a:ea typeface="ＭＳ Ｐゴシック" pitchFamily="-112" charset="-128"/>
                <a:cs typeface="Times New Roman" pitchFamily="-112" charset="0"/>
              </a:rPr>
              <a:t> </a:t>
            </a:r>
            <a:r>
              <a:rPr lang="el-GR" sz="1800" dirty="0">
                <a:ea typeface="ＭＳ Ｐゴシック" pitchFamily="-112" charset="-128"/>
                <a:cs typeface="Times New Roman" pitchFamily="-112" charset="0"/>
              </a:rPr>
              <a:t>είναι η οριακή ροπή προς απόσυρση</a:t>
            </a:r>
            <a:endParaRPr lang="en-US" sz="1800" dirty="0">
              <a:ea typeface="ＭＳ Ｐゴシック" pitchFamily="-112" charset="-128"/>
              <a:cs typeface="Times New Roman" pitchFamily="-112" charset="0"/>
            </a:endParaRPr>
          </a:p>
          <a:p>
            <a:pPr marL="228600" indent="-228600">
              <a:spcAft>
                <a:spcPts val="1500"/>
              </a:spcAft>
            </a:pPr>
            <a:r>
              <a:rPr lang="el-GR" sz="1800" dirty="0">
                <a:ea typeface="ＭＳ Ｐゴシック" pitchFamily="-112" charset="-128"/>
                <a:cs typeface="Times New Roman" pitchFamily="-112" charset="0"/>
              </a:rPr>
              <a:t>Μια κυβέρνηση μπορεί να δημιουργήσει ένα έλλειμμα στον προϋπολογισμό προκειμένου </a:t>
            </a:r>
            <a:r>
              <a:rPr lang="el-GR" sz="1800" dirty="0"/>
              <a:t>για να τονώσει τις δαπάνες στην οικονομία</a:t>
            </a:r>
            <a:endParaRPr lang="en-US" sz="1800" dirty="0">
              <a:ea typeface="ＭＳ Ｐゴシック" pitchFamily="-112" charset="-128"/>
              <a:cs typeface="Times New Roman" pitchFamily="-112" charset="0"/>
            </a:endParaRPr>
          </a:p>
          <a:p>
            <a:pPr marL="228600" indent="-228600">
              <a:spcAft>
                <a:spcPts val="1500"/>
              </a:spcAft>
            </a:pPr>
            <a:r>
              <a:rPr lang="el-GR" sz="1800" dirty="0">
                <a:ea typeface="ＭＳ Ｐゴシック" pitchFamily="-112" charset="-128"/>
                <a:cs typeface="Times New Roman" pitchFamily="-112" charset="0"/>
              </a:rPr>
              <a:t>Λόγω του πολλαπλαστιαστικού αποτελέσματος η τόνωση δεν χρειάζεται να είναι τόσο υψηλή όσο το αποπληθωριστικου κενού</a:t>
            </a:r>
            <a:endParaRPr lang="en-US" sz="1800" dirty="0">
              <a:ea typeface="ＭＳ Ｐゴシック" pitchFamily="-112" charset="-128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061192" y="1124744"/>
            <a:ext cx="7021616" cy="1466156"/>
          </a:xfrm>
        </p:spPr>
        <p:txBody>
          <a:bodyPr/>
          <a:lstStyle/>
          <a:p>
            <a:pPr marL="519113" indent="-519113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5.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Πολιτική της Προσφοράς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8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680889"/>
          </a:xfrm>
        </p:spPr>
        <p:txBody>
          <a:bodyPr/>
          <a:lstStyle/>
          <a:p>
            <a:r>
              <a:rPr lang="el-GR" sz="3200" dirty="0"/>
              <a:t>Πολιτική της Προσφοράς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692696"/>
            <a:ext cx="4248471" cy="5473154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l-GR" sz="1600" dirty="0">
                <a:ea typeface="ＭＳ Ｐゴシック" pitchFamily="-112" charset="-128"/>
                <a:cs typeface="Times New Roman" pitchFamily="-112" charset="0"/>
              </a:rPr>
              <a:t>Πολιτική προσφοράς στοχεύει να </a:t>
            </a:r>
            <a:r>
              <a:rPr lang="en-GB" sz="1600" dirty="0">
                <a:ea typeface="ＭＳ Ｐゴシック" pitchFamily="-112" charset="-128"/>
                <a:cs typeface="Times New Roman" pitchFamily="-112" charset="0"/>
              </a:rPr>
              <a:t>:</a:t>
            </a:r>
          </a:p>
          <a:p>
            <a:pPr marL="519113" lvl="1" indent="-179388">
              <a:spcBef>
                <a:spcPts val="500"/>
              </a:spcBef>
            </a:pPr>
            <a:r>
              <a:rPr lang="el-GR" sz="1400" dirty="0">
                <a:ea typeface="ＭＳ Ｐゴシック" pitchFamily="-112" charset="-128"/>
                <a:cs typeface="Times New Roman" pitchFamily="-112" charset="0"/>
              </a:rPr>
              <a:t>Αυξήσει την αποτελεσματικότητα της αγοράς</a:t>
            </a:r>
            <a:endParaRPr lang="en-GB" sz="1400" dirty="0">
              <a:ea typeface="ＭＳ Ｐゴシック" pitchFamily="-112" charset="-128"/>
              <a:cs typeface="Times New Roman" pitchFamily="-112" charset="0"/>
            </a:endParaRPr>
          </a:p>
          <a:p>
            <a:pPr marL="519113" lvl="1" indent="-179388">
              <a:spcBef>
                <a:spcPts val="500"/>
              </a:spcBef>
              <a:spcAft>
                <a:spcPts val="2000"/>
              </a:spcAft>
            </a:pPr>
            <a:r>
              <a:rPr lang="el-GR" sz="1400" dirty="0"/>
              <a:t>Αυξήσει την ικανότητα της οικονομίας</a:t>
            </a:r>
            <a:r>
              <a:rPr lang="en-GB" sz="1400" dirty="0">
                <a:ea typeface="ＭＳ Ｐゴシック" pitchFamily="-112" charset="-128"/>
                <a:cs typeface="Times New Roman" pitchFamily="-112" charset="0"/>
              </a:rPr>
              <a:t> </a:t>
            </a:r>
          </a:p>
          <a:p>
            <a:pPr>
              <a:spcBef>
                <a:spcPts val="500"/>
              </a:spcBef>
            </a:pPr>
            <a:r>
              <a:rPr lang="el-GR" sz="1600" dirty="0">
                <a:ea typeface="ＭＳ Ｐゴシック" pitchFamily="-112" charset="-128"/>
                <a:cs typeface="Times New Roman" pitchFamily="-112" charset="0"/>
              </a:rPr>
              <a:t>Οι αγορές μπορούν να γίνουν πιο αποτελεσματικής μέσω</a:t>
            </a:r>
            <a:r>
              <a:rPr lang="en-GB" sz="1600" dirty="0">
                <a:ea typeface="ＭＳ Ｐゴシック" pitchFamily="-112" charset="-128"/>
                <a:cs typeface="Times New Roman" pitchFamily="-112" charset="0"/>
              </a:rPr>
              <a:t>:</a:t>
            </a:r>
          </a:p>
          <a:p>
            <a:pPr marL="519113" lvl="1" indent="-179388">
              <a:spcBef>
                <a:spcPts val="500"/>
              </a:spcBef>
            </a:pPr>
            <a:r>
              <a:rPr lang="el-GR" sz="1450" dirty="0">
                <a:ea typeface="ＭＳ Ｐゴシック" pitchFamily="-112" charset="-128"/>
                <a:cs typeface="Times New Roman" pitchFamily="-112" charset="0"/>
              </a:rPr>
              <a:t>Απελευθέρωσης αγορών</a:t>
            </a:r>
            <a:endParaRPr lang="en-GB" sz="1450" dirty="0">
              <a:ea typeface="ＭＳ Ｐゴシック" pitchFamily="-112" charset="-128"/>
              <a:cs typeface="Times New Roman" pitchFamily="-112" charset="0"/>
            </a:endParaRPr>
          </a:p>
          <a:p>
            <a:pPr marL="519113" lvl="1" indent="-179388">
              <a:spcBef>
                <a:spcPts val="500"/>
              </a:spcBef>
            </a:pPr>
            <a:r>
              <a:rPr lang="el-GR" sz="1450" dirty="0">
                <a:ea typeface="ＭＳ Ｐゴシック" pitchFamily="-112" charset="-128"/>
                <a:cs typeface="Times New Roman" pitchFamily="-112" charset="0"/>
              </a:rPr>
              <a:t>Αλλαγή φορολογικής νομοθεσίας</a:t>
            </a:r>
            <a:r>
              <a:rPr lang="en-GB" sz="1450" dirty="0">
                <a:ea typeface="ＭＳ Ｐゴシック" pitchFamily="-112" charset="-128"/>
                <a:cs typeface="Times New Roman" pitchFamily="-112" charset="0"/>
              </a:rPr>
              <a:t> (</a:t>
            </a:r>
            <a:r>
              <a:rPr lang="el-GR" sz="1450" dirty="0">
                <a:ea typeface="ＭＳ Ｐゴシック" pitchFamily="-112" charset="-128"/>
                <a:cs typeface="Times New Roman" pitchFamily="-112" charset="0"/>
              </a:rPr>
              <a:t>καμπύλη </a:t>
            </a:r>
            <a:r>
              <a:rPr lang="en-GB" sz="1450" dirty="0">
                <a:ea typeface="ＭＳ Ｐゴシック" pitchFamily="-112" charset="-128"/>
                <a:cs typeface="Times New Roman" pitchFamily="-112" charset="0"/>
              </a:rPr>
              <a:t>Laffer)</a:t>
            </a:r>
          </a:p>
          <a:p>
            <a:pPr marL="519113" lvl="1" indent="-179388">
              <a:spcBef>
                <a:spcPts val="500"/>
              </a:spcBef>
            </a:pPr>
            <a:r>
              <a:rPr lang="el-GR" sz="1450" dirty="0">
                <a:ea typeface="ＭＳ Ｐゴシック" pitchFamily="-112" charset="-128"/>
                <a:cs typeface="Times New Roman" pitchFamily="-112" charset="0"/>
              </a:rPr>
              <a:t>Μεταρρυθμίσεις στην κοινωνική πρόνοια</a:t>
            </a:r>
            <a:endParaRPr lang="en-GB" sz="1450" dirty="0">
              <a:ea typeface="ＭＳ Ｐゴシック" pitchFamily="-112" charset="-128"/>
              <a:cs typeface="Times New Roman" pitchFamily="-112" charset="0"/>
            </a:endParaRPr>
          </a:p>
          <a:p>
            <a:pPr marL="519113" lvl="1" indent="-179388">
              <a:spcBef>
                <a:spcPts val="500"/>
              </a:spcBef>
            </a:pPr>
            <a:r>
              <a:rPr lang="el-GR" sz="1450" dirty="0">
                <a:ea typeface="ＭＳ Ｐゴシック" pitchFamily="-112" charset="-128"/>
                <a:cs typeface="Times New Roman" pitchFamily="-112" charset="0"/>
              </a:rPr>
              <a:t>Ευέλικτες αγορές εργασίας</a:t>
            </a:r>
            <a:endParaRPr lang="en-GB" sz="1450" dirty="0">
              <a:ea typeface="ＭＳ Ｐゴシック" pitchFamily="-112" charset="-128"/>
              <a:cs typeface="Times New Roman" pitchFamily="-112" charset="0"/>
            </a:endParaRPr>
          </a:p>
          <a:p>
            <a:pPr marL="914400" lvl="2" indent="-285750">
              <a:spcBef>
                <a:spcPts val="500"/>
              </a:spcBef>
              <a:buFont typeface="Wingdings" pitchFamily="2" charset="2"/>
              <a:buChar char="ü"/>
            </a:pPr>
            <a:r>
              <a:rPr lang="el-GR" sz="1450" dirty="0">
                <a:ea typeface="ＭＳ Ｐゴシック" pitchFamily="-112" charset="-128"/>
                <a:cs typeface="Times New Roman" pitchFamily="-112" charset="0"/>
              </a:rPr>
              <a:t>Πιο ευέλικττες προσλήψεις και απολήσεις</a:t>
            </a:r>
            <a:endParaRPr lang="en-GB" sz="1450" dirty="0">
              <a:ea typeface="ＭＳ Ｐゴシック" pitchFamily="-112" charset="-128"/>
              <a:cs typeface="Times New Roman" pitchFamily="-112" charset="0"/>
            </a:endParaRPr>
          </a:p>
          <a:p>
            <a:pPr marL="914400" lvl="2" indent="-285750">
              <a:spcBef>
                <a:spcPts val="500"/>
              </a:spcBef>
              <a:buFont typeface="Wingdings" pitchFamily="2" charset="2"/>
              <a:buChar char="ü"/>
            </a:pPr>
            <a:r>
              <a:rPr lang="el-GR" sz="1450" dirty="0">
                <a:ea typeface="ＭＳ Ｐゴシック" pitchFamily="-112" charset="-128"/>
                <a:cs typeface="Times New Roman" pitchFamily="-112" charset="0"/>
              </a:rPr>
              <a:t>Βελτίωση της επαγγελματικής κινητικότητας</a:t>
            </a:r>
            <a:endParaRPr lang="en-GB" sz="1450" dirty="0">
              <a:ea typeface="ＭＳ Ｐゴシック" pitchFamily="-112" charset="-128"/>
              <a:cs typeface="Times New Roman" pitchFamily="-112" charset="0"/>
            </a:endParaRPr>
          </a:p>
          <a:p>
            <a:pPr marL="914400" lvl="2" indent="-285750">
              <a:spcBef>
                <a:spcPts val="5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el-GR" sz="1450" dirty="0">
                <a:ea typeface="ＭＳ Ｐゴシック" pitchFamily="-112" charset="-128"/>
                <a:cs typeface="Times New Roman" pitchFamily="-112" charset="0"/>
              </a:rPr>
              <a:t>Βελτίωση της γεωγραφικής κινητικότητας</a:t>
            </a:r>
            <a:endParaRPr lang="en-GB" sz="1450" dirty="0">
              <a:ea typeface="ＭＳ Ｐゴシック" pitchFamily="-112" charset="-128"/>
              <a:cs typeface="Times New Roman" pitchFamily="-112" charset="0"/>
            </a:endParaRPr>
          </a:p>
          <a:p>
            <a:pPr marL="519113" lvl="1" indent="-179388">
              <a:spcBef>
                <a:spcPts val="500"/>
              </a:spcBef>
            </a:pPr>
            <a:r>
              <a:rPr lang="el-GR" sz="1450" dirty="0">
                <a:ea typeface="ＭＳ Ｐゴシック" pitchFamily="-112" charset="-128"/>
                <a:cs typeface="Times New Roman" pitchFamily="-112" charset="0"/>
              </a:rPr>
              <a:t>Καλύτερη εκπαίδευση και κατάρτιση</a:t>
            </a:r>
            <a:endParaRPr lang="en-GB" sz="1450" dirty="0">
              <a:ea typeface="ＭＳ Ｐゴシック" pitchFamily="-112" charset="-128"/>
              <a:cs typeface="Times New Roman" pitchFamily="-112" charset="0"/>
            </a:endParaRPr>
          </a:p>
          <a:p>
            <a:pPr marL="519113" lvl="1" indent="-179388">
              <a:spcBef>
                <a:spcPts val="500"/>
              </a:spcBef>
            </a:pPr>
            <a:r>
              <a:rPr lang="el-GR" sz="1450" dirty="0">
                <a:ea typeface="ＭＳ Ｐゴシック" pitchFamily="-112" charset="-128"/>
                <a:cs typeface="Times New Roman" pitchFamily="-112" charset="0"/>
              </a:rPr>
              <a:t>Βελτιωμένες υποδομές</a:t>
            </a:r>
            <a:endParaRPr lang="en-GB" sz="1450" dirty="0">
              <a:ea typeface="ＭＳ Ｐゴシック" pitchFamily="-112" charset="-128"/>
              <a:cs typeface="Times New Roman" pitchFamily="-112" charset="0"/>
            </a:endParaRPr>
          </a:p>
          <a:p>
            <a:pPr marL="519113" lvl="1" indent="-179388">
              <a:spcBef>
                <a:spcPts val="500"/>
              </a:spcBef>
            </a:pPr>
            <a:r>
              <a:rPr lang="el-GR" sz="1450" dirty="0">
                <a:ea typeface="ＭＳ Ｐゴシック" pitchFamily="-112" charset="-128"/>
                <a:cs typeface="Times New Roman" pitchFamily="-112" charset="0"/>
              </a:rPr>
              <a:t>Αποδυνάμωση εργατικών σωματείων</a:t>
            </a:r>
            <a:endParaRPr lang="en-US" sz="145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58793" y="4722220"/>
            <a:ext cx="5112568" cy="1134544"/>
          </a:xfrm>
          <a:prstGeom prst="rect">
            <a:avLst/>
          </a:pr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>
            <a:solidFill>
              <a:srgbClr val="A3C4FF"/>
            </a:solidFill>
          </a:ln>
        </p:spPr>
        <p:txBody>
          <a:bodyPr vert="horz" lIns="182880" tIns="274320" rIns="91440" bIns="274320" rtlCol="0" anchor="ctr">
            <a:noAutofit/>
          </a:bodyPr>
          <a:lstStyle>
            <a:lvl1pPr marL="344488" indent="-344488" algn="l" defTabSz="914400" rtl="0" eaLnBrk="1" latinLnBrk="0" hangingPunct="1">
              <a:spcBef>
                <a:spcPts val="576"/>
              </a:spcBef>
              <a:spcAft>
                <a:spcPts val="1000"/>
              </a:spcAft>
              <a:buClr>
                <a:srgbClr val="EAB200"/>
              </a:buClr>
              <a:buSzPct val="150000"/>
              <a:buFont typeface="Wingdings" pitchFamily="2" charset="2"/>
              <a:buChar char="§"/>
              <a:defRPr lang="en-US"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203FFF"/>
              </a:buClr>
              <a:buFont typeface="Arial" pitchFamily="34" charset="0"/>
              <a:buChar char="•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dirty="0">
                <a:ea typeface="ＭＳ Ｐゴシック" pitchFamily="29" charset="-128"/>
              </a:rPr>
              <a:t>Οι ευέλικτες αγορές εστιάζουν στην ευκολία με την οποία η ζήτηση και η προσφορά εργασίας ανταποκρίνονται σε μεταβαλλόμενες μισθολογικές συνθήκες</a:t>
            </a:r>
            <a:endParaRPr lang="en-US" sz="1800" dirty="0">
              <a:ea typeface="ＭＳ Ｐゴシック" pitchFamily="29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84" y="1484784"/>
            <a:ext cx="470049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061192" y="1124744"/>
            <a:ext cx="7111208" cy="1466156"/>
          </a:xfrm>
        </p:spPr>
        <p:txBody>
          <a:bodyPr/>
          <a:lstStyle/>
          <a:p>
            <a:pPr marL="519113" indent="-519113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6.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Πώς η Νομισματική Πολιτική Επηρεάζει τη Συνολική Ζήτηση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536873"/>
          </a:xfrm>
        </p:spPr>
        <p:txBody>
          <a:bodyPr/>
          <a:lstStyle/>
          <a:p>
            <a:r>
              <a:rPr lang="el-GR" sz="3200" dirty="0"/>
              <a:t>Η Θεωρία της Προτίμησης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80728"/>
            <a:ext cx="8675687" cy="5185122"/>
          </a:xfrm>
        </p:spPr>
        <p:txBody>
          <a:bodyPr numCol="2"/>
          <a:lstStyle/>
          <a:p>
            <a:pPr marL="0" indent="0">
              <a:buFont typeface="Arial" charset="0"/>
              <a:buNone/>
            </a:pPr>
            <a:r>
              <a:rPr lang="el-GR" sz="1650" i="1" dirty="0">
                <a:latin typeface="+mn-lt"/>
                <a:ea typeface="ＭＳ Ｐゴシック" pitchFamily="-112" charset="-128"/>
              </a:rPr>
              <a:t>Σύμφωνα με τον Keynes, το επιτόκιο προσαρμόζεται για να εξισορροπήσει την προσφορά και τη ζήτηση χρήματος</a:t>
            </a:r>
            <a:endParaRPr lang="en-US" sz="1650" i="1" dirty="0">
              <a:latin typeface="+mn-lt"/>
              <a:ea typeface="ＭＳ Ｐゴシック" pitchFamily="-112" charset="-128"/>
              <a:cs typeface="Times New Roman" pitchFamily="-112" charset="0"/>
            </a:endParaRPr>
          </a:p>
          <a:p>
            <a:pPr marL="228600" indent="-228600"/>
            <a:r>
              <a:rPr lang="el-GR" sz="1650" b="1" dirty="0">
                <a:ea typeface="ＭＳ Ｐゴシック" pitchFamily="-112" charset="-128"/>
                <a:cs typeface="Times New Roman" pitchFamily="-112" charset="0"/>
              </a:rPr>
              <a:t>Προσφορά χρήματος</a:t>
            </a:r>
            <a:endParaRPr lang="en-US" sz="1650" b="1" dirty="0">
              <a:ea typeface="ＭＳ Ｐゴシック" pitchFamily="-112" charset="-128"/>
              <a:cs typeface="Times New Roman" pitchFamily="-112" charset="0"/>
            </a:endParaRPr>
          </a:p>
          <a:p>
            <a:pPr marL="519113" lvl="1" indent="-179388">
              <a:spcBef>
                <a:spcPts val="400"/>
              </a:spcBef>
            </a:pPr>
            <a:r>
              <a:rPr lang="el-GR" sz="1650" dirty="0">
                <a:latin typeface="+mn-lt"/>
                <a:ea typeface="ＭＳ Ｐゴシック" pitchFamily="-112" charset="-128"/>
                <a:cs typeface="Times New Roman" pitchFamily="-112" charset="0"/>
              </a:rPr>
              <a:t>Η κεντρική τράπεζα ελέγχει την προσφορά χρήματος έτσι ώστε η</a:t>
            </a:r>
            <a:r>
              <a:rPr lang="en-GB" sz="1650" dirty="0">
                <a:latin typeface="+mn-lt"/>
                <a:ea typeface="ＭＳ Ｐゴシック" pitchFamily="-112" charset="-128"/>
                <a:cs typeface="Times New Roman" pitchFamily="-112" charset="0"/>
              </a:rPr>
              <a:t> MS </a:t>
            </a:r>
            <a:r>
              <a:rPr lang="el-GR" sz="1650" dirty="0">
                <a:latin typeface="+mn-lt"/>
                <a:ea typeface="ＭＳ Ｐゴシック" pitchFamily="-112" charset="-128"/>
                <a:cs typeface="Times New Roman" pitchFamily="-112" charset="0"/>
              </a:rPr>
              <a:t>να μην εξαρτάται από τα επιτόκια</a:t>
            </a:r>
            <a:endParaRPr lang="en-GB" sz="1650" dirty="0">
              <a:latin typeface="+mn-lt"/>
              <a:ea typeface="ＭＳ Ｐゴシック" pitchFamily="-112" charset="-128"/>
              <a:cs typeface="Times New Roman" pitchFamily="-112" charset="0"/>
            </a:endParaRPr>
          </a:p>
          <a:p>
            <a:pPr marL="519113" lvl="1" indent="-179388">
              <a:spcBef>
                <a:spcPts val="400"/>
              </a:spcBef>
            </a:pPr>
            <a:r>
              <a:rPr lang="el-GR" sz="1650" dirty="0">
                <a:latin typeface="+mn-lt"/>
                <a:ea typeface="ＭＳ Ｐゴシック" pitchFamily="-112" charset="-128"/>
                <a:cs typeface="Times New Roman" pitchFamily="-112" charset="0"/>
              </a:rPr>
              <a:t>Η </a:t>
            </a:r>
            <a:r>
              <a:rPr lang="en-GB" sz="1650" dirty="0">
                <a:latin typeface="+mn-lt"/>
                <a:ea typeface="ＭＳ Ｐゴシック" pitchFamily="-112" charset="-128"/>
                <a:cs typeface="Times New Roman" pitchFamily="-112" charset="0"/>
              </a:rPr>
              <a:t>MS </a:t>
            </a:r>
            <a:r>
              <a:rPr lang="el-GR" sz="1650" dirty="0">
                <a:latin typeface="+mn-lt"/>
                <a:ea typeface="ＭＳ Ｐゴシック" pitchFamily="-112" charset="-128"/>
                <a:cs typeface="Times New Roman" pitchFamily="-112" charset="0"/>
              </a:rPr>
              <a:t>πρέπει να είναι κάθετη</a:t>
            </a:r>
            <a:r>
              <a:rPr lang="en-GB" sz="1650" dirty="0">
                <a:latin typeface="+mn-lt"/>
                <a:ea typeface="ＭＳ Ｐゴシック" pitchFamily="-112" charset="-128"/>
                <a:cs typeface="Times New Roman" pitchFamily="-112" charset="0"/>
              </a:rPr>
              <a:t> </a:t>
            </a:r>
            <a:r>
              <a:rPr lang="en-GB" sz="1650" dirty="0">
                <a:latin typeface="+mn-lt"/>
                <a:ea typeface="ＭＳ Ｐゴシック" pitchFamily="-112" charset="-128"/>
              </a:rPr>
              <a:t> </a:t>
            </a:r>
          </a:p>
          <a:p>
            <a:pPr marL="228600" indent="-228600"/>
            <a:r>
              <a:rPr lang="el-GR" sz="1650" b="1" dirty="0">
                <a:ea typeface="ＭＳ Ｐゴシック" pitchFamily="-112" charset="-128"/>
              </a:rPr>
              <a:t>Ζήτηση χρήματος</a:t>
            </a:r>
            <a:endParaRPr lang="en-GB" sz="1650" b="1" dirty="0">
              <a:ea typeface="ＭＳ Ｐゴシック" pitchFamily="-112" charset="-128"/>
            </a:endParaRPr>
          </a:p>
          <a:p>
            <a:pPr marL="519113" lvl="1" indent="-179388">
              <a:spcBef>
                <a:spcPts val="400"/>
              </a:spcBef>
            </a:pPr>
            <a:r>
              <a:rPr lang="el-GR" sz="1650" dirty="0">
                <a:latin typeface="+mn-lt"/>
                <a:ea typeface="ＭＳ Ｐゴシック" pitchFamily="-112" charset="-128"/>
                <a:cs typeface="Times New Roman" pitchFamily="-112" charset="0"/>
              </a:rPr>
              <a:t>Η ρευστότητα των χρημάτων εξηγεί γιατί οι άνθρωποι επιλέγουν να διατηρούν χρήματα αντί άλλων περιουσιακών στοιχείων που θα μπορούσαν να τους αποφέρουν υψηλότερες αποδόσεις</a:t>
            </a:r>
            <a:r>
              <a:rPr lang="en-GB" sz="1650" dirty="0">
                <a:latin typeface="+mn-lt"/>
                <a:ea typeface="ＭＳ Ｐゴシック" pitchFamily="-112" charset="-128"/>
              </a:rPr>
              <a:t> </a:t>
            </a:r>
          </a:p>
          <a:p>
            <a:pPr marL="519113" lvl="1" indent="-179388">
              <a:spcBef>
                <a:spcPts val="400"/>
              </a:spcBef>
            </a:pPr>
            <a:r>
              <a:rPr lang="el-GR" sz="1650" dirty="0">
                <a:latin typeface="+mn-lt"/>
                <a:ea typeface="ＭＳ Ｐゴシック" pitchFamily="-112" charset="-128"/>
                <a:cs typeface="Times New Roman" pitchFamily="-112" charset="0"/>
              </a:rPr>
              <a:t>Το επιτόκιο είναι το κόστος ευκαιρίας της κατοχής χρημάτων</a:t>
            </a:r>
            <a:endParaRPr lang="en-GB" sz="1650" dirty="0">
              <a:latin typeface="+mn-lt"/>
              <a:ea typeface="ＭＳ Ｐゴシック" pitchFamily="-112" charset="-128"/>
              <a:cs typeface="Times New Roman" pitchFamily="-112" charset="0"/>
            </a:endParaRPr>
          </a:p>
          <a:p>
            <a:pPr marL="519113" lvl="1" indent="-179388">
              <a:spcBef>
                <a:spcPts val="400"/>
              </a:spcBef>
            </a:pPr>
            <a:r>
              <a:rPr lang="el-GR" sz="1650" dirty="0">
                <a:latin typeface="+mn-lt"/>
                <a:ea typeface="ＭＳ Ｐゴシック" pitchFamily="-112" charset="-128"/>
                <a:cs typeface="Times New Roman" pitchFamily="-112" charset="0"/>
              </a:rPr>
              <a:t>Καθώς αυξάνεται το επιτόκιο, μειώνεται η ζητούμενη ποσότητα χρήματος</a:t>
            </a:r>
            <a:br>
              <a:rPr lang="en-GB" sz="1400" dirty="0">
                <a:latin typeface="+mn-lt"/>
                <a:ea typeface="ＭＳ Ｐゴシック" pitchFamily="-112" charset="-128"/>
                <a:cs typeface="Times New Roman" pitchFamily="-112" charset="0"/>
              </a:rPr>
            </a:br>
            <a:br>
              <a:rPr lang="en-GB" sz="14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</a:br>
            <a:br>
              <a:rPr lang="en-GB" sz="14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</a:br>
            <a:br>
              <a:rPr lang="el-GR" sz="7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</a:br>
            <a:br>
              <a:rPr lang="en-GB" sz="14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</a:br>
            <a:br>
              <a:rPr lang="en-GB" sz="14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</a:br>
            <a:br>
              <a:rPr lang="en-GB" sz="14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</a:br>
            <a:br>
              <a:rPr lang="en-GB" sz="14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</a:br>
            <a:br>
              <a:rPr lang="en-GB" sz="14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</a:br>
            <a:br>
              <a:rPr lang="en-GB" sz="14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</a:br>
            <a:br>
              <a:rPr lang="en-GB" sz="14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</a:br>
            <a:br>
              <a:rPr lang="en-GB" sz="1400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</a:br>
            <a:endParaRPr lang="en-GB" sz="1400" dirty="0">
              <a:ea typeface="ＭＳ Ｐゴシック" pitchFamily="-112" charset="-128"/>
            </a:endParaRPr>
          </a:p>
          <a:p>
            <a:pPr marL="228600" indent="-228600"/>
            <a:r>
              <a:rPr lang="el-GR" sz="1650" b="1" dirty="0">
                <a:latin typeface="Tahoma" pitchFamily="-112" charset="0"/>
                <a:ea typeface="ＭＳ Ｐゴシック" pitchFamily="-112" charset="-128"/>
                <a:cs typeface="Times New Roman" pitchFamily="-112" charset="0"/>
              </a:rPr>
              <a:t>Ισορροπία στην Αγορά Χρήματος</a:t>
            </a:r>
            <a:r>
              <a:rPr lang="en-GB" sz="1650" b="1" dirty="0">
                <a:ea typeface="ＭＳ Ｐゴシック" pitchFamily="-112" charset="-128"/>
              </a:rPr>
              <a:t> </a:t>
            </a:r>
          </a:p>
          <a:p>
            <a:pPr marL="381000" lvl="1">
              <a:spcBef>
                <a:spcPts val="400"/>
              </a:spcBef>
            </a:pPr>
            <a:r>
              <a:rPr lang="el-GR" sz="1650" dirty="0">
                <a:latin typeface="+mn-lt"/>
                <a:ea typeface="ＭＳ Ｐゴシック" pitchFamily="-112" charset="-128"/>
              </a:rPr>
              <a:t>Εάν το επιτόκιο είναι πάνω από το επίπεδο ισορροπίας, θα υπάρξει πλεόνασμα χρημάτων που θα οδηγήσει τα επιτόκια προς τα κάτω</a:t>
            </a:r>
            <a:endParaRPr lang="en-GB" sz="1650" dirty="0">
              <a:latin typeface="+mn-lt"/>
              <a:ea typeface="ＭＳ Ｐゴシック" pitchFamily="-112" charset="-128"/>
            </a:endParaRPr>
          </a:p>
          <a:p>
            <a:pPr marL="381000" lvl="1">
              <a:spcBef>
                <a:spcPts val="400"/>
              </a:spcBef>
            </a:pPr>
            <a:r>
              <a:rPr lang="el-GR" sz="1650" dirty="0">
                <a:latin typeface="+mn-lt"/>
                <a:ea typeface="ＭＳ Ｐゴシック" pitchFamily="-112" charset="-128"/>
              </a:rPr>
              <a:t>Αντίθετα, εάν τα επιτόκια είναι χαμηλότερα από το επίπεδο ισορροπίας, η έλλειψη χρημάτων θα οδηγήσουν τα επιτόκια προς τα πάνω</a:t>
            </a:r>
            <a:endParaRPr lang="en-US" sz="1650" dirty="0">
              <a:latin typeface="+mn-lt"/>
              <a:ea typeface="ＭＳ Ｐゴシック" pitchFamily="-112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20" y="557472"/>
            <a:ext cx="4351652" cy="284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3200" dirty="0"/>
              <a:t>Η Αρνητική Κλίση της Καμπύλης Συνολικής Ζήτησης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80728"/>
            <a:ext cx="8675687" cy="1800200"/>
          </a:xfrm>
        </p:spPr>
        <p:txBody>
          <a:bodyPr numCol="2" spcCol="182880"/>
          <a:lstStyle/>
          <a:p>
            <a:pPr marL="228600" indent="-228600"/>
            <a:r>
              <a:rPr lang="el-GR" sz="1800" dirty="0">
                <a:ea typeface="ＭＳ Ｐゴシック" pitchFamily="-112" charset="-128"/>
                <a:cs typeface="Times New Roman" pitchFamily="-112" charset="0"/>
              </a:rPr>
              <a:t>Γράφημα </a:t>
            </a:r>
            <a:r>
              <a:rPr lang="en-GB" sz="1800" dirty="0">
                <a:ea typeface="ＭＳ Ｐゴシック" pitchFamily="-112" charset="-128"/>
                <a:cs typeface="Times New Roman" pitchFamily="-112" charset="0"/>
              </a:rPr>
              <a:t>(a)</a:t>
            </a:r>
            <a:r>
              <a:rPr lang="en-GB" sz="1800" dirty="0">
                <a:ea typeface="ＭＳ Ｐゴシック" pitchFamily="-112" charset="-128"/>
              </a:rPr>
              <a:t>: </a:t>
            </a:r>
            <a:r>
              <a:rPr lang="el-GR" sz="1800" dirty="0"/>
              <a:t>μια αύξηση στο επίπεδο τιμών αυξάνει τη ζήτηση χρήματος και μετατοπίζει την καμπύλη ζήτησης χρήματος στα δεξιά</a:t>
            </a:r>
            <a:endParaRPr lang="en-GB" sz="1800" dirty="0">
              <a:ea typeface="ＭＳ Ｐゴシック" pitchFamily="-112" charset="-128"/>
            </a:endParaRPr>
          </a:p>
          <a:p>
            <a:pPr marL="228600" indent="-228600"/>
            <a:r>
              <a:rPr lang="el-GR" sz="1800" dirty="0">
                <a:ea typeface="ＭＳ Ｐゴシック" pitchFamily="-112" charset="-128"/>
              </a:rPr>
              <a:t>Το επιτόκιο αυξάνεται</a:t>
            </a:r>
            <a:br>
              <a:rPr lang="en-GB" sz="1800" dirty="0">
                <a:ea typeface="ＭＳ Ｐゴシック" pitchFamily="-112" charset="-128"/>
              </a:rPr>
            </a:br>
            <a:endParaRPr lang="en-US" sz="1800" dirty="0">
              <a:ea typeface="ＭＳ Ｐゴシック" pitchFamily="-112" charset="-128"/>
            </a:endParaRPr>
          </a:p>
          <a:p>
            <a:pPr marL="228600" indent="-228600"/>
            <a:r>
              <a:rPr lang="el-GR" sz="1800" dirty="0">
                <a:ea typeface="ＭＳ Ｐゴシック" pitchFamily="-112" charset="-128"/>
              </a:rPr>
              <a:t>Γράφημα </a:t>
            </a:r>
            <a:r>
              <a:rPr lang="en-US" sz="1800" dirty="0">
                <a:ea typeface="ＭＳ Ｐゴシック" pitchFamily="-112" charset="-128"/>
              </a:rPr>
              <a:t>(b): </a:t>
            </a:r>
            <a:r>
              <a:rPr lang="el-GR" sz="1800" dirty="0">
                <a:ea typeface="ＭＳ Ｐゴシック" pitchFamily="-112" charset="-128"/>
              </a:rPr>
              <a:t>Η αύξηση του επιτοκίου μειώνει την ζήτηση αγαθών και υπηρεσιών</a:t>
            </a:r>
            <a:endParaRPr lang="en-US" sz="1800" dirty="0">
              <a:ea typeface="ＭＳ Ｐゴシック" pitchFamily="-112" charset="-128"/>
            </a:endParaRPr>
          </a:p>
          <a:p>
            <a:pPr marL="228600" indent="-228600"/>
            <a:r>
              <a:rPr lang="el-GR" sz="1800" dirty="0">
                <a:ea typeface="ＭＳ Ｐゴシック" pitchFamily="-112" charset="-128"/>
                <a:cs typeface="Times New Roman" pitchFamily="-112" charset="0"/>
              </a:rPr>
              <a:t>Συνεπώς, καθώς αυξάνεται το επίπεδο των τιμών, μειώνεται η ζητούμενη ποσότητα αγαθών και υπηρεσιών</a:t>
            </a:r>
            <a:endParaRPr lang="en-US" sz="1800" dirty="0">
              <a:ea typeface="ＭＳ Ｐゴシック" pitchFamily="-112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" y="2970576"/>
            <a:ext cx="8244408" cy="31436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2852936"/>
            <a:ext cx="4297612" cy="3261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89564" y="2853716"/>
            <a:ext cx="4154436" cy="3261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70C994-B1FB-4053-823E-11EA5B9A7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33" y="2771475"/>
            <a:ext cx="4646023" cy="333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370AF-A1BD-45AF-A71E-46EA33B5B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5" y="2716385"/>
            <a:ext cx="4389903" cy="33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6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680889"/>
          </a:xfrm>
        </p:spPr>
        <p:txBody>
          <a:bodyPr/>
          <a:lstStyle/>
          <a:p>
            <a:r>
              <a:rPr lang="el-GR" sz="3000" dirty="0"/>
              <a:t>Αλλαγές στην Προσφορά Χρήματος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692696"/>
            <a:ext cx="8675687" cy="5473154"/>
          </a:xfrm>
        </p:spPr>
        <p:txBody>
          <a:bodyPr numCol="1"/>
          <a:lstStyle/>
          <a:p>
            <a:pPr>
              <a:buNone/>
            </a:pPr>
            <a:r>
              <a:rPr lang="el-GR" sz="2000" b="1" i="1" dirty="0">
                <a:ea typeface="ＭＳ Ｐゴシック" pitchFamily="-112" charset="-128"/>
              </a:rPr>
              <a:t>Παράδειγμα</a:t>
            </a:r>
            <a:endParaRPr lang="en-US" sz="2000" b="1" i="1" dirty="0">
              <a:ea typeface="ＭＳ Ｐゴシック" pitchFamily="-112" charset="-128"/>
            </a:endParaRPr>
          </a:p>
          <a:p>
            <a:pPr marL="176213" lvl="1" indent="-176213">
              <a:spcBef>
                <a:spcPts val="500"/>
              </a:spcBef>
            </a:pPr>
            <a:r>
              <a:rPr lang="el-GR" sz="1600" dirty="0">
                <a:ea typeface="ＭＳ Ｐゴシック" pitchFamily="-112" charset="-128"/>
                <a:cs typeface="Times New Roman" pitchFamily="-112" charset="0"/>
              </a:rPr>
              <a:t>Η κεντρική τράπεζα αγοράζει κρατικά ομόλογα </a:t>
            </a:r>
            <a:br>
              <a:rPr lang="el-GR" sz="1600" dirty="0">
                <a:ea typeface="ＭＳ Ｐゴシック" pitchFamily="-112" charset="-128"/>
                <a:cs typeface="Times New Roman" pitchFamily="-112" charset="0"/>
              </a:rPr>
            </a:br>
            <a:r>
              <a:rPr lang="el-GR" sz="1600" dirty="0">
                <a:ea typeface="ＭＳ Ｐゴシック" pitchFamily="-112" charset="-128"/>
                <a:cs typeface="Times New Roman" pitchFamily="-112" charset="0"/>
              </a:rPr>
              <a:t>σε πράξεις ανοικτής αγοράς</a:t>
            </a:r>
            <a:r>
              <a:rPr lang="en-GB" sz="1600" dirty="0">
                <a:ea typeface="ＭＳ Ｐゴシック" pitchFamily="-112" charset="-128"/>
              </a:rPr>
              <a:t> </a:t>
            </a:r>
          </a:p>
          <a:p>
            <a:pPr marL="176213" lvl="1" indent="-176213">
              <a:spcBef>
                <a:spcPts val="500"/>
              </a:spcBef>
            </a:pPr>
            <a:r>
              <a:rPr lang="el-GR" sz="1600" dirty="0">
                <a:ea typeface="ＭＳ Ｐゴシック" pitchFamily="-112" charset="-128"/>
              </a:rPr>
              <a:t>Η προσφορά χρήματος αυξάνεται, μετατοπίζοντας </a:t>
            </a:r>
            <a:br>
              <a:rPr lang="el-GR" sz="1600" dirty="0">
                <a:ea typeface="ＭＳ Ｐゴシック" pitchFamily="-112" charset="-128"/>
              </a:rPr>
            </a:br>
            <a:r>
              <a:rPr lang="el-GR" sz="1600" dirty="0">
                <a:ea typeface="ＭＳ Ｐゴシック" pitchFamily="-112" charset="-128"/>
              </a:rPr>
              <a:t>την καμπύλη προσφοράς χρήματος προς τα </a:t>
            </a:r>
            <a:br>
              <a:rPr lang="el-GR" sz="1600" dirty="0">
                <a:ea typeface="ＭＳ Ｐゴシック" pitchFamily="-112" charset="-128"/>
              </a:rPr>
            </a:br>
            <a:r>
              <a:rPr lang="el-GR" sz="1600" dirty="0">
                <a:ea typeface="ＭＳ Ｐゴシック" pitchFamily="-112" charset="-128"/>
              </a:rPr>
              <a:t>δεξιά. Το επιτόκιο ισορροπίας θα μειωθεί</a:t>
            </a:r>
            <a:r>
              <a:rPr lang="en-GB" sz="1600" dirty="0">
                <a:ea typeface="ＭＳ Ｐゴシック" pitchFamily="-112" charset="-128"/>
              </a:rPr>
              <a:t> </a:t>
            </a:r>
          </a:p>
          <a:p>
            <a:pPr marL="176213" lvl="1" indent="-176213">
              <a:spcBef>
                <a:spcPts val="500"/>
              </a:spcBef>
            </a:pPr>
            <a:r>
              <a:rPr lang="el-GR" sz="1600" dirty="0">
                <a:ea typeface="ＭＳ Ｐゴシック" pitchFamily="-112" charset="-128"/>
                <a:cs typeface="Times New Roman" pitchFamily="-112" charset="0"/>
              </a:rPr>
              <a:t>Το χαμηλότερο επιτόκιο μειώνει το κόστος </a:t>
            </a:r>
            <a:br>
              <a:rPr lang="el-GR" sz="1600" dirty="0">
                <a:ea typeface="ＭＳ Ｐゴシック" pitchFamily="-112" charset="-128"/>
                <a:cs typeface="Times New Roman" pitchFamily="-112" charset="0"/>
              </a:rPr>
            </a:br>
            <a:r>
              <a:rPr lang="el-GR" sz="1600" dirty="0">
                <a:ea typeface="ＭＳ Ｐゴシック" pitchFamily="-112" charset="-128"/>
                <a:cs typeface="Times New Roman" pitchFamily="-112" charset="0"/>
              </a:rPr>
              <a:t>δανεισμού και τις αποδόσεις στην αποταμίευση</a:t>
            </a:r>
            <a:r>
              <a:rPr lang="en-GB" sz="1600" dirty="0">
                <a:ea typeface="ＭＳ Ｐゴシック" pitchFamily="-112" charset="-128"/>
              </a:rPr>
              <a:t> </a:t>
            </a:r>
          </a:p>
          <a:p>
            <a:pPr marL="176213" lvl="1" indent="-176213">
              <a:spcBef>
                <a:spcPts val="500"/>
              </a:spcBef>
            </a:pPr>
            <a:r>
              <a:rPr lang="el-GR" sz="1600" dirty="0">
                <a:ea typeface="ＭＳ Ｐゴシック" pitchFamily="-112" charset="-128"/>
                <a:cs typeface="Times New Roman" pitchFamily="-112" charset="0"/>
              </a:rPr>
              <a:t>Η ζητούμενη ποσότητα αγαθών και υπηρεσιών </a:t>
            </a:r>
            <a:br>
              <a:rPr lang="el-GR" sz="1600" dirty="0">
                <a:ea typeface="ＭＳ Ｐゴシック" pitchFamily="-112" charset="-128"/>
                <a:cs typeface="Times New Roman" pitchFamily="-112" charset="0"/>
              </a:rPr>
            </a:br>
            <a:r>
              <a:rPr lang="el-GR" sz="1600" dirty="0">
                <a:ea typeface="ＭＳ Ｐゴシック" pitchFamily="-112" charset="-128"/>
                <a:cs typeface="Times New Roman" pitchFamily="-112" charset="0"/>
              </a:rPr>
              <a:t>θα αυξηθεί σε κάθε επίπεδο τιμών </a:t>
            </a:r>
            <a:br>
              <a:rPr lang="el-GR" sz="1600" dirty="0">
                <a:ea typeface="ＭＳ Ｐゴシック" pitchFamily="-112" charset="-128"/>
                <a:cs typeface="Times New Roman" pitchFamily="-112" charset="0"/>
              </a:rPr>
            </a:br>
            <a:r>
              <a:rPr lang="el-GR" sz="1600" dirty="0">
                <a:ea typeface="ＭＳ Ｐゴシック" pitchFamily="-112" charset="-128"/>
                <a:cs typeface="Times New Roman" pitchFamily="-112" charset="0"/>
              </a:rPr>
              <a:t>(</a:t>
            </a:r>
            <a:r>
              <a:rPr lang="en-GB" sz="1600" b="1" dirty="0">
                <a:solidFill>
                  <a:srgbClr val="203FFF"/>
                </a:solidFill>
                <a:ea typeface="ＭＳ Ｐゴシック" pitchFamily="-112" charset="-128"/>
              </a:rPr>
              <a:t>AD</a:t>
            </a:r>
            <a:r>
              <a:rPr lang="en-GB" sz="1600" dirty="0">
                <a:ea typeface="ＭＳ Ｐゴシック" pitchFamily="-112" charset="-128"/>
              </a:rPr>
              <a:t> </a:t>
            </a:r>
            <a:r>
              <a:rPr lang="el-GR" sz="1600" dirty="0">
                <a:ea typeface="ＭＳ Ｐゴシック" pitchFamily="-112" charset="-128"/>
                <a:cs typeface="Times New Roman" pitchFamily="-112" charset="0"/>
              </a:rPr>
              <a:t>μετατοπίζεται προς τα δεξιά)</a:t>
            </a:r>
            <a:br>
              <a:rPr lang="en-GB" sz="1600" dirty="0">
                <a:ea typeface="ＭＳ Ｐゴシック" pitchFamily="-112" charset="-128"/>
              </a:rPr>
            </a:br>
            <a:br>
              <a:rPr lang="en-GB" sz="1800" dirty="0">
                <a:ea typeface="ＭＳ Ｐゴシック" pitchFamily="-112" charset="-128"/>
              </a:rPr>
            </a:br>
            <a:br>
              <a:rPr lang="en-GB" sz="1800" dirty="0">
                <a:ea typeface="ＭＳ Ｐゴシック" pitchFamily="-112" charset="-128"/>
              </a:rPr>
            </a:br>
            <a:br>
              <a:rPr lang="en-GB" sz="1800" dirty="0">
                <a:ea typeface="ＭＳ Ｐゴシック" pitchFamily="-112" charset="-128"/>
              </a:rPr>
            </a:br>
            <a:br>
              <a:rPr lang="en-GB" sz="1800" dirty="0">
                <a:ea typeface="ＭＳ Ｐゴシック" pitchFamily="-112" charset="-128"/>
              </a:rPr>
            </a:br>
            <a:endParaRPr lang="en-GB" sz="1800" dirty="0">
              <a:ea typeface="ＭＳ Ｐゴシック" pitchFamily="-112" charset="-128"/>
            </a:endParaRPr>
          </a:p>
          <a:p>
            <a:pPr marL="0" indent="0">
              <a:spcBef>
                <a:spcPts val="1038"/>
              </a:spcBef>
              <a:buNone/>
            </a:pPr>
            <a:r>
              <a:rPr lang="el-GR" sz="2000" b="1" dirty="0"/>
              <a:t>Ο ρόλος των Επιτοκίων</a:t>
            </a:r>
            <a:endParaRPr lang="en-US" sz="2000" b="1" i="1" dirty="0">
              <a:ea typeface="ＭＳ Ｐゴシック" pitchFamily="-112" charset="-128"/>
            </a:endParaRPr>
          </a:p>
          <a:p>
            <a:pPr marL="179388" lvl="1" indent="-179388">
              <a:spcBef>
                <a:spcPts val="500"/>
              </a:spcBef>
            </a:pPr>
            <a:r>
              <a:rPr lang="el-GR" sz="1600" dirty="0">
                <a:ea typeface="ＭＳ Ｐゴシック" pitchFamily="-112" charset="-128"/>
                <a:cs typeface="Times New Roman" pitchFamily="-112" charset="0"/>
              </a:rPr>
              <a:t>Οι κεντρικές τράπεζες καθορίζουν το επιτόκιο στο οποίο θα δανείσουν στον τραπεζικό τομέα</a:t>
            </a:r>
            <a:endParaRPr lang="en-GB" sz="1600" dirty="0">
              <a:latin typeface="Tahoma" pitchFamily="-112" charset="0"/>
              <a:ea typeface="ＭＳ Ｐゴシック" pitchFamily="-112" charset="-128"/>
              <a:cs typeface="Times New Roman" pitchFamily="-112" charset="0"/>
            </a:endParaRPr>
          </a:p>
          <a:p>
            <a:pPr marL="179388" lvl="1" indent="-179388">
              <a:spcBef>
                <a:spcPts val="500"/>
              </a:spcBef>
            </a:pPr>
            <a:r>
              <a:rPr lang="el-GR" sz="1600" dirty="0">
                <a:ea typeface="ＭＳ Ｐゴシック" pitchFamily="-112" charset="-128"/>
                <a:cs typeface="Times New Roman" pitchFamily="-112" charset="0"/>
              </a:rPr>
              <a:t>Αλλαγές στην προσφορά χρήματος οδηγούν σε αλλαγές στα επιτόκια</a:t>
            </a:r>
            <a:endParaRPr lang="en-GB" sz="1600" dirty="0">
              <a:ea typeface="ＭＳ Ｐゴシック" pitchFamily="-112" charset="-128"/>
              <a:cs typeface="Times New Roman" pitchFamily="-11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36" y="529047"/>
            <a:ext cx="3784060" cy="2420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14" y="2636912"/>
            <a:ext cx="2993982" cy="28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061192" y="1124744"/>
            <a:ext cx="7021616" cy="1466156"/>
          </a:xfrm>
        </p:spPr>
        <p:txBody>
          <a:bodyPr/>
          <a:lstStyle/>
          <a:p>
            <a:pPr marL="519113" indent="-519113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1.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Εισαγωγή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7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193072" y="1124744"/>
            <a:ext cx="6751168" cy="1466156"/>
          </a:xfrm>
        </p:spPr>
        <p:txBody>
          <a:bodyPr/>
          <a:lstStyle/>
          <a:p>
            <a:pPr marL="519113" indent="-519113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7.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Πώς η Δημοσιονομική Πολιτική Επηρεάζει τη Συνολική Ζήτηση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Αλλαγές στις Κρατικές Αγορές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568183" cy="5113114"/>
          </a:xfrm>
        </p:spPr>
        <p:txBody>
          <a:bodyPr/>
          <a:lstStyle/>
          <a:p>
            <a:r>
              <a:rPr lang="el-GR" sz="2400" dirty="0"/>
              <a:t>Οι αυξήσεις στις κρατικές αγορές μετατοπίζουν την καμπύλη </a:t>
            </a:r>
            <a:r>
              <a:rPr lang="en-US" sz="2400" b="1" dirty="0">
                <a:solidFill>
                  <a:srgbClr val="203FFF"/>
                </a:solidFill>
              </a:rPr>
              <a:t>AD</a:t>
            </a:r>
            <a:r>
              <a:rPr lang="en-US" sz="2400" dirty="0"/>
              <a:t> </a:t>
            </a:r>
            <a:r>
              <a:rPr lang="el-GR" sz="2400" dirty="0"/>
              <a:t>προς τα δεξιά</a:t>
            </a:r>
            <a:br>
              <a:rPr lang="en-US" sz="2400" dirty="0"/>
            </a:br>
            <a:endParaRPr lang="en-US" sz="2400" dirty="0"/>
          </a:p>
          <a:p>
            <a:r>
              <a:rPr lang="el-GR" sz="2400" dirty="0"/>
              <a:t>Η επεκτατική δημοσιονομική πολιτική αυξάνει τα επιτόκια και ως εκ τούτου μειώνει τις επενδυτικές δαπάνες</a:t>
            </a:r>
            <a:br>
              <a:rPr lang="en-US" sz="2400" dirty="0"/>
            </a:br>
            <a:endParaRPr lang="en-US" sz="2400" dirty="0"/>
          </a:p>
          <a:p>
            <a:r>
              <a:rPr lang="el-GR" sz="2400" dirty="0"/>
              <a:t>Αυτό έχει το αντίθετο αποτέλεσμα και μετατοπίζει την καμπύλη </a:t>
            </a:r>
            <a:r>
              <a:rPr lang="en-US" sz="2400" b="1" dirty="0"/>
              <a:t>AD </a:t>
            </a:r>
            <a:r>
              <a:rPr lang="el-GR" sz="2400" dirty="0"/>
              <a:t>προς τα αριστερά (αποτέλεσμα της εκτόπισης)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60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Αλλαγές στη Φορολογία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675687" cy="5113114"/>
          </a:xfrm>
        </p:spPr>
        <p:txBody>
          <a:bodyPr/>
          <a:lstStyle/>
          <a:p>
            <a:r>
              <a:rPr lang="el-GR" sz="2400" dirty="0"/>
              <a:t>Εάν η κυβέρνηση μειώσει τους φόρους, τα νοικοκυριά πιθανότατα θα δαπανήσουν μέρος αυτού του επιπλέον εισοδήματος, μετατοπίζοντας τη καμπύλη συνολικής ζήτησης προς τα δεξιά</a:t>
            </a:r>
            <a:br>
              <a:rPr lang="en-US" sz="2400" dirty="0"/>
            </a:br>
            <a:endParaRPr lang="en-US" sz="2400" dirty="0"/>
          </a:p>
          <a:p>
            <a:r>
              <a:rPr lang="el-GR" sz="2400" dirty="0"/>
              <a:t>Το μέγεθος της μετατόπισης της καμπύλης συνολικής ζήτησης επηρεάζεται επίσης από τα αποτελέσματα των πολλαπλασιαστών και της εκτόπισης</a:t>
            </a:r>
            <a:br>
              <a:rPr lang="en-US" sz="2400" dirty="0"/>
            </a:br>
            <a:endParaRPr lang="en-US" sz="2400" dirty="0"/>
          </a:p>
          <a:p>
            <a:r>
              <a:rPr lang="el-GR" sz="2400" dirty="0"/>
              <a:t>Μια μόνιμη αλλαγή του φόρου θα έχει μεγαλύτερη επίδραση στη συνολική ζήτηση παρά από ότι θα είχε μια προσωρινή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45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"/>
            <a:ext cx="9144000" cy="6250781"/>
          </a:xfrm>
          <a:prstGeom prst="rect">
            <a:avLst/>
          </a:prstGeom>
        </p:spPr>
      </p:pic>
      <p:sp>
        <p:nvSpPr>
          <p:cNvPr id="8" name="Title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91680" y="1703187"/>
            <a:ext cx="5544616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182880" tIns="91440" rIns="182880" bIns="182880">
            <a:spAutoFit/>
          </a:bodyPr>
          <a:lstStyle/>
          <a:p>
            <a:pPr marL="627063" indent="-627063">
              <a:defRPr/>
            </a:pPr>
            <a:r>
              <a:rPr lang="el-GR" sz="4400" b="1" i="1" dirty="0">
                <a:solidFill>
                  <a:schemeClr val="bg1"/>
                </a:solidFill>
                <a:latin typeface="Calibri" pitchFamily="29" charset="0"/>
              </a:rPr>
              <a:t>Τέλος </a:t>
            </a:r>
            <a:r>
              <a:rPr lang="en-US" sz="4400" i="1" dirty="0">
                <a:solidFill>
                  <a:schemeClr val="bg1"/>
                </a:solidFill>
                <a:latin typeface="Calibri" pitchFamily="29" charset="0"/>
              </a:rPr>
              <a:t>20</a:t>
            </a:r>
            <a:r>
              <a:rPr lang="el-GR" sz="4400" i="1" baseline="30000" dirty="0">
                <a:solidFill>
                  <a:schemeClr val="bg1"/>
                </a:solidFill>
                <a:latin typeface="Calibri" pitchFamily="29" charset="0"/>
              </a:rPr>
              <a:t>ου</a:t>
            </a:r>
            <a:r>
              <a:rPr lang="el-GR" sz="4400" i="1" dirty="0">
                <a:solidFill>
                  <a:schemeClr val="bg1"/>
                </a:solidFill>
                <a:latin typeface="Calibri" pitchFamily="29" charset="0"/>
              </a:rPr>
              <a:t> κεφαλαίου</a:t>
            </a:r>
            <a:endParaRPr lang="en-US" sz="4400" b="1" i="1" dirty="0">
              <a:solidFill>
                <a:schemeClr val="bg1"/>
              </a:solidFill>
              <a:latin typeface="Calibri" pitchFamily="29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A0C5B92-C580-458A-ABBF-C25E1A90A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98" y="116632"/>
            <a:ext cx="1689397" cy="24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Τρεις Βασικές Πολιτικές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783637" cy="5113114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l-GR" sz="2050" dirty="0"/>
              <a:t>Η</a:t>
            </a:r>
            <a:r>
              <a:rPr lang="el-GR" sz="2050" b="1" dirty="0"/>
              <a:t> νομισματική πολιτική, </a:t>
            </a:r>
            <a:r>
              <a:rPr lang="el-GR" sz="2050" dirty="0"/>
              <a:t>η</a:t>
            </a:r>
            <a:r>
              <a:rPr lang="el-GR" sz="2050" b="1" dirty="0"/>
              <a:t> δημοσιονομική πολιτική </a:t>
            </a:r>
            <a:r>
              <a:rPr lang="el-GR" sz="2050" dirty="0"/>
              <a:t> η</a:t>
            </a:r>
            <a:r>
              <a:rPr lang="el-GR" sz="2050" b="1" dirty="0"/>
              <a:t> πολιτική της προσφοράς </a:t>
            </a:r>
            <a:r>
              <a:rPr lang="el-GR" sz="2050" dirty="0"/>
              <a:t>είναι οι τρεις βασικές πολιτικές που χρησιμοποιούνται για τον έλεγχο της οικονομίας</a:t>
            </a:r>
            <a:endParaRPr lang="en-US" sz="2050" dirty="0"/>
          </a:p>
          <a:p>
            <a:pPr>
              <a:spcAft>
                <a:spcPts val="2000"/>
              </a:spcAft>
            </a:pPr>
            <a:r>
              <a:rPr lang="el-GR" sz="2050" dirty="0"/>
              <a:t>Επηρεάζουν τις επιχειρήσεις και τους καταναλωτές με διαφορετικούς τρόπους</a:t>
            </a:r>
            <a:endParaRPr lang="en-US" sz="2050" dirty="0"/>
          </a:p>
          <a:p>
            <a:pPr>
              <a:spcAft>
                <a:spcPts val="2000"/>
              </a:spcAft>
            </a:pPr>
            <a:r>
              <a:rPr lang="el-GR" sz="2050" dirty="0"/>
              <a:t>Η δημοσιονομική και νομισματική πολιτική τείνει να έχει αντίκτυπο στη συνολική ζήτηση, ενώ οι πολιτικές της προσφοράς επικεντρώνονται στην καμπύλη συνολικής προσφοράς</a:t>
            </a:r>
            <a:r>
              <a:rPr lang="en-US" sz="2050" dirty="0"/>
              <a:t> </a:t>
            </a:r>
          </a:p>
          <a:p>
            <a:pPr>
              <a:spcAft>
                <a:spcPts val="2000"/>
              </a:spcAft>
            </a:pPr>
            <a:r>
              <a:rPr lang="el-GR" sz="2050" dirty="0"/>
              <a:t>Οι νομισματικές και δημοσιονομικές πολιτικές μπορούν να χρησιμοποιηθούν για να αντισταθμίσουν μετατοπίσεις της συνολικής ζήτησης που προκαλούν βραχυπρόθεσμες διακυμάνσεις της παραγωγής και της απασχόλησης</a:t>
            </a:r>
            <a:r>
              <a:rPr lang="en-US" sz="2050" dirty="0"/>
              <a:t> </a:t>
            </a:r>
            <a:r>
              <a:rPr lang="el-GR" sz="2050" dirty="0"/>
              <a:t>και να σταθεροποιήσουν την οικονομία</a:t>
            </a:r>
            <a:endParaRPr lang="en-US" sz="2050" dirty="0"/>
          </a:p>
          <a:p>
            <a:pPr>
              <a:spcAft>
                <a:spcPts val="2000"/>
              </a:spcAft>
            </a:pPr>
            <a:endParaRPr lang="en-US" sz="2050" dirty="0"/>
          </a:p>
        </p:txBody>
      </p:sp>
    </p:spTree>
    <p:extLst>
      <p:ext uri="{BB962C8B-B14F-4D97-AF65-F5344CB8AC3E}">
        <p14:creationId xmlns:p14="http://schemas.microsoft.com/office/powerpoint/2010/main" val="25668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061192" y="1124744"/>
            <a:ext cx="7021616" cy="1466156"/>
          </a:xfrm>
        </p:spPr>
        <p:txBody>
          <a:bodyPr/>
          <a:lstStyle/>
          <a:p>
            <a:pPr marL="519113" indent="-519113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1.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Νομισματική Πολιτική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0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Νομισματική Πολιτική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24744"/>
            <a:ext cx="8675687" cy="5041106"/>
          </a:xfrm>
        </p:spPr>
        <p:txBody>
          <a:bodyPr/>
          <a:lstStyle/>
          <a:p>
            <a:pPr>
              <a:spcBef>
                <a:spcPts val="1038"/>
              </a:spcBef>
            </a:pPr>
            <a:r>
              <a:rPr lang="el-GR" sz="2400" b="1" dirty="0">
                <a:ea typeface="ＭＳ Ｐゴシック" pitchFamily="-112" charset="-128"/>
                <a:cs typeface="Times New Roman" pitchFamily="-112" charset="0"/>
              </a:rPr>
              <a:t>Νομισματική πολιτική: </a:t>
            </a:r>
            <a:r>
              <a:rPr lang="el-GR" sz="2400" dirty="0">
                <a:ea typeface="ＭＳ Ｐゴシック" pitchFamily="-112" charset="-128"/>
                <a:cs typeface="Times New Roman" pitchFamily="-112" charset="0"/>
              </a:rPr>
              <a:t>το σύνολο των δράσεων που αναλαμβάνει η κεντρική τράπεζα για να επηρεάσει την προσφορά χρήματος</a:t>
            </a:r>
            <a:br>
              <a:rPr lang="en-GB" sz="2400" dirty="0">
                <a:ea typeface="ＭＳ Ｐゴシック" pitchFamily="-112" charset="-128"/>
              </a:rPr>
            </a:br>
            <a:endParaRPr lang="en-GB" sz="2400" dirty="0">
              <a:ea typeface="ＭＳ Ｐゴシック" pitchFamily="-112" charset="-128"/>
            </a:endParaRPr>
          </a:p>
          <a:p>
            <a:pPr>
              <a:spcBef>
                <a:spcPts val="1038"/>
              </a:spcBef>
            </a:pPr>
            <a:r>
              <a:rPr lang="el-GR" sz="2400" dirty="0">
                <a:ea typeface="ＭＳ Ｐゴシック" pitchFamily="-112" charset="-128"/>
                <a:cs typeface="Times New Roman" pitchFamily="-112" charset="0"/>
              </a:rPr>
              <a:t>Το βασικό όπλο για τον έλεγχο της προσφοράς χρήματος είναι τα επιτόκια που καθορίζει η κεντρική τράπεζα</a:t>
            </a:r>
            <a:br>
              <a:rPr lang="en-GB" sz="2400" dirty="0">
                <a:ea typeface="ＭＳ Ｐゴシック" pitchFamily="-112" charset="-128"/>
              </a:rPr>
            </a:br>
            <a:endParaRPr lang="en-GB" sz="2400" dirty="0">
              <a:ea typeface="ＭＳ Ｐゴシック" pitchFamily="-112" charset="-128"/>
            </a:endParaRPr>
          </a:p>
          <a:p>
            <a:pPr>
              <a:spcBef>
                <a:spcPts val="1038"/>
              </a:spcBef>
            </a:pPr>
            <a:r>
              <a:rPr lang="el-GR" sz="2400" dirty="0">
                <a:ea typeface="ＭＳ Ｐゴシック" pitchFamily="-112" charset="-128"/>
                <a:cs typeface="Times New Roman" pitchFamily="-112" charset="0"/>
              </a:rPr>
              <a:t>Ο </a:t>
            </a:r>
            <a:r>
              <a:rPr lang="el-GR" sz="2400" b="1" dirty="0">
                <a:ea typeface="ＭＳ Ｐゴシック" pitchFamily="-112" charset="-128"/>
                <a:cs typeface="Times New Roman" pitchFamily="-112" charset="0"/>
              </a:rPr>
              <a:t>μηχανισμός μετάδοσης </a:t>
            </a:r>
            <a:r>
              <a:rPr lang="el-GR" sz="2400" dirty="0">
                <a:ea typeface="ＭＳ Ｐゴシック" pitchFamily="-112" charset="-128"/>
                <a:cs typeface="Times New Roman" pitchFamily="-112" charset="0"/>
              </a:rPr>
              <a:t>των επιτοκίων παρουσιάζει τις επιδράσεις των αλλαγών των επιτοκίων σε διαφορετικά μέρη της οικονομίας</a:t>
            </a:r>
            <a:endParaRPr lang="en-US" sz="2400" dirty="0">
              <a:ea typeface="ＭＳ Ｐゴシック" pitchFamily="-112" charset="-128"/>
              <a:cs typeface="Times New Roman" pitchFamily="-11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54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807"/>
            <a:ext cx="8579296" cy="896913"/>
          </a:xfrm>
        </p:spPr>
        <p:txBody>
          <a:bodyPr/>
          <a:lstStyle/>
          <a:p>
            <a:r>
              <a:rPr lang="el-GR" sz="3200" dirty="0"/>
              <a:t>Τα Εργαλεία της Κεντρικής Τράπεζας για Νομισματικό Έλεγχο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75687" cy="5257800"/>
          </a:xfrm>
        </p:spPr>
        <p:txBody>
          <a:bodyPr/>
          <a:lstStyle/>
          <a:p>
            <a:r>
              <a:rPr lang="el-GR" sz="2400" dirty="0">
                <a:ea typeface="ＭＳ Ｐゴシック" pitchFamily="-112" charset="-128"/>
              </a:rPr>
              <a:t>Πράξεις ανοικτής αγοράς</a:t>
            </a:r>
            <a:endParaRPr lang="en-US" sz="2400" dirty="0">
              <a:ea typeface="ＭＳ Ｐゴシック" pitchFamily="-112" charset="-128"/>
            </a:endParaRPr>
          </a:p>
          <a:p>
            <a:pPr lvl="1"/>
            <a:r>
              <a:rPr lang="el-GR" sz="2000" dirty="0">
                <a:ea typeface="ＭＳ Ｐゴシック" pitchFamily="-112" charset="-128"/>
              </a:rPr>
              <a:t>Η αγορά ομολόγων αυξάνει την προσφορά χρήματος</a:t>
            </a:r>
            <a:endParaRPr lang="en-US" sz="2000" dirty="0">
              <a:ea typeface="ＭＳ Ｐゴシック" pitchFamily="-112" charset="-128"/>
            </a:endParaRPr>
          </a:p>
          <a:p>
            <a:pPr lvl="1">
              <a:spcAft>
                <a:spcPts val="2000"/>
              </a:spcAft>
            </a:pPr>
            <a:r>
              <a:rPr lang="el-GR" sz="2000" dirty="0">
                <a:ea typeface="ＭＳ Ｐゴシック" pitchFamily="-112" charset="-128"/>
              </a:rPr>
              <a:t>Η πώληση ομολόγων μειώνει την προσφορά χρήματος</a:t>
            </a:r>
            <a:endParaRPr lang="en-US" sz="2000" dirty="0">
              <a:ea typeface="ＭＳ Ｐゴシック" pitchFamily="-112" charset="-128"/>
            </a:endParaRPr>
          </a:p>
          <a:p>
            <a:r>
              <a:rPr lang="el-GR" sz="2400" dirty="0">
                <a:ea typeface="ＭＳ Ｐゴシック" pitchFamily="-112" charset="-128"/>
              </a:rPr>
              <a:t>Επιτόκιο αναχρηματοδότησης</a:t>
            </a:r>
            <a:endParaRPr lang="en-US" sz="2400" dirty="0">
              <a:ea typeface="ＭＳ Ｐゴシック" pitchFamily="-112" charset="-128"/>
            </a:endParaRPr>
          </a:p>
          <a:p>
            <a:pPr lvl="1"/>
            <a:r>
              <a:rPr lang="el-GR" sz="2000" dirty="0">
                <a:ea typeface="ＭＳ Ｐゴシック" pitchFamily="-112" charset="-128"/>
              </a:rPr>
              <a:t>Δανεισμός αποθεματικών σε εμπορικές τράπεζες βραχυπρόθεσμα για να επηρεάσει την προσφορά χρήματος</a:t>
            </a:r>
            <a:endParaRPr lang="en-US" sz="2000" dirty="0">
              <a:ea typeface="ＭＳ Ｐゴシック" pitchFamily="-112" charset="-128"/>
            </a:endParaRPr>
          </a:p>
          <a:p>
            <a:pPr lvl="1">
              <a:spcAft>
                <a:spcPts val="2000"/>
              </a:spcAft>
            </a:pPr>
            <a:r>
              <a:rPr lang="el-GR" sz="2000" dirty="0">
                <a:ea typeface="ＭＳ Ｐゴシック" pitchFamily="-112" charset="-128"/>
                <a:cs typeface="Times New Roman" pitchFamily="-112" charset="0"/>
              </a:rPr>
              <a:t>Όταν οι εμπορικές τράπεζες έχουν έλλειψη αποθεματικών, το επιτόκιο της αγοράς χρήματος θα τείνει να αυξάνεται καθώς και το αντίστροφο</a:t>
            </a:r>
            <a:r>
              <a:rPr lang="en-GB" sz="2000" dirty="0">
                <a:ea typeface="ＭＳ Ｐゴシック" pitchFamily="-112" charset="-128"/>
              </a:rPr>
              <a:t> </a:t>
            </a:r>
          </a:p>
          <a:p>
            <a:r>
              <a:rPr lang="el-GR" sz="2400" dirty="0">
                <a:ea typeface="ＭＳ Ｐゴシック" pitchFamily="-112" charset="-128"/>
              </a:rPr>
              <a:t>Απαιτούμενα ποσά ρευστών διαθεσίμων</a:t>
            </a:r>
            <a:endParaRPr lang="en-GB" sz="2400" dirty="0">
              <a:ea typeface="ＭＳ Ｐゴシック" pitchFamily="-112" charset="-128"/>
            </a:endParaRPr>
          </a:p>
          <a:p>
            <a:pPr lvl="1"/>
            <a:r>
              <a:rPr lang="el-GR" sz="2000" dirty="0">
                <a:ea typeface="ＭＳ Ｐゴシック" pitchFamily="-112" charset="-128"/>
              </a:rPr>
              <a:t>Τα απαιτούμενα ποσά ρευστών διαθεσίμων που πρέπει να διατηρούν οι τράπεζες μπορεί να αλλάξει</a:t>
            </a:r>
            <a:endParaRPr lang="en-GB" sz="2000" dirty="0">
              <a:ea typeface="ＭＳ Ｐゴシック" pitchFamily="-112" charset="-128"/>
            </a:endParaRPr>
          </a:p>
          <a:p>
            <a:pPr lvl="1"/>
            <a:r>
              <a:rPr lang="el-GR" sz="2000" b="1" dirty="0">
                <a:ea typeface="ＭＳ Ｐゴシック" pitchFamily="-112" charset="-128"/>
              </a:rPr>
              <a:t>Πολλαπλασιαστής χρήματος </a:t>
            </a:r>
            <a:r>
              <a:rPr lang="el-GR" sz="2000" dirty="0">
                <a:ea typeface="ＭＳ Ｐゴシック" pitchFamily="-112" charset="-128"/>
              </a:rPr>
              <a:t>η ποσότητα των χρημάτων που δημιουργεί το τραπεζικό σύστημα με κάθε μονάδα αποθεματικών</a:t>
            </a:r>
            <a:endParaRPr lang="en-GB" sz="20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5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061192" y="1124744"/>
            <a:ext cx="7021616" cy="1466156"/>
          </a:xfrm>
        </p:spPr>
        <p:txBody>
          <a:bodyPr/>
          <a:lstStyle/>
          <a:p>
            <a:pPr marL="519113" indent="-519113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3.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Δημοσιονομική Πολιτική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η Δημοσιονομική Πολιτική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80728"/>
            <a:ext cx="8675687" cy="5185122"/>
          </a:xfrm>
        </p:spPr>
        <p:txBody>
          <a:bodyPr/>
          <a:lstStyle/>
          <a:p>
            <a:pPr>
              <a:spcBef>
                <a:spcPts val="1038"/>
              </a:spcBef>
            </a:pPr>
            <a:r>
              <a:rPr lang="el-GR" b="1" dirty="0">
                <a:ea typeface="ＭＳ Ｐゴシック" pitchFamily="-112" charset="-128"/>
                <a:cs typeface="Times New Roman" pitchFamily="-112" charset="0"/>
              </a:rPr>
              <a:t>Δημοσιονομική πολιτική</a:t>
            </a:r>
            <a:r>
              <a:rPr lang="en-GB" dirty="0">
                <a:ea typeface="ＭＳ Ｐゴシック" pitchFamily="-112" charset="-128"/>
                <a:cs typeface="Times New Roman" pitchFamily="-112" charset="0"/>
              </a:rPr>
              <a:t>: </a:t>
            </a:r>
            <a:r>
              <a:rPr lang="el-GR" dirty="0">
                <a:ea typeface="ＭＳ Ｐゴシック" pitchFamily="-112" charset="-128"/>
                <a:cs typeface="Times New Roman" pitchFamily="-112" charset="0"/>
              </a:rPr>
              <a:t>επηρεάζει το επίπεδο της οικονομικής δραστηριότητας μέσω της αυξομείωσης του κρατικού εισοδήματος και των κρατικών δαπανών</a:t>
            </a:r>
            <a:br>
              <a:rPr lang="en-GB" dirty="0">
                <a:ea typeface="ＭＳ Ｐゴシック" pitchFamily="-112" charset="-128"/>
              </a:rPr>
            </a:br>
            <a:endParaRPr lang="en-GB" dirty="0">
              <a:ea typeface="ＭＳ Ｐゴシック" pitchFamily="-112" charset="-128"/>
            </a:endParaRPr>
          </a:p>
          <a:p>
            <a:pPr>
              <a:spcBef>
                <a:spcPts val="1038"/>
              </a:spcBef>
            </a:pPr>
            <a:r>
              <a:rPr lang="el-GR" dirty="0">
                <a:ea typeface="ＭＳ Ｐゴシック" pitchFamily="-112" charset="-128"/>
                <a:cs typeface="Times New Roman" pitchFamily="-112" charset="0"/>
              </a:rPr>
              <a:t>Το 1936 εκδόθηκε το βιβλίο «Η γενική θεωρία της απασχόλησης, του τόκου και του χρήματος»</a:t>
            </a:r>
            <a:br>
              <a:rPr lang="en-GB" dirty="0">
                <a:ea typeface="ＭＳ Ｐゴシック" pitchFamily="-112" charset="-128"/>
              </a:rPr>
            </a:br>
            <a:endParaRPr lang="en-US" dirty="0">
              <a:ea typeface="ＭＳ Ｐゴシック" pitchFamily="-112" charset="-128"/>
              <a:cs typeface="Times New Roman" pitchFamily="-112" charset="0"/>
            </a:endParaRPr>
          </a:p>
          <a:p>
            <a:pPr>
              <a:spcBef>
                <a:spcPts val="1038"/>
              </a:spcBef>
            </a:pPr>
            <a:r>
              <a:rPr lang="el-GR" dirty="0">
                <a:ea typeface="ＭＳ Ｐゴシック" pitchFamily="-112" charset="-128"/>
                <a:cs typeface="Times New Roman" pitchFamily="-112" charset="0"/>
              </a:rPr>
              <a:t>Ο Κέινς υποστήριξε ότι οι βραχυπρόθεσμες παρεμβάσεις στην οικονομία θα μπορούσαν να οδηγήσουν σε βελτιώσεις στην οικονομία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Κεϋνσιανός Σταυρός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80728"/>
            <a:ext cx="8675687" cy="5185122"/>
          </a:xfrm>
        </p:spPr>
        <p:txBody>
          <a:bodyPr/>
          <a:lstStyle/>
          <a:p>
            <a:r>
              <a:rPr lang="el-GR" sz="2330" b="1" dirty="0">
                <a:ea typeface="ＭＳ Ｐゴシック" pitchFamily="-112" charset="-128"/>
              </a:rPr>
              <a:t>Πλήρης απασχόληση</a:t>
            </a:r>
            <a:r>
              <a:rPr lang="el-GR" sz="2330" dirty="0">
                <a:ea typeface="ＭＳ Ｐゴシック" pitchFamily="-112" charset="-128"/>
              </a:rPr>
              <a:t> το σημείο εκείνο όπου όσοι άνθρωποι θέλουν να εργαστούν στο τρέχον αγοραίο επίπεδο μισθού μπορούν να βρουν εργασία</a:t>
            </a:r>
            <a:br>
              <a:rPr lang="en-US" sz="2330" dirty="0">
                <a:ea typeface="ＭＳ Ｐゴシック" pitchFamily="-112" charset="-128"/>
                <a:cs typeface="Times New Roman" pitchFamily="-112" charset="0"/>
              </a:rPr>
            </a:br>
            <a:r>
              <a:rPr lang="en-GB" sz="2330" dirty="0">
                <a:ea typeface="ＭＳ Ｐゴシック" pitchFamily="-112" charset="-128"/>
              </a:rPr>
              <a:t> </a:t>
            </a:r>
            <a:endParaRPr lang="en-US" sz="2330" dirty="0">
              <a:ea typeface="ＭＳ Ｐゴシック" pitchFamily="-112" charset="-128"/>
            </a:endParaRPr>
          </a:p>
          <a:p>
            <a:r>
              <a:rPr lang="el-GR" sz="2330" b="1" dirty="0">
                <a:ea typeface="ＭＳ Ｐゴシック" pitchFamily="-112" charset="-128"/>
              </a:rPr>
              <a:t>Σχεδιασμένες δαπάνες, αποταμίευση ή επένδυση </a:t>
            </a:r>
            <a:r>
              <a:rPr lang="el-GR" sz="2330" dirty="0">
                <a:ea typeface="ＭＳ Ｐゴシック" pitchFamily="-112" charset="-128"/>
              </a:rPr>
              <a:t>οι επιθυμητές ή σκόπιμες πράξεις νοικοκυριών και επιχειρήσεων</a:t>
            </a:r>
            <a:br>
              <a:rPr lang="en-US" sz="2330" dirty="0">
                <a:ea typeface="Times New Roman" pitchFamily="-112" charset="0"/>
              </a:rPr>
            </a:br>
            <a:endParaRPr lang="en-US" sz="2330" dirty="0">
              <a:ea typeface="ＭＳ Ｐゴシック" pitchFamily="-112" charset="-128"/>
            </a:endParaRPr>
          </a:p>
          <a:p>
            <a:r>
              <a:rPr lang="el-GR" sz="2330" b="1" dirty="0">
                <a:ea typeface="ＭＳ Ｐゴシック" pitchFamily="-112" charset="-128"/>
              </a:rPr>
              <a:t>Πραγματικές δαπάνες, αποταμίευση ή επένδυση: </a:t>
            </a:r>
            <a:r>
              <a:rPr lang="el-GR" sz="2330" dirty="0">
                <a:ea typeface="ＭＳ Ｐゴシック" pitchFamily="-112" charset="-128"/>
              </a:rPr>
              <a:t>το ολοκληρωμένο ή εκ των υστέρων αποτέλεσμα των πράξεων νοικοκυριών και επιχειρήσεων. </a:t>
            </a:r>
            <a:br>
              <a:rPr lang="en-US" sz="2330" dirty="0">
                <a:ea typeface="ＭＳ Ｐゴシック" pitchFamily="-112" charset="-128"/>
                <a:cs typeface="Times New Roman" pitchFamily="-112" charset="0"/>
              </a:rPr>
            </a:br>
            <a:endParaRPr lang="en-GB" sz="2330" dirty="0">
              <a:ea typeface="ＭＳ Ｐゴシック" pitchFamily="-112" charset="-128"/>
              <a:cs typeface="Times New Roman" pitchFamily="-112" charset="0"/>
            </a:endParaRPr>
          </a:p>
          <a:p>
            <a:r>
              <a:rPr lang="el-GR" sz="2330" dirty="0">
                <a:ea typeface="ＭＳ Ｐゴシック" pitchFamily="-112" charset="-128"/>
                <a:cs typeface="Times New Roman" pitchFamily="-112" charset="0"/>
              </a:rPr>
              <a:t>Τα σχεδιασμένα και τα πραγματικά αποτελέσματα μπορεί να είναι πολύ διαφορετικά</a:t>
            </a:r>
            <a:endParaRPr lang="en-US" sz="233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76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21481</TotalTime>
  <Words>769</Words>
  <Application>Microsoft Office PowerPoint</Application>
  <PresentationFormat>Προβολή στην οθόνη (4:3)</PresentationFormat>
  <Paragraphs>113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Tahoma</vt:lpstr>
      <vt:lpstr>Times New Roman</vt:lpstr>
      <vt:lpstr>Wingdings</vt:lpstr>
      <vt:lpstr>Office Theme</vt:lpstr>
      <vt:lpstr>Παρουσίαση του PowerPoint</vt:lpstr>
      <vt:lpstr>1. Εισαγωγή</vt:lpstr>
      <vt:lpstr>Τρεις Βασικές Πολιτικές </vt:lpstr>
      <vt:lpstr>1. Νομισματική Πολιτική</vt:lpstr>
      <vt:lpstr>Νομισματική Πολιτική</vt:lpstr>
      <vt:lpstr>Τα Εργαλεία της Κεντρικής Τράπεζας για Νομισματικό Έλεγχο</vt:lpstr>
      <vt:lpstr>3. Δημοσιονομική Πολιτική</vt:lpstr>
      <vt:lpstr>Τι είναι η Δημοσιονομική Πολιτική?</vt:lpstr>
      <vt:lpstr>Ο Κεϋνσιανός Σταυρός</vt:lpstr>
      <vt:lpstr>Ο Κεϋνσιανός Σταυρός : Αποπληθωριστικά &amp; Πληθωριστικά Χάσματα</vt:lpstr>
      <vt:lpstr>4. Αποτέλεσμα Πολλαπλασιαστών</vt:lpstr>
      <vt:lpstr>Μια Εξίσωση για τον Πολλαπλασιαστή Δαπανών</vt:lpstr>
      <vt:lpstr>Άλλες εφαρμογές του αποτελέσματος πολλαπλασιαστών</vt:lpstr>
      <vt:lpstr>5. Πολιτική της Προσφοράς</vt:lpstr>
      <vt:lpstr>Πολιτική της Προσφοράς</vt:lpstr>
      <vt:lpstr>6. Πώς η Νομισματική Πολιτική Επηρεάζει τη Συνολική Ζήτηση</vt:lpstr>
      <vt:lpstr>Η Θεωρία της Προτίμησης </vt:lpstr>
      <vt:lpstr>Η Αρνητική Κλίση της Καμπύλης Συνολικής Ζήτησης</vt:lpstr>
      <vt:lpstr>Αλλαγές στην Προσφορά Χρήματος</vt:lpstr>
      <vt:lpstr>7. Πώς η Δημοσιονομική Πολιτική Επηρεάζει τη Συνολική Ζήτηση</vt:lpstr>
      <vt:lpstr>Αλλαγές στις Κρατικές Αγορές</vt:lpstr>
      <vt:lpstr>Αλλαγές στη Φορολογία</vt:lpstr>
      <vt:lpstr>Τέλος 20ου κεφαλαίου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PCUser</cp:lastModifiedBy>
  <cp:revision>866</cp:revision>
  <dcterms:created xsi:type="dcterms:W3CDTF">2011-07-28T14:21:34Z</dcterms:created>
  <dcterms:modified xsi:type="dcterms:W3CDTF">2017-11-22T12:34:29Z</dcterms:modified>
</cp:coreProperties>
</file>