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5"/>
  </p:notesMasterIdLst>
  <p:handoutMasterIdLst>
    <p:handoutMasterId r:id="rId16"/>
  </p:handoutMasterIdLst>
  <p:sldIdLst>
    <p:sldId id="289" r:id="rId2"/>
    <p:sldId id="285" r:id="rId3"/>
    <p:sldId id="286" r:id="rId4"/>
    <p:sldId id="290" r:id="rId5"/>
    <p:sldId id="282" r:id="rId6"/>
    <p:sldId id="283" r:id="rId7"/>
    <p:sldId id="284" r:id="rId8"/>
    <p:sldId id="266" r:id="rId9"/>
    <p:sldId id="274" r:id="rId10"/>
    <p:sldId id="275" r:id="rId11"/>
    <p:sldId id="276" r:id="rId12"/>
    <p:sldId id="280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s L." initials="AL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FFF"/>
    <a:srgbClr val="F26922"/>
    <a:srgbClr val="5E8CC2"/>
    <a:srgbClr val="FFCC00"/>
    <a:srgbClr val="00008B"/>
    <a:srgbClr val="FFFF00"/>
    <a:srgbClr val="B9B9D9"/>
    <a:srgbClr val="000099"/>
    <a:srgbClr val="4C2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7" autoAdjust="0"/>
  </p:normalViewPr>
  <p:slideViewPr>
    <p:cSldViewPr>
      <p:cViewPr varScale="1">
        <p:scale>
          <a:sx n="138" d="100"/>
          <a:sy n="138" d="100"/>
        </p:scale>
        <p:origin x="150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0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C09B2-D357-41D3-B261-78BBF701D7F3}" type="datetimeFigureOut">
              <a:rPr lang="en-GB" smtClean="0"/>
              <a:pPr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5BFC2-1FDC-4FAD-A211-3713706913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95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84172-F348-4605-944B-51A124119248}" type="datetimeFigureOut">
              <a:rPr lang="en-GB" smtClean="0"/>
              <a:pPr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89A89-77C3-48BE-A778-99FD71A9680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06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89A89-77C3-48BE-A778-99FD71A9680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2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407"/>
            <a:ext cx="4860338" cy="3038878"/>
          </a:xfrm>
        </p:spPr>
        <p:txBody>
          <a:bodyPr anchor="t">
            <a:normAutofit/>
          </a:bodyPr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1986" y="5264528"/>
            <a:ext cx="4933145" cy="1001354"/>
          </a:xfrm>
        </p:spPr>
        <p:txBody>
          <a:bodyPr anchor="ctr"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85" y="6426092"/>
            <a:ext cx="3268158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99142" y="6426092"/>
            <a:ext cx="1073585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87014" y="6426092"/>
            <a:ext cx="452336" cy="365125"/>
          </a:xfrm>
        </p:spPr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15001" y="0"/>
            <a:ext cx="3428999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400050" y="6324773"/>
            <a:ext cx="486033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400050" y="5184424"/>
            <a:ext cx="48453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400050" y="512722"/>
            <a:ext cx="4842307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510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Αντικείμεν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60" y="332309"/>
            <a:ext cx="8440250" cy="909921"/>
          </a:xfrm>
        </p:spPr>
        <p:txBody>
          <a:bodyPr anchor="b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52" y="1488932"/>
            <a:ext cx="8440251" cy="470076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397765" y="1357303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529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6129910" y="530425"/>
            <a:ext cx="2614040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6129910" y="5498461"/>
            <a:ext cx="261404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976" y="768352"/>
            <a:ext cx="2764242" cy="2843527"/>
          </a:xfrm>
        </p:spPr>
        <p:txBody>
          <a:bodyPr anchor="t">
            <a:normAutofit/>
          </a:bodyPr>
          <a:lstStyle>
            <a:lvl1pPr>
              <a:defRPr sz="33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704261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5483" y="5681134"/>
            <a:ext cx="2741735" cy="664191"/>
          </a:xfrm>
        </p:spPr>
        <p:txBody>
          <a:bodyPr anchor="t"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55483" y="6426092"/>
            <a:ext cx="1721294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23510" y="6426092"/>
            <a:ext cx="656869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4289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765751"/>
            <a:ext cx="7226751" cy="34551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071" y="5271844"/>
            <a:ext cx="7209799" cy="10013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400050" y="5184424"/>
            <a:ext cx="83439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400050" y="6324600"/>
            <a:ext cx="83439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729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εφαλίδα ενότητα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48" y="3018409"/>
            <a:ext cx="6720840" cy="3247475"/>
          </a:xfrm>
        </p:spPr>
        <p:txBody>
          <a:bodyPr anchor="b">
            <a:normAutofit/>
          </a:bodyPr>
          <a:lstStyle>
            <a:lvl1pPr>
              <a:defRPr sz="4950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397984" y="531958"/>
            <a:ext cx="834596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400050" y="6324600"/>
            <a:ext cx="83439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318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392852"/>
            <a:ext cx="5644134" cy="1882595"/>
          </a:xfrm>
        </p:spPr>
        <p:txBody>
          <a:bodyPr anchor="t">
            <a:normAutofit/>
          </a:bodyPr>
          <a:lstStyle>
            <a:lvl1pPr>
              <a:defRPr sz="495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143" y="2502245"/>
            <a:ext cx="5619743" cy="3669956"/>
          </a:xfrm>
        </p:spPr>
        <p:txBody>
          <a:bodyPr vert="horz" lIns="91440" tIns="45720" rIns="91440" bIns="45720" rtlCol="0" anchor="t">
            <a:normAutofit/>
          </a:bodyPr>
          <a:lstStyle>
            <a:lvl1pPr marL="342900" indent="-342900">
              <a:buFont typeface="+mj-lt"/>
              <a:buAutoNum type="arabicPeriod"/>
              <a:defRPr lang="en-US" sz="1500" dirty="0"/>
            </a:lvl1pPr>
            <a:lvl2pPr marL="600075" indent="-257175">
              <a:buFont typeface="+mj-lt"/>
              <a:buAutoNum type="arabicPeriod"/>
              <a:defRPr lang="en-US" sz="1350" dirty="0"/>
            </a:lvl2pPr>
            <a:lvl3pPr marL="942975" indent="-257175">
              <a:buFont typeface="+mj-lt"/>
              <a:buAutoNum type="arabicPeriod"/>
              <a:defRPr lang="en-US" sz="1200" dirty="0"/>
            </a:lvl3pPr>
            <a:lvl4pPr marL="1285875" indent="-257175">
              <a:buFont typeface="+mj-lt"/>
              <a:buAutoNum type="arabicPeriod"/>
              <a:defRPr lang="en-US" sz="1200" dirty="0"/>
            </a:lvl4pPr>
            <a:lvl5pPr marL="1628775" indent="-257175"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016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01519"/>
            <a:ext cx="4887704" cy="2091068"/>
          </a:xfrm>
        </p:spPr>
        <p:txBody>
          <a:bodyPr anchor="t">
            <a:normAutofit/>
          </a:bodyPr>
          <a:lstStyle>
            <a:lvl1pPr>
              <a:defRPr sz="495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7395" y="2897442"/>
            <a:ext cx="4862060" cy="3279838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500" dirty="0"/>
            </a:lvl1pPr>
            <a:lvl2pPr marL="600075" indent="-257175">
              <a:buFont typeface="+mj-lt"/>
              <a:buAutoNum type="arabicPeriod"/>
              <a:defRPr lang="en-US" sz="1350" dirty="0"/>
            </a:lvl2pPr>
            <a:lvl3pPr marL="942975" indent="-257175">
              <a:buFont typeface="+mj-lt"/>
              <a:buAutoNum type="arabicPeriod"/>
              <a:defRPr lang="en-US" sz="1200" dirty="0"/>
            </a:lvl3pPr>
            <a:lvl4pPr marL="1285875" indent="-257175">
              <a:buFont typeface="+mj-lt"/>
              <a:buAutoNum type="arabicPeriod"/>
              <a:defRPr lang="en-US" sz="1200" dirty="0"/>
            </a:lvl4pPr>
            <a:lvl5pPr marL="1628775" indent="-257175"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1752" y="6426092"/>
            <a:ext cx="3227261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71887" y="6416668"/>
            <a:ext cx="1065233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7120" y="6416668"/>
            <a:ext cx="452336" cy="365125"/>
          </a:xfrm>
        </p:spPr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15000" y="1"/>
            <a:ext cx="3428999" cy="6857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397764" y="2670800"/>
            <a:ext cx="4802142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951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70" y="1399734"/>
            <a:ext cx="3102346" cy="2918754"/>
          </a:xfrm>
        </p:spPr>
        <p:txBody>
          <a:bodyPr anchor="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835" y="1398419"/>
            <a:ext cx="4687515" cy="41148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397765" y="6322906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09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0" y="435785"/>
            <a:ext cx="3201430" cy="2918754"/>
          </a:xfrm>
        </p:spPr>
        <p:txBody>
          <a:bodyPr anchor="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3589" y="743107"/>
            <a:ext cx="4707803" cy="531298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4114800" y="528489"/>
            <a:ext cx="462915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397765" y="6324600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833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400" y="691868"/>
            <a:ext cx="4248549" cy="1212661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1" y="533400"/>
            <a:ext cx="3714750" cy="5811928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399" y="2007653"/>
            <a:ext cx="4248549" cy="4315319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543888" y="530352"/>
            <a:ext cx="420006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625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478" y="691867"/>
            <a:ext cx="5010473" cy="121733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0" y="533400"/>
            <a:ext cx="291465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478" y="2010699"/>
            <a:ext cx="5010473" cy="431390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3738073" y="533400"/>
            <a:ext cx="501047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65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70" y="691867"/>
            <a:ext cx="4998419" cy="121734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63" y="2010700"/>
            <a:ext cx="4996427" cy="433085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15000" y="533400"/>
            <a:ext cx="3028950" cy="57912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15001" y="6426092"/>
            <a:ext cx="2665379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387314" y="530352"/>
            <a:ext cx="492577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87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32" y="691868"/>
            <a:ext cx="3433202" cy="143921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32" y="2211185"/>
            <a:ext cx="3433202" cy="395494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14800" y="533400"/>
            <a:ext cx="4629150" cy="57912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387313" y="530352"/>
            <a:ext cx="3327437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881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417" y="512011"/>
            <a:ext cx="5094052" cy="1259920"/>
          </a:xfrm>
        </p:spPr>
        <p:txBody>
          <a:bodyPr anchor="b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0" y="533400"/>
            <a:ext cx="291465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143" y="6426092"/>
            <a:ext cx="3102857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417" y="2148840"/>
            <a:ext cx="5094052" cy="41623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3714750" y="1892587"/>
            <a:ext cx="5029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216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6451" y="691867"/>
            <a:ext cx="2289428" cy="201168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49" y="533401"/>
            <a:ext cx="5750720" cy="578875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6451" y="2889848"/>
            <a:ext cx="2289428" cy="3434752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6545656" y="533400"/>
            <a:ext cx="219829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52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00" y="4829695"/>
            <a:ext cx="3216788" cy="1413164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0" y="533401"/>
            <a:ext cx="8343900" cy="4013885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143" y="6426092"/>
            <a:ext cx="3216788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834" y="4829696"/>
            <a:ext cx="4916117" cy="1529541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0549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17" y="691868"/>
            <a:ext cx="3050791" cy="155955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0" y="2521820"/>
            <a:ext cx="2914650" cy="380278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0514" y="694944"/>
            <a:ext cx="5029200" cy="562965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143" y="6426092"/>
            <a:ext cx="2988557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7831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4295957"/>
            <a:ext cx="3000376" cy="188955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0050" y="531891"/>
            <a:ext cx="2914652" cy="360359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1" y="694944"/>
            <a:ext cx="5029199" cy="55067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3714751" y="531891"/>
            <a:ext cx="50291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400050" y="6324600"/>
            <a:ext cx="834390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023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67" y="5074607"/>
            <a:ext cx="8374667" cy="1068234"/>
          </a:xfrm>
        </p:spPr>
        <p:txBody>
          <a:bodyPr anchor="ctr">
            <a:normAutofit/>
          </a:bodyPr>
          <a:lstStyle>
            <a:lvl1pPr algn="ctr"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7315" y="495833"/>
            <a:ext cx="8369372" cy="4245996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24000" cap="none" baseline="0">
                <a:solidFill>
                  <a:schemeClr val="accent1"/>
                </a:solidFill>
                <a:latin typeface="+mj-lt"/>
              </a:defRPr>
            </a:lvl1pPr>
            <a:lvl2pPr marL="17145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2pPr>
            <a:lvl3pPr marL="342900" indent="0" algn="ctr">
              <a:lnSpc>
                <a:spcPct val="110000"/>
              </a:lnSpc>
              <a:buNone/>
              <a:defRPr sz="1500" cap="none" baseline="0">
                <a:solidFill>
                  <a:schemeClr val="tx1"/>
                </a:solidFill>
                <a:latin typeface="+mj-lt"/>
              </a:defRPr>
            </a:lvl3pPr>
            <a:lvl4pPr marL="514350" indent="0" algn="ctr">
              <a:lnSpc>
                <a:spcPct val="110000"/>
              </a:lnSpc>
              <a:buNone/>
              <a:defRPr sz="1350" cap="none" baseline="0">
                <a:solidFill>
                  <a:schemeClr val="tx1"/>
                </a:solidFill>
                <a:latin typeface="+mj-lt"/>
              </a:defRPr>
            </a:lvl4pPr>
            <a:lvl5pPr marL="685800" indent="0" algn="ctr">
              <a:lnSpc>
                <a:spcPct val="110000"/>
              </a:lnSpc>
              <a:buNone/>
              <a:defRPr sz="12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397765" y="4839664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397765" y="6324600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866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8610" y="722376"/>
            <a:ext cx="8071866" cy="54589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5400" cap="all" baseline="0" dirty="0">
                <a:latin typeface="+mj-lt"/>
              </a:defRPr>
            </a:lvl1pPr>
            <a:lvl2pPr marL="342900" indent="0">
              <a:lnSpc>
                <a:spcPct val="90000"/>
              </a:lnSpc>
              <a:buNone/>
              <a:defRPr lang="en-US" sz="4950" cap="all" baseline="0" dirty="0">
                <a:latin typeface="+mj-lt"/>
              </a:defRPr>
            </a:lvl2pPr>
            <a:lvl3pPr marL="685800" indent="0">
              <a:lnSpc>
                <a:spcPct val="90000"/>
              </a:lnSpc>
              <a:buNone/>
              <a:defRPr lang="en-US" sz="4500" cap="all" baseline="0" dirty="0">
                <a:latin typeface="+mj-lt"/>
              </a:defRPr>
            </a:lvl3pPr>
            <a:lvl4pPr marL="1028700" indent="0">
              <a:lnSpc>
                <a:spcPct val="90000"/>
              </a:lnSpc>
              <a:buNone/>
              <a:defRPr lang="en-US" sz="4500" cap="all" baseline="0" dirty="0">
                <a:latin typeface="+mj-lt"/>
              </a:defRPr>
            </a:lvl4pPr>
            <a:lvl5pPr marL="1371600" indent="0">
              <a:lnSpc>
                <a:spcPct val="90000"/>
              </a:lnSpc>
              <a:buNone/>
              <a:defRPr lang="en-US" sz="4500" cap="all" baseline="0" dirty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397764" y="533400"/>
            <a:ext cx="834618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397764" y="6324600"/>
            <a:ext cx="834618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677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823" y="5486401"/>
            <a:ext cx="7104355" cy="939691"/>
          </a:xfrm>
        </p:spPr>
        <p:txBody>
          <a:bodyPr anchor="ctr">
            <a:normAutofit/>
          </a:bodyPr>
          <a:lstStyle>
            <a:lvl1pPr marL="102870" indent="-102870" algn="ctr">
              <a:lnSpc>
                <a:spcPct val="100000"/>
              </a:lnSpc>
              <a:defRPr sz="1350" cap="all" baseline="0"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19821" y="667511"/>
            <a:ext cx="7060151" cy="401099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3300" b="0" cap="none" spc="38" baseline="0">
                <a:solidFill>
                  <a:schemeClr val="accent1"/>
                </a:solidFill>
                <a:latin typeface="+mn-lt"/>
              </a:defRPr>
            </a:lvl1pPr>
            <a:lvl2pPr marL="171450" indent="0" algn="ctr">
              <a:lnSpc>
                <a:spcPct val="100000"/>
              </a:lnSpc>
              <a:buNone/>
              <a:defRPr sz="3000" b="0" cap="none" spc="38" baseline="0">
                <a:solidFill>
                  <a:schemeClr val="accent1"/>
                </a:solidFill>
                <a:latin typeface="+mn-lt"/>
              </a:defRPr>
            </a:lvl2pPr>
            <a:lvl3pPr marL="342900" indent="0" algn="ctr">
              <a:lnSpc>
                <a:spcPct val="100000"/>
              </a:lnSpc>
              <a:buNone/>
              <a:defRPr sz="2700" b="0" cap="none" spc="38" baseline="0">
                <a:solidFill>
                  <a:schemeClr val="accent1"/>
                </a:solidFill>
                <a:latin typeface="+mn-lt"/>
              </a:defRPr>
            </a:lvl3pPr>
            <a:lvl4pPr marL="514350" indent="0" algn="ctr">
              <a:lnSpc>
                <a:spcPct val="100000"/>
              </a:lnSpc>
              <a:buNone/>
              <a:defRPr sz="2400" b="0" cap="none" spc="38" baseline="0">
                <a:solidFill>
                  <a:schemeClr val="accent1"/>
                </a:solidFill>
                <a:latin typeface="+mn-lt"/>
              </a:defRPr>
            </a:lvl4pPr>
            <a:lvl5pPr marL="685800" indent="0" algn="ctr">
              <a:lnSpc>
                <a:spcPct val="100000"/>
              </a:lnSpc>
              <a:buNone/>
              <a:defRPr sz="2100" b="0" cap="none" spc="38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049768" y="5178692"/>
            <a:ext cx="704001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835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Δύο περιεχόμεν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65760"/>
            <a:ext cx="8429624" cy="914400"/>
          </a:xfrm>
        </p:spPr>
        <p:txBody>
          <a:bodyPr anchor="b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4325" y="1714500"/>
            <a:ext cx="3979069" cy="43894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59452" y="1719073"/>
            <a:ext cx="3991356" cy="439054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400051" y="1357303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463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Σύγκριση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365760"/>
            <a:ext cx="8442198" cy="914400"/>
          </a:xfrm>
        </p:spPr>
        <p:txBody>
          <a:bodyPr anchor="b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286" y="1490472"/>
            <a:ext cx="3991356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none" baseline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4325" y="2212975"/>
            <a:ext cx="3977879" cy="389255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9452" y="1490472"/>
            <a:ext cx="3991356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none" baseline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58929" y="2212975"/>
            <a:ext cx="3991356" cy="389255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397765" y="1357303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956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1858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0862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541943"/>
            <a:ext cx="8442198" cy="222518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325" y="3423301"/>
            <a:ext cx="8429624" cy="29012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342900" indent="0">
              <a:buNone/>
              <a:defRPr lang="en-US" dirty="0"/>
            </a:lvl2pPr>
            <a:lvl3pPr marL="685800" indent="0">
              <a:buNone/>
              <a:defRPr lang="en-US" dirty="0"/>
            </a:lvl3pPr>
            <a:lvl4pPr marL="1028700" indent="0">
              <a:buNone/>
              <a:defRPr lang="en-US" dirty="0"/>
            </a:lvl4pPr>
            <a:lvl5pPr marL="1371600" indent="0">
              <a:buNone/>
              <a:defRPr lang="en-US" dirty="0"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400051" y="2978854"/>
            <a:ext cx="83693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760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836238"/>
            <a:ext cx="8442198" cy="2512732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325" y="4834053"/>
            <a:ext cx="8429624" cy="140547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500" dirty="0"/>
            </a:lvl1pPr>
            <a:lvl2pPr marL="342900" indent="0">
              <a:buNone/>
              <a:defRPr lang="en-US" sz="1350" dirty="0"/>
            </a:lvl2pPr>
            <a:lvl3pPr marL="685800" indent="0">
              <a:buNone/>
              <a:defRPr lang="en-US" sz="1200" dirty="0"/>
            </a:lvl3pPr>
            <a:lvl4pPr marL="1028700" indent="0">
              <a:buNone/>
              <a:defRPr lang="en-US" sz="1050" dirty="0"/>
            </a:lvl4pPr>
            <a:lvl5pPr marL="1371600" indent="0">
              <a:buNone/>
              <a:defRPr lang="en-US" sz="1050" dirty="0"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400050" y="4531625"/>
            <a:ext cx="83438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73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8313" y="908050"/>
            <a:ext cx="8783637" cy="5257800"/>
          </a:xfrm>
        </p:spPr>
        <p:txBody>
          <a:bodyPr/>
          <a:lstStyle>
            <a:lvl1pPr>
              <a:spcBef>
                <a:spcPts val="576"/>
              </a:spcBef>
              <a:spcAft>
                <a:spcPts val="0"/>
              </a:spcAft>
              <a:buClr>
                <a:srgbClr val="EAB200"/>
              </a:buClr>
              <a:defRPr/>
            </a:lvl1pPr>
            <a:lvl2pPr marL="625475" indent="-285750">
              <a:buClr>
                <a:srgbClr val="203FFF"/>
              </a:buClr>
              <a:buFont typeface="Arial" pitchFamily="34" charset="0"/>
              <a:buChar char="•"/>
              <a:defRPr/>
            </a:lvl2pPr>
            <a:lvl4pPr marL="630237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423616" y="6362346"/>
            <a:ext cx="3816424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l-GR" sz="1000" b="0" baseline="0" dirty="0">
                <a:solidFill>
                  <a:schemeClr val="bg1"/>
                </a:solidFill>
              </a:rPr>
              <a:t>Οικονομική των Επιχειρήσεων, 2</a:t>
            </a:r>
            <a:r>
              <a:rPr lang="el-GR" sz="1000" b="0" baseline="30000" dirty="0">
                <a:solidFill>
                  <a:schemeClr val="bg1"/>
                </a:solidFill>
              </a:rPr>
              <a:t>η</a:t>
            </a:r>
            <a:r>
              <a:rPr lang="el-GR" sz="1000" b="0" baseline="0" dirty="0">
                <a:solidFill>
                  <a:schemeClr val="bg1"/>
                </a:solidFill>
              </a:rPr>
              <a:t> Έκδοση</a:t>
            </a:r>
            <a:endParaRPr lang="en-US" sz="1000" b="0" i="1" baseline="0" dirty="0">
              <a:solidFill>
                <a:schemeClr val="bg1"/>
              </a:solidFill>
            </a:endParaRPr>
          </a:p>
          <a:p>
            <a:r>
              <a:rPr lang="en-US" sz="1000" b="0" i="0" kern="100" spc="10" baseline="0" dirty="0">
                <a:solidFill>
                  <a:schemeClr val="bg1"/>
                </a:solidFill>
              </a:rPr>
              <a:t>N. Gregory Mankiw, Mark P. Taylor, and Andrew Ashwin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034670" y="6396410"/>
            <a:ext cx="1016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C15C5B5-03C6-48D8-B20F-65D93A6CF09E}" type="slidenum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19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516216" y="6396410"/>
            <a:ext cx="1402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Κεφάλαιο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</a:t>
            </a:r>
          </a:p>
        </p:txBody>
      </p:sp>
      <p:sp>
        <p:nvSpPr>
          <p:cNvPr id="14" name="Oval 13"/>
          <p:cNvSpPr>
            <a:spLocks noChangeAspect="1"/>
          </p:cNvSpPr>
          <p:nvPr userDrawn="1"/>
        </p:nvSpPr>
        <p:spPr>
          <a:xfrm>
            <a:off x="7965002" y="6535404"/>
            <a:ext cx="69669" cy="69669"/>
          </a:xfrm>
          <a:prstGeom prst="ellipse">
            <a:avLst/>
          </a:pr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408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CAEECD-A074-E1B8-027D-9AA56438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E02E29E-523D-2773-FBDE-AB6A56875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B81D09-DEE2-D3FF-203E-E6C9E451A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333BDDA-68B0-0FA3-CDC1-B1BA64BC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A2ADD01-FA76-3018-2301-33E8B5ED8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85391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F8BA35-D06C-5A23-D1BA-686A884C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676A6C-F761-4277-11F9-B2B8B9FE1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1A26413-5046-FC86-86E4-CCB3FC742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1C05593-398E-DC2D-C166-C1E00180A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02E6609-441F-599A-507C-D96AFB71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F9F7DC7-00E5-CEF5-8C2A-AE5D537F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762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-13692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-36512" y="6237312"/>
            <a:ext cx="9180512" cy="6305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-330170" y="4293096"/>
            <a:ext cx="9649390" cy="1482758"/>
            <a:chOff x="-330170" y="3933056"/>
            <a:chExt cx="9649390" cy="213083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-330170" y="3933056"/>
              <a:ext cx="9649390" cy="2130830"/>
            </a:xfrm>
            <a:prstGeom prst="rect">
              <a:avLst/>
            </a:prstGeom>
            <a:solidFill>
              <a:srgbClr val="2D61A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-330169" y="3933056"/>
              <a:ext cx="648072" cy="2130830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84796" y="4284470"/>
            <a:ext cx="702828" cy="1482758"/>
          </a:xfrm>
        </p:spPr>
        <p:txBody>
          <a:bodyPr anchor="ctr"/>
          <a:lstStyle>
            <a:lvl1pPr marL="0" indent="0" algn="l">
              <a:buFontTx/>
              <a:buNone/>
              <a:defRPr sz="6600" b="0">
                <a:solidFill>
                  <a:srgbClr val="FFCF37"/>
                </a:solidFill>
                <a:latin typeface="+mj-lt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009076" y="6396410"/>
            <a:ext cx="1041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C15C5B5-03C6-48D8-B20F-65D93A6CF09E}" type="slidenum">
              <a:rPr lang="en-US" sz="16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17</a:t>
            </a:r>
          </a:p>
        </p:txBody>
      </p:sp>
      <p:sp>
        <p:nvSpPr>
          <p:cNvPr id="14" name="Title 41"/>
          <p:cNvSpPr txBox="1">
            <a:spLocks/>
          </p:cNvSpPr>
          <p:nvPr userDrawn="1"/>
        </p:nvSpPr>
        <p:spPr>
          <a:xfrm>
            <a:off x="1251754" y="4293096"/>
            <a:ext cx="6741752" cy="148275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rgbClr val="FFE9B7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>
              <a:lnSpc>
                <a:spcPct val="90000"/>
              </a:lnSpc>
            </a:pP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423616" y="6362346"/>
            <a:ext cx="3816424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l-GR" sz="1000" b="0" baseline="0" dirty="0">
                <a:solidFill>
                  <a:schemeClr val="bg1"/>
                </a:solidFill>
              </a:rPr>
              <a:t>Οικονομική των Επιχειρήσεων, 2</a:t>
            </a:r>
            <a:r>
              <a:rPr lang="el-GR" sz="1000" b="0" baseline="30000" dirty="0">
                <a:solidFill>
                  <a:schemeClr val="bg1"/>
                </a:solidFill>
              </a:rPr>
              <a:t>η</a:t>
            </a:r>
            <a:r>
              <a:rPr lang="el-GR" sz="1000" b="0" baseline="0" dirty="0">
                <a:solidFill>
                  <a:schemeClr val="bg1"/>
                </a:solidFill>
              </a:rPr>
              <a:t> Έκδοση</a:t>
            </a:r>
            <a:endParaRPr lang="en-US" sz="1000" b="0" i="1" baseline="0" dirty="0">
              <a:solidFill>
                <a:schemeClr val="bg1"/>
              </a:solidFill>
            </a:endParaRPr>
          </a:p>
          <a:p>
            <a:r>
              <a:rPr lang="en-US" sz="1000" b="0" i="0" kern="100" spc="10" baseline="0" dirty="0">
                <a:solidFill>
                  <a:schemeClr val="bg1"/>
                </a:solidFill>
              </a:rPr>
              <a:t>N. Gregory </a:t>
            </a:r>
            <a:r>
              <a:rPr lang="en-US" sz="1000" b="0" i="0" kern="100" spc="10" baseline="0" dirty="0" err="1">
                <a:solidFill>
                  <a:schemeClr val="bg1"/>
                </a:solidFill>
              </a:rPr>
              <a:t>Mankiw</a:t>
            </a:r>
            <a:r>
              <a:rPr lang="en-US" sz="1000" b="0" i="0" kern="100" spc="10" baseline="0" dirty="0">
                <a:solidFill>
                  <a:schemeClr val="bg1"/>
                </a:solidFill>
              </a:rPr>
              <a:t>, Mark P. Taylor, and Andrew </a:t>
            </a:r>
            <a:r>
              <a:rPr lang="en-US" sz="1000" b="0" i="0" kern="100" spc="10" baseline="0" dirty="0" err="1">
                <a:solidFill>
                  <a:schemeClr val="bg1"/>
                </a:solidFill>
              </a:rPr>
              <a:t>Ashwin</a:t>
            </a:r>
            <a:endParaRPr lang="en-US" sz="1000" b="0" i="0" kern="100" spc="10" baseline="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6588224" y="6396410"/>
            <a:ext cx="1330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Κεφάλαιο 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5" name="Oval 24"/>
          <p:cNvSpPr>
            <a:spLocks noChangeAspect="1"/>
          </p:cNvSpPr>
          <p:nvPr userDrawn="1"/>
        </p:nvSpPr>
        <p:spPr>
          <a:xfrm>
            <a:off x="7965002" y="6535404"/>
            <a:ext cx="69669" cy="69669"/>
          </a:xfrm>
          <a:prstGeom prst="ellipse">
            <a:avLst/>
          </a:prstGeom>
          <a:solidFill>
            <a:srgbClr val="FFC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87624" y="4293096"/>
            <a:ext cx="8064327" cy="1482757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F37"/>
              </a:buClr>
              <a:buSzPct val="150000"/>
              <a:buFont typeface="Wingdings" pitchFamily="2" charset="2"/>
              <a:buNone/>
              <a:tabLst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8138DB4-7995-4DB2-9FB5-7F78B323C5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398" y="116632"/>
            <a:ext cx="1689397" cy="2457305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B191FE95-A304-46EE-9FE2-A6698CE67E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" y="6170247"/>
            <a:ext cx="763751" cy="7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54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-13692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-36512" y="6237312"/>
            <a:ext cx="9180512" cy="6305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52536" y="-99392"/>
            <a:ext cx="9649390" cy="3456384"/>
          </a:xfrm>
          <a:prstGeom prst="rect">
            <a:avLst/>
          </a:prstGeom>
          <a:solidFill>
            <a:srgbClr val="2D61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41"/>
          <p:cNvSpPr>
            <a:spLocks noGrp="1"/>
          </p:cNvSpPr>
          <p:nvPr userDrawn="1">
            <p:ph type="title" hasCustomPrompt="1"/>
          </p:nvPr>
        </p:nvSpPr>
        <p:spPr>
          <a:xfrm>
            <a:off x="395536" y="1333636"/>
            <a:ext cx="8918359" cy="693954"/>
          </a:xfrm>
        </p:spPr>
        <p:txBody>
          <a:bodyPr anchor="t" anchorCtr="0"/>
          <a:lstStyle>
            <a:lvl1pPr>
              <a:defRPr sz="4400" baseline="0">
                <a:solidFill>
                  <a:srgbClr val="FFCF37"/>
                </a:solidFill>
              </a:defRPr>
            </a:lvl1pPr>
          </a:lstStyle>
          <a:p>
            <a:r>
              <a:rPr lang="en-US" dirty="0"/>
              <a:t>PART TITLE – FIRST LINE</a:t>
            </a:r>
          </a:p>
        </p:txBody>
      </p:sp>
      <p:sp>
        <p:nvSpPr>
          <p:cNvPr id="38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288272"/>
            <a:ext cx="4091394" cy="792088"/>
          </a:xfrm>
        </p:spPr>
        <p:txBody>
          <a:bodyPr/>
          <a:lstStyle>
            <a:lvl1pPr marL="0" indent="0">
              <a:buFontTx/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PART #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90852" y="1187120"/>
            <a:ext cx="890600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 userDrawn="1"/>
        </p:nvSpPr>
        <p:spPr>
          <a:xfrm>
            <a:off x="1423616" y="6362346"/>
            <a:ext cx="3816424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0" dirty="0">
                <a:solidFill>
                  <a:schemeClr val="bg1"/>
                </a:solidFill>
              </a:rPr>
              <a:t>For</a:t>
            </a:r>
            <a:r>
              <a:rPr lang="en-US" sz="1000" b="0" baseline="0" dirty="0">
                <a:solidFill>
                  <a:schemeClr val="bg1"/>
                </a:solidFill>
              </a:rPr>
              <a:t> use with </a:t>
            </a:r>
            <a:r>
              <a:rPr lang="en-US" sz="1000" b="0" i="1" baseline="0" dirty="0">
                <a:solidFill>
                  <a:schemeClr val="bg1"/>
                </a:solidFill>
              </a:rPr>
              <a:t>Business Economics 1e</a:t>
            </a:r>
          </a:p>
          <a:p>
            <a:r>
              <a:rPr lang="en-US" sz="1000" b="0" i="0" kern="100" spc="10" baseline="0" dirty="0">
                <a:solidFill>
                  <a:schemeClr val="bg1"/>
                </a:solidFill>
              </a:rPr>
              <a:t>By N. Gregory </a:t>
            </a:r>
            <a:r>
              <a:rPr lang="en-US" sz="1000" b="0" i="0" kern="100" spc="10" baseline="0" dirty="0" err="1">
                <a:solidFill>
                  <a:schemeClr val="bg1"/>
                </a:solidFill>
              </a:rPr>
              <a:t>Mankiw</a:t>
            </a:r>
            <a:r>
              <a:rPr lang="en-US" sz="1000" b="0" i="0" kern="100" spc="10" baseline="0" dirty="0">
                <a:solidFill>
                  <a:schemeClr val="bg1"/>
                </a:solidFill>
              </a:rPr>
              <a:t>, Mark P. Taylor, and Andrew </a:t>
            </a:r>
            <a:r>
              <a:rPr lang="en-US" sz="1000" b="0" i="0" kern="100" spc="10" baseline="0" dirty="0" err="1">
                <a:solidFill>
                  <a:schemeClr val="bg1"/>
                </a:solidFill>
              </a:rPr>
              <a:t>Ashwin</a:t>
            </a:r>
            <a:endParaRPr lang="en-US" sz="1000" b="0" i="0" kern="100" spc="10" baseline="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5064849" y="6363856"/>
            <a:ext cx="1800200" cy="4572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0" dirty="0">
                <a:solidFill>
                  <a:schemeClr val="bg1"/>
                </a:solidFill>
              </a:rPr>
              <a:t>ISBN: 978-1-4080-6981-3</a:t>
            </a:r>
            <a:endParaRPr lang="en-US" sz="1000" b="0" i="1" baseline="0" dirty="0">
              <a:solidFill>
                <a:schemeClr val="bg1"/>
              </a:solidFill>
            </a:endParaRPr>
          </a:p>
          <a:p>
            <a:r>
              <a:rPr lang="en-US" sz="1000" b="0" i="0" kern="100" spc="40" baseline="0" dirty="0">
                <a:solidFill>
                  <a:schemeClr val="bg1"/>
                </a:solidFill>
              </a:rPr>
              <a:t>© </a:t>
            </a:r>
            <a:r>
              <a:rPr lang="en-US" sz="1000" b="0" i="0" kern="100" spc="40" baseline="0" dirty="0" err="1">
                <a:solidFill>
                  <a:schemeClr val="bg1"/>
                </a:solidFill>
              </a:rPr>
              <a:t>Cengage</a:t>
            </a:r>
            <a:r>
              <a:rPr lang="en-US" sz="1000" b="0" i="0" kern="100" spc="40" baseline="0" dirty="0">
                <a:solidFill>
                  <a:schemeClr val="bg1"/>
                </a:solidFill>
              </a:rPr>
              <a:t>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05027" y="2031970"/>
            <a:ext cx="8928100" cy="1295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F37"/>
              </a:buClr>
              <a:buSzPct val="150000"/>
              <a:buFont typeface="Wingdings" pitchFamily="2" charset="2"/>
              <a:buNone/>
              <a:tabLst/>
              <a:defRPr sz="32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F37"/>
              </a:buClr>
              <a:buSzPct val="150000"/>
              <a:buFont typeface="Wingdings" pitchFamily="2" charset="2"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</a:rPr>
              <a:t>PART</a:t>
            </a:r>
            <a:r>
              <a:rPr lang="en-US" sz="4400" baseline="0" dirty="0">
                <a:solidFill>
                  <a:schemeClr val="bg1"/>
                </a:solidFill>
              </a:rPr>
              <a:t> TITLE – THE REST OF IT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4EC0390-9C1D-4645-B382-41EA62A8AA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156370"/>
            <a:ext cx="1689397" cy="245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19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397764" y="533400"/>
            <a:ext cx="83439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38" y="691869"/>
            <a:ext cx="8432713" cy="901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230" y="1754753"/>
            <a:ext cx="8430720" cy="441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143" y="6426092"/>
            <a:ext cx="3516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4654" y="6426092"/>
            <a:ext cx="24957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4640" y="6426092"/>
            <a:ext cx="452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ECB66BE5-7236-4846-B83F-7EDE7187E701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8D67-00CA-7CDE-66AF-4E6E2CA0045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7625" y="6642100"/>
            <a:ext cx="1483519" cy="115416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5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0038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673" r:id="rId31"/>
    <p:sldLayoutId id="2147483658" r:id="rId3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807"/>
            <a:ext cx="8815361" cy="752897"/>
          </a:xfrm>
        </p:spPr>
        <p:txBody>
          <a:bodyPr/>
          <a:lstStyle/>
          <a:p>
            <a:r>
              <a:rPr lang="el-GR" sz="2400" dirty="0">
                <a:solidFill>
                  <a:srgbClr val="203FFF"/>
                </a:solidFill>
              </a:rPr>
              <a:t>Η καμπύλη ζήτησης</a:t>
            </a:r>
            <a:r>
              <a:rPr lang="en-US" sz="2400" dirty="0">
                <a:solidFill>
                  <a:srgbClr val="203FFF"/>
                </a:solidFill>
              </a:rPr>
              <a:t>:</a:t>
            </a:r>
            <a:br>
              <a:rPr lang="en-US" sz="2400" dirty="0"/>
            </a:br>
            <a:r>
              <a:rPr lang="el-GR" sz="2400" dirty="0"/>
              <a:t>Η σχέση μεταξύ τιμής και ζητούμενης ποσότητας</a:t>
            </a:r>
            <a:endParaRPr lang="en-US" sz="2600" spc="-1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8313" y="859312"/>
            <a:ext cx="5543847" cy="5113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4488" indent="-344488" algn="l" defTabSz="914400" rtl="0" eaLnBrk="1" latinLnBrk="0" hangingPunct="1">
              <a:spcBef>
                <a:spcPts val="576"/>
              </a:spcBef>
              <a:spcAft>
                <a:spcPts val="0"/>
              </a:spcAft>
              <a:buClr>
                <a:srgbClr val="EAB200"/>
              </a:buClr>
              <a:buSzPct val="150000"/>
              <a:buFont typeface="Wingdings" pitchFamily="2" charset="2"/>
              <a:buChar char="§"/>
              <a:defRPr lang="en-US" sz="3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5475" indent="-285750" algn="l" defTabSz="914400" rtl="0" eaLnBrk="1" latinLnBrk="0" hangingPunct="1">
              <a:spcBef>
                <a:spcPct val="20000"/>
              </a:spcBef>
              <a:buClr>
                <a:srgbClr val="203FFF"/>
              </a:buClr>
              <a:buFont typeface="Arial" pitchFamily="34" charset="0"/>
              <a:buChar char="•"/>
              <a:defRPr lang="en-US" sz="30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28650" indent="0" algn="l" defTabSz="914400" rtl="0" eaLnBrk="1" latinLnBrk="0" hangingPunct="1">
              <a:spcBef>
                <a:spcPct val="20000"/>
              </a:spcBef>
              <a:buClr>
                <a:srgbClr val="F26922"/>
              </a:buClr>
              <a:buFont typeface="Arial" pitchFamily="34" charset="0"/>
              <a:buNone/>
              <a:defRPr lang="en-US" sz="2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30237" indent="0" algn="l" defTabSz="914400" rtl="0" eaLnBrk="1" latinLnBrk="0" hangingPunct="1">
              <a:spcBef>
                <a:spcPct val="20000"/>
              </a:spcBef>
              <a:buClr>
                <a:srgbClr val="F29122"/>
              </a:buClr>
              <a:buFont typeface="Wingdings" pitchFamily="2" charset="2"/>
              <a:buNone/>
              <a:tabLst/>
              <a:defRPr lang="en-US" sz="28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4CACD6"/>
              </a:buClr>
              <a:buFont typeface="Arial" pitchFamily="34" charset="0"/>
              <a:buNone/>
              <a:defRPr lang="en-GB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88"/>
              </a:spcBef>
            </a:pPr>
            <a:r>
              <a:rPr lang="el-GR" sz="1750" dirty="0"/>
              <a:t>Η </a:t>
            </a:r>
            <a:r>
              <a:rPr lang="el-GR" sz="1750" b="1" dirty="0"/>
              <a:t>ζητούμενη ποσότητα </a:t>
            </a:r>
            <a:r>
              <a:rPr lang="el-GR" sz="1750" dirty="0"/>
              <a:t>οποιουδήποτε αγαθού είναι το ποσό του αγαθού που οι αγοραστές είναι πρόθυμοι και ικανοί να αγοράσουν σε κάθε επίπεδο τιμών</a:t>
            </a:r>
            <a:endParaRPr lang="en-US" sz="1750" dirty="0"/>
          </a:p>
          <a:p>
            <a:pPr>
              <a:spcBef>
                <a:spcPts val="988"/>
              </a:spcBef>
            </a:pPr>
            <a:r>
              <a:rPr lang="el-GR" sz="1750" b="1" dirty="0"/>
              <a:t>Νόμος της ζήτησης: </a:t>
            </a:r>
            <a:r>
              <a:rPr lang="el-GR" sz="1750" dirty="0"/>
              <a:t>με τα άλλα σταθερά, όταν η τιμή ενός αγαθού αυξάνεται, μειώνεται  η ποσότητα του αγαθού που ζητείται, ενώ όταν πέφτει η τιμή τότε αυξάνεται η ποσότητα που ζητείτε</a:t>
            </a:r>
            <a:endParaRPr lang="en-US" sz="1750" dirty="0"/>
          </a:p>
          <a:p>
            <a:pPr>
              <a:spcBef>
                <a:spcPts val="988"/>
              </a:spcBef>
            </a:pPr>
            <a:r>
              <a:rPr lang="el-GR" sz="1750" dirty="0"/>
              <a:t>Ένας </a:t>
            </a:r>
            <a:r>
              <a:rPr lang="el-GR" sz="1750" b="1" dirty="0"/>
              <a:t>πίνακας ζήτησης </a:t>
            </a:r>
            <a:r>
              <a:rPr lang="el-GR" sz="1750" dirty="0"/>
              <a:t>είναι ένας πίνακας </a:t>
            </a:r>
            <a:br>
              <a:rPr lang="el-GR" sz="1750" dirty="0"/>
            </a:br>
            <a:r>
              <a:rPr lang="el-GR" sz="1750" dirty="0"/>
              <a:t>που δείχνει την σχέση μεταξύ τιμής ενός </a:t>
            </a:r>
            <a:br>
              <a:rPr lang="el-GR" sz="1750" dirty="0"/>
            </a:br>
            <a:r>
              <a:rPr lang="el-GR" sz="1750" dirty="0"/>
              <a:t>αγαθού και της ζητούμενης ποσότητας</a:t>
            </a:r>
            <a:r>
              <a:rPr lang="en-US" sz="1750" dirty="0"/>
              <a:t> </a:t>
            </a:r>
          </a:p>
          <a:p>
            <a:pPr>
              <a:spcBef>
                <a:spcPts val="988"/>
              </a:spcBef>
            </a:pPr>
            <a:r>
              <a:rPr lang="el-GR" sz="1750" dirty="0"/>
              <a:t>Η φθίνουσα γραμμή που σχετίζει την τιμή και </a:t>
            </a:r>
            <a:br>
              <a:rPr lang="el-GR" sz="1750" dirty="0"/>
            </a:br>
            <a:r>
              <a:rPr lang="el-GR" sz="1750" dirty="0"/>
              <a:t>την ζητούμενη ποσότητα ονομάζεται </a:t>
            </a:r>
            <a:r>
              <a:rPr lang="el-GR" sz="1750" b="1" dirty="0"/>
              <a:t>καμπύλη ζήτησης</a:t>
            </a:r>
            <a:endParaRPr lang="en-US" sz="1750" b="1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6362" y="908720"/>
            <a:ext cx="2377778" cy="196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3505" y="3254965"/>
            <a:ext cx="3320635" cy="271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5292080" y="2412435"/>
            <a:ext cx="1080120" cy="1024446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31377" y="4941168"/>
            <a:ext cx="1152128" cy="0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34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Η καμπύλη ζήτησης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313" y="1052736"/>
            <a:ext cx="8640191" cy="5113114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l-GR" sz="2800" dirty="0"/>
              <a:t>Η </a:t>
            </a:r>
            <a:r>
              <a:rPr lang="el-GR" sz="2800" b="1" dirty="0"/>
              <a:t>ζήτηση της αγοράς</a:t>
            </a:r>
            <a:r>
              <a:rPr lang="el-GR" sz="2800" dirty="0"/>
              <a:t> είναι το άθροισμα όλων των ατομικών ζητήσεων για ένα συγκεκριμένο αγαθό ή υπηρεσία</a:t>
            </a:r>
            <a:endParaRPr lang="en-US" sz="2800" dirty="0"/>
          </a:p>
          <a:p>
            <a:pPr>
              <a:spcAft>
                <a:spcPts val="1000"/>
              </a:spcAft>
            </a:pPr>
            <a:r>
              <a:rPr lang="el-GR" sz="2800" dirty="0"/>
              <a:t>Μια κίνηση κατά μήκος της καμπύλης ζήτησης συμβαίνει όταν υπάρχει μεταβολή της τιμής</a:t>
            </a:r>
            <a:endParaRPr lang="en-US" sz="2800" dirty="0"/>
          </a:p>
          <a:p>
            <a:pPr>
              <a:spcAft>
                <a:spcPts val="1000"/>
              </a:spcAft>
            </a:pPr>
            <a:r>
              <a:rPr lang="el-GR" sz="2800" dirty="0"/>
              <a:t>Μια μετατόπιση ή περιστροφή της καμπύλης ζήτησης προκαλείται όταν μεταβάλεται ένας παράγοντας εκτός της τιμής ο οποίος επηρεάζει τη ζήτηση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7522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250" dirty="0"/>
              <a:t>Αιτίες μετατοπίσεων της καμπύλης ζήτησης</a:t>
            </a:r>
            <a:endParaRPr lang="en-US" sz="325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88783" y="836712"/>
            <a:ext cx="8640191" cy="5257130"/>
          </a:xfrm>
        </p:spPr>
        <p:txBody>
          <a:bodyPr/>
          <a:lstStyle/>
          <a:p>
            <a:r>
              <a:rPr lang="el-GR" dirty="0"/>
              <a:t>Είσοδημα</a:t>
            </a:r>
            <a:endParaRPr lang="en-US" dirty="0"/>
          </a:p>
          <a:p>
            <a:pPr marL="685800" lvl="2" indent="-342900">
              <a:buClr>
                <a:srgbClr val="203FFF"/>
              </a:buClr>
              <a:buFont typeface="Arial" pitchFamily="34" charset="0"/>
              <a:buChar char="•"/>
            </a:pPr>
            <a:r>
              <a:rPr lang="el-GR" b="1" dirty="0"/>
              <a:t>Κανονικά αγαθά</a:t>
            </a:r>
            <a:endParaRPr lang="en-US" b="1" dirty="0"/>
          </a:p>
          <a:p>
            <a:pPr marL="685800" lvl="2" indent="-342900">
              <a:spcAft>
                <a:spcPts val="1000"/>
              </a:spcAft>
              <a:buClr>
                <a:srgbClr val="203FFF"/>
              </a:buClr>
              <a:buFont typeface="Arial" pitchFamily="34" charset="0"/>
              <a:buChar char="•"/>
            </a:pPr>
            <a:r>
              <a:rPr lang="el-GR" b="1" dirty="0"/>
              <a:t>Κατώτερα αγαθά</a:t>
            </a:r>
            <a:endParaRPr lang="en-US" b="1" dirty="0"/>
          </a:p>
          <a:p>
            <a:r>
              <a:rPr lang="el-GR" dirty="0"/>
              <a:t>Οι τιμές των σχετικών αγαθών</a:t>
            </a:r>
            <a:endParaRPr lang="en-US" dirty="0"/>
          </a:p>
          <a:p>
            <a:pPr marL="685800" lvl="2" indent="-342900">
              <a:buClr>
                <a:srgbClr val="203FFF"/>
              </a:buClr>
              <a:buFont typeface="Arial" pitchFamily="34" charset="0"/>
              <a:buChar char="•"/>
            </a:pPr>
            <a:r>
              <a:rPr lang="el-GR" b="1" dirty="0"/>
              <a:t>Υποκατάστατα</a:t>
            </a:r>
            <a:endParaRPr lang="en-US" dirty="0"/>
          </a:p>
          <a:p>
            <a:pPr marL="685800" lvl="2" indent="-342900">
              <a:spcAft>
                <a:spcPts val="1000"/>
              </a:spcAft>
              <a:buClr>
                <a:srgbClr val="203FFF"/>
              </a:buClr>
              <a:buFont typeface="Arial" pitchFamily="34" charset="0"/>
              <a:buChar char="•"/>
            </a:pPr>
            <a:r>
              <a:rPr lang="el-GR" b="1" dirty="0"/>
              <a:t>Συμπληρωματικά</a:t>
            </a:r>
            <a:endParaRPr lang="en-US" b="1" dirty="0"/>
          </a:p>
          <a:p>
            <a:pPr>
              <a:spcAft>
                <a:spcPts val="1000"/>
              </a:spcAft>
            </a:pPr>
            <a:r>
              <a:rPr lang="el-GR" dirty="0"/>
              <a:t>Προτιμήσεις</a:t>
            </a:r>
            <a:endParaRPr lang="en-US" dirty="0"/>
          </a:p>
          <a:p>
            <a:pPr>
              <a:spcAft>
                <a:spcPts val="1000"/>
              </a:spcAft>
            </a:pPr>
            <a:r>
              <a:rPr lang="el-GR" dirty="0"/>
              <a:t>Προσδοκίες</a:t>
            </a:r>
            <a:endParaRPr lang="en-US" dirty="0"/>
          </a:p>
          <a:p>
            <a:pPr>
              <a:spcAft>
                <a:spcPts val="1000"/>
              </a:spcAft>
            </a:pPr>
            <a:r>
              <a:rPr lang="el-GR" dirty="0"/>
              <a:t>Μέγεθος και δομή του πληθυσμού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23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807"/>
            <a:ext cx="8815361" cy="752897"/>
          </a:xfrm>
        </p:spPr>
        <p:txBody>
          <a:bodyPr/>
          <a:lstStyle/>
          <a:p>
            <a:r>
              <a:rPr lang="el-GR" sz="2400" dirty="0">
                <a:solidFill>
                  <a:srgbClr val="203FFF"/>
                </a:solidFill>
              </a:rPr>
              <a:t>Καμπύλη προσφοράς</a:t>
            </a:r>
            <a:r>
              <a:rPr lang="en-US" sz="2400" dirty="0">
                <a:solidFill>
                  <a:srgbClr val="203FFF"/>
                </a:solidFill>
              </a:rPr>
              <a:t>:</a:t>
            </a:r>
            <a:br>
              <a:rPr lang="en-US" sz="2400" dirty="0"/>
            </a:br>
            <a:r>
              <a:rPr lang="el-GR" sz="2400" dirty="0"/>
              <a:t>Η σχέση μεταξύ τιμής &amp; προσφερόμενης ποσότητας</a:t>
            </a:r>
            <a:endParaRPr lang="en-US" sz="260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8313" y="859312"/>
            <a:ext cx="5543847" cy="5113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4488" indent="-344488" algn="l" defTabSz="914400" rtl="0" eaLnBrk="1" latinLnBrk="0" hangingPunct="1">
              <a:spcBef>
                <a:spcPts val="576"/>
              </a:spcBef>
              <a:spcAft>
                <a:spcPts val="0"/>
              </a:spcAft>
              <a:buClr>
                <a:srgbClr val="EAB200"/>
              </a:buClr>
              <a:buSzPct val="150000"/>
              <a:buFont typeface="Wingdings" pitchFamily="2" charset="2"/>
              <a:buChar char="§"/>
              <a:defRPr lang="en-US" sz="3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5475" indent="-285750" algn="l" defTabSz="914400" rtl="0" eaLnBrk="1" latinLnBrk="0" hangingPunct="1">
              <a:spcBef>
                <a:spcPct val="20000"/>
              </a:spcBef>
              <a:buClr>
                <a:srgbClr val="203FFF"/>
              </a:buClr>
              <a:buFont typeface="Arial" pitchFamily="34" charset="0"/>
              <a:buChar char="•"/>
              <a:defRPr lang="en-US" sz="30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28650" indent="0" algn="l" defTabSz="914400" rtl="0" eaLnBrk="1" latinLnBrk="0" hangingPunct="1">
              <a:spcBef>
                <a:spcPct val="20000"/>
              </a:spcBef>
              <a:buClr>
                <a:srgbClr val="F26922"/>
              </a:buClr>
              <a:buFont typeface="Arial" pitchFamily="34" charset="0"/>
              <a:buNone/>
              <a:defRPr lang="en-US" sz="2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30237" indent="0" algn="l" defTabSz="914400" rtl="0" eaLnBrk="1" latinLnBrk="0" hangingPunct="1">
              <a:spcBef>
                <a:spcPct val="20000"/>
              </a:spcBef>
              <a:buClr>
                <a:srgbClr val="F29122"/>
              </a:buClr>
              <a:buFont typeface="Wingdings" pitchFamily="2" charset="2"/>
              <a:buNone/>
              <a:tabLst/>
              <a:defRPr lang="en-US" sz="28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4CACD6"/>
              </a:buClr>
              <a:buFont typeface="Arial" pitchFamily="34" charset="0"/>
              <a:buNone/>
              <a:defRPr lang="en-GB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38"/>
              </a:spcBef>
            </a:pPr>
            <a:r>
              <a:rPr lang="el-GR" sz="1600" dirty="0"/>
              <a:t>Η </a:t>
            </a:r>
            <a:r>
              <a:rPr lang="el-GR" sz="1600" b="1" dirty="0"/>
              <a:t>προσφερόμενη ποσότητα </a:t>
            </a:r>
            <a:r>
              <a:rPr lang="el-GR" sz="1600" dirty="0"/>
              <a:t>οποιουδήποτε αγαθού ή υπηρεσίας είναι η ποσότητα που οι πωλητές είναι πρόθυμοι και ικανοί να πουλήσουν </a:t>
            </a:r>
            <a:endParaRPr lang="en-US" sz="1600" dirty="0"/>
          </a:p>
          <a:p>
            <a:pPr>
              <a:spcBef>
                <a:spcPts val="1038"/>
              </a:spcBef>
            </a:pPr>
            <a:r>
              <a:rPr lang="el-GR" sz="1600" b="1" dirty="0"/>
              <a:t>Νόμος της προσφοράς</a:t>
            </a:r>
            <a:r>
              <a:rPr lang="en-US" sz="1600" b="1" dirty="0"/>
              <a:t>:</a:t>
            </a:r>
            <a:r>
              <a:rPr lang="en-US" sz="1600" dirty="0"/>
              <a:t> </a:t>
            </a:r>
            <a:r>
              <a:rPr lang="el-GR" sz="1600" dirty="0"/>
              <a:t>με τα υπόλοιπα σταθερά, μια αύξηση της τιμής ενός αγαθού θα αυξήσει και τη ποσότητα που είναι διατεθειμένοι οι παραγωγοί να προσφέρουν, ενώ όταν η τιμή πέφτει θα πέσει και η ποσότητα που θέλουν να προσφέρουν</a:t>
            </a:r>
            <a:endParaRPr lang="en-US" sz="1600" dirty="0"/>
          </a:p>
          <a:p>
            <a:pPr>
              <a:spcBef>
                <a:spcPts val="1038"/>
              </a:spcBef>
            </a:pPr>
            <a:r>
              <a:rPr lang="el-GR" sz="1600" dirty="0"/>
              <a:t>Το </a:t>
            </a:r>
            <a:r>
              <a:rPr lang="el-GR" sz="1600" b="1" dirty="0">
                <a:solidFill>
                  <a:srgbClr val="FF0000"/>
                </a:solidFill>
              </a:rPr>
              <a:t>πίνακας της προσφοράς </a:t>
            </a:r>
            <a:r>
              <a:rPr lang="el-GR" sz="1600" dirty="0"/>
              <a:t>είναι ένας </a:t>
            </a:r>
            <a:br>
              <a:rPr lang="el-GR" sz="1600" dirty="0"/>
            </a:br>
            <a:r>
              <a:rPr lang="el-GR" sz="1600" dirty="0"/>
              <a:t>πίνακας που δείχνει τη σχέση μεταξύ της τιμής </a:t>
            </a:r>
            <a:br>
              <a:rPr lang="el-GR" sz="1600" dirty="0"/>
            </a:br>
            <a:r>
              <a:rPr lang="el-GR" sz="1600" dirty="0"/>
              <a:t>ενός αγαθού και της ποσότητας που προσφέρεται</a:t>
            </a:r>
            <a:endParaRPr lang="en-US" sz="1600" dirty="0"/>
          </a:p>
          <a:p>
            <a:pPr>
              <a:spcBef>
                <a:spcPts val="1038"/>
              </a:spcBef>
            </a:pPr>
            <a:r>
              <a:rPr lang="el-GR" sz="1600" dirty="0"/>
              <a:t>Η </a:t>
            </a:r>
            <a:r>
              <a:rPr lang="el-GR" sz="1600" b="1" dirty="0"/>
              <a:t>καμπύλη προσφοράς </a:t>
            </a:r>
            <a:r>
              <a:rPr lang="el-GR" sz="1600" dirty="0"/>
              <a:t>είναι μια </a:t>
            </a:r>
            <a:br>
              <a:rPr lang="el-GR" sz="1600" dirty="0"/>
            </a:br>
            <a:r>
              <a:rPr lang="el-GR" sz="1600" dirty="0"/>
              <a:t>γραφική αναπαράσταση του </a:t>
            </a:r>
            <a:br>
              <a:rPr lang="el-GR" sz="1600" dirty="0"/>
            </a:br>
            <a:r>
              <a:rPr lang="el-GR" sz="1600" b="1" dirty="0">
                <a:solidFill>
                  <a:srgbClr val="FF0000"/>
                </a:solidFill>
              </a:rPr>
              <a:t>πίνακα της προσφοράς </a:t>
            </a:r>
            <a:endParaRPr lang="en-US" sz="16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3822" y="1008103"/>
            <a:ext cx="2060318" cy="176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5839" y="3137151"/>
            <a:ext cx="3558301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5220072" y="2132857"/>
            <a:ext cx="1368152" cy="1080119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067944" y="4293096"/>
            <a:ext cx="1152128" cy="0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5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Η καμπύλη προσφοράς</a:t>
            </a:r>
            <a:endParaRPr lang="en-US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313" y="1052736"/>
            <a:ext cx="8640191" cy="5113114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l-GR" sz="2800" dirty="0"/>
              <a:t>Η προσφορά της αγοράς είναι το άθροισμα των ατομικών προσφορών από τους πωλητές</a:t>
            </a:r>
            <a:endParaRPr lang="en-US" sz="2800" dirty="0"/>
          </a:p>
          <a:p>
            <a:pPr marL="627062" lvl="2" indent="-342900">
              <a:spcAft>
                <a:spcPts val="1000"/>
              </a:spcAft>
              <a:buClr>
                <a:srgbClr val="203FFF"/>
              </a:buClr>
              <a:buFont typeface="Arial" pitchFamily="34" charset="0"/>
              <a:buChar char="•"/>
            </a:pPr>
            <a:r>
              <a:rPr lang="el-GR" dirty="0"/>
              <a:t>Η συμπεριφορά μιας επιχείρησης μπορεί να διαφέρει από αυτή της σύνολης βιομηχανίας</a:t>
            </a:r>
            <a:endParaRPr lang="en-US" dirty="0"/>
          </a:p>
          <a:p>
            <a:pPr>
              <a:spcAft>
                <a:spcPts val="1000"/>
              </a:spcAft>
            </a:pPr>
            <a:r>
              <a:rPr lang="el-GR" sz="2800" dirty="0"/>
              <a:t>Μια κίνηση κατά μήκος της καμπύλης προσφοράς προκαλείται από μια μεταβολή της τιμής</a:t>
            </a:r>
            <a:endParaRPr lang="en-US" sz="2800" dirty="0"/>
          </a:p>
          <a:p>
            <a:pPr>
              <a:spcAft>
                <a:spcPts val="1000"/>
              </a:spcAft>
            </a:pPr>
            <a:r>
              <a:rPr lang="el-GR" sz="2800" dirty="0"/>
              <a:t>Μια μετατόπιση ή περιστροφή της καμπύλης προσφοράς προκαλείται όταν μεταβάλεται κάποιος άλλος παράγοντας εκτός της τιμής ο οποίος επηρεάζει την προσφορά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984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950" dirty="0"/>
              <a:t>Αιτίες μετατοπίσεων της καμπύλης προσφοράς </a:t>
            </a:r>
            <a:endParaRPr lang="en-US" sz="295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313" y="836166"/>
            <a:ext cx="8640191" cy="525713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l-GR" sz="2400" b="1" dirty="0"/>
              <a:t>Τιμές εισροών</a:t>
            </a:r>
            <a:endParaRPr lang="en-US" sz="2400" b="1" dirty="0"/>
          </a:p>
          <a:p>
            <a:pPr marL="687388" lvl="2">
              <a:spcAft>
                <a:spcPts val="1000"/>
              </a:spcAft>
            </a:pPr>
            <a:r>
              <a:rPr lang="el-GR" sz="2000" i="1" dirty="0">
                <a:solidFill>
                  <a:srgbClr val="203FFF"/>
                </a:solidFill>
              </a:rPr>
              <a:t>Παράδειγμα</a:t>
            </a:r>
            <a:r>
              <a:rPr lang="en-US" sz="2000" i="1" dirty="0">
                <a:solidFill>
                  <a:srgbClr val="203FFF"/>
                </a:solidFill>
              </a:rPr>
              <a:t>:</a:t>
            </a:r>
            <a:br>
              <a:rPr lang="en-US" sz="2000" dirty="0"/>
            </a:br>
            <a:r>
              <a:rPr lang="el-GR" dirty="0"/>
              <a:t>Φτηνότερες εισροές θα αυξήσουν την προσφερόμενη ποσόσοτητα σε κάθε επίπεδο τιμών</a:t>
            </a:r>
            <a:endParaRPr lang="en-US" dirty="0"/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l-GR" sz="2400" b="1" dirty="0"/>
              <a:t>Τεχνολογία</a:t>
            </a:r>
            <a:endParaRPr lang="en-US" sz="2400" b="1" dirty="0"/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l-GR" sz="2400" b="1" dirty="0"/>
              <a:t>Προσδοκίες</a:t>
            </a:r>
            <a:endParaRPr lang="en-US" sz="2400" b="1" dirty="0"/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l-GR" sz="2400" b="1" dirty="0"/>
              <a:t>Ο αριθμός των πωλητών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l-GR" sz="2400" b="1" dirty="0"/>
              <a:t>Φυσικοί/κοινωνικοί παράγοντες</a:t>
            </a:r>
            <a:endParaRPr lang="en-US" sz="2400" b="1" dirty="0"/>
          </a:p>
          <a:p>
            <a:pPr marL="687388" lvl="2">
              <a:spcAft>
                <a:spcPts val="1000"/>
              </a:spcAft>
            </a:pPr>
            <a:r>
              <a:rPr lang="el-GR" sz="2000" i="1" dirty="0">
                <a:solidFill>
                  <a:srgbClr val="203FFF"/>
                </a:solidFill>
              </a:rPr>
              <a:t>Παράδειγμα</a:t>
            </a:r>
            <a:r>
              <a:rPr lang="en-US" sz="2000" i="1" dirty="0">
                <a:solidFill>
                  <a:srgbClr val="203FFF"/>
                </a:solidFill>
              </a:rPr>
              <a:t>:</a:t>
            </a:r>
            <a:br>
              <a:rPr lang="en-US" sz="2000" i="1" dirty="0">
                <a:solidFill>
                  <a:srgbClr val="203FFF"/>
                </a:solidFill>
              </a:rPr>
            </a:br>
            <a:r>
              <a:rPr lang="el-GR" dirty="0"/>
              <a:t>Ο κακός καιρός θα μειώσει την προσφορά σπαρτών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807"/>
            <a:ext cx="8815361" cy="752897"/>
          </a:xfrm>
        </p:spPr>
        <p:txBody>
          <a:bodyPr>
            <a:normAutofit/>
          </a:bodyPr>
          <a:lstStyle/>
          <a:p>
            <a:r>
              <a:rPr lang="el-GR" sz="4000" spc="-10" dirty="0"/>
              <a:t>Συνδιασμός Προσφοράς &amp; Ζήτησης</a:t>
            </a:r>
            <a:endParaRPr lang="en-US" sz="4000" spc="-1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8313" y="719072"/>
            <a:ext cx="5183807" cy="5450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4488" indent="-344488" algn="l" defTabSz="914400" rtl="0" eaLnBrk="1" latinLnBrk="0" hangingPunct="1">
              <a:spcBef>
                <a:spcPts val="576"/>
              </a:spcBef>
              <a:spcAft>
                <a:spcPts val="0"/>
              </a:spcAft>
              <a:buClr>
                <a:srgbClr val="EAB200"/>
              </a:buClr>
              <a:buSzPct val="150000"/>
              <a:buFont typeface="Wingdings" pitchFamily="2" charset="2"/>
              <a:buChar char="§"/>
              <a:defRPr lang="en-US" sz="32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5475" indent="-285750" algn="l" defTabSz="914400" rtl="0" eaLnBrk="1" latinLnBrk="0" hangingPunct="1">
              <a:spcBef>
                <a:spcPct val="20000"/>
              </a:spcBef>
              <a:buClr>
                <a:srgbClr val="203FFF"/>
              </a:buClr>
              <a:buFont typeface="Arial" pitchFamily="34" charset="0"/>
              <a:buChar char="•"/>
              <a:defRPr lang="en-US" sz="30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28650" indent="0" algn="l" defTabSz="914400" rtl="0" eaLnBrk="1" latinLnBrk="0" hangingPunct="1">
              <a:spcBef>
                <a:spcPct val="20000"/>
              </a:spcBef>
              <a:buClr>
                <a:srgbClr val="F26922"/>
              </a:buClr>
              <a:buFont typeface="Arial" pitchFamily="34" charset="0"/>
              <a:buNone/>
              <a:defRPr lang="en-US" sz="24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30237" indent="0" algn="l" defTabSz="914400" rtl="0" eaLnBrk="1" latinLnBrk="0" hangingPunct="1">
              <a:spcBef>
                <a:spcPct val="20000"/>
              </a:spcBef>
              <a:buClr>
                <a:srgbClr val="F29122"/>
              </a:buClr>
              <a:buFont typeface="Wingdings" pitchFamily="2" charset="2"/>
              <a:buNone/>
              <a:tabLst/>
              <a:defRPr lang="en-US" sz="28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4CACD6"/>
              </a:buClr>
              <a:buFont typeface="Arial" pitchFamily="34" charset="0"/>
              <a:buNone/>
              <a:defRPr lang="en-GB" sz="20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88"/>
              </a:spcBef>
            </a:pPr>
            <a:r>
              <a:rPr lang="el-GR" sz="1750" b="1" dirty="0"/>
              <a:t>Ισορροπία </a:t>
            </a:r>
            <a:r>
              <a:rPr lang="el-GR" sz="1750" dirty="0"/>
              <a:t>έχουμε όταν η τιμή έχει φτάσει στο επίπεδο όπου η προσφερόμενη ποσότητα ισούται με την ζητούμενη ποσότητα. Αυτή η τιμή ονομάζεται </a:t>
            </a:r>
            <a:r>
              <a:rPr lang="el-GR" sz="1750" b="1" dirty="0"/>
              <a:t>τιμή ισορροπίας</a:t>
            </a:r>
            <a:endParaRPr lang="en-US" sz="1750" dirty="0"/>
          </a:p>
          <a:p>
            <a:pPr>
              <a:spcBef>
                <a:spcPts val="988"/>
              </a:spcBef>
            </a:pPr>
            <a:r>
              <a:rPr lang="el-GR" sz="1750" dirty="0"/>
              <a:t>Η σχεδίαση μιας οριζόντιας γραμμής από το σημείο ισορροπίας όπου τέμνονται οι δύο καμπύλες παρέχει την </a:t>
            </a:r>
            <a:r>
              <a:rPr lang="el-GR" sz="1750" b="1" dirty="0"/>
              <a:t>τιμή ισορροπίας</a:t>
            </a:r>
            <a:endParaRPr lang="en-US" sz="1750" b="1" dirty="0"/>
          </a:p>
          <a:p>
            <a:pPr>
              <a:spcBef>
                <a:spcPts val="988"/>
              </a:spcBef>
            </a:pPr>
            <a:r>
              <a:rPr lang="el-GR" sz="1750" dirty="0"/>
              <a:t>Σχεδιάζοντας μια κάθετη γραμμής από όπου διασταυρώνονται οι δύο καμπύλες βρίσκουμε την </a:t>
            </a:r>
            <a:r>
              <a:rPr lang="el-GR" sz="1750" b="1" dirty="0"/>
              <a:t>ποσότητα ισορροπίας </a:t>
            </a:r>
            <a:r>
              <a:rPr lang="el-GR" sz="1750" dirty="0"/>
              <a:t>που αγοράστηκε και πουλήθηκε</a:t>
            </a:r>
            <a:endParaRPr lang="en-US" sz="1750" dirty="0"/>
          </a:p>
          <a:p>
            <a:pPr>
              <a:spcBef>
                <a:spcPts val="988"/>
              </a:spcBef>
            </a:pPr>
            <a:r>
              <a:rPr lang="el-GR" sz="1750" dirty="0"/>
              <a:t>Αν η τιμή ήταν υψηλότερη από την τιμή ισορροπίας, θα υπήρχε </a:t>
            </a:r>
            <a:r>
              <a:rPr lang="el-GR" sz="1750" b="1" dirty="0"/>
              <a:t>πλεόνασμα</a:t>
            </a:r>
            <a:endParaRPr lang="en-US" sz="1750" b="1" dirty="0"/>
          </a:p>
          <a:p>
            <a:pPr>
              <a:spcBef>
                <a:spcPts val="988"/>
              </a:spcBef>
            </a:pPr>
            <a:r>
              <a:rPr lang="el-GR" sz="1750" dirty="0"/>
              <a:t>Αν η τιμή ήταν χαμηλότερη από την τιμή ισορροπίας, θα υπήρχε </a:t>
            </a:r>
            <a:r>
              <a:rPr lang="el-GR" sz="1750" b="1" dirty="0"/>
              <a:t>έλλειμα</a:t>
            </a:r>
            <a:r>
              <a:rPr lang="el-GR" sz="1750" dirty="0"/>
              <a:t> </a:t>
            </a:r>
            <a:endParaRPr lang="en-US" sz="1750" b="1" dirty="0"/>
          </a:p>
          <a:p>
            <a:pPr>
              <a:spcBef>
                <a:spcPts val="988"/>
              </a:spcBef>
            </a:pPr>
            <a:r>
              <a:rPr lang="el-GR" sz="1750" dirty="0"/>
              <a:t>Βάσει του νόμου της </a:t>
            </a:r>
            <a:r>
              <a:rPr lang="el-GR" sz="1750" b="1" dirty="0"/>
              <a:t>προσφοράς και της ζήτησης,</a:t>
            </a:r>
            <a:r>
              <a:rPr lang="el-GR" sz="1750" dirty="0"/>
              <a:t> η τιμή προσαρμόζεται ώστε να επιτευχθεί το σημείο ισορροπίας</a:t>
            </a:r>
            <a:endParaRPr lang="en-US" sz="175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13" y="1124744"/>
            <a:ext cx="349063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45" y="1839986"/>
            <a:ext cx="1600000" cy="2463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866" y="2081573"/>
            <a:ext cx="820318" cy="1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9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dirty="0"/>
              <a:t>ΕΛΑΣΤΙΚΟΤΗΤΑ &amp; ΟΙ ΕΦΑΡΜΟΓΕΣ ΤΗΣ</a:t>
            </a:r>
            <a:endParaRPr lang="en-US" b="1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6D3D468-3684-C31A-002C-E5CB63D19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754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l-GR"/>
              <a:t>Τι είναι</a:t>
            </a:r>
            <a:endParaRPr lang="en-US" u="sng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075"/>
              </a:spcBef>
              <a:buNone/>
            </a:pPr>
            <a:r>
              <a:rPr lang="el-GR"/>
              <a:t>Η </a:t>
            </a:r>
            <a:r>
              <a:rPr lang="el-GR" b="1"/>
              <a:t>ελαστικότητα ζήτησης ως προς την τιμή </a:t>
            </a:r>
            <a:r>
              <a:rPr lang="el-GR"/>
              <a:t>μετρά πόσο επηρεάζεται η </a:t>
            </a:r>
            <a:r>
              <a:rPr lang="el-GR" i="1"/>
              <a:t>ζητούμενη</a:t>
            </a:r>
            <a:r>
              <a:rPr lang="el-GR"/>
              <a:t> ποσότητα από μεταβολές της τιμής</a:t>
            </a:r>
            <a:br>
              <a:rPr lang="en-US" spc="-10"/>
            </a:br>
            <a:endParaRPr lang="en-US" spc="-10"/>
          </a:p>
          <a:p>
            <a:pPr marL="461963" lvl="1" indent="-233363">
              <a:spcBef>
                <a:spcPts val="1075"/>
              </a:spcBef>
            </a:pPr>
            <a:r>
              <a:rPr lang="el-GR" sz="2100" b="1" dirty="0"/>
              <a:t>Ανελαστική: </a:t>
            </a:r>
            <a:r>
              <a:rPr lang="el-GR" sz="2100" dirty="0"/>
              <a:t>δεν επηρεάζεται ιδιαίτερα από μεταβολές της τιμής</a:t>
            </a:r>
            <a:br>
              <a:rPr lang="en-US" sz="2100" dirty="0"/>
            </a:br>
            <a:endParaRPr lang="en-US" sz="2100" dirty="0"/>
          </a:p>
          <a:p>
            <a:pPr marL="461963" lvl="1" indent="-233363">
              <a:spcBef>
                <a:spcPts val="1075"/>
              </a:spcBef>
            </a:pPr>
            <a:r>
              <a:rPr lang="el-GR" sz="2100" b="1"/>
              <a:t>Ελαστική: </a:t>
            </a:r>
            <a:r>
              <a:rPr lang="el-GR" sz="2100"/>
              <a:t>επηρεάζεται από μεταβολές της τιμής</a:t>
            </a:r>
            <a:br>
              <a:rPr lang="en-US" sz="2100"/>
            </a:br>
            <a:endParaRPr lang="en-US" sz="2100"/>
          </a:p>
          <a:p>
            <a:pPr marL="461963" lvl="1" indent="-233363">
              <a:spcBef>
                <a:spcPts val="1075"/>
              </a:spcBef>
            </a:pPr>
            <a:r>
              <a:rPr lang="el-GR" sz="2100" b="1"/>
              <a:t>Ελαστικότητα </a:t>
            </a:r>
            <a:r>
              <a:rPr lang="en-US" sz="2100" b="1"/>
              <a:t>≧ 0</a:t>
            </a:r>
            <a:br>
              <a:rPr lang="en-US" sz="2100"/>
            </a:br>
            <a:r>
              <a:rPr lang="el-GR" sz="2100"/>
              <a:t>Η ελαστικότητα είναι μεγαλύτερη ή ίση με το μηδέν</a:t>
            </a:r>
            <a:endParaRPr lang="en-US" sz="2100"/>
          </a:p>
          <a:p>
            <a:pPr marL="914400" lvl="1" indent="0">
              <a:spcBef>
                <a:spcPts val="1075"/>
              </a:spcBef>
              <a:buNone/>
            </a:pPr>
            <a:r>
              <a:rPr lang="el-GR" sz="2100"/>
              <a:t>Όσο πλησιάζει η μηδέν = τόσο πιο ανελαστική</a:t>
            </a:r>
            <a:endParaRPr lang="en-US" sz="2100"/>
          </a:p>
          <a:p>
            <a:pPr marL="914400" lvl="1" indent="0">
              <a:spcBef>
                <a:spcPts val="1075"/>
              </a:spcBef>
              <a:buNone/>
            </a:pPr>
            <a:r>
              <a:rPr lang="el-GR" sz="2100"/>
              <a:t>Πιο κοντά στο άπειρο = πιο ελαστική</a:t>
            </a:r>
            <a:endParaRPr lang="en-US" sz="210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FCB98034-7745-8935-35A4-B6220448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129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l-GR"/>
              <a:t>Οι παράγοντες που επηρεάζουν την ελαστικότητα ζήτησης 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075"/>
              </a:spcBef>
              <a:buNone/>
            </a:pPr>
            <a:r>
              <a:rPr lang="el-GR"/>
              <a:t>Η ελαστικότητα ζήτησης ως προς την τιμή για οποιοδήποτε αγαθό μετράει πόσο πρόθυμοι είναι οι καταναλωτές να απομακρυνθούν από το αγαθό καθώς αυξάνεται η τιμή του.</a:t>
            </a:r>
            <a:br>
              <a:rPr lang="en-US"/>
            </a:br>
            <a:br>
              <a:rPr lang="en-US"/>
            </a:br>
            <a:r>
              <a:rPr lang="el-GR"/>
              <a:t>Αυτή εξαρτάται από</a:t>
            </a:r>
            <a:r>
              <a:rPr lang="en-US"/>
              <a:t>:</a:t>
            </a:r>
          </a:p>
          <a:p>
            <a:pPr lvl="1">
              <a:spcBef>
                <a:spcPts val="1075"/>
              </a:spcBef>
            </a:pPr>
            <a:r>
              <a:rPr lang="el-GR" sz="2100"/>
              <a:t>Διαθεσιμότητα των κοντινών υποκατάστατων</a:t>
            </a:r>
            <a:endParaRPr lang="en-US" sz="2100"/>
          </a:p>
          <a:p>
            <a:pPr lvl="1">
              <a:spcBef>
                <a:spcPts val="1075"/>
              </a:spcBef>
            </a:pPr>
            <a:r>
              <a:rPr lang="el-GR" sz="2100"/>
              <a:t>Αναγκαία αγαθά έναντι αγαθών πολυτελείας</a:t>
            </a:r>
            <a:endParaRPr lang="en-US" sz="2100"/>
          </a:p>
          <a:p>
            <a:pPr lvl="1">
              <a:spcBef>
                <a:spcPts val="1075"/>
              </a:spcBef>
            </a:pPr>
            <a:r>
              <a:rPr lang="el-GR" sz="2100"/>
              <a:t>Ορισμός της αγοράς</a:t>
            </a:r>
            <a:endParaRPr lang="en-US" sz="2100"/>
          </a:p>
          <a:p>
            <a:pPr lvl="1">
              <a:spcBef>
                <a:spcPts val="1075"/>
              </a:spcBef>
            </a:pPr>
            <a:r>
              <a:rPr lang="el-GR" sz="2100"/>
              <a:t>Ποσοστό του εισοδήματος που διατίθεται στο προϊόν</a:t>
            </a:r>
            <a:endParaRPr lang="en-US" sz="2100"/>
          </a:p>
          <a:p>
            <a:pPr lvl="1">
              <a:spcBef>
                <a:spcPts val="1075"/>
              </a:spcBef>
            </a:pPr>
            <a:r>
              <a:rPr lang="el-GR" sz="2100"/>
              <a:t>Χρονικός ορίζοντας</a:t>
            </a:r>
            <a:endParaRPr lang="en-US" sz="210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9517C6B-F6C6-5F35-8238-91D2C883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942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l-GR"/>
              <a:t>Υπολογίζοντας την ελαστικότητα ζήτησης ως προς την τιμή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1300" b="1"/>
              <a:t>Ελαστικότητα ζήτησης </a:t>
            </a:r>
            <a:r>
              <a:rPr lang="en-US" sz="1300"/>
              <a:t>=</a:t>
            </a:r>
            <a:br>
              <a:rPr lang="en-US" sz="1300"/>
            </a:br>
            <a:r>
              <a:rPr lang="el-GR" sz="1300"/>
              <a:t>ποσοστιαία μεταβολή της </a:t>
            </a:r>
            <a:br>
              <a:rPr lang="el-GR" sz="1300"/>
            </a:br>
            <a:r>
              <a:rPr lang="el-GR" sz="1300"/>
              <a:t>ζητούμενης ποσότητας δια </a:t>
            </a:r>
            <a:br>
              <a:rPr lang="el-GR" sz="1300"/>
            </a:br>
            <a:r>
              <a:rPr lang="el-GR" sz="1300"/>
              <a:t>την ποσοστιαία μεταβολή </a:t>
            </a:r>
            <a:br>
              <a:rPr lang="el-GR" sz="1300"/>
            </a:br>
            <a:r>
              <a:rPr lang="el-GR" sz="1300"/>
              <a:t>της τιμής</a:t>
            </a:r>
          </a:p>
          <a:p>
            <a:endParaRPr lang="en-US" sz="1300"/>
          </a:p>
          <a:p>
            <a:r>
              <a:rPr lang="el-GR" sz="1300"/>
              <a:t>Η μέθοδος </a:t>
            </a:r>
            <a:r>
              <a:rPr lang="el-GR" sz="1300" b="1"/>
              <a:t>μεσαίου σημείου </a:t>
            </a:r>
            <a:br>
              <a:rPr lang="el-GR" sz="1300" b="1"/>
            </a:br>
            <a:r>
              <a:rPr lang="el-GR" sz="1300"/>
              <a:t>δίνει την ίδια ελαστικότητα </a:t>
            </a:r>
            <a:br>
              <a:rPr lang="el-GR" sz="1300"/>
            </a:br>
            <a:r>
              <a:rPr lang="el-GR" sz="1300"/>
              <a:t>ανεξάρτητα από την φορά </a:t>
            </a:r>
            <a:br>
              <a:rPr lang="el-GR" sz="1300"/>
            </a:br>
            <a:r>
              <a:rPr lang="el-GR" sz="1300"/>
              <a:t>της αλλαγής</a:t>
            </a:r>
            <a:endParaRPr lang="en-US" sz="1300"/>
          </a:p>
          <a:p>
            <a:pPr marL="342900" indent="0">
              <a:buNone/>
              <a:tabLst>
                <a:tab pos="4457700" algn="l"/>
              </a:tabLst>
            </a:pPr>
            <a:r>
              <a:rPr lang="en-US" sz="1300" b="1"/>
              <a:t>	 (Q2 – Q1) / ((Q2 + Q1) / 2)</a:t>
            </a:r>
            <a:br>
              <a:rPr lang="en-US" sz="1300" b="1"/>
            </a:br>
            <a:r>
              <a:rPr lang="el-GR" sz="1300" b="1"/>
              <a:t>Ελαστικότητα ζήτησης    </a:t>
            </a:r>
            <a:r>
              <a:rPr lang="en-US" sz="1300" b="1"/>
              <a:t>= 	–––––––––––––––––––––––</a:t>
            </a:r>
          </a:p>
          <a:p>
            <a:pPr lvl="1">
              <a:buNone/>
              <a:tabLst>
                <a:tab pos="4457700" algn="l"/>
              </a:tabLst>
            </a:pPr>
            <a:r>
              <a:rPr lang="en-US" sz="1300" b="1"/>
              <a:t>   		 (P2 – P1)  / ((P2 + P1) / 2)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694560"/>
            <a:ext cx="3886200" cy="2613468"/>
          </a:xfrm>
          <a:prstGeom prst="rect">
            <a:avLst/>
          </a:prstGeom>
          <a:noFill/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A52F99D-3B7F-AE1A-5AB2-4FDA2BAE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651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l-GR"/>
              <a:t>Η εισοδηματική ελαστικότητα ζήτησης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75"/>
              </a:spcBef>
            </a:pPr>
            <a:r>
              <a:rPr lang="el-GR"/>
              <a:t>Η </a:t>
            </a:r>
            <a:r>
              <a:rPr lang="el-GR" b="1"/>
              <a:t>εισοδηματική ελαστικότητα ζήτησης </a:t>
            </a:r>
            <a:r>
              <a:rPr lang="el-GR"/>
              <a:t>μετρά πόσο μεταβάλλεται η ζητούμενη ποσότητα καθώς αλλάζει το εισόδημα των καταναλωτών</a:t>
            </a:r>
            <a:r>
              <a:rPr lang="en-US"/>
              <a:t> </a:t>
            </a:r>
          </a:p>
          <a:p>
            <a:pPr>
              <a:spcBef>
                <a:spcPts val="1075"/>
              </a:spcBef>
            </a:pPr>
            <a:r>
              <a:rPr lang="el-GR" b="1"/>
              <a:t>Εισοδηματική ελαστικότητα ζήτησης</a:t>
            </a:r>
            <a:r>
              <a:rPr lang="en-US" b="1"/>
              <a:t> </a:t>
            </a:r>
            <a:r>
              <a:rPr lang="en-US"/>
              <a:t>= </a:t>
            </a:r>
            <a:br>
              <a:rPr lang="en-US"/>
            </a:br>
            <a:r>
              <a:rPr lang="el-GR"/>
              <a:t>Ποσοστιαία μεταβολή της ζητούμενης ποσότητας δια το ποσοστό μεταβολής του εισοδήματος</a:t>
            </a:r>
            <a:br>
              <a:rPr lang="en-US"/>
            </a:br>
            <a:endParaRPr lang="en-US"/>
          </a:p>
          <a:p>
            <a:pPr lvl="1">
              <a:spcBef>
                <a:spcPts val="1075"/>
              </a:spcBef>
            </a:pPr>
            <a:r>
              <a:rPr lang="el-GR" sz="2100"/>
              <a:t>Ορισμένα αγαθά, όπως τα λεωφορεία, είναι κατώτερα αγαθά: μια αύξηση τους εισοδήματος μειώνει την ζητούμενη ποσότητα</a:t>
            </a:r>
            <a:r>
              <a:rPr lang="en-US" sz="2100"/>
              <a:t> </a:t>
            </a:r>
          </a:p>
          <a:p>
            <a:pPr lvl="1">
              <a:spcBef>
                <a:spcPts val="1075"/>
              </a:spcBef>
            </a:pPr>
            <a:r>
              <a:rPr lang="el-GR" sz="2100"/>
              <a:t>Τα πολυτελή αγαθά τείνουν να έχουν υψηλή εισοδηματική ελαστικότητα</a:t>
            </a:r>
            <a:endParaRPr lang="en-US" sz="210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07F08EE-C908-E6FC-14A7-08B3DACB3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917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l-GR"/>
              <a:t>Η σταυροειδής ελαστικότητα ζήτησης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75"/>
              </a:spcBef>
            </a:pPr>
            <a:r>
              <a:rPr lang="el-GR"/>
              <a:t>Η </a:t>
            </a:r>
            <a:r>
              <a:rPr lang="el-GR" b="1"/>
              <a:t>σταυροειδής ελαστικότητα ζήτησης </a:t>
            </a:r>
            <a:r>
              <a:rPr lang="el-GR"/>
              <a:t>μετρά πόσο μεταβάλλεται η ζητούμενη πόσοτητα ενός αγαθού καθώς αλλάζει η τιμή ενός άλλου</a:t>
            </a:r>
            <a:r>
              <a:rPr lang="en-US"/>
              <a:t> </a:t>
            </a:r>
          </a:p>
          <a:p>
            <a:pPr marL="342900" indent="0">
              <a:spcBef>
                <a:spcPts val="1075"/>
              </a:spcBef>
              <a:buNone/>
            </a:pPr>
            <a:r>
              <a:rPr lang="el-GR" b="1"/>
              <a:t>Σταυροειδής ελαστικότητα ζήτησης</a:t>
            </a:r>
            <a:r>
              <a:rPr lang="en-US"/>
              <a:t> =</a:t>
            </a:r>
            <a:br>
              <a:rPr lang="en-US"/>
            </a:br>
            <a:r>
              <a:rPr lang="el-GR"/>
              <a:t>Ποσοστιαία μεταβολή της ζητούμενης ποσότητας του αγαθού 1 δια την ποσοστιαία μεταβολή της τιμής του αγαθού 2</a:t>
            </a:r>
            <a:br>
              <a:rPr lang="en-US"/>
            </a:br>
            <a:endParaRPr lang="en-US"/>
          </a:p>
          <a:p>
            <a:pPr>
              <a:spcBef>
                <a:spcPts val="1075"/>
              </a:spcBef>
            </a:pPr>
            <a:r>
              <a:rPr lang="el-GR"/>
              <a:t>Η σταυροειδής ελαστικότητα ζήτησης </a:t>
            </a:r>
            <a:r>
              <a:rPr lang="en-US"/>
              <a:t>:</a:t>
            </a:r>
          </a:p>
          <a:p>
            <a:pPr lvl="1">
              <a:spcBef>
                <a:spcPts val="1075"/>
              </a:spcBef>
            </a:pPr>
            <a:r>
              <a:rPr lang="el-GR" sz="2100"/>
              <a:t>Θετική για υποκατάστατα</a:t>
            </a:r>
            <a:endParaRPr lang="en-US" sz="2100"/>
          </a:p>
          <a:p>
            <a:pPr lvl="1">
              <a:spcBef>
                <a:spcPts val="1075"/>
              </a:spcBef>
            </a:pPr>
            <a:r>
              <a:rPr lang="el-GR" sz="2100"/>
              <a:t>Αρνητική για συμπληρωματικά</a:t>
            </a:r>
            <a:endParaRPr lang="en-US" sz="210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E2E264E-1167-9AB0-E5C8-205E9E45C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66BE5-7236-4846-B83F-7EDE7187E701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838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Γραμμές">
  <a:themeElements>
    <a:clrScheme name="Γραμμές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73C0D9B4-D252-4142-B71F-89E39AB3FA27}" vid="{AF756BC4-928A-4ACB-8AC0-2FBFD00AF4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16893</TotalTime>
  <Words>846</Words>
  <Application>Microsoft Office PowerPoint</Application>
  <PresentationFormat>Προβολή στην οθόνη (4:3)</PresentationFormat>
  <Paragraphs>83</Paragraphs>
  <Slides>13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20" baseType="lpstr">
      <vt:lpstr>Aptos</vt:lpstr>
      <vt:lpstr>Arial</vt:lpstr>
      <vt:lpstr>Arial Nova Light</vt:lpstr>
      <vt:lpstr>Calibri</vt:lpstr>
      <vt:lpstr>Univers Condensed</vt:lpstr>
      <vt:lpstr>Wingdings</vt:lpstr>
      <vt:lpstr>Γραμμές</vt:lpstr>
      <vt:lpstr>Η καμπύλη ζήτησης: Η σχέση μεταξύ τιμής και ζητούμενης ποσότητας</vt:lpstr>
      <vt:lpstr>Η καμπύλη ζήτησης</vt:lpstr>
      <vt:lpstr>Αιτίες μετατοπίσεων της καμπύλης ζήτησης</vt:lpstr>
      <vt:lpstr>Καμπύλη προσφοράς: Η σχέση μεταξύ τιμής &amp; προσφερόμενης ποσότητας</vt:lpstr>
      <vt:lpstr>Η καμπύλη προσφοράς</vt:lpstr>
      <vt:lpstr>Αιτίες μετατοπίσεων της καμπύλης προσφοράς </vt:lpstr>
      <vt:lpstr>Συνδιασμός Προσφοράς &amp; Ζήτησης</vt:lpstr>
      <vt:lpstr>Παρουσίαση του PowerPoint</vt:lpstr>
      <vt:lpstr>Τι είναι</vt:lpstr>
      <vt:lpstr>Οι παράγοντες που επηρεάζουν την ελαστικότητα ζήτησης </vt:lpstr>
      <vt:lpstr>Υπολογίζοντας την ελαστικότητα ζήτησης ως προς την τιμή</vt:lpstr>
      <vt:lpstr>Η εισοδηματική ελαστικότητα ζήτησης</vt:lpstr>
      <vt:lpstr>Η σταυροειδής ελαστικότητα ζήτησης</vt:lpstr>
    </vt:vector>
  </TitlesOfParts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 Yoder for Cengage Learning IHRM 6e</dc:creator>
  <cp:lastModifiedBy>Kostas Drakos</cp:lastModifiedBy>
  <cp:revision>574</cp:revision>
  <dcterms:created xsi:type="dcterms:W3CDTF">2011-07-28T14:21:34Z</dcterms:created>
  <dcterms:modified xsi:type="dcterms:W3CDTF">2026-09-15T07:11:41Z</dcterms:modified>
</cp:coreProperties>
</file>