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sldIdLst>
    <p:sldId id="256" r:id="rId3"/>
    <p:sldId id="259" r:id="rId4"/>
    <p:sldId id="257" r:id="rId5"/>
    <p:sldId id="261" r:id="rId6"/>
    <p:sldId id="262" r:id="rId7"/>
    <p:sldId id="474" r:id="rId8"/>
    <p:sldId id="475" r:id="rId9"/>
    <p:sldId id="479" r:id="rId10"/>
    <p:sldId id="487" r:id="rId11"/>
    <p:sldId id="497" r:id="rId12"/>
    <p:sldId id="488" r:id="rId13"/>
    <p:sldId id="422" r:id="rId14"/>
    <p:sldId id="418" r:id="rId15"/>
    <p:sldId id="489" r:id="rId16"/>
    <p:sldId id="419" r:id="rId17"/>
    <p:sldId id="490" r:id="rId18"/>
    <p:sldId id="436" r:id="rId19"/>
    <p:sldId id="425" r:id="rId20"/>
    <p:sldId id="477" r:id="rId21"/>
    <p:sldId id="439" r:id="rId22"/>
    <p:sldId id="427" r:id="rId23"/>
    <p:sldId id="491" r:id="rId24"/>
    <p:sldId id="492" r:id="rId25"/>
    <p:sldId id="417" r:id="rId26"/>
    <p:sldId id="493" r:id="rId27"/>
    <p:sldId id="441" r:id="rId28"/>
    <p:sldId id="494" r:id="rId29"/>
    <p:sldId id="495" r:id="rId30"/>
    <p:sldId id="496" r:id="rId31"/>
    <p:sldId id="354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07" autoAdjust="0"/>
    <p:restoredTop sz="99309" autoAdjust="0"/>
  </p:normalViewPr>
  <p:slideViewPr>
    <p:cSldViewPr>
      <p:cViewPr>
        <p:scale>
          <a:sx n="77" d="100"/>
          <a:sy n="77" d="100"/>
        </p:scale>
        <p:origin x="-486" y="216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12/10/2015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1534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4:</a:t>
            </a:r>
            <a:r>
              <a:rPr lang="en-US" sz="2800" dirty="0" smtClean="0"/>
              <a:t> </a:t>
            </a:r>
            <a:r>
              <a:rPr lang="el-GR" sz="2800" dirty="0" smtClean="0"/>
              <a:t>Ομάδες &amp; Καθοδηγητές Γνώμης</a:t>
            </a:r>
            <a:endParaRPr lang="en-US" sz="2800" dirty="0" smtClean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Συμπεριφορά Καταναλωτή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</a:t>
            </a:r>
            <a:r>
              <a:rPr lang="el-GR" dirty="0" smtClean="0"/>
              <a:t>Υπηρεσιών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Ομάδες &amp; Καθοδηγητές Γνώμης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Ομάδες Αναφοράς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1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Οι ομάδες που χρησιμοποιούν οι καταναλωτές ως σημεία αναφοράς για τη λήψη κάποιας αγοραστικής απόφασης</a:t>
            </a:r>
          </a:p>
          <a:p>
            <a:pPr marL="0" indent="0" algn="r">
              <a:spcBef>
                <a:spcPct val="0"/>
              </a:spcBef>
              <a:spcAft>
                <a:spcPct val="25000"/>
              </a:spcAft>
              <a:buNone/>
              <a:defRPr/>
            </a:pPr>
            <a:r>
              <a:rPr lang="el-GR" sz="2000" dirty="0" err="1" smtClean="0"/>
              <a:t>Σιώμκος</a:t>
            </a:r>
            <a:r>
              <a:rPr lang="el-GR" sz="2000" dirty="0" smtClean="0"/>
              <a:t>, 2011</a:t>
            </a:r>
            <a:endParaRPr lang="el-GR" sz="2000" dirty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Κριτήρια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 smtClean="0"/>
              <a:t>Επίδραση πάνω στον καταναλωτή</a:t>
            </a:r>
          </a:p>
          <a:p>
            <a:pPr lvl="2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Θετική</a:t>
            </a:r>
          </a:p>
          <a:p>
            <a:pPr lvl="2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Αρνητική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 smtClean="0"/>
              <a:t>Βαθμός ανάμειξης του καταναλωτή</a:t>
            </a:r>
          </a:p>
          <a:p>
            <a:pPr lvl="2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Μέλος</a:t>
            </a:r>
          </a:p>
          <a:p>
            <a:pPr lvl="2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Μη-Μέλος</a:t>
            </a:r>
            <a:endParaRPr lang="el-GR" sz="2000" dirty="0"/>
          </a:p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endParaRPr lang="en-US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Ομάδες Αναφοράς</a:t>
            </a:r>
            <a:br>
              <a:rPr lang="el-GR" dirty="0" smtClean="0"/>
            </a:br>
            <a:r>
              <a:rPr lang="el-GR" dirty="0" smtClean="0"/>
              <a:t>Ορισμός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2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Ομάδα Επαφής</a:t>
            </a:r>
          </a:p>
          <a:p>
            <a:pPr marL="857250" lvl="1" indent="-457200">
              <a:defRPr/>
            </a:pPr>
            <a:r>
              <a:rPr lang="el-GR" dirty="0"/>
              <a:t>Θετική Επίδραση – Καταναλωτής </a:t>
            </a:r>
            <a:r>
              <a:rPr lang="el-GR" dirty="0" smtClean="0"/>
              <a:t>Μέλος</a:t>
            </a:r>
            <a:endParaRPr lang="el-GR" dirty="0"/>
          </a:p>
          <a:p>
            <a:pPr>
              <a:defRPr/>
            </a:pPr>
            <a:r>
              <a:rPr lang="el-GR" dirty="0" smtClean="0"/>
              <a:t>Ομάδα Φιλοδοξίας</a:t>
            </a:r>
          </a:p>
          <a:p>
            <a:pPr marL="857250" lvl="1" indent="-457200">
              <a:defRPr/>
            </a:pPr>
            <a:r>
              <a:rPr lang="el-GR" dirty="0" smtClean="0"/>
              <a:t>Θετική Επίδραση </a:t>
            </a:r>
            <a:r>
              <a:rPr lang="el-GR" dirty="0"/>
              <a:t>– Καταναλωτής </a:t>
            </a:r>
            <a:r>
              <a:rPr lang="el-GR" dirty="0" smtClean="0"/>
              <a:t>Μη Μέλος</a:t>
            </a:r>
          </a:p>
          <a:p>
            <a:pPr marL="857250" lvl="1" indent="-457200">
              <a:defRPr/>
            </a:pPr>
            <a:r>
              <a:rPr lang="el-GR" dirty="0" smtClean="0"/>
              <a:t>Πιστεύει στις αξίες της και θέλει να γίνει μέλος</a:t>
            </a:r>
          </a:p>
          <a:p>
            <a:pPr>
              <a:defRPr/>
            </a:pPr>
            <a:r>
              <a:rPr lang="el-GR" dirty="0" smtClean="0"/>
              <a:t>Ομάδα Αποκήρυξης</a:t>
            </a:r>
          </a:p>
          <a:p>
            <a:pPr marL="857250" lvl="1" indent="-457200">
              <a:defRPr/>
            </a:pPr>
            <a:r>
              <a:rPr lang="el-GR" dirty="0"/>
              <a:t>Αρνητική </a:t>
            </a:r>
            <a:r>
              <a:rPr lang="el-GR" dirty="0" smtClean="0"/>
              <a:t>Επίδραση </a:t>
            </a:r>
            <a:r>
              <a:rPr lang="el-GR" dirty="0"/>
              <a:t>– Καταναλωτής </a:t>
            </a:r>
            <a:r>
              <a:rPr lang="el-GR" dirty="0" smtClean="0"/>
              <a:t>Μέλος</a:t>
            </a:r>
          </a:p>
          <a:p>
            <a:pPr marL="857250" lvl="1" indent="-457200">
              <a:defRPr/>
            </a:pPr>
            <a:r>
              <a:rPr lang="el-GR" dirty="0" smtClean="0"/>
              <a:t>Διαφωνεί με τις αξίες της</a:t>
            </a:r>
          </a:p>
          <a:p>
            <a:pPr marL="857250" lvl="1" indent="-457200">
              <a:defRPr/>
            </a:pPr>
            <a:r>
              <a:rPr lang="el-GR" dirty="0" smtClean="0"/>
              <a:t>Δεν πρόκειται πάντα για μέλη, συχνά είναι άτομα επαφής</a:t>
            </a:r>
          </a:p>
          <a:p>
            <a:pPr>
              <a:defRPr/>
            </a:pPr>
            <a:r>
              <a:rPr lang="el-GR" dirty="0" smtClean="0"/>
              <a:t>Ομάδα Αποφυγής</a:t>
            </a:r>
          </a:p>
          <a:p>
            <a:pPr marL="857250" lvl="1" indent="-457200">
              <a:defRPr/>
            </a:pPr>
            <a:r>
              <a:rPr lang="el-GR" dirty="0" smtClean="0"/>
              <a:t>Αρνητική </a:t>
            </a:r>
            <a:r>
              <a:rPr lang="el-GR" dirty="0"/>
              <a:t>Επίδραση – Καταναλωτής </a:t>
            </a:r>
            <a:r>
              <a:rPr lang="el-GR" dirty="0" smtClean="0"/>
              <a:t>Μη Μέλος</a:t>
            </a:r>
          </a:p>
          <a:p>
            <a:pPr marL="857250" lvl="1" indent="-457200">
              <a:defRPr/>
            </a:pPr>
            <a:r>
              <a:rPr lang="el-GR" dirty="0" smtClean="0"/>
              <a:t>Λειτουργεί ως ομάδα </a:t>
            </a:r>
            <a:r>
              <a:rPr lang="el-GR" dirty="0" err="1" smtClean="0"/>
              <a:t>αντιπρότυπο</a:t>
            </a:r>
            <a:endParaRPr lang="el-GR" dirty="0"/>
          </a:p>
          <a:p>
            <a:pPr>
              <a:defRPr/>
            </a:pPr>
            <a:endParaRPr 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Τύποι Ομάδων Αναφοράς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9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Χρήση του προϊόντος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Όσο πιο εμφανής τόσο μεγαλύτερη η επίδραση ομάδων αναφοράς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Γνώση για την κατηγορία του προϊόντος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Όσο </a:t>
            </a:r>
            <a:r>
              <a:rPr lang="el-GR" altLang="en-US" dirty="0"/>
              <a:t>λιγότερη </a:t>
            </a:r>
            <a:r>
              <a:rPr lang="el-GR" altLang="en-US" dirty="0" smtClean="0"/>
              <a:t>γνώση τόσο </a:t>
            </a:r>
            <a:r>
              <a:rPr lang="el-GR" altLang="en-US" dirty="0"/>
              <a:t>μεγαλύτερη η επίδραση ομάδων </a:t>
            </a:r>
            <a:r>
              <a:rPr lang="el-GR" altLang="en-US" dirty="0" smtClean="0"/>
              <a:t>αναφοράς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Ροπή στις Κανονιστικές </a:t>
            </a:r>
            <a:r>
              <a:rPr lang="el-GR" altLang="en-US" dirty="0"/>
              <a:t>Ε</a:t>
            </a:r>
            <a:r>
              <a:rPr lang="el-GR" altLang="en-US" dirty="0" smtClean="0"/>
              <a:t>πιδράσεις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Τύπος Προϊόντος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Όσο πιο απλό τόσο μικρότερη η </a:t>
            </a:r>
            <a:r>
              <a:rPr lang="el-GR" altLang="en-US" dirty="0"/>
              <a:t>επίδραση ομάδων αναφοράς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l-GR" altLang="en-US" dirty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l-GR" altLang="en-US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Προσδιοριστικοί Παράγοντες </a:t>
            </a:r>
            <a:r>
              <a:rPr lang="el-GR" dirty="0"/>
              <a:t>Επίδρασης </a:t>
            </a:r>
            <a:r>
              <a:rPr lang="el-GR" dirty="0" smtClean="0"/>
              <a:t>Ομάδων Αναφοράς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0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600" dirty="0" smtClean="0"/>
              <a:t>Δύναμη Αναφοράς</a:t>
            </a:r>
          </a:p>
          <a:p>
            <a:pPr lvl="1"/>
            <a:r>
              <a:rPr lang="el-GR" sz="8000" dirty="0"/>
              <a:t>Το Σύνολο Των Δεξιοτήτων Του Ατόμου</a:t>
            </a:r>
          </a:p>
          <a:p>
            <a:r>
              <a:rPr lang="el-GR" sz="9600" dirty="0"/>
              <a:t>Πληροφοριακή Δύναμη</a:t>
            </a:r>
          </a:p>
          <a:p>
            <a:pPr lvl="1"/>
            <a:r>
              <a:rPr lang="el-GR" sz="8000" dirty="0"/>
              <a:t>Η Γνώση </a:t>
            </a:r>
          </a:p>
          <a:p>
            <a:r>
              <a:rPr lang="el-GR" sz="9600" dirty="0"/>
              <a:t>Δύναμη Νομιμοποίησης</a:t>
            </a:r>
          </a:p>
          <a:p>
            <a:pPr lvl="1"/>
            <a:r>
              <a:rPr lang="el-GR" sz="8000" dirty="0" smtClean="0"/>
              <a:t>Αυθεντία/ Εξουσία</a:t>
            </a:r>
            <a:endParaRPr lang="el-GR" sz="8000" dirty="0"/>
          </a:p>
          <a:p>
            <a:r>
              <a:rPr lang="el-GR" sz="9600" dirty="0"/>
              <a:t>Δύναμη Εξειδίκευσης</a:t>
            </a:r>
          </a:p>
          <a:p>
            <a:pPr lvl="1"/>
            <a:r>
              <a:rPr lang="el-GR" sz="8000" dirty="0" smtClean="0"/>
              <a:t>Η Ειδημοσύνη</a:t>
            </a:r>
            <a:endParaRPr lang="el-GR" sz="8000" dirty="0"/>
          </a:p>
          <a:p>
            <a:r>
              <a:rPr lang="el-GR" sz="9600" dirty="0"/>
              <a:t>Δύναμη Ανταμοιβής</a:t>
            </a:r>
          </a:p>
          <a:p>
            <a:pPr lvl="1"/>
            <a:r>
              <a:rPr lang="el-GR" sz="8000" dirty="0"/>
              <a:t>Τυπική ή Άτυπη Επιβράβευση</a:t>
            </a:r>
          </a:p>
          <a:p>
            <a:r>
              <a:rPr lang="el-GR" sz="9600" dirty="0"/>
              <a:t>Δύναμη Εξαναγκασμού</a:t>
            </a:r>
          </a:p>
          <a:p>
            <a:pPr lvl="1"/>
            <a:r>
              <a:rPr lang="el-GR" sz="8000" dirty="0" smtClean="0"/>
              <a:t>Φυσικός ή Κοινωνικός Εκφοβισμός</a:t>
            </a:r>
          </a:p>
          <a:p>
            <a:pPr lvl="1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 Κοινωνικής Δύναμης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8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Πληροφοριακή Επίδραση</a:t>
            </a:r>
          </a:p>
          <a:p>
            <a:pPr lvl="1"/>
            <a:r>
              <a:rPr lang="el-GR" dirty="0" smtClean="0"/>
              <a:t>Παροχή Πληροφοριών</a:t>
            </a:r>
          </a:p>
          <a:p>
            <a:r>
              <a:rPr lang="el-GR" dirty="0" smtClean="0"/>
              <a:t>Κανονιστική Επίδραση</a:t>
            </a:r>
          </a:p>
          <a:p>
            <a:pPr lvl="1"/>
            <a:r>
              <a:rPr lang="el-GR" dirty="0" smtClean="0"/>
              <a:t>Άσκηση Κοινωνικής Πίεσης – Συμμόρφωση με τα Αναμενόμενα</a:t>
            </a:r>
          </a:p>
          <a:p>
            <a:r>
              <a:rPr lang="el-GR" dirty="0" smtClean="0"/>
              <a:t>Επίδραση Έκφρασης Αξίας</a:t>
            </a:r>
          </a:p>
          <a:p>
            <a:pPr lvl="1"/>
            <a:r>
              <a:rPr lang="el-GR" dirty="0" smtClean="0"/>
              <a:t>Ταύτιση Αξιών Καταναλωτή - Ομάδας</a:t>
            </a:r>
          </a:p>
          <a:p>
            <a:pPr lvl="1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Μορφές </a:t>
            </a:r>
            <a:r>
              <a:rPr lang="el-GR" dirty="0"/>
              <a:t>Επίδρασης </a:t>
            </a:r>
            <a:r>
              <a:rPr lang="el-GR" dirty="0" smtClean="0"/>
              <a:t>Ομάδων </a:t>
            </a:r>
            <a:r>
              <a:rPr lang="el-GR" dirty="0"/>
              <a:t>Αναφοράς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6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700" dirty="0"/>
              <a:t>Μ</a:t>
            </a:r>
            <a:r>
              <a:rPr lang="el-GR" sz="3700" dirty="0" smtClean="0"/>
              <a:t>ια </a:t>
            </a:r>
            <a:r>
              <a:rPr lang="el-GR" sz="3700" dirty="0"/>
              <a:t>ομάδα ανθρώπων που μοιράζονται έναν τρόπο ζωής και μπορούν να ταυτιστούν </a:t>
            </a:r>
            <a:r>
              <a:rPr lang="el-GR" sz="3700" dirty="0" smtClean="0"/>
              <a:t>ο ένας με τον </a:t>
            </a:r>
            <a:r>
              <a:rPr lang="el-GR" sz="3700" dirty="0"/>
              <a:t>άλλο λόγω μιας κοινής πίστεως σε μια δραστηριότητα ή ένα προϊόν</a:t>
            </a:r>
            <a:r>
              <a:rPr lang="el-GR" sz="3700" dirty="0" smtClean="0"/>
              <a:t>.</a:t>
            </a:r>
          </a:p>
          <a:p>
            <a:pPr marL="0" indent="0" algn="r">
              <a:buNone/>
            </a:pPr>
            <a:r>
              <a:rPr lang="el-GR" sz="2600" dirty="0" smtClean="0"/>
              <a:t>(</a:t>
            </a:r>
            <a:r>
              <a:rPr lang="en-US" sz="2600" dirty="0" smtClean="0"/>
              <a:t>Solomon, 2012</a:t>
            </a:r>
            <a:r>
              <a:rPr lang="el-GR" sz="2600" dirty="0" smtClean="0"/>
              <a:t>)</a:t>
            </a:r>
          </a:p>
          <a:p>
            <a:pPr marL="457200" lvl="1" indent="-346075"/>
            <a:r>
              <a:rPr lang="el-GR" dirty="0" smtClean="0"/>
              <a:t>Ισχυροί Συναισθηματικοί Δεσμοί</a:t>
            </a:r>
          </a:p>
          <a:p>
            <a:pPr marL="457200" lvl="1" indent="-346075"/>
            <a:r>
              <a:rPr lang="el-GR" dirty="0" smtClean="0"/>
              <a:t>Κοινή Επιμέρους Κουλτούρα </a:t>
            </a:r>
          </a:p>
          <a:p>
            <a:pPr marL="457200" lvl="1" indent="-346075"/>
            <a:r>
              <a:rPr lang="el-GR" dirty="0" smtClean="0"/>
              <a:t>Κοινό Όραμα </a:t>
            </a:r>
            <a:r>
              <a:rPr lang="el-GR" dirty="0"/>
              <a:t>γ</a:t>
            </a:r>
            <a:r>
              <a:rPr lang="el-GR" dirty="0" smtClean="0"/>
              <a:t>ια </a:t>
            </a:r>
            <a:r>
              <a:rPr lang="el-GR" dirty="0"/>
              <a:t>τ</a:t>
            </a:r>
            <a:r>
              <a:rPr lang="el-GR" dirty="0" smtClean="0"/>
              <a:t>η Ζωή</a:t>
            </a:r>
          </a:p>
          <a:p>
            <a:pPr marL="457200" lvl="1" indent="-346075"/>
            <a:r>
              <a:rPr lang="el-GR" dirty="0" smtClean="0"/>
              <a:t>Τελετουργικά, Πεποιθήσεις Και Συμβολισμοί Εφάμιλλα μίας </a:t>
            </a:r>
            <a:r>
              <a:rPr lang="el-GR" dirty="0"/>
              <a:t>μ</a:t>
            </a:r>
            <a:r>
              <a:rPr lang="el-GR" dirty="0" smtClean="0"/>
              <a:t>η Θρησκευτικής Λατρείας </a:t>
            </a:r>
          </a:p>
          <a:p>
            <a:pPr marL="457200" lvl="1" indent="-346075"/>
            <a:r>
              <a:rPr lang="el-GR" dirty="0" smtClean="0"/>
              <a:t>Όχι μόνο γύρω από προϊόν αλλά και κατηγορία προϊόντος</a:t>
            </a:r>
          </a:p>
          <a:p>
            <a:pPr marL="857250" lvl="2" indent="-346075"/>
            <a:r>
              <a:rPr lang="el-GR" sz="2600" dirty="0" smtClean="0"/>
              <a:t>Κάτοχοι Αυτοκινήτων Αντίκες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Φυλές</a:t>
            </a:r>
            <a:r>
              <a:rPr lang="en-US" dirty="0" smtClean="0"/>
              <a:t> </a:t>
            </a:r>
            <a:r>
              <a:rPr lang="el-GR" dirty="0" smtClean="0"/>
              <a:t>Καταναλωτών 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Consumer Tribes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Ομάδα καταναλωτών</a:t>
            </a:r>
            <a:r>
              <a:rPr lang="en-US" dirty="0" smtClean="0"/>
              <a:t>, </a:t>
            </a:r>
            <a:r>
              <a:rPr lang="el-GR" dirty="0" smtClean="0"/>
              <a:t>τα μέλη της οποίας μοιράζονται ένα σύνολο κοινωνικών σχέσεων βασισμένων στο ενδιαφέρον  για ή τη χρήση ενός προϊόντος.</a:t>
            </a:r>
          </a:p>
          <a:p>
            <a:pPr marL="0" indent="0" algn="r">
              <a:buNone/>
            </a:pPr>
            <a:r>
              <a:rPr lang="el-GR" dirty="0" smtClean="0"/>
              <a:t>(</a:t>
            </a:r>
            <a:r>
              <a:rPr lang="en-US" dirty="0" smtClean="0"/>
              <a:t>Solomon, 2012</a:t>
            </a:r>
            <a:r>
              <a:rPr lang="el-GR" dirty="0" smtClean="0"/>
              <a:t>)</a:t>
            </a:r>
          </a:p>
          <a:p>
            <a:pPr marL="457200" lvl="1" indent="-346075"/>
            <a:r>
              <a:rPr lang="el-GR" sz="2600" dirty="0" smtClean="0"/>
              <a:t>Δεν είναι ομάδες επαφής. </a:t>
            </a:r>
          </a:p>
          <a:p>
            <a:pPr marL="457200" lvl="1" indent="-346075"/>
            <a:r>
              <a:rPr lang="el-GR" sz="2600" dirty="0" smtClean="0"/>
              <a:t>Συναντήσεις Μελών/ Γιορτές σχετικές με τη μάρκα </a:t>
            </a:r>
            <a:r>
              <a:rPr lang="en-US" sz="2600" dirty="0" smtClean="0"/>
              <a:t>(</a:t>
            </a:r>
            <a:r>
              <a:rPr lang="en-US" sz="2600" dirty="0" err="1" smtClean="0"/>
              <a:t>brandfests</a:t>
            </a:r>
            <a:r>
              <a:rPr lang="en-US" sz="2600" dirty="0" smtClean="0"/>
              <a:t>)</a:t>
            </a:r>
            <a:endParaRPr lang="el-GR" sz="2600" dirty="0" smtClean="0"/>
          </a:p>
          <a:p>
            <a:pPr marL="857250" lvl="2" indent="-346075"/>
            <a:r>
              <a:rPr lang="el-GR" sz="2200" dirty="0" smtClean="0"/>
              <a:t>Εγγύτητα ανάμεσα στα μέλη</a:t>
            </a:r>
          </a:p>
          <a:p>
            <a:pPr marL="857250" lvl="2" indent="-346075"/>
            <a:r>
              <a:rPr lang="el-GR" sz="2200" dirty="0"/>
              <a:t>Α</a:t>
            </a:r>
            <a:r>
              <a:rPr lang="el-GR" sz="2200" dirty="0" smtClean="0"/>
              <a:t>υξανόμενη ταύτιση με τη μάρκα</a:t>
            </a:r>
            <a:endParaRPr lang="en-US" sz="2200" dirty="0" smtClean="0"/>
          </a:p>
          <a:p>
            <a:pPr marL="857250" lvl="2" indent="-346075"/>
            <a:r>
              <a:rPr lang="el-GR" sz="2200" dirty="0" smtClean="0"/>
              <a:t>Προστιθέμενη αξία στα μέλη </a:t>
            </a:r>
          </a:p>
          <a:p>
            <a:pPr marL="857250" lvl="2" indent="-346075"/>
            <a:r>
              <a:rPr lang="el-GR" sz="2200" dirty="0" smtClean="0"/>
              <a:t>Ευκολότερη συγχώρεση προϊοντικών αποτυχιών</a:t>
            </a:r>
          </a:p>
          <a:p>
            <a:pPr marL="457200" lvl="1" indent="-346075"/>
            <a:r>
              <a:rPr lang="el-GR" sz="2600" dirty="0"/>
              <a:t>Πρόκληση Μάρκετινγκ </a:t>
            </a:r>
            <a:endParaRPr lang="el-GR" sz="2600" dirty="0" smtClean="0"/>
          </a:p>
          <a:p>
            <a:pPr marL="857250" lvl="2" indent="-346075"/>
            <a:r>
              <a:rPr lang="en-US" sz="2200" dirty="0" smtClean="0"/>
              <a:t>Anti-Brand Communities</a:t>
            </a:r>
            <a:endParaRPr lang="el-GR" sz="2200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Κοινότητες Μάρκας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Brand Communities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6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l-GR" sz="9600" dirty="0" smtClean="0"/>
              <a:t>Αφοσιωμένος (</a:t>
            </a:r>
            <a:r>
              <a:rPr lang="en-US" sz="9600" dirty="0" smtClean="0"/>
              <a:t>devotee</a:t>
            </a:r>
            <a:r>
              <a:rPr lang="el-GR" sz="9600" dirty="0" smtClean="0"/>
              <a:t>)</a:t>
            </a:r>
            <a:endParaRPr lang="el-GR" sz="9600" dirty="0"/>
          </a:p>
          <a:p>
            <a:pPr marL="857250" lvl="1" indent="-457200">
              <a:defRPr/>
            </a:pPr>
            <a:r>
              <a:rPr lang="el-GR" sz="7200" dirty="0" smtClean="0"/>
              <a:t>Υψηλός Εγωκεντρισμός – Ισχυροί Δεσμοί με την Κοινότητα Μάρκας</a:t>
            </a:r>
          </a:p>
          <a:p>
            <a:pPr marL="857250" lvl="1" indent="-457200">
              <a:defRPr/>
            </a:pPr>
            <a:r>
              <a:rPr lang="el-GR" sz="7200" dirty="0" smtClean="0"/>
              <a:t>Διατηρούν τον κοινωνικό χώρο ζωντανό</a:t>
            </a:r>
            <a:endParaRPr lang="en-US" sz="7200" dirty="0" smtClean="0"/>
          </a:p>
          <a:p>
            <a:pPr>
              <a:defRPr/>
            </a:pPr>
            <a:r>
              <a:rPr lang="el-GR" sz="9600" dirty="0"/>
              <a:t>Γνώστης </a:t>
            </a:r>
            <a:r>
              <a:rPr lang="en-US" sz="9600" dirty="0"/>
              <a:t>(insider)</a:t>
            </a:r>
            <a:endParaRPr lang="el-GR" sz="9600" dirty="0"/>
          </a:p>
          <a:p>
            <a:pPr marL="857250" lvl="1" indent="-457200">
              <a:defRPr/>
            </a:pPr>
            <a:r>
              <a:rPr lang="el-GR" sz="7200" dirty="0"/>
              <a:t>Υψηλός Εγωκεντρισμός – </a:t>
            </a:r>
            <a:r>
              <a:rPr lang="el-GR" sz="7200" dirty="0" smtClean="0"/>
              <a:t>Ασθενείς </a:t>
            </a:r>
            <a:r>
              <a:rPr lang="el-GR" sz="7200" dirty="0"/>
              <a:t>Δεσμοί με την Κοινότητα Μάρκας</a:t>
            </a:r>
          </a:p>
          <a:p>
            <a:pPr marL="857250" lvl="1" indent="-457200">
              <a:defRPr/>
            </a:pPr>
            <a:r>
              <a:rPr lang="el-GR" sz="7200" dirty="0"/>
              <a:t>Ενδιαφέρονται </a:t>
            </a:r>
            <a:r>
              <a:rPr lang="el-GR" sz="7200" dirty="0" smtClean="0"/>
              <a:t>πολύ για </a:t>
            </a:r>
            <a:r>
              <a:rPr lang="el-GR" sz="7200" dirty="0"/>
              <a:t>τη μάρκα, αλλά έχουν χαμηλή προσκόλληση στην </a:t>
            </a:r>
            <a:r>
              <a:rPr lang="el-GR" sz="7200" dirty="0" smtClean="0"/>
              <a:t>κοινότητα.</a:t>
            </a:r>
            <a:endParaRPr lang="el-GR" sz="7200" dirty="0"/>
          </a:p>
          <a:p>
            <a:pPr>
              <a:defRPr/>
            </a:pPr>
            <a:r>
              <a:rPr lang="el-GR" sz="9600" dirty="0"/>
              <a:t>Κοινωνικός (</a:t>
            </a:r>
            <a:r>
              <a:rPr lang="en-US" sz="9600" dirty="0" err="1"/>
              <a:t>mingler</a:t>
            </a:r>
            <a:r>
              <a:rPr lang="el-GR" sz="9600" dirty="0"/>
              <a:t>)</a:t>
            </a:r>
          </a:p>
          <a:p>
            <a:pPr marL="857250" lvl="1" indent="-457200">
              <a:defRPr/>
            </a:pPr>
            <a:r>
              <a:rPr lang="el-GR" sz="7200" dirty="0"/>
              <a:t>Χαμηλός Εγωκεντρισμός – Ισχυροί Δεσμοί με την Κοινότητα Μάρκας</a:t>
            </a:r>
          </a:p>
          <a:p>
            <a:pPr marL="857250" lvl="1" indent="-457200">
              <a:defRPr/>
            </a:pPr>
            <a:r>
              <a:rPr lang="el-GR" sz="7200" dirty="0"/>
              <a:t>Αναζητούν την κοινωνικοποίηση.</a:t>
            </a:r>
          </a:p>
          <a:p>
            <a:pPr>
              <a:defRPr/>
            </a:pPr>
            <a:r>
              <a:rPr lang="el-GR" sz="9600" dirty="0"/>
              <a:t>Τουρίστας (</a:t>
            </a:r>
            <a:r>
              <a:rPr lang="en-US" sz="9600" dirty="0"/>
              <a:t>tourist</a:t>
            </a:r>
            <a:r>
              <a:rPr lang="el-GR" sz="9600" dirty="0"/>
              <a:t>)</a:t>
            </a:r>
          </a:p>
          <a:p>
            <a:pPr marL="857250" lvl="1" indent="-457200">
              <a:defRPr/>
            </a:pPr>
            <a:r>
              <a:rPr lang="el-GR" sz="7200" dirty="0"/>
              <a:t>Χαμηλός Εγωκεντρισμός –  Ασθενείς Δεσμοί με την Κοινότητα Μάρκας</a:t>
            </a:r>
          </a:p>
          <a:p>
            <a:pPr marL="857250" lvl="1" indent="-457200">
              <a:defRPr/>
            </a:pPr>
            <a:r>
              <a:rPr lang="el-GR" sz="7200" dirty="0"/>
              <a:t>Επιφανειακό ενδιαφέρον για τη μάρκα, ζουν πρόσκαιρα την εμπειρία.</a:t>
            </a:r>
          </a:p>
          <a:p>
            <a:pPr marL="0" indent="0">
              <a:buNone/>
            </a:pPr>
            <a:r>
              <a:rPr lang="en-US" sz="6400" dirty="0" err="1" smtClean="0"/>
              <a:t>Kozinets</a:t>
            </a:r>
            <a:r>
              <a:rPr lang="en-US" sz="6400" dirty="0" smtClean="0"/>
              <a:t> (1999)</a:t>
            </a:r>
            <a:endParaRPr lang="en-US" sz="6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Τυπολογία Μελών Κοινότητας </a:t>
            </a:r>
            <a:r>
              <a:rPr lang="el-GR" dirty="0"/>
              <a:t>Μάρκας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5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</a:t>
            </a:r>
            <a:r>
              <a:rPr lang="el-GR" dirty="0" smtClean="0"/>
              <a:t>Υπηρεσιών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Ομάδες &amp; Καθοδηγητές Γνώμης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Οικογένεια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12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400" dirty="0" smtClean="0"/>
              <a:t>Ορόσημα</a:t>
            </a:r>
          </a:p>
          <a:p>
            <a:pPr lvl="1">
              <a:defRPr/>
            </a:pPr>
            <a:r>
              <a:rPr lang="el-GR" sz="2000" dirty="0" smtClean="0"/>
              <a:t>Γάμος</a:t>
            </a:r>
          </a:p>
          <a:p>
            <a:pPr lvl="2">
              <a:defRPr/>
            </a:pPr>
            <a:r>
              <a:rPr lang="el-GR" sz="1800" dirty="0" smtClean="0"/>
              <a:t>Εργένης - Έγγαμος</a:t>
            </a:r>
          </a:p>
          <a:p>
            <a:pPr lvl="1">
              <a:defRPr/>
            </a:pPr>
            <a:r>
              <a:rPr lang="el-GR" sz="2000" dirty="0" smtClean="0"/>
              <a:t>Έλευση Παιδιών</a:t>
            </a:r>
          </a:p>
          <a:p>
            <a:pPr lvl="2">
              <a:defRPr/>
            </a:pPr>
            <a:r>
              <a:rPr lang="el-GR" sz="1800" dirty="0" smtClean="0"/>
              <a:t>Ζευγάρι με παιδιά- Ζευγάρι χωρίς Παιδιά</a:t>
            </a:r>
          </a:p>
          <a:p>
            <a:pPr lvl="1">
              <a:defRPr/>
            </a:pPr>
            <a:r>
              <a:rPr lang="el-GR" sz="2000" dirty="0" smtClean="0"/>
              <a:t>Βαθμός Εξάρτησης Παιδιών</a:t>
            </a:r>
          </a:p>
          <a:p>
            <a:pPr lvl="2">
              <a:defRPr/>
            </a:pPr>
            <a:r>
              <a:rPr lang="el-GR" sz="1800" dirty="0" smtClean="0"/>
              <a:t>Ανήλικα – Ενήλικα – Άδεια Φωλιά – Ενήλικες που επιστρέφουν στο πατρικό</a:t>
            </a:r>
          </a:p>
          <a:p>
            <a:pPr lvl="1">
              <a:defRPr/>
            </a:pPr>
            <a:r>
              <a:rPr lang="el-GR" sz="2000" dirty="0" smtClean="0"/>
              <a:t>Διαζύγιο</a:t>
            </a:r>
            <a:endParaRPr lang="el-GR" sz="1800" dirty="0" smtClean="0"/>
          </a:p>
          <a:p>
            <a:pPr lvl="1">
              <a:defRPr/>
            </a:pPr>
            <a:r>
              <a:rPr lang="el-GR" sz="2000" dirty="0" smtClean="0"/>
              <a:t>Χηρεία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dirty="0" smtClean="0"/>
              <a:t>Κύκλος Ζωής της Οικογένειας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86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Αυτός που ξεκινά τη διαδικασία (</a:t>
            </a:r>
            <a:r>
              <a:rPr lang="en-US" sz="2800" dirty="0" smtClean="0"/>
              <a:t>initiator</a:t>
            </a:r>
            <a:r>
              <a:rPr lang="el-GR" sz="2800" dirty="0" smtClean="0"/>
              <a:t>)</a:t>
            </a:r>
          </a:p>
          <a:p>
            <a:pPr lvl="1">
              <a:defRPr/>
            </a:pPr>
            <a:r>
              <a:rPr lang="el-GR" sz="2400" dirty="0" smtClean="0"/>
              <a:t>Δίνει την ιδέα, επισημαίνει την ανάγκη</a:t>
            </a:r>
          </a:p>
          <a:p>
            <a:pPr lvl="1">
              <a:defRPr/>
            </a:pPr>
            <a:r>
              <a:rPr lang="el-GR" sz="2400" dirty="0" smtClean="0"/>
              <a:t>Ένα παιδί ζητά την αγορά ενός παιχνιδιού.</a:t>
            </a:r>
            <a:endParaRPr lang="en-US" sz="2400" dirty="0" smtClean="0"/>
          </a:p>
          <a:p>
            <a:pPr>
              <a:defRPr/>
            </a:pPr>
            <a:r>
              <a:rPr lang="el-GR" sz="2800" dirty="0" smtClean="0"/>
              <a:t>Αυτός που ελέγχει τη ροή των πληροφοριών (</a:t>
            </a:r>
            <a:r>
              <a:rPr lang="en-US" sz="2800" dirty="0" smtClean="0"/>
              <a:t>gatekeeper</a:t>
            </a:r>
            <a:r>
              <a:rPr lang="el-GR" sz="2800" dirty="0" smtClean="0"/>
              <a:t>)</a:t>
            </a:r>
          </a:p>
          <a:p>
            <a:pPr lvl="1">
              <a:defRPr/>
            </a:pPr>
            <a:r>
              <a:rPr lang="el-GR" sz="2400" dirty="0" smtClean="0"/>
              <a:t>Η μητέρα του παιδιού ελέγχει την καταλληλότητα του και το κόστος αγοράς.</a:t>
            </a:r>
          </a:p>
          <a:p>
            <a:pPr>
              <a:defRPr/>
            </a:pPr>
            <a:r>
              <a:rPr lang="el-GR" sz="2800" dirty="0" smtClean="0"/>
              <a:t>Ο Επηρεάζων </a:t>
            </a:r>
            <a:r>
              <a:rPr lang="en-US" sz="2800" dirty="0" smtClean="0"/>
              <a:t>(influencer)</a:t>
            </a:r>
            <a:endParaRPr lang="el-GR" sz="2800" dirty="0" smtClean="0"/>
          </a:p>
          <a:p>
            <a:pPr lvl="1">
              <a:defRPr/>
            </a:pPr>
            <a:r>
              <a:rPr lang="el-GR" sz="2400" dirty="0" smtClean="0"/>
              <a:t>Ο αδερφός του παιδιού λέει στη μητέρα ότι είναι το ίδιο παιχνίδι έχουν και τα ξαδέρφια τους και είναι τέλειο.</a:t>
            </a:r>
          </a:p>
          <a:p>
            <a:pPr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defRPr/>
            </a:pPr>
            <a:r>
              <a:rPr lang="el-GR" dirty="0" smtClean="0"/>
              <a:t>Ομαδική Λήψη Αποφάσεων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906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800" dirty="0"/>
              <a:t>Ο Α</a:t>
            </a:r>
            <a:r>
              <a:rPr lang="el-GR" sz="2800" dirty="0" smtClean="0"/>
              <a:t>ποφασίζων</a:t>
            </a:r>
          </a:p>
          <a:p>
            <a:pPr lvl="1">
              <a:defRPr/>
            </a:pPr>
            <a:r>
              <a:rPr lang="el-GR" sz="2400" dirty="0" smtClean="0"/>
              <a:t>Η μητέρα αποφασίζει να αγοράσει το παιχνίδι που ζήτησε το παιδί της.</a:t>
            </a:r>
            <a:endParaRPr lang="el-GR" sz="2400" dirty="0"/>
          </a:p>
          <a:p>
            <a:pPr>
              <a:defRPr/>
            </a:pPr>
            <a:r>
              <a:rPr lang="el-GR" sz="2800" dirty="0"/>
              <a:t>Ο Α</a:t>
            </a:r>
            <a:r>
              <a:rPr lang="el-GR" sz="2800" dirty="0" smtClean="0"/>
              <a:t>γοραστής</a:t>
            </a:r>
          </a:p>
          <a:p>
            <a:pPr lvl="1">
              <a:defRPr/>
            </a:pPr>
            <a:r>
              <a:rPr lang="el-GR" sz="2400" dirty="0" smtClean="0"/>
              <a:t>Ο πατέρας αγοράζει το παιχνίδι από το ηλεκτρονικό κατάστημα, καθώς έχει εκπτωτικό κουπόνι από προηγούμενη αγορά</a:t>
            </a:r>
            <a:endParaRPr lang="el-GR" sz="2400" dirty="0"/>
          </a:p>
          <a:p>
            <a:pPr>
              <a:defRPr/>
            </a:pPr>
            <a:r>
              <a:rPr lang="el-GR" sz="2800" dirty="0"/>
              <a:t>Ο </a:t>
            </a:r>
            <a:r>
              <a:rPr lang="el-GR" sz="2800" dirty="0" smtClean="0"/>
              <a:t>Χρήστης</a:t>
            </a:r>
          </a:p>
          <a:p>
            <a:pPr lvl="1">
              <a:defRPr/>
            </a:pPr>
            <a:r>
              <a:rPr lang="el-GR" sz="2400" dirty="0" smtClean="0"/>
              <a:t>Το παιδί παραλαμβάνει το παιχνίδι μετά από 3 μέρες και παίζει διαρκώς με αυτό.</a:t>
            </a:r>
            <a:endParaRPr lang="el-GR" sz="2400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Ομαδική Λήψη </a:t>
            </a:r>
            <a:r>
              <a:rPr lang="el-GR" dirty="0" smtClean="0"/>
              <a:t>Αποφάσεων</a:t>
            </a:r>
            <a:br>
              <a:rPr lang="el-GR" dirty="0" smtClean="0"/>
            </a:b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4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800" dirty="0" smtClean="0"/>
              <a:t>Τύποι Αγορών</a:t>
            </a:r>
          </a:p>
          <a:p>
            <a:pPr lvl="1">
              <a:defRPr/>
            </a:pPr>
            <a:r>
              <a:rPr lang="el-GR" sz="2400" dirty="0"/>
              <a:t>Κριτήριο: Αριθμός χρηστών – Αριθμός αποφασιζόντων </a:t>
            </a:r>
          </a:p>
          <a:p>
            <a:pPr>
              <a:defRPr/>
            </a:pPr>
            <a:r>
              <a:rPr lang="el-GR" sz="2800" dirty="0" smtClean="0"/>
              <a:t>Τρόποι Επίλυσης Συγκρούσεων</a:t>
            </a:r>
          </a:p>
          <a:p>
            <a:pPr lvl="1">
              <a:defRPr/>
            </a:pPr>
            <a:r>
              <a:rPr lang="el-GR" sz="2400" dirty="0" smtClean="0"/>
              <a:t>Μηχανισμοί Επιρροής</a:t>
            </a:r>
          </a:p>
          <a:p>
            <a:pPr>
              <a:defRPr/>
            </a:pPr>
            <a:r>
              <a:rPr lang="el-GR" sz="2800" dirty="0" err="1"/>
              <a:t>Διασυζυγικές</a:t>
            </a:r>
            <a:r>
              <a:rPr lang="el-GR" sz="2800" dirty="0"/>
              <a:t> </a:t>
            </a:r>
            <a:r>
              <a:rPr lang="el-GR" sz="2800" dirty="0" smtClean="0"/>
              <a:t>Επιδράσεις</a:t>
            </a:r>
          </a:p>
          <a:p>
            <a:pPr lvl="1">
              <a:defRPr/>
            </a:pPr>
            <a:r>
              <a:rPr lang="el-GR" sz="2400" dirty="0" smtClean="0"/>
              <a:t>Αυτόνομη / Κυριαρχική από τη μία πλευρά /Από Κοινού</a:t>
            </a:r>
          </a:p>
          <a:p>
            <a:pPr>
              <a:defRPr/>
            </a:pPr>
            <a:r>
              <a:rPr lang="el-GR" sz="2800" dirty="0"/>
              <a:t>Τα παιδιά </a:t>
            </a:r>
            <a:r>
              <a:rPr lang="el-GR" sz="2800" dirty="0" smtClean="0"/>
              <a:t>Αποφασίζοντες</a:t>
            </a:r>
          </a:p>
          <a:p>
            <a:pPr lvl="1">
              <a:defRPr/>
            </a:pPr>
            <a:r>
              <a:rPr lang="el-GR" sz="2400" dirty="0" smtClean="0"/>
              <a:t>Μεγαλύτερη επίδραση στην αγορά φθηνών προϊόντων για προσωπική τους χρήση</a:t>
            </a:r>
            <a:endParaRPr lang="el-GR" sz="2400" dirty="0"/>
          </a:p>
          <a:p>
            <a:pPr>
              <a:defRPr/>
            </a:pPr>
            <a:endParaRPr lang="el-GR" sz="2800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Οικογένεια &amp; </a:t>
            </a:r>
            <a:br>
              <a:rPr lang="el-GR" dirty="0" smtClean="0"/>
            </a:br>
            <a:r>
              <a:rPr lang="el-GR" dirty="0" smtClean="0"/>
              <a:t>Καταναλωτική Συμπεριφορά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3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</a:t>
            </a:r>
            <a:r>
              <a:rPr lang="el-GR" dirty="0" smtClean="0"/>
              <a:t>Υπηρεσιών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Ομάδες &amp; Καθοδηγητές Γνώμης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Καθοδηγητές Γνώμης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8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Πληροφορία για το προϊόν που τα άτομα μεταδίδουν σε άλλα άτομα</a:t>
            </a:r>
          </a:p>
          <a:p>
            <a:pPr marL="0" indent="0" algn="r">
              <a:buNone/>
              <a:defRPr/>
            </a:pPr>
            <a:r>
              <a:rPr lang="en-US" sz="2000" dirty="0" smtClean="0"/>
              <a:t>Solomon, 2012</a:t>
            </a:r>
            <a:endParaRPr lang="el-GR" sz="2000" dirty="0" smtClean="0"/>
          </a:p>
          <a:p>
            <a:pPr>
              <a:defRPr/>
            </a:pPr>
            <a:r>
              <a:rPr lang="el-GR" sz="2800" dirty="0"/>
              <a:t>Η</a:t>
            </a:r>
            <a:r>
              <a:rPr lang="el-GR" sz="2800" dirty="0" smtClean="0"/>
              <a:t> πιο αποτελεσματική μορφή επικοινωνίας</a:t>
            </a:r>
          </a:p>
          <a:p>
            <a:pPr>
              <a:defRPr/>
            </a:pPr>
            <a:r>
              <a:rPr lang="el-GR" sz="2800" dirty="0" smtClean="0"/>
              <a:t>Ιδιαίτερα αποτελεσματική όταν:</a:t>
            </a:r>
          </a:p>
          <a:p>
            <a:pPr lvl="1">
              <a:defRPr/>
            </a:pPr>
            <a:r>
              <a:rPr lang="el-GR" sz="2400" dirty="0" smtClean="0"/>
              <a:t>Ο καταναλωτής γνωρίζει ελάχιστα για το προϊόν</a:t>
            </a:r>
          </a:p>
          <a:p>
            <a:pPr lvl="1">
              <a:defRPr/>
            </a:pPr>
            <a:r>
              <a:rPr lang="el-GR" sz="2400" dirty="0" smtClean="0"/>
              <a:t>Το προϊόν είναι καινοτόμο/ τεχνολογικά περίπλοκο</a:t>
            </a:r>
          </a:p>
          <a:p>
            <a:pPr marL="0" indent="0">
              <a:buNone/>
              <a:defRPr/>
            </a:pP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defRPr/>
            </a:pPr>
            <a:r>
              <a:rPr lang="el-GR" dirty="0" smtClean="0"/>
              <a:t>Επικοινωνία «Από Στόμα σε Στόμα»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2534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Υψηλός Βαθμός Γνώσης</a:t>
            </a:r>
          </a:p>
          <a:p>
            <a:pPr>
              <a:defRPr/>
            </a:pPr>
            <a:r>
              <a:rPr lang="el-GR" dirty="0" err="1" smtClean="0"/>
              <a:t>Αναγνωρισιμότητα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Σε παρόμοια κοινωνικοοικονομική θέση με τον επηρεαζόμενο</a:t>
            </a:r>
          </a:p>
          <a:p>
            <a:pPr>
              <a:defRPr/>
            </a:pPr>
            <a:r>
              <a:rPr lang="el-GR" dirty="0" smtClean="0"/>
              <a:t>Υψηλός Βαθμός Κοινωνικότητας</a:t>
            </a:r>
          </a:p>
          <a:p>
            <a:pPr>
              <a:defRPr/>
            </a:pPr>
            <a:r>
              <a:rPr lang="el-GR" dirty="0"/>
              <a:t>Υψηλός Βαθμός </a:t>
            </a:r>
            <a:r>
              <a:rPr lang="el-GR" dirty="0" smtClean="0"/>
              <a:t>Καινοτομίας</a:t>
            </a:r>
            <a:endParaRPr lang="el-GR" dirty="0"/>
          </a:p>
          <a:p>
            <a:pPr marL="0" indent="0">
              <a:buNone/>
              <a:defRPr/>
            </a:pP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defRPr/>
            </a:pPr>
            <a:r>
              <a:rPr lang="el-GR" dirty="0" smtClean="0"/>
              <a:t>Χαρακτηριστικά </a:t>
            </a:r>
            <a:br>
              <a:rPr lang="el-GR" dirty="0" smtClean="0"/>
            </a:br>
            <a:r>
              <a:rPr lang="el-GR" dirty="0" smtClean="0"/>
              <a:t>Καθοδηγητή Γνώμης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86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Market Maven</a:t>
            </a:r>
            <a:endParaRPr lang="el-GR" sz="2800" dirty="0" smtClean="0"/>
          </a:p>
          <a:p>
            <a:pPr lvl="1"/>
            <a:r>
              <a:rPr lang="el-GR" sz="2400" dirty="0" smtClean="0"/>
              <a:t>Άτομο που αρέσκεται στη μετάδοση πληροφοριών.</a:t>
            </a:r>
          </a:p>
          <a:p>
            <a:pPr lvl="1"/>
            <a:r>
              <a:rPr lang="el-GR" sz="2400" dirty="0" smtClean="0"/>
              <a:t>Έχει συμπαγή γνώση της αγοράς.</a:t>
            </a:r>
          </a:p>
          <a:p>
            <a:pPr lvl="1"/>
            <a:r>
              <a:rPr lang="el-GR" sz="2400" dirty="0" smtClean="0"/>
              <a:t>Έχει εμπιστοσύνη στην ατομική του κρίση για αγορές παντός τύπου. </a:t>
            </a:r>
          </a:p>
          <a:p>
            <a:pPr>
              <a:defRPr/>
            </a:pPr>
            <a:r>
              <a:rPr lang="el-GR" sz="2800" dirty="0" smtClean="0"/>
              <a:t>Αντικαταστάτης Καταναλωτής </a:t>
            </a:r>
            <a:r>
              <a:rPr lang="en-US" sz="2800" dirty="0" smtClean="0"/>
              <a:t>(Surrogate Consumer)</a:t>
            </a:r>
            <a:endParaRPr lang="el-GR" sz="2800" dirty="0" smtClean="0"/>
          </a:p>
          <a:p>
            <a:pPr lvl="1"/>
            <a:r>
              <a:rPr lang="el-GR" sz="2400" dirty="0"/>
              <a:t>Τρίτο άτομο που πληρώνεται ως σύμβουλος/ καθοδηγητής αγορών ή υποκαθιστά τον </a:t>
            </a:r>
            <a:r>
              <a:rPr lang="el-GR" sz="2400" dirty="0" smtClean="0"/>
              <a:t>αγοραστή.</a:t>
            </a:r>
          </a:p>
          <a:p>
            <a:pPr marL="457200" lvl="1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</a:t>
            </a:r>
            <a:r>
              <a:rPr lang="el-GR" sz="2400" dirty="0"/>
              <a:t>π.χ. </a:t>
            </a:r>
            <a:r>
              <a:rPr lang="el-GR" sz="2400" dirty="0" smtClean="0"/>
              <a:t>διακοσμητής  </a:t>
            </a:r>
          </a:p>
          <a:p>
            <a:pPr lvl="1"/>
            <a:endParaRPr lang="el-GR" sz="2000" dirty="0"/>
          </a:p>
          <a:p>
            <a:pPr marL="0" indent="0">
              <a:buNone/>
              <a:defRPr/>
            </a:pPr>
            <a:endParaRPr lang="el-GR" sz="18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dirty="0" smtClean="0"/>
              <a:t>Τυπολογία Καθοδηγητών Γνώμης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267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Η Ακολουθία Λήψης Απόφασης</a:t>
            </a:r>
          </a:p>
          <a:p>
            <a:pPr lvl="1"/>
            <a:r>
              <a:rPr lang="el-GR" dirty="0" smtClean="0"/>
              <a:t>Γνώση</a:t>
            </a:r>
          </a:p>
          <a:p>
            <a:pPr lvl="1"/>
            <a:r>
              <a:rPr lang="el-GR" dirty="0" smtClean="0"/>
              <a:t>Αναζήτηση Πληροφοριών </a:t>
            </a:r>
          </a:p>
          <a:p>
            <a:pPr lvl="1"/>
            <a:r>
              <a:rPr lang="el-GR" dirty="0" smtClean="0"/>
              <a:t>Αξιολόγηση </a:t>
            </a:r>
          </a:p>
          <a:p>
            <a:pPr lvl="1"/>
            <a:r>
              <a:rPr lang="el-GR" dirty="0" smtClean="0"/>
              <a:t>Δοκιμή</a:t>
            </a:r>
          </a:p>
          <a:p>
            <a:pPr lvl="1"/>
            <a:r>
              <a:rPr lang="el-GR" dirty="0" smtClean="0"/>
              <a:t>Υιοθέτηση</a:t>
            </a:r>
          </a:p>
          <a:p>
            <a:pPr lvl="1"/>
            <a:endParaRPr lang="el-GR" sz="2000" dirty="0"/>
          </a:p>
          <a:p>
            <a:pPr marL="0" indent="0">
              <a:buNone/>
              <a:defRPr/>
            </a:pPr>
            <a:endParaRPr lang="el-GR" sz="18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defRPr/>
            </a:pPr>
            <a:r>
              <a:rPr lang="el-GR" dirty="0" smtClean="0"/>
              <a:t>Η Διάδοση Καινοτόμων Προϊόντων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558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Κριτήριο: Ταχύτητα Υιοθέτησης Καινοτόμων Προϊόντων</a:t>
            </a:r>
          </a:p>
          <a:p>
            <a:pPr lvl="1"/>
            <a:r>
              <a:rPr lang="el-GR" dirty="0" smtClean="0"/>
              <a:t>Καινοτόμοι: 2,5%</a:t>
            </a:r>
          </a:p>
          <a:p>
            <a:pPr lvl="1"/>
            <a:r>
              <a:rPr lang="el-GR" dirty="0" smtClean="0"/>
              <a:t>Πρώιμοι Αποδέκτες: 13,5%</a:t>
            </a:r>
          </a:p>
          <a:p>
            <a:pPr lvl="1"/>
            <a:r>
              <a:rPr lang="el-GR" dirty="0" smtClean="0"/>
              <a:t>Πρώιμη Πλειοψηφία: 34%</a:t>
            </a:r>
          </a:p>
          <a:p>
            <a:pPr lvl="1"/>
            <a:r>
              <a:rPr lang="el-GR" dirty="0" smtClean="0"/>
              <a:t>Όψιμη Πλειοψηφία: 34%</a:t>
            </a:r>
          </a:p>
          <a:p>
            <a:pPr lvl="1"/>
            <a:r>
              <a:rPr lang="el-GR" dirty="0" smtClean="0"/>
              <a:t>Βραδυκίνητοι: 16%</a:t>
            </a:r>
          </a:p>
          <a:p>
            <a:pPr lvl="1"/>
            <a:endParaRPr lang="el-GR" sz="2000" dirty="0"/>
          </a:p>
          <a:p>
            <a:pPr marL="0" indent="0">
              <a:buNone/>
              <a:defRPr/>
            </a:pPr>
            <a:endParaRPr lang="el-GR" sz="18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defRPr/>
            </a:pPr>
            <a:r>
              <a:rPr lang="el-GR" dirty="0" smtClean="0"/>
              <a:t>Καταναλωτές &amp; </a:t>
            </a:r>
            <a:br>
              <a:rPr lang="el-GR" dirty="0" smtClean="0"/>
            </a:br>
            <a:r>
              <a:rPr lang="el-GR" dirty="0" smtClean="0"/>
              <a:t>Υιοθέτηση Καινοτομιών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47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Μάρκετινγκ </a:t>
            </a:r>
            <a:r>
              <a:rPr lang="el-GR" dirty="0" smtClean="0"/>
              <a:t>Υπηρεσιών 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Ομάδες &amp; Καθοδηγητές Γνώμης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 smtClean="0"/>
              <a:t>Ζαρκάδα </a:t>
            </a:r>
          </a:p>
          <a:p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Παρουσίαση των τύπων ομάδων και του ρόλου τους στην καταναλωτική συμπεριφορά</a:t>
            </a:r>
            <a:endParaRPr lang="el-GR" dirty="0" smtClean="0"/>
          </a:p>
          <a:p>
            <a:r>
              <a:rPr lang="el-GR" dirty="0" smtClean="0"/>
              <a:t>Κατανόηση των ομάδων αναφοράς</a:t>
            </a:r>
            <a:endParaRPr lang="el-GR" dirty="0" smtClean="0"/>
          </a:p>
          <a:p>
            <a:r>
              <a:rPr lang="el-GR" dirty="0" smtClean="0"/>
              <a:t>Παρουσίαση της οικογένειας ως καταναλωτική ομάδα και της λήψης αποφάσεων μέσα σε αυτή</a:t>
            </a:r>
            <a:endParaRPr lang="el-GR" dirty="0" smtClean="0"/>
          </a:p>
          <a:p>
            <a:r>
              <a:rPr lang="el-GR" dirty="0" smtClean="0"/>
              <a:t>Εξοικείωση με το ρόλο του καθοδηγητή γνώμης στην καταναλωτική συμπεριφορά 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Ομάδες &amp; Καταναλωτική Συμπεριφορά</a:t>
            </a:r>
          </a:p>
          <a:p>
            <a:r>
              <a:rPr lang="el-GR" altLang="el-GR" dirty="0" smtClean="0"/>
              <a:t>Ομάδες Αναφοράς</a:t>
            </a:r>
          </a:p>
          <a:p>
            <a:r>
              <a:rPr lang="el-GR" dirty="0" smtClean="0"/>
              <a:t>Οικογένεια</a:t>
            </a:r>
          </a:p>
          <a:p>
            <a:r>
              <a:rPr lang="el-GR" dirty="0" smtClean="0"/>
              <a:t>Καθοδηγητές Γνώμης</a:t>
            </a:r>
            <a:endParaRPr lang="en-US" dirty="0"/>
          </a:p>
          <a:p>
            <a:endParaRPr lang="el-GR" alt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</a:t>
            </a:r>
            <a:r>
              <a:rPr lang="el-GR" dirty="0" smtClean="0"/>
              <a:t>Υπηρεσιών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Ομάδες &amp; Καθοδηγητές Γνώμης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Ομάδες &amp; Καταναλωτική Συμπεριφορά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Ομάδες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2 και πλέον άτομα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Τρόποι επιρροής</a:t>
            </a:r>
            <a:endParaRPr lang="el-GR" dirty="0"/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Ως μέλη ομάδων που συναποφασίζουν</a:t>
            </a:r>
            <a:endParaRPr lang="el-GR" dirty="0"/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Ως ομάδες που επηρεάζουν τρίτους</a:t>
            </a:r>
            <a:endParaRPr lang="el-GR" dirty="0"/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Ιδιότητες μελών</a:t>
            </a:r>
            <a:endParaRPr lang="el-GR" dirty="0"/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Ρόλος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Θέση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Ο </a:t>
            </a:r>
            <a:r>
              <a:rPr lang="el-GR" altLang="el-GR" dirty="0"/>
              <a:t>Ρ</a:t>
            </a:r>
            <a:r>
              <a:rPr lang="el-GR" altLang="el-GR" dirty="0" smtClean="0"/>
              <a:t>όλος των Ομάδων στην</a:t>
            </a:r>
            <a:br>
              <a:rPr lang="el-GR" altLang="el-GR" dirty="0" smtClean="0"/>
            </a:br>
            <a:r>
              <a:rPr lang="el-GR" altLang="el-GR" dirty="0" smtClean="0"/>
              <a:t> Καταναλωτική Συμπεριφορά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7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 smtClean="0"/>
              <a:t>Πρωτεύουσες/ Δευτερεύουσες</a:t>
            </a:r>
            <a:endParaRPr lang="el-GR" sz="2400" dirty="0"/>
          </a:p>
          <a:p>
            <a:pPr marL="852488" lvl="1" indent="-395288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Βαθμός διαπροσωπικής επαφής</a:t>
            </a:r>
          </a:p>
          <a:p>
            <a:pPr marL="852488" lvl="1" indent="-395288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Οικογένεια/ Εξωραϊστικός Σύλλογος</a:t>
            </a:r>
            <a:endParaRPr lang="el-GR" sz="2000" dirty="0"/>
          </a:p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 smtClean="0"/>
              <a:t>Επίσημες/ Ανεπίσημες</a:t>
            </a:r>
            <a:endParaRPr lang="el-GR" sz="2400" dirty="0"/>
          </a:p>
          <a:p>
            <a:pPr marL="803275" lvl="1" indent="-346075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Επισημότητα</a:t>
            </a:r>
          </a:p>
          <a:p>
            <a:pPr marL="803275" lvl="1" indent="-346075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Σωματείο με καταστατικό/ Παρέα Φίλων</a:t>
            </a:r>
            <a:endParaRPr lang="el-GR" sz="2000" dirty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 smtClean="0"/>
              <a:t>Μικρές Μεγάλες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Πλήθος Μελών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 smtClean="0"/>
              <a:t>Ομάδες Μελών/ Συμβολικές Ομάδες</a:t>
            </a:r>
            <a:endParaRPr lang="en-US" sz="2400" dirty="0" smtClean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Ιδιότητα Μέλους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 smtClean="0"/>
              <a:t>Μέλη Αθλητικού Σωματείου/ Ομάδα Αποφοίτων του </a:t>
            </a:r>
            <a:r>
              <a:rPr lang="en-US" sz="2000" dirty="0" smtClean="0"/>
              <a:t>Harvard</a:t>
            </a:r>
            <a:endParaRPr lang="el-GR" sz="2000" dirty="0" smtClean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2000" dirty="0"/>
          </a:p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endParaRPr lang="en-US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Τυπολογίες Ομάδων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8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Ομάδες Για Ψώνια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Ομάδες Φιλίας</a:t>
            </a:r>
            <a:endParaRPr lang="el-GR" sz="2800" dirty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Η οικογένεια του Καταναλωτή</a:t>
            </a:r>
            <a:endParaRPr lang="el-GR" sz="2800" dirty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Επίσημες (Κοινωνικές) Ομάδες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Ομάδες Εργασίας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Ομάδες Δράσης Καταναλωτών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800" dirty="0" smtClean="0"/>
              <a:t>Εικονικές Ομάδες ή Κοινότητες</a:t>
            </a:r>
          </a:p>
          <a:p>
            <a:pPr marL="0" indent="0" algn="r">
              <a:spcBef>
                <a:spcPct val="0"/>
              </a:spcBef>
              <a:spcAft>
                <a:spcPct val="25000"/>
              </a:spcAft>
              <a:buNone/>
              <a:defRPr/>
            </a:pPr>
            <a:r>
              <a:rPr lang="el-GR" sz="2000" dirty="0" err="1" smtClean="0"/>
              <a:t>Σιώμκος</a:t>
            </a:r>
            <a:r>
              <a:rPr lang="el-GR" sz="2000" dirty="0" smtClean="0"/>
              <a:t>, 2011</a:t>
            </a:r>
            <a:endParaRPr lang="el-GR" sz="20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2000" dirty="0"/>
          </a:p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endParaRPr lang="en-US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Τύποι Καταναλωτικών Ομάδων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5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1222</Words>
  <Application>Microsoft Office PowerPoint</Application>
  <PresentationFormat>Προβολή στην οθόνη (4:3)</PresentationFormat>
  <Paragraphs>264</Paragraphs>
  <Slides>30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Template_CC_BY_NC_ND_0</vt:lpstr>
      <vt:lpstr>Συμπεριφορά Καταναλωτή</vt:lpstr>
      <vt:lpstr>Χρηματοδότηση</vt:lpstr>
      <vt:lpstr>Άδειες Χρήσης</vt:lpstr>
      <vt:lpstr>Σκοποί ενότητας</vt:lpstr>
      <vt:lpstr>Περιεχόμενα ενότητας</vt:lpstr>
      <vt:lpstr>Ομάδες &amp; Καταναλωτική Συμπεριφορά</vt:lpstr>
      <vt:lpstr>Ο Ρόλος των Ομάδων στην  Καταναλωτική Συμπεριφορά</vt:lpstr>
      <vt:lpstr>Τυπολογίες Ομάδων</vt:lpstr>
      <vt:lpstr>Τύποι Καταναλωτικών Ομάδων</vt:lpstr>
      <vt:lpstr>Ομάδες Αναφοράς</vt:lpstr>
      <vt:lpstr>Ομάδες Αναφοράς Ορισμός </vt:lpstr>
      <vt:lpstr>Τύποι Ομάδων Αναφοράς</vt:lpstr>
      <vt:lpstr>Προσδιοριστικοί Παράγοντες Επίδρασης Ομάδων Αναφοράς</vt:lpstr>
      <vt:lpstr>Πηγές Κοινωνικής Δύναμης</vt:lpstr>
      <vt:lpstr>Μορφές Επίδρασης Ομάδων Αναφοράς</vt:lpstr>
      <vt:lpstr>Φυλές Καταναλωτών  (Consumer Tribes)</vt:lpstr>
      <vt:lpstr>Κοινότητες Μάρκας (Brand Communities)</vt:lpstr>
      <vt:lpstr>Τυπολογία Μελών Κοινότητας Μάρκας</vt:lpstr>
      <vt:lpstr>Οικογένεια</vt:lpstr>
      <vt:lpstr>Κύκλος Ζωής της Οικογένειας</vt:lpstr>
      <vt:lpstr>Ομαδική Λήψη Αποφάσεων  (1 από 2)</vt:lpstr>
      <vt:lpstr>Ομαδική Λήψη Αποφάσεων (2 από 2)</vt:lpstr>
      <vt:lpstr>Οικογένεια &amp;  Καταναλωτική Συμπεριφορά</vt:lpstr>
      <vt:lpstr>Καθοδηγητές Γνώμης</vt:lpstr>
      <vt:lpstr>Επικοινωνία «Από Στόμα σε Στόμα» </vt:lpstr>
      <vt:lpstr>Χαρακτηριστικά  Καθοδηγητή Γνώμης</vt:lpstr>
      <vt:lpstr>Τυπολογία Καθοδηγητών Γνώμης</vt:lpstr>
      <vt:lpstr>Η Διάδοση Καινοτόμων Προϊόντων</vt:lpstr>
      <vt:lpstr>Καταναλωτές &amp;  Υιοθέτηση Καινοτομιών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2015-10-12T17:57:03Z</dcterms:modified>
</cp:coreProperties>
</file>